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2"/>
  </p:notesMasterIdLst>
  <p:sldIdLst>
    <p:sldId id="308" r:id="rId2"/>
    <p:sldId id="358" r:id="rId3"/>
    <p:sldId id="337" r:id="rId4"/>
    <p:sldId id="338" r:id="rId5"/>
    <p:sldId id="339" r:id="rId6"/>
    <p:sldId id="336" r:id="rId7"/>
    <p:sldId id="341" r:id="rId8"/>
    <p:sldId id="315" r:id="rId9"/>
    <p:sldId id="316" r:id="rId10"/>
    <p:sldId id="317" r:id="rId11"/>
    <p:sldId id="318" r:id="rId12"/>
    <p:sldId id="319" r:id="rId13"/>
    <p:sldId id="320" r:id="rId14"/>
    <p:sldId id="321" r:id="rId15"/>
    <p:sldId id="322" r:id="rId16"/>
    <p:sldId id="323" r:id="rId17"/>
    <p:sldId id="324" r:id="rId18"/>
    <p:sldId id="325" r:id="rId19"/>
    <p:sldId id="326" r:id="rId20"/>
    <p:sldId id="327" r:id="rId21"/>
    <p:sldId id="328" r:id="rId22"/>
    <p:sldId id="331" r:id="rId23"/>
    <p:sldId id="332" r:id="rId24"/>
    <p:sldId id="333" r:id="rId25"/>
    <p:sldId id="342" r:id="rId26"/>
    <p:sldId id="343" r:id="rId27"/>
    <p:sldId id="344" r:id="rId28"/>
    <p:sldId id="345" r:id="rId29"/>
    <p:sldId id="346" r:id="rId30"/>
    <p:sldId id="347" r:id="rId31"/>
    <p:sldId id="348" r:id="rId32"/>
    <p:sldId id="349" r:id="rId33"/>
    <p:sldId id="350" r:id="rId34"/>
    <p:sldId id="352" r:id="rId35"/>
    <p:sldId id="353" r:id="rId36"/>
    <p:sldId id="354" r:id="rId37"/>
    <p:sldId id="357" r:id="rId38"/>
    <p:sldId id="355" r:id="rId39"/>
    <p:sldId id="356" r:id="rId40"/>
    <p:sldId id="307" r:id="rId4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F9C8E5F-F276-468B-8BA5-5D4EDA9A97D6}">
          <p14:sldIdLst>
            <p14:sldId id="308"/>
            <p14:sldId id="358"/>
            <p14:sldId id="337"/>
            <p14:sldId id="338"/>
            <p14:sldId id="339"/>
            <p14:sldId id="336"/>
            <p14:sldId id="341"/>
            <p14:sldId id="315"/>
            <p14:sldId id="316"/>
            <p14:sldId id="317"/>
            <p14:sldId id="318"/>
            <p14:sldId id="319"/>
            <p14:sldId id="320"/>
            <p14:sldId id="321"/>
            <p14:sldId id="322"/>
            <p14:sldId id="323"/>
            <p14:sldId id="324"/>
            <p14:sldId id="325"/>
            <p14:sldId id="326"/>
            <p14:sldId id="327"/>
            <p14:sldId id="328"/>
            <p14:sldId id="331"/>
            <p14:sldId id="332"/>
            <p14:sldId id="333"/>
            <p14:sldId id="342"/>
            <p14:sldId id="343"/>
            <p14:sldId id="344"/>
            <p14:sldId id="345"/>
            <p14:sldId id="346"/>
            <p14:sldId id="347"/>
            <p14:sldId id="348"/>
            <p14:sldId id="349"/>
            <p14:sldId id="350"/>
            <p14:sldId id="352"/>
            <p14:sldId id="353"/>
            <p14:sldId id="354"/>
            <p14:sldId id="357"/>
            <p14:sldId id="355"/>
            <p14:sldId id="356"/>
          </p14:sldIdLst>
        </p14:section>
        <p14:section name="Untitled Section" id="{2C1532E2-7040-4815-BE1A-A034E14BDC9F}">
          <p14:sldIdLst>
            <p14:sldId id="30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572" y="-81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6.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7.png"/></Relationships>
</file>

<file path=ppt/drawings/_rels/vmlDrawing3.v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image" Target="../media/image20.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6DCCA26F-C783-49A4-B9A0-27C24732CCB6}" type="datetimeFigureOut">
              <a:rPr lang="en-US" smtClean="0"/>
              <a:pPr/>
              <a:t>11/21/2011</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4ABCC0E5-58D3-417E-B5D1-CE964B5E12F8}" type="slidenum">
              <a:rPr lang="en-US" smtClean="0"/>
              <a:pPr/>
              <a:t>‹#›</a:t>
            </a:fld>
            <a:endParaRPr lang="en-US"/>
          </a:p>
        </p:txBody>
      </p:sp>
    </p:spTree>
    <p:extLst>
      <p:ext uri="{BB962C8B-B14F-4D97-AF65-F5344CB8AC3E}">
        <p14:creationId xmlns:p14="http://schemas.microsoft.com/office/powerpoint/2010/main" val="22175419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ECE296A-5772-4005-B4F3-E340007955D1}" type="slidenum">
              <a:rPr lang="en-US" smtClean="0"/>
              <a:pPr/>
              <a:t>8</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ECE296A-5772-4005-B4F3-E340007955D1}" type="slidenum">
              <a:rPr lang="en-US" smtClean="0"/>
              <a:pPr/>
              <a:t>17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ECE296A-5772-4005-B4F3-E340007955D1}" type="slidenum">
              <a:rPr lang="en-US" smtClean="0"/>
              <a:pPr/>
              <a:t>18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ECE296A-5772-4005-B4F3-E340007955D1}" type="slidenum">
              <a:rPr lang="en-US" smtClean="0"/>
              <a:pPr/>
              <a:t>19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ECE296A-5772-4005-B4F3-E340007955D1}" type="slidenum">
              <a:rPr lang="en-US" smtClean="0"/>
              <a:pPr/>
              <a:t>20</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ECE296A-5772-4005-B4F3-E340007955D1}" type="slidenum">
              <a:rPr lang="en-US" smtClean="0"/>
              <a:pPr/>
              <a:t>21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ECE296A-5772-4005-B4F3-E340007955D1}" type="slidenum">
              <a:rPr lang="en-US" smtClean="0"/>
              <a:pPr/>
              <a:t>22</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ECE296A-5772-4005-B4F3-E340007955D1}" type="slidenum">
              <a:rPr lang="en-US" smtClean="0"/>
              <a:pPr/>
              <a:t>23</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ECE296A-5772-4005-B4F3-E340007955D1}" type="slidenum">
              <a:rPr lang="en-US" smtClean="0"/>
              <a:pPr/>
              <a:t>24</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36A6F3-4EEF-4010-8E48-C0C907BF2C6D}" type="slidenum">
              <a:rPr lang="en-US" smtClean="0"/>
              <a:pPr/>
              <a:t>25</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36A6F3-4EEF-4010-8E48-C0C907BF2C6D}" type="slidenum">
              <a:rPr lang="en-US" smtClean="0"/>
              <a:pPr/>
              <a:t>26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ECE296A-5772-4005-B4F3-E340007955D1}" type="slidenum">
              <a:rPr lang="en-US" smtClean="0"/>
              <a:pPr/>
              <a:t>9</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36A6F3-4EEF-4010-8E48-C0C907BF2C6D}" type="slidenum">
              <a:rPr lang="en-US" smtClean="0"/>
              <a:pPr/>
              <a:t>27</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36A6F3-4EEF-4010-8E48-C0C907BF2C6D}" type="slidenum">
              <a:rPr lang="en-US" smtClean="0"/>
              <a:pPr/>
              <a:t>28</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36A6F3-4EEF-4010-8E48-C0C907BF2C6D}" type="slidenum">
              <a:rPr lang="en-US" smtClean="0"/>
              <a:pPr/>
              <a:t>29</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36A6F3-4EEF-4010-8E48-C0C907BF2C6D}" type="slidenum">
              <a:rPr lang="en-US" smtClean="0"/>
              <a:pPr/>
              <a:t>30</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36A6F3-4EEF-4010-8E48-C0C907BF2C6D}" type="slidenum">
              <a:rPr lang="en-US" smtClean="0"/>
              <a:pPr/>
              <a:t>31</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36A6F3-4EEF-4010-8E48-C0C907BF2C6D}" type="slidenum">
              <a:rPr lang="en-US" smtClean="0"/>
              <a:pPr/>
              <a:t>32</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36A6F3-4EEF-4010-8E48-C0C907BF2C6D}" type="slidenum">
              <a:rPr lang="en-US" smtClean="0"/>
              <a:pPr/>
              <a:t>33</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36A6F3-4EEF-4010-8E48-C0C907BF2C6D}" type="slidenum">
              <a:rPr lang="en-US" smtClean="0"/>
              <a:pPr/>
              <a:t>34</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36A6F3-4EEF-4010-8E48-C0C907BF2C6D}" type="slidenum">
              <a:rPr lang="en-US" smtClean="0"/>
              <a:pPr/>
              <a:t>35</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D36A6F3-4EEF-4010-8E48-C0C907BF2C6D}" type="slidenum">
              <a:rPr lang="en-US" smtClean="0"/>
              <a:pPr/>
              <a:t>36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ECE296A-5772-4005-B4F3-E340007955D1}" type="slidenum">
              <a:rPr lang="en-US" smtClean="0"/>
              <a:pPr/>
              <a:t>10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ECE296A-5772-4005-B4F3-E340007955D1}" type="slidenum">
              <a:rPr lang="en-US" smtClean="0"/>
              <a:pPr/>
              <a:t>11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ECE296A-5772-4005-B4F3-E340007955D1}" type="slidenum">
              <a:rPr lang="en-US" smtClean="0"/>
              <a:pPr/>
              <a:t>12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ECE296A-5772-4005-B4F3-E340007955D1}" type="slidenum">
              <a:rPr lang="en-US" smtClean="0"/>
              <a:pPr/>
              <a:t>13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ECE296A-5772-4005-B4F3-E340007955D1}" type="slidenum">
              <a:rPr lang="en-US" smtClean="0"/>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ECE296A-5772-4005-B4F3-E340007955D1}" type="slidenum">
              <a:rPr lang="en-US" smtClean="0"/>
              <a:pPr/>
              <a:t>15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ECE296A-5772-4005-B4F3-E340007955D1}"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r>
              <a:rPr lang="en-US" smtClean="0"/>
              <a:t>CSE331 11au</a:t>
            </a:r>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2D7FA20C-4CD7-444A-A924-39D7745EE13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US" smtClean="0"/>
              <a:t>CSE331 11au</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7FA20C-4CD7-444A-A924-39D7745EE13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r>
              <a:rPr lang="en-US" smtClean="0"/>
              <a:t>CSE331 11au</a:t>
            </a:r>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2D7FA20C-4CD7-444A-A924-39D7745EE13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r>
              <a:rPr lang="en-US" smtClean="0"/>
              <a:t>CSE331 11au</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2D7FA20C-4CD7-444A-A924-39D7745EE13F}"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r>
              <a:rPr lang="en-US" smtClean="0"/>
              <a:t>CSE331 11au</a:t>
            </a:r>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D7FA20C-4CD7-444A-A924-39D7745EE13F}"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r>
              <a:rPr lang="en-US" smtClean="0"/>
              <a:t>CSE331 11au</a:t>
            </a:r>
            <a:endParaRPr lang="en-US"/>
          </a:p>
        </p:txBody>
      </p:sp>
      <p:sp>
        <p:nvSpPr>
          <p:cNvPr id="10" name="Slide Number Placeholder 9"/>
          <p:cNvSpPr>
            <a:spLocks noGrp="1"/>
          </p:cNvSpPr>
          <p:nvPr>
            <p:ph type="sldNum" sz="quarter" idx="16"/>
          </p:nvPr>
        </p:nvSpPr>
        <p:spPr/>
        <p:txBody>
          <a:bodyPr rtlCol="0"/>
          <a:lstStyle/>
          <a:p>
            <a:fld id="{2D7FA20C-4CD7-444A-A924-39D7745EE13F}"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r>
              <a:rPr lang="en-US" smtClean="0"/>
              <a:t>CSE331 11au</a:t>
            </a:r>
            <a:endParaRPr lang="en-US"/>
          </a:p>
        </p:txBody>
      </p:sp>
      <p:sp>
        <p:nvSpPr>
          <p:cNvPr id="12" name="Slide Number Placeholder 11"/>
          <p:cNvSpPr>
            <a:spLocks noGrp="1"/>
          </p:cNvSpPr>
          <p:nvPr>
            <p:ph type="sldNum" sz="quarter" idx="16"/>
          </p:nvPr>
        </p:nvSpPr>
        <p:spPr/>
        <p:txBody>
          <a:bodyPr rtlCol="0"/>
          <a:lstStyle/>
          <a:p>
            <a:fld id="{2D7FA20C-4CD7-444A-A924-39D7745EE13F}"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en-US" smtClean="0"/>
              <a:t>CSE331 11au</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2D7FA20C-4CD7-444A-A924-39D7745EE13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CSE331 11au</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2D7FA20C-4CD7-444A-A924-39D7745EE13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r>
              <a:rPr lang="en-US" smtClean="0"/>
              <a:t>CSE331 11au</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2D7FA20C-4CD7-444A-A924-39D7745EE13F}"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r>
              <a:rPr lang="en-US" smtClean="0"/>
              <a:t>CSE331 11au</a:t>
            </a:r>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2D7FA20C-4CD7-444A-A924-39D7745EE13F}"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r>
              <a:rPr lang="en-US" smtClean="0"/>
              <a:t>CSE331 11au</a:t>
            </a:r>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D7FA20C-4CD7-444A-A924-39D7745EE13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mbc-comics.com/index.php?db=comics&amp;id=2436" TargetMode="External"/><Relationship Id="rId2" Type="http://schemas.openxmlformats.org/officeDocument/2006/relationships/image" Target="../media/image3.gif"/><Relationship Id="rId1" Type="http://schemas.openxmlformats.org/officeDocument/2006/relationships/slideLayout" Target="../slideLayouts/slideLayout1.xml"/><Relationship Id="rId4" Type="http://schemas.openxmlformats.org/officeDocument/2006/relationships/hyperlink" Target="http://geeksaresexy.net/"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6.png"/><Relationship Id="rId4" Type="http://schemas.openxmlformats.org/officeDocument/2006/relationships/oleObject" Target="../embeddings/oleObject1.bin"/></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17.png"/><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5.xml"/><Relationship Id="rId7" Type="http://schemas.openxmlformats.org/officeDocument/2006/relationships/image" Target="../media/image21.e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20.png"/><Relationship Id="rId4" Type="http://schemas.openxmlformats.org/officeDocument/2006/relationships/oleObject" Target="../embeddings/oleObject3.bin"/></Relationships>
</file>

<file path=ppt/slides/_rels/slide3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23.emf"/><Relationship Id="rId4" Type="http://schemas.openxmlformats.org/officeDocument/2006/relationships/oleObject" Target="../embeddings/oleObject5.bin"/></Relationships>
</file>

<file path=ppt/slides/_rels/slide3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8.xml"/><Relationship Id="rId1" Type="http://schemas.openxmlformats.org/officeDocument/2006/relationships/slideLayout" Target="../slideLayouts/slideLayout2.xml"/><Relationship Id="rId5" Type="http://schemas.openxmlformats.org/officeDocument/2006/relationships/image" Target="../media/image26.png"/><Relationship Id="rId4" Type="http://schemas.openxmlformats.org/officeDocument/2006/relationships/image" Target="../media/image25.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amazon.com/gp/product/0321125215?ie=UTF8&amp;tag=stepepalmehom-20&amp;linkCode=as2&amp;camp=1789&amp;creative=390957&amp;creativeASIN=0321125215" TargetMode="External"/><Relationship Id="rId2" Type="http://schemas.openxmlformats.org/officeDocument/2006/relationships/hyperlink" Target="http://www.step-10.com/SoftwareDesign/UML/UMLQuote.html" TargetMode="External"/><Relationship Id="rId1" Type="http://schemas.openxmlformats.org/officeDocument/2006/relationships/slideLayout" Target="../slideLayouts/slideLayout2.xml"/><Relationship Id="rId5" Type="http://schemas.openxmlformats.org/officeDocument/2006/relationships/hyperlink" Target="http://www.amazon.com/gp/product/0321193687?ie=UTF8&amp;tag=stepepalmehom-20&amp;linkCode=as2&amp;camp=1789&amp;creative=390957&amp;creativeASIN=0321193687" TargetMode="External"/><Relationship Id="rId4" Type="http://schemas.openxmlformats.org/officeDocument/2006/relationships/hyperlink" Target="http://www.amazon.com/gp/product/0321267974?ie=UTF8&amp;tag=stepepalmehom-20&amp;linkCode=as2&amp;camp=1789&amp;creative=390957&amp;creativeASIN=0321267974"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en.wikipedia.org/wiki/File:UML_diagrams_overview.svg"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Ivar_Jacobson" TargetMode="External"/><Relationship Id="rId2" Type="http://schemas.openxmlformats.org/officeDocument/2006/relationships/hyperlink" Target="http://en.wikipedia.org/wiki/Grady_Booch" TargetMode="Externa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vinci.org/rlv/d/uml/dia/history.png" TargetMode="External"/><Relationship Id="rId4" Type="http://schemas.openxmlformats.org/officeDocument/2006/relationships/hyperlink" Target="http://en.wikipedia.org/wiki/James_Rumbaugh"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886200"/>
            <a:ext cx="8305800" cy="1828800"/>
          </a:xfrm>
        </p:spPr>
        <p:txBody>
          <a:bodyPr>
            <a:normAutofit fontScale="90000"/>
          </a:bodyPr>
          <a:lstStyle/>
          <a:p>
            <a:r>
              <a:rPr lang="en-US" sz="4000" b="1" dirty="0" smtClean="0"/>
              <a:t>CSE 331</a:t>
            </a:r>
            <a:br>
              <a:rPr lang="en-US" sz="4000" b="1" dirty="0" smtClean="0"/>
            </a:br>
            <a:r>
              <a:rPr lang="en-US" sz="4000" b="1" dirty="0" smtClean="0"/>
              <a:t>Software Design &amp; Implementation</a:t>
            </a:r>
            <a:br>
              <a:rPr lang="en-US" sz="4000" b="1" dirty="0" smtClean="0"/>
            </a:br>
            <a:r>
              <a:rPr lang="en-US" sz="4000" b="1" dirty="0" smtClean="0">
                <a:solidFill>
                  <a:schemeClr val="accent1"/>
                </a:solidFill>
              </a:rPr>
              <a:t>unified modeling language (UML)</a:t>
            </a:r>
            <a:endParaRPr lang="en-US" b="1" dirty="0">
              <a:solidFill>
                <a:schemeClr val="accent1"/>
              </a:solidFill>
            </a:endParaRPr>
          </a:p>
        </p:txBody>
      </p:sp>
      <p:sp>
        <p:nvSpPr>
          <p:cNvPr id="3" name="Subtitle 2"/>
          <p:cNvSpPr>
            <a:spLocks noGrp="1"/>
          </p:cNvSpPr>
          <p:nvPr>
            <p:ph type="subTitle" idx="1"/>
          </p:nvPr>
        </p:nvSpPr>
        <p:spPr/>
        <p:txBody>
          <a:bodyPr/>
          <a:lstStyle/>
          <a:p>
            <a:r>
              <a:rPr lang="en-US" dirty="0" smtClean="0">
                <a:solidFill>
                  <a:schemeClr val="tx1"/>
                </a:solidFill>
              </a:rPr>
              <a:t>Autumn 2011</a:t>
            </a:r>
            <a:endParaRPr lang="en-US" dirty="0">
              <a:solidFill>
                <a:schemeClr val="tx1"/>
              </a:solidFill>
            </a:endParaRPr>
          </a:p>
        </p:txBody>
      </p:sp>
      <p:sp>
        <p:nvSpPr>
          <p:cNvPr id="5" name="AutoShape 2" descr="image.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image.pn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0" name="Picture 6" descr="http://www.smbc-comics.com/comics/20111119.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7944" y="762000"/>
            <a:ext cx="4209971" cy="35814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7"/>
          <p:cNvSpPr>
            <a:spLocks noChangeArrowheads="1"/>
          </p:cNvSpPr>
          <p:nvPr/>
        </p:nvSpPr>
        <p:spPr bwMode="auto">
          <a:xfrm>
            <a:off x="266700" y="279903"/>
            <a:ext cx="8572500" cy="338554"/>
          </a:xfrm>
          <a:prstGeom prst="rect">
            <a:avLst/>
          </a:prstGeom>
          <a:noFill/>
          <a:ln>
            <a:noFill/>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942E06"/>
                </a:solidFill>
                <a:effectLst/>
                <a:latin typeface="Arial" pitchFamily="34" charset="0"/>
                <a:cs typeface="Arial" pitchFamily="34" charset="0"/>
                <a:hlinkClick r:id="rId3"/>
              </a:rPr>
              <a:t>http://www.smbc-comics.com/index.php?db=comics&amp;id=2436</a:t>
            </a:r>
            <a:r>
              <a:rPr lang="en-US" sz="1600" dirty="0" smtClean="0">
                <a:solidFill>
                  <a:srgbClr val="000000"/>
                </a:solidFill>
                <a:latin typeface="Arial" pitchFamily="34" charset="0"/>
                <a:cs typeface="Arial" pitchFamily="34" charset="0"/>
              </a:rPr>
              <a:t> </a:t>
            </a:r>
            <a:r>
              <a:rPr kumimoji="0" lang="en-US" sz="1600" b="0" i="0" u="none" strike="noStrike" cap="none" normalizeH="0" baseline="0" dirty="0" smtClean="0">
                <a:ln>
                  <a:noFill/>
                </a:ln>
                <a:effectLst/>
                <a:latin typeface="Arial" pitchFamily="34" charset="0"/>
                <a:cs typeface="Arial" pitchFamily="34" charset="0"/>
              </a:rPr>
              <a:t>via</a:t>
            </a:r>
            <a:r>
              <a:rPr kumimoji="0" lang="en-US" sz="1600" b="0" i="0" u="none" strike="noStrike" cap="none" normalizeH="0" baseline="0" dirty="0" smtClean="0">
                <a:ln>
                  <a:noFill/>
                </a:ln>
                <a:solidFill>
                  <a:srgbClr val="000000"/>
                </a:solidFill>
                <a:effectLst/>
                <a:latin typeface="Arial" pitchFamily="34" charset="0"/>
                <a:cs typeface="Arial" pitchFamily="34" charset="0"/>
              </a:rPr>
              <a:t> </a:t>
            </a:r>
            <a:r>
              <a:rPr kumimoji="0" lang="en-US" sz="1600" b="0" i="0" u="none" strike="noStrike" cap="none" normalizeH="0" baseline="0" dirty="0" smtClean="0">
                <a:ln>
                  <a:noFill/>
                </a:ln>
                <a:solidFill>
                  <a:srgbClr val="942E06"/>
                </a:solidFill>
                <a:effectLst/>
                <a:latin typeface="Arial" pitchFamily="34" charset="0"/>
                <a:cs typeface="Arial" pitchFamily="34" charset="0"/>
                <a:hlinkClick r:id="rId4"/>
              </a:rPr>
              <a:t>geeksaresexy.net</a:t>
            </a:r>
            <a:r>
              <a:rPr kumimoji="0" lang="en-US" sz="1100" b="0" i="0" u="none" strike="noStrike" cap="none" normalizeH="0" baseline="0" dirty="0" smtClean="0">
                <a:ln>
                  <a:noFill/>
                </a:ln>
                <a:solidFill>
                  <a:schemeClr val="tx1"/>
                </a:solidFill>
                <a:effectLst/>
                <a:latin typeface="Arial" pitchFamily="34" charset="0"/>
                <a:cs typeface="Arial" pitchFamily="34" charset="0"/>
              </a:rPr>
              <a:t> </a:t>
            </a:r>
            <a:endParaRPr kumimoji="0" lang="en-US" sz="40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4591356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2"/>
          <p:cNvSpPr>
            <a:spLocks noGrp="1" noChangeArrowheads="1"/>
          </p:cNvSpPr>
          <p:nvPr>
            <p:ph type="title"/>
          </p:nvPr>
        </p:nvSpPr>
        <p:spPr/>
        <p:txBody>
          <a:bodyPr/>
          <a:lstStyle/>
          <a:p>
            <a:r>
              <a:rPr lang="en-US"/>
              <a:t>Class attributes</a:t>
            </a:r>
          </a:p>
        </p:txBody>
      </p:sp>
      <p:sp>
        <p:nvSpPr>
          <p:cNvPr id="602115" name="Rectangle 3"/>
          <p:cNvSpPr>
            <a:spLocks noGrp="1" noChangeArrowheads="1"/>
          </p:cNvSpPr>
          <p:nvPr>
            <p:ph type="body" idx="1"/>
          </p:nvPr>
        </p:nvSpPr>
        <p:spPr>
          <a:xfrm>
            <a:off x="685800" y="1600200"/>
            <a:ext cx="5334000" cy="4495800"/>
          </a:xfrm>
        </p:spPr>
        <p:txBody>
          <a:bodyPr/>
          <a:lstStyle/>
          <a:p>
            <a:pPr marL="342900" indent="-342900">
              <a:tabLst>
                <a:tab pos="2054225" algn="l"/>
                <a:tab pos="2511425" algn="l"/>
              </a:tabLst>
            </a:pPr>
            <a:r>
              <a:rPr lang="en-US" sz="2000" b="1" dirty="0"/>
              <a:t>attributes</a:t>
            </a:r>
            <a:r>
              <a:rPr lang="en-US" sz="2000" dirty="0"/>
              <a:t> (fields, instance variables)</a:t>
            </a:r>
          </a:p>
          <a:p>
            <a:pPr marL="742950" lvl="1" indent="-285750">
              <a:tabLst>
                <a:tab pos="2054225" algn="l"/>
                <a:tab pos="2511425" algn="l"/>
              </a:tabLst>
            </a:pPr>
            <a:r>
              <a:rPr lang="en-US" sz="2000" dirty="0" smtClean="0"/>
              <a:t>visibility</a:t>
            </a:r>
            <a:r>
              <a:rPr lang="en-US" sz="2000" dirty="0"/>
              <a:t>:	</a:t>
            </a:r>
            <a:r>
              <a:rPr lang="en-US" sz="2000" dirty="0">
                <a:latin typeface="Courier New" pitchFamily="49" charset="0"/>
              </a:rPr>
              <a:t>+</a:t>
            </a:r>
            <a:r>
              <a:rPr lang="en-US" sz="2000" dirty="0"/>
              <a:t>	public</a:t>
            </a:r>
            <a:br>
              <a:rPr lang="en-US" sz="2000" dirty="0"/>
            </a:br>
            <a:r>
              <a:rPr lang="en-US" sz="2000" dirty="0"/>
              <a:t>	</a:t>
            </a:r>
            <a:r>
              <a:rPr lang="en-US" sz="2000" dirty="0">
                <a:latin typeface="Courier New" pitchFamily="49" charset="0"/>
              </a:rPr>
              <a:t>#</a:t>
            </a:r>
            <a:r>
              <a:rPr lang="en-US" sz="2000" dirty="0"/>
              <a:t>	protected</a:t>
            </a:r>
            <a:br>
              <a:rPr lang="en-US" sz="2000" dirty="0"/>
            </a:br>
            <a:r>
              <a:rPr lang="en-US" sz="2000" dirty="0"/>
              <a:t>	</a:t>
            </a:r>
            <a:r>
              <a:rPr lang="en-US" sz="2000" dirty="0">
                <a:latin typeface="Courier New" pitchFamily="49" charset="0"/>
              </a:rPr>
              <a:t>-</a:t>
            </a:r>
            <a:r>
              <a:rPr lang="en-US" sz="2000" dirty="0"/>
              <a:t>	private</a:t>
            </a:r>
            <a:br>
              <a:rPr lang="en-US" sz="2000" dirty="0"/>
            </a:br>
            <a:r>
              <a:rPr lang="en-US" sz="2000" dirty="0"/>
              <a:t>	</a:t>
            </a:r>
            <a:r>
              <a:rPr lang="en-US" sz="2000" dirty="0">
                <a:latin typeface="Courier New" pitchFamily="49" charset="0"/>
              </a:rPr>
              <a:t>~</a:t>
            </a:r>
            <a:r>
              <a:rPr lang="en-US" sz="2000" dirty="0"/>
              <a:t>	package (default)</a:t>
            </a:r>
            <a:br>
              <a:rPr lang="en-US" sz="2000" dirty="0"/>
            </a:br>
            <a:r>
              <a:rPr lang="en-US" sz="2000" dirty="0"/>
              <a:t>	</a:t>
            </a:r>
            <a:r>
              <a:rPr lang="en-US" sz="2000" dirty="0">
                <a:latin typeface="Courier New" pitchFamily="49" charset="0"/>
              </a:rPr>
              <a:t>/</a:t>
            </a:r>
            <a:r>
              <a:rPr lang="en-US" sz="2000" dirty="0"/>
              <a:t>	derived</a:t>
            </a:r>
          </a:p>
          <a:p>
            <a:pPr marL="742950" lvl="1" indent="-285750">
              <a:tabLst>
                <a:tab pos="2054225" algn="l"/>
                <a:tab pos="2511425" algn="l"/>
              </a:tabLst>
            </a:pPr>
            <a:r>
              <a:rPr lang="en-US" sz="2000" dirty="0"/>
              <a:t>underline </a:t>
            </a:r>
            <a:r>
              <a:rPr lang="en-US" sz="2000" u="sng" dirty="0"/>
              <a:t>static </a:t>
            </a:r>
            <a:r>
              <a:rPr lang="en-US" sz="2000" u="sng" dirty="0" smtClean="0"/>
              <a:t>attributes</a:t>
            </a:r>
            <a:endParaRPr lang="en-US" sz="2000" dirty="0"/>
          </a:p>
          <a:p>
            <a:pPr marL="422910" indent="-285750">
              <a:tabLst>
                <a:tab pos="2054225" algn="l"/>
                <a:tab pos="2511425" algn="l"/>
              </a:tabLst>
            </a:pPr>
            <a:r>
              <a:rPr lang="en-US" sz="2300" b="1" dirty="0"/>
              <a:t>derived attribute</a:t>
            </a:r>
            <a:r>
              <a:rPr lang="en-US" sz="2300" dirty="0"/>
              <a:t>: not stored, but can </a:t>
            </a:r>
            <a:br>
              <a:rPr lang="en-US" sz="2300" dirty="0"/>
            </a:br>
            <a:r>
              <a:rPr lang="en-US" sz="2300" dirty="0"/>
              <a:t>be computed from other attribute </a:t>
            </a:r>
            <a:r>
              <a:rPr lang="en-US" sz="2300" dirty="0" smtClean="0"/>
              <a:t>values</a:t>
            </a:r>
            <a:endParaRPr lang="en-US" sz="2300" dirty="0"/>
          </a:p>
        </p:txBody>
      </p:sp>
      <p:pic>
        <p:nvPicPr>
          <p:cNvPr id="602116" name="Picture 4" descr="static-members"/>
          <p:cNvPicPr>
            <a:picLocks noChangeAspect="1" noChangeArrowheads="1"/>
          </p:cNvPicPr>
          <p:nvPr/>
        </p:nvPicPr>
        <p:blipFill>
          <a:blip r:embed="rId3" cstate="print"/>
          <a:srcRect l="1646" t="4167" r="64938" b="16280"/>
          <a:stretch>
            <a:fillRect/>
          </a:stretch>
        </p:blipFill>
        <p:spPr bwMode="auto">
          <a:xfrm>
            <a:off x="6477000" y="4038600"/>
            <a:ext cx="2546350" cy="2606675"/>
          </a:xfrm>
          <a:prstGeom prst="rect">
            <a:avLst/>
          </a:prstGeom>
          <a:noFill/>
          <a:ln w="9525">
            <a:noFill/>
            <a:miter lim="800000"/>
            <a:headEnd/>
            <a:tailEnd/>
          </a:ln>
        </p:spPr>
      </p:pic>
      <p:pic>
        <p:nvPicPr>
          <p:cNvPr id="602117" name="Picture 5"/>
          <p:cNvPicPr>
            <a:picLocks noChangeAspect="1" noChangeArrowheads="1"/>
          </p:cNvPicPr>
          <p:nvPr/>
        </p:nvPicPr>
        <p:blipFill>
          <a:blip r:embed="rId4" cstate="print"/>
          <a:srcRect/>
          <a:stretch>
            <a:fillRect/>
          </a:stretch>
        </p:blipFill>
        <p:spPr bwMode="auto">
          <a:xfrm>
            <a:off x="6019800" y="2155825"/>
            <a:ext cx="2976563" cy="1727200"/>
          </a:xfrm>
          <a:prstGeom prst="rect">
            <a:avLst/>
          </a:prstGeom>
          <a:noFill/>
          <a:ln w="9525">
            <a:noFill/>
            <a:miter lim="800000"/>
            <a:headEnd/>
            <a:tailEnd/>
          </a:ln>
          <a:effectLst/>
        </p:spPr>
      </p:pic>
      <p:sp>
        <p:nvSpPr>
          <p:cNvPr id="6" name="Date Placeholder 5"/>
          <p:cNvSpPr>
            <a:spLocks noGrp="1"/>
          </p:cNvSpPr>
          <p:nvPr>
            <p:ph type="dt" sz="half" idx="10"/>
          </p:nvPr>
        </p:nvSpPr>
        <p:spPr>
          <a:xfrm>
            <a:off x="194930" y="6152707"/>
            <a:ext cx="2667000" cy="365125"/>
          </a:xfrm>
        </p:spPr>
        <p:txBody>
          <a:bodyPr/>
          <a:lstStyle/>
          <a:p>
            <a:pPr>
              <a:defRPr/>
            </a:pPr>
            <a:r>
              <a:rPr lang="en-US" smtClean="0"/>
              <a:t>CSE331 11au</a:t>
            </a:r>
            <a:endParaRPr lang="en-US"/>
          </a:p>
        </p:txBody>
      </p:sp>
      <p:sp>
        <p:nvSpPr>
          <p:cNvPr id="7" name="Slide Number Placeholder 6"/>
          <p:cNvSpPr>
            <a:spLocks noGrp="1"/>
          </p:cNvSpPr>
          <p:nvPr>
            <p:ph type="sldNum" sz="quarter" idx="12"/>
          </p:nvPr>
        </p:nvSpPr>
        <p:spPr/>
        <p:txBody>
          <a:bodyPr>
            <a:normAutofit fontScale="85000" lnSpcReduction="20000"/>
          </a:bodyPr>
          <a:lstStyle/>
          <a:p>
            <a:pPr>
              <a:defRPr/>
            </a:pPr>
            <a:fld id="{3451FA2C-3B3E-4FA6-BAFA-85683040B980}" type="slidenum">
              <a:rPr lang="en-US" smtClean="0"/>
              <a:pPr>
                <a:defRPr/>
              </a:pPr>
              <a:t>10</a:t>
            </a:fld>
            <a:endParaRPr lang="en-US"/>
          </a:p>
        </p:txBody>
      </p:sp>
    </p:spTree>
    <p:extLst>
      <p:ext uri="{BB962C8B-B14F-4D97-AF65-F5344CB8AC3E}">
        <p14:creationId xmlns:p14="http://schemas.microsoft.com/office/powerpoint/2010/main" val="229566420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3138" name="Rectangle 2"/>
          <p:cNvSpPr>
            <a:spLocks noGrp="1" noChangeArrowheads="1"/>
          </p:cNvSpPr>
          <p:nvPr>
            <p:ph type="title"/>
          </p:nvPr>
        </p:nvSpPr>
        <p:spPr/>
        <p:txBody>
          <a:bodyPr/>
          <a:lstStyle/>
          <a:p>
            <a:r>
              <a:rPr lang="en-US" smtClean="0"/>
              <a:t>Class operations / methods</a:t>
            </a:r>
            <a:endParaRPr lang="en-US"/>
          </a:p>
        </p:txBody>
      </p:sp>
      <p:sp>
        <p:nvSpPr>
          <p:cNvPr id="603139" name="Rectangle 3"/>
          <p:cNvSpPr>
            <a:spLocks noGrp="1" noChangeArrowheads="1"/>
          </p:cNvSpPr>
          <p:nvPr>
            <p:ph type="body" idx="1"/>
          </p:nvPr>
        </p:nvSpPr>
        <p:spPr>
          <a:xfrm>
            <a:off x="685800" y="1600200"/>
            <a:ext cx="5334000" cy="4495800"/>
          </a:xfrm>
        </p:spPr>
        <p:txBody>
          <a:bodyPr>
            <a:normAutofit/>
          </a:bodyPr>
          <a:lstStyle/>
          <a:p>
            <a:pPr marL="342900" indent="-342900">
              <a:tabLst>
                <a:tab pos="2054225" algn="l"/>
                <a:tab pos="2511425" algn="l"/>
              </a:tabLst>
            </a:pPr>
            <a:r>
              <a:rPr lang="en-US" sz="2400" dirty="0" smtClean="0"/>
              <a:t>operations / methods </a:t>
            </a:r>
          </a:p>
          <a:p>
            <a:pPr marL="742950" lvl="1" indent="-285750">
              <a:tabLst>
                <a:tab pos="2054225" algn="l"/>
                <a:tab pos="2511425" algn="l"/>
              </a:tabLst>
            </a:pPr>
            <a:r>
              <a:rPr lang="en-US" sz="2400" i="1" dirty="0" smtClean="0"/>
              <a:t>visibility  name</a:t>
            </a:r>
            <a:r>
              <a:rPr lang="en-US" sz="2400" dirty="0" smtClean="0"/>
              <a:t> (</a:t>
            </a:r>
            <a:r>
              <a:rPr lang="en-US" sz="2400" i="1" dirty="0" smtClean="0"/>
              <a:t>parameters </a:t>
            </a:r>
            <a:r>
              <a:rPr lang="en-US" sz="2400" dirty="0" smtClean="0"/>
              <a:t>) : </a:t>
            </a:r>
            <a:r>
              <a:rPr lang="en-US" sz="2400" i="1" dirty="0" err="1" smtClean="0"/>
              <a:t>returnType</a:t>
            </a:r>
            <a:endParaRPr lang="en-US" sz="2400" dirty="0" smtClean="0"/>
          </a:p>
          <a:p>
            <a:pPr marL="742950" lvl="1" indent="-285750">
              <a:tabLst>
                <a:tab pos="2054225" algn="l"/>
                <a:tab pos="2511425" algn="l"/>
              </a:tabLst>
            </a:pPr>
            <a:r>
              <a:rPr lang="en-US" sz="2400" dirty="0" smtClean="0"/>
              <a:t>underline </a:t>
            </a:r>
            <a:r>
              <a:rPr lang="en-US" sz="2400" u="sng" dirty="0" smtClean="0"/>
              <a:t>static methods</a:t>
            </a:r>
            <a:endParaRPr lang="en-US" sz="2400" dirty="0" smtClean="0"/>
          </a:p>
          <a:p>
            <a:pPr marL="742950" lvl="1" indent="-285750">
              <a:tabLst>
                <a:tab pos="2054225" algn="l"/>
                <a:tab pos="2511425" algn="l"/>
              </a:tabLst>
            </a:pPr>
            <a:r>
              <a:rPr lang="en-US" sz="2400" dirty="0" smtClean="0"/>
              <a:t>parameter types listed as (name: type)</a:t>
            </a:r>
          </a:p>
          <a:p>
            <a:pPr marL="742950" lvl="1" indent="-285750">
              <a:tabLst>
                <a:tab pos="2054225" algn="l"/>
                <a:tab pos="2511425" algn="l"/>
              </a:tabLst>
            </a:pPr>
            <a:r>
              <a:rPr lang="en-US" sz="2400" dirty="0" smtClean="0"/>
              <a:t>omit </a:t>
            </a:r>
            <a:r>
              <a:rPr lang="en-US" sz="2400" i="1" dirty="0" err="1" smtClean="0"/>
              <a:t>returnType</a:t>
            </a:r>
            <a:r>
              <a:rPr lang="en-US" sz="2400" dirty="0" smtClean="0"/>
              <a:t> on constructors and</a:t>
            </a:r>
            <a:br>
              <a:rPr lang="en-US" sz="2400" dirty="0" smtClean="0"/>
            </a:br>
            <a:r>
              <a:rPr lang="en-US" sz="2400" dirty="0" smtClean="0"/>
              <a:t>when return is </a:t>
            </a:r>
            <a:r>
              <a:rPr lang="en-US" sz="2400" dirty="0" smtClean="0">
                <a:latin typeface="Courier New" pitchFamily="49" charset="0"/>
              </a:rPr>
              <a:t>void</a:t>
            </a:r>
            <a:endParaRPr lang="en-US" sz="2400" dirty="0" smtClean="0">
              <a:latin typeface="Courier New" pitchFamily="49" charset="0"/>
            </a:endParaRPr>
          </a:p>
        </p:txBody>
      </p:sp>
      <p:pic>
        <p:nvPicPr>
          <p:cNvPr id="603140" name="Picture 4" descr="static-members"/>
          <p:cNvPicPr>
            <a:picLocks noChangeAspect="1" noChangeArrowheads="1"/>
          </p:cNvPicPr>
          <p:nvPr/>
        </p:nvPicPr>
        <p:blipFill>
          <a:blip r:embed="rId3" cstate="print"/>
          <a:srcRect l="1646" t="4167" r="64938" b="16280"/>
          <a:stretch>
            <a:fillRect/>
          </a:stretch>
        </p:blipFill>
        <p:spPr bwMode="auto">
          <a:xfrm>
            <a:off x="6477000" y="4038600"/>
            <a:ext cx="2546350" cy="2606675"/>
          </a:xfrm>
          <a:prstGeom prst="rect">
            <a:avLst/>
          </a:prstGeom>
          <a:noFill/>
          <a:ln w="9525">
            <a:noFill/>
            <a:miter lim="800000"/>
            <a:headEnd/>
            <a:tailEnd/>
          </a:ln>
        </p:spPr>
      </p:pic>
      <p:pic>
        <p:nvPicPr>
          <p:cNvPr id="603141" name="Picture 5"/>
          <p:cNvPicPr>
            <a:picLocks noChangeAspect="1" noChangeArrowheads="1"/>
          </p:cNvPicPr>
          <p:nvPr/>
        </p:nvPicPr>
        <p:blipFill>
          <a:blip r:embed="rId4" cstate="print"/>
          <a:srcRect/>
          <a:stretch>
            <a:fillRect/>
          </a:stretch>
        </p:blipFill>
        <p:spPr bwMode="auto">
          <a:xfrm>
            <a:off x="6019800" y="2155825"/>
            <a:ext cx="2976563" cy="1727200"/>
          </a:xfrm>
          <a:prstGeom prst="rect">
            <a:avLst/>
          </a:prstGeom>
          <a:noFill/>
          <a:ln w="9525">
            <a:noFill/>
            <a:miter lim="800000"/>
            <a:headEnd/>
            <a:tailEnd/>
          </a:ln>
          <a:effectLst/>
        </p:spPr>
      </p:pic>
      <p:sp>
        <p:nvSpPr>
          <p:cNvPr id="6" name="Date Placeholder 5"/>
          <p:cNvSpPr>
            <a:spLocks noGrp="1"/>
          </p:cNvSpPr>
          <p:nvPr>
            <p:ph type="dt" sz="half" idx="10"/>
          </p:nvPr>
        </p:nvSpPr>
        <p:spPr>
          <a:xfrm>
            <a:off x="609600" y="6096000"/>
            <a:ext cx="2667000" cy="365125"/>
          </a:xfrm>
        </p:spPr>
        <p:txBody>
          <a:bodyPr/>
          <a:lstStyle/>
          <a:p>
            <a:pPr>
              <a:defRPr/>
            </a:pPr>
            <a:r>
              <a:rPr lang="en-US" smtClean="0"/>
              <a:t>CSE331 11au</a:t>
            </a:r>
            <a:endParaRPr lang="en-US"/>
          </a:p>
        </p:txBody>
      </p:sp>
      <p:sp>
        <p:nvSpPr>
          <p:cNvPr id="7" name="Slide Number Placeholder 6"/>
          <p:cNvSpPr>
            <a:spLocks noGrp="1"/>
          </p:cNvSpPr>
          <p:nvPr>
            <p:ph type="sldNum" sz="quarter" idx="12"/>
          </p:nvPr>
        </p:nvSpPr>
        <p:spPr/>
        <p:txBody>
          <a:bodyPr>
            <a:normAutofit fontScale="85000" lnSpcReduction="20000"/>
          </a:bodyPr>
          <a:lstStyle/>
          <a:p>
            <a:pPr>
              <a:defRPr/>
            </a:pPr>
            <a:fld id="{3451FA2C-3B3E-4FA6-BAFA-85683040B980}" type="slidenum">
              <a:rPr lang="en-US" smtClean="0"/>
              <a:pPr>
                <a:defRPr/>
              </a:pPr>
              <a:t>11</a:t>
            </a:fld>
            <a:endParaRPr lang="en-US"/>
          </a:p>
        </p:txBody>
      </p:sp>
    </p:spTree>
    <p:extLst>
      <p:ext uri="{BB962C8B-B14F-4D97-AF65-F5344CB8AC3E}">
        <p14:creationId xmlns:p14="http://schemas.microsoft.com/office/powerpoint/2010/main" val="340315152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62" name="Rectangle 2"/>
          <p:cNvSpPr>
            <a:spLocks noGrp="1" noChangeArrowheads="1"/>
          </p:cNvSpPr>
          <p:nvPr>
            <p:ph type="title"/>
          </p:nvPr>
        </p:nvSpPr>
        <p:spPr/>
        <p:txBody>
          <a:bodyPr/>
          <a:lstStyle/>
          <a:p>
            <a:r>
              <a:rPr lang="en-US"/>
              <a:t>Comments</a:t>
            </a:r>
          </a:p>
        </p:txBody>
      </p:sp>
      <p:sp>
        <p:nvSpPr>
          <p:cNvPr id="604163" name="Rectangle 3"/>
          <p:cNvSpPr>
            <a:spLocks noGrp="1" noChangeArrowheads="1"/>
          </p:cNvSpPr>
          <p:nvPr>
            <p:ph type="body" idx="1"/>
          </p:nvPr>
        </p:nvSpPr>
        <p:spPr/>
        <p:txBody>
          <a:bodyPr/>
          <a:lstStyle/>
          <a:p>
            <a:r>
              <a:rPr lang="en-US"/>
              <a:t>represented as a folded note, attached to the appropriate class/method/etc by a dashed line</a:t>
            </a:r>
          </a:p>
        </p:txBody>
      </p:sp>
      <p:pic>
        <p:nvPicPr>
          <p:cNvPr id="604164" name="Picture 4" descr="sample"/>
          <p:cNvPicPr>
            <a:picLocks noChangeAspect="1" noChangeArrowheads="1"/>
          </p:cNvPicPr>
          <p:nvPr/>
        </p:nvPicPr>
        <p:blipFill>
          <a:blip r:embed="rId3" cstate="print"/>
          <a:srcRect/>
          <a:stretch>
            <a:fillRect/>
          </a:stretch>
        </p:blipFill>
        <p:spPr bwMode="auto">
          <a:xfrm>
            <a:off x="533400" y="2819400"/>
            <a:ext cx="8305800" cy="2778125"/>
          </a:xfrm>
          <a:prstGeom prst="rect">
            <a:avLst/>
          </a:prstGeom>
          <a:noFill/>
        </p:spPr>
      </p:pic>
      <p:sp>
        <p:nvSpPr>
          <p:cNvPr id="5" name="Date Placeholder 4"/>
          <p:cNvSpPr>
            <a:spLocks noGrp="1"/>
          </p:cNvSpPr>
          <p:nvPr>
            <p:ph type="dt" sz="half" idx="10"/>
          </p:nvPr>
        </p:nvSpPr>
        <p:spPr/>
        <p:txBody>
          <a:bodyPr/>
          <a:lstStyle/>
          <a:p>
            <a:pPr>
              <a:defRPr/>
            </a:pPr>
            <a:r>
              <a:rPr lang="en-US" smtClean="0"/>
              <a:t>CSE331 11au</a:t>
            </a:r>
            <a:endParaRPr lang="en-US"/>
          </a:p>
        </p:txBody>
      </p:sp>
      <p:sp>
        <p:nvSpPr>
          <p:cNvPr id="6" name="Slide Number Placeholder 5"/>
          <p:cNvSpPr>
            <a:spLocks noGrp="1"/>
          </p:cNvSpPr>
          <p:nvPr>
            <p:ph type="sldNum" sz="quarter" idx="12"/>
          </p:nvPr>
        </p:nvSpPr>
        <p:spPr/>
        <p:txBody>
          <a:bodyPr>
            <a:normAutofit fontScale="85000" lnSpcReduction="20000"/>
          </a:bodyPr>
          <a:lstStyle/>
          <a:p>
            <a:pPr>
              <a:defRPr/>
            </a:pPr>
            <a:fld id="{3451FA2C-3B3E-4FA6-BAFA-85683040B980}" type="slidenum">
              <a:rPr lang="en-US" smtClean="0"/>
              <a:pPr>
                <a:defRPr/>
              </a:pPr>
              <a:t>12</a:t>
            </a:fld>
            <a:endParaRPr lang="en-US"/>
          </a:p>
        </p:txBody>
      </p:sp>
    </p:spTree>
    <p:extLst>
      <p:ext uri="{BB962C8B-B14F-4D97-AF65-F5344CB8AC3E}">
        <p14:creationId xmlns:p14="http://schemas.microsoft.com/office/powerpoint/2010/main" val="165079391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6" name="Rectangle 2"/>
          <p:cNvSpPr>
            <a:spLocks noGrp="1" noChangeArrowheads="1"/>
          </p:cNvSpPr>
          <p:nvPr>
            <p:ph type="title"/>
          </p:nvPr>
        </p:nvSpPr>
        <p:spPr/>
        <p:txBody>
          <a:bodyPr/>
          <a:lstStyle/>
          <a:p>
            <a:r>
              <a:rPr lang="en-US" dirty="0"/>
              <a:t>Relationships </a:t>
            </a:r>
            <a:r>
              <a:rPr lang="en-US" dirty="0" smtClean="0"/>
              <a:t>between </a:t>
            </a:r>
            <a:r>
              <a:rPr lang="en-US" dirty="0"/>
              <a:t>classes</a:t>
            </a:r>
          </a:p>
        </p:txBody>
      </p:sp>
      <p:sp>
        <p:nvSpPr>
          <p:cNvPr id="605187" name="Rectangle 3"/>
          <p:cNvSpPr>
            <a:spLocks noGrp="1" noChangeArrowheads="1"/>
          </p:cNvSpPr>
          <p:nvPr>
            <p:ph type="body" idx="1"/>
          </p:nvPr>
        </p:nvSpPr>
        <p:spPr/>
        <p:txBody>
          <a:bodyPr/>
          <a:lstStyle/>
          <a:p>
            <a:r>
              <a:rPr lang="en-US" b="1" dirty="0"/>
              <a:t>generalization</a:t>
            </a:r>
            <a:r>
              <a:rPr lang="en-US" dirty="0"/>
              <a:t>: an inheritance </a:t>
            </a:r>
            <a:r>
              <a:rPr lang="en-US" dirty="0" smtClean="0"/>
              <a:t>(is-a) relationship</a:t>
            </a:r>
            <a:endParaRPr lang="en-US" dirty="0"/>
          </a:p>
          <a:p>
            <a:pPr lvl="1"/>
            <a:r>
              <a:rPr lang="en-US" dirty="0"/>
              <a:t>inheritance between classes</a:t>
            </a:r>
          </a:p>
          <a:p>
            <a:pPr lvl="1"/>
            <a:r>
              <a:rPr lang="en-US" dirty="0"/>
              <a:t>interface </a:t>
            </a:r>
            <a:r>
              <a:rPr lang="en-US" dirty="0" smtClean="0"/>
              <a:t>implementation</a:t>
            </a:r>
            <a:endParaRPr lang="en-US" dirty="0"/>
          </a:p>
          <a:p>
            <a:r>
              <a:rPr lang="en-US" b="1" dirty="0"/>
              <a:t>association</a:t>
            </a:r>
            <a:r>
              <a:rPr lang="en-US" dirty="0"/>
              <a:t>: a usage </a:t>
            </a:r>
            <a:r>
              <a:rPr lang="en-US" dirty="0" smtClean="0"/>
              <a:t>(is-part-of) relationship</a:t>
            </a:r>
            <a:endParaRPr lang="en-US" dirty="0"/>
          </a:p>
          <a:p>
            <a:pPr lvl="1"/>
            <a:r>
              <a:rPr lang="en-US" dirty="0"/>
              <a:t>dependency</a:t>
            </a:r>
          </a:p>
          <a:p>
            <a:pPr lvl="1"/>
            <a:r>
              <a:rPr lang="en-US" dirty="0"/>
              <a:t>aggregation</a:t>
            </a:r>
          </a:p>
          <a:p>
            <a:pPr lvl="1"/>
            <a:r>
              <a:rPr lang="en-US" dirty="0"/>
              <a:t>composition</a:t>
            </a:r>
          </a:p>
        </p:txBody>
      </p:sp>
      <p:sp>
        <p:nvSpPr>
          <p:cNvPr id="4" name="Date Placeholder 3"/>
          <p:cNvSpPr>
            <a:spLocks noGrp="1"/>
          </p:cNvSpPr>
          <p:nvPr>
            <p:ph type="dt" sz="half" idx="10"/>
          </p:nvPr>
        </p:nvSpPr>
        <p:spPr/>
        <p:txBody>
          <a:bodyPr/>
          <a:lstStyle/>
          <a:p>
            <a:pPr>
              <a:defRPr/>
            </a:pPr>
            <a:r>
              <a:rPr lang="en-US" smtClean="0"/>
              <a:t>CSE331 11au</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3451FA2C-3B3E-4FA6-BAFA-85683040B980}" type="slidenum">
              <a:rPr lang="en-US" smtClean="0"/>
              <a:pPr>
                <a:defRPr/>
              </a:pPr>
              <a:t>13</a:t>
            </a:fld>
            <a:endParaRPr lang="en-US"/>
          </a:p>
        </p:txBody>
      </p:sp>
    </p:spTree>
    <p:extLst>
      <p:ext uri="{BB962C8B-B14F-4D97-AF65-F5344CB8AC3E}">
        <p14:creationId xmlns:p14="http://schemas.microsoft.com/office/powerpoint/2010/main" val="154951000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10" name="Rectangle 2"/>
          <p:cNvSpPr>
            <a:spLocks noGrp="1" noChangeArrowheads="1"/>
          </p:cNvSpPr>
          <p:nvPr>
            <p:ph type="title"/>
          </p:nvPr>
        </p:nvSpPr>
        <p:spPr/>
        <p:txBody>
          <a:bodyPr/>
          <a:lstStyle/>
          <a:p>
            <a:r>
              <a:rPr lang="en-US"/>
              <a:t>Generalization relationships</a:t>
            </a:r>
          </a:p>
        </p:txBody>
      </p:sp>
      <p:sp>
        <p:nvSpPr>
          <p:cNvPr id="606211" name="Rectangle 3"/>
          <p:cNvSpPr>
            <a:spLocks noGrp="1" noChangeArrowheads="1"/>
          </p:cNvSpPr>
          <p:nvPr>
            <p:ph type="body" idx="1"/>
          </p:nvPr>
        </p:nvSpPr>
        <p:spPr>
          <a:xfrm>
            <a:off x="228600" y="1676400"/>
            <a:ext cx="5410200" cy="3365024"/>
          </a:xfrm>
        </p:spPr>
        <p:txBody>
          <a:bodyPr wrap="square">
            <a:spAutoFit/>
          </a:bodyPr>
          <a:lstStyle/>
          <a:p>
            <a:pPr marL="422910" indent="-285750">
              <a:tabLst>
                <a:tab pos="3032125" algn="l"/>
              </a:tabLst>
            </a:pPr>
            <a:r>
              <a:rPr lang="en-US" sz="2000" dirty="0"/>
              <a:t>H</a:t>
            </a:r>
            <a:r>
              <a:rPr lang="en-US" sz="2000" dirty="0" smtClean="0"/>
              <a:t>ierarchies </a:t>
            </a:r>
            <a:r>
              <a:rPr lang="en-US" sz="2000" dirty="0"/>
              <a:t>drawn top-down with arrows pointing upward to </a:t>
            </a:r>
            <a:r>
              <a:rPr lang="en-US" sz="2000" dirty="0" smtClean="0"/>
              <a:t>parent</a:t>
            </a:r>
            <a:endParaRPr lang="en-US" sz="2000" dirty="0"/>
          </a:p>
          <a:p>
            <a:pPr marL="422910" indent="-285750">
              <a:tabLst>
                <a:tab pos="3032125" algn="l"/>
              </a:tabLst>
            </a:pPr>
            <a:r>
              <a:rPr lang="en-US" sz="2000" dirty="0"/>
              <a:t>L</a:t>
            </a:r>
            <a:r>
              <a:rPr lang="en-US" sz="2000" dirty="0" smtClean="0"/>
              <a:t>ine/arrow </a:t>
            </a:r>
            <a:r>
              <a:rPr lang="en-US" sz="2000" dirty="0"/>
              <a:t>styles differ based on </a:t>
            </a:r>
            <a:r>
              <a:rPr lang="en-US" sz="2000" dirty="0" smtClean="0"/>
              <a:t>parent</a:t>
            </a:r>
            <a:endParaRPr lang="en-US" sz="2000" dirty="0"/>
          </a:p>
          <a:p>
            <a:pPr marL="868680" lvl="1" indent="-228600">
              <a:tabLst>
                <a:tab pos="3032125" algn="l"/>
              </a:tabLst>
            </a:pPr>
            <a:r>
              <a:rPr lang="en-US" sz="2000" i="1" dirty="0"/>
              <a:t>class </a:t>
            </a:r>
            <a:r>
              <a:rPr lang="en-US" sz="2000" dirty="0"/>
              <a:t>:	solid, black arrow</a:t>
            </a:r>
          </a:p>
          <a:p>
            <a:pPr marL="868680" lvl="1" indent="-228600">
              <a:tabLst>
                <a:tab pos="3032125" algn="l"/>
              </a:tabLst>
            </a:pPr>
            <a:r>
              <a:rPr lang="en-US" sz="2000" i="1" dirty="0"/>
              <a:t>abstract class </a:t>
            </a:r>
            <a:r>
              <a:rPr lang="en-US" sz="2000" dirty="0"/>
              <a:t>:	solid, white arrow</a:t>
            </a:r>
          </a:p>
          <a:p>
            <a:pPr marL="868680" lvl="1" indent="-228600">
              <a:tabLst>
                <a:tab pos="3032125" algn="l"/>
              </a:tabLst>
            </a:pPr>
            <a:r>
              <a:rPr lang="en-US" sz="2000" i="1" dirty="0"/>
              <a:t>interface </a:t>
            </a:r>
            <a:r>
              <a:rPr lang="en-US" sz="2000" dirty="0"/>
              <a:t>:	dashed, white </a:t>
            </a:r>
            <a:r>
              <a:rPr lang="en-US" sz="2000" dirty="0" smtClean="0"/>
              <a:t>arrow</a:t>
            </a:r>
            <a:endParaRPr lang="en-US" sz="2000" dirty="0"/>
          </a:p>
          <a:p>
            <a:pPr marL="422910" indent="-285750">
              <a:tabLst>
                <a:tab pos="3032125" algn="l"/>
              </a:tabLst>
            </a:pPr>
            <a:r>
              <a:rPr lang="en-US" sz="2000" dirty="0"/>
              <a:t>T</a:t>
            </a:r>
            <a:r>
              <a:rPr lang="en-US" sz="2000" dirty="0" smtClean="0"/>
              <a:t>rivial </a:t>
            </a:r>
            <a:r>
              <a:rPr lang="en-US" sz="2000" dirty="0"/>
              <a:t>/ obvious relationships, such as drawing the class </a:t>
            </a:r>
            <a:r>
              <a:rPr lang="en-US" sz="2000" dirty="0">
                <a:latin typeface="Courier New" pitchFamily="49" charset="0"/>
              </a:rPr>
              <a:t>Object</a:t>
            </a:r>
            <a:r>
              <a:rPr lang="en-US" sz="2000" dirty="0"/>
              <a:t> </a:t>
            </a:r>
            <a:r>
              <a:rPr lang="en-US" sz="2000" dirty="0"/>
              <a:t>as a </a:t>
            </a:r>
            <a:r>
              <a:rPr lang="en-US" sz="2000" dirty="0"/>
              <a:t>parent, are generally omitted</a:t>
            </a:r>
            <a:endParaRPr lang="en-US" sz="2000" dirty="0"/>
          </a:p>
        </p:txBody>
      </p:sp>
      <p:pic>
        <p:nvPicPr>
          <p:cNvPr id="606212" name="Picture 4"/>
          <p:cNvPicPr>
            <a:picLocks noChangeAspect="1" noChangeArrowheads="1"/>
          </p:cNvPicPr>
          <p:nvPr/>
        </p:nvPicPr>
        <p:blipFill>
          <a:blip r:embed="rId3" cstate="print"/>
          <a:srcRect/>
          <a:stretch>
            <a:fillRect/>
          </a:stretch>
        </p:blipFill>
        <p:spPr bwMode="auto">
          <a:xfrm>
            <a:off x="5867400" y="1219200"/>
            <a:ext cx="3276600" cy="5372100"/>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normAutofit fontScale="85000" lnSpcReduction="20000"/>
          </a:bodyPr>
          <a:lstStyle/>
          <a:p>
            <a:pPr>
              <a:defRPr/>
            </a:pPr>
            <a:fld id="{3451FA2C-3B3E-4FA6-BAFA-85683040B980}" type="slidenum">
              <a:rPr lang="en-US" smtClean="0"/>
              <a:pPr>
                <a:defRPr/>
              </a:pPr>
              <a:t>14</a:t>
            </a:fld>
            <a:endParaRPr lang="en-US"/>
          </a:p>
        </p:txBody>
      </p:sp>
      <p:sp>
        <p:nvSpPr>
          <p:cNvPr id="2" name="Date Placeholder 1"/>
          <p:cNvSpPr>
            <a:spLocks noGrp="1"/>
          </p:cNvSpPr>
          <p:nvPr>
            <p:ph type="dt" sz="half" idx="10"/>
          </p:nvPr>
        </p:nvSpPr>
        <p:spPr/>
        <p:txBody>
          <a:bodyPr/>
          <a:lstStyle/>
          <a:p>
            <a:r>
              <a:rPr lang="en-US" smtClean="0"/>
              <a:t>CSE331 11au</a:t>
            </a:r>
            <a:endParaRPr lang="en-US"/>
          </a:p>
        </p:txBody>
      </p:sp>
    </p:spTree>
    <p:extLst>
      <p:ext uri="{BB962C8B-B14F-4D97-AF65-F5344CB8AC3E}">
        <p14:creationId xmlns:p14="http://schemas.microsoft.com/office/powerpoint/2010/main" val="890855158"/>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4" name="Rectangle 2"/>
          <p:cNvSpPr>
            <a:spLocks noGrp="1" noChangeArrowheads="1"/>
          </p:cNvSpPr>
          <p:nvPr>
            <p:ph type="title"/>
          </p:nvPr>
        </p:nvSpPr>
        <p:spPr/>
        <p:txBody>
          <a:bodyPr/>
          <a:lstStyle/>
          <a:p>
            <a:r>
              <a:rPr lang="en-US"/>
              <a:t>Associational relationships</a:t>
            </a:r>
          </a:p>
        </p:txBody>
      </p:sp>
      <p:sp>
        <p:nvSpPr>
          <p:cNvPr id="607235" name="Rectangle 3"/>
          <p:cNvSpPr>
            <a:spLocks noGrp="1" noChangeArrowheads="1"/>
          </p:cNvSpPr>
          <p:nvPr>
            <p:ph type="body" idx="1"/>
          </p:nvPr>
        </p:nvSpPr>
        <p:spPr/>
        <p:txBody>
          <a:bodyPr/>
          <a:lstStyle/>
          <a:p>
            <a:pPr marL="742950" lvl="1" indent="-285750">
              <a:buFontTx/>
              <a:buNone/>
              <a:tabLst>
                <a:tab pos="1830388" algn="l"/>
              </a:tabLst>
            </a:pPr>
            <a:r>
              <a:rPr lang="en-US" dirty="0"/>
              <a:t>1. multiplicity 	</a:t>
            </a:r>
            <a:r>
              <a:rPr lang="en-US" sz="2000" dirty="0"/>
              <a:t>(how many are used)</a:t>
            </a:r>
          </a:p>
          <a:p>
            <a:pPr marL="1143000" lvl="2" indent="-228600">
              <a:tabLst>
                <a:tab pos="1830388" algn="l"/>
              </a:tabLst>
            </a:pPr>
            <a:r>
              <a:rPr lang="en-US" altLang="en-US" sz="1800" dirty="0"/>
              <a:t>*	</a:t>
            </a:r>
            <a:r>
              <a:rPr lang="en-US" altLang="en-US" sz="1800" dirty="0">
                <a:sym typeface="Symbol" pitchFamily="18" charset="2"/>
              </a:rPr>
              <a:t> 0, 1, or more</a:t>
            </a:r>
            <a:endParaRPr lang="en-US" altLang="en-US" sz="1800" dirty="0"/>
          </a:p>
          <a:p>
            <a:pPr marL="1143000" lvl="2" indent="-228600">
              <a:tabLst>
                <a:tab pos="1830388" algn="l"/>
              </a:tabLst>
            </a:pPr>
            <a:r>
              <a:rPr lang="en-US" altLang="en-US" sz="1800" dirty="0"/>
              <a:t>1	</a:t>
            </a:r>
            <a:r>
              <a:rPr lang="en-US" altLang="en-US" sz="1800" dirty="0">
                <a:sym typeface="Symbol" pitchFamily="18" charset="2"/>
              </a:rPr>
              <a:t> 1 exactly</a:t>
            </a:r>
            <a:endParaRPr lang="en-US" altLang="en-US" sz="1800" dirty="0"/>
          </a:p>
          <a:p>
            <a:pPr marL="1143000" lvl="2" indent="-228600">
              <a:tabLst>
                <a:tab pos="1830388" algn="l"/>
              </a:tabLst>
            </a:pPr>
            <a:r>
              <a:rPr lang="en-US" altLang="en-US" sz="1800" dirty="0"/>
              <a:t>2..4	</a:t>
            </a:r>
            <a:r>
              <a:rPr lang="en-US" altLang="en-US" sz="1800" dirty="0">
                <a:sym typeface="Symbol" pitchFamily="18" charset="2"/>
              </a:rPr>
              <a:t> between 2 and 4, inclusive</a:t>
            </a:r>
          </a:p>
          <a:p>
            <a:pPr marL="1143000" lvl="2" indent="-228600">
              <a:tabLst>
                <a:tab pos="1830388" algn="l"/>
              </a:tabLst>
            </a:pPr>
            <a:r>
              <a:rPr lang="en-US" altLang="en-US" sz="1800" dirty="0"/>
              <a:t>3..*	</a:t>
            </a:r>
            <a:r>
              <a:rPr lang="en-US" altLang="en-US" sz="1800" dirty="0">
                <a:sym typeface="Symbol" pitchFamily="18" charset="2"/>
              </a:rPr>
              <a:t> 3 or more</a:t>
            </a:r>
            <a:endParaRPr lang="en-US" sz="1800" dirty="0"/>
          </a:p>
          <a:p>
            <a:pPr marL="742950" lvl="1" indent="-285750">
              <a:buFontTx/>
              <a:buNone/>
              <a:tabLst>
                <a:tab pos="1830388" algn="l"/>
              </a:tabLst>
            </a:pPr>
            <a:r>
              <a:rPr lang="en-US" dirty="0"/>
              <a:t>2. name 		</a:t>
            </a:r>
            <a:r>
              <a:rPr lang="en-US" sz="2000" dirty="0"/>
              <a:t>(what relationship the objects have)</a:t>
            </a:r>
            <a:endParaRPr lang="en-US" dirty="0"/>
          </a:p>
          <a:p>
            <a:pPr marL="742950" lvl="1" indent="-285750">
              <a:buFontTx/>
              <a:buNone/>
              <a:tabLst>
                <a:tab pos="1830388" algn="l"/>
              </a:tabLst>
            </a:pPr>
            <a:r>
              <a:rPr lang="en-US" dirty="0"/>
              <a:t>3. navigability	</a:t>
            </a:r>
            <a:r>
              <a:rPr lang="en-US" sz="2000" dirty="0"/>
              <a:t>(direction)</a:t>
            </a:r>
          </a:p>
          <a:p>
            <a:pPr marL="342900" indent="-342900">
              <a:tabLst>
                <a:tab pos="1830388" algn="l"/>
              </a:tabLst>
            </a:pPr>
            <a:endParaRPr lang="en-US" dirty="0"/>
          </a:p>
        </p:txBody>
      </p:sp>
      <p:pic>
        <p:nvPicPr>
          <p:cNvPr id="607236" name="Picture 4" descr="uml1"/>
          <p:cNvPicPr>
            <a:picLocks noChangeAspect="1" noChangeArrowheads="1"/>
          </p:cNvPicPr>
          <p:nvPr/>
        </p:nvPicPr>
        <p:blipFill>
          <a:blip r:embed="rId3" cstate="print"/>
          <a:srcRect/>
          <a:stretch>
            <a:fillRect/>
          </a:stretch>
        </p:blipFill>
        <p:spPr bwMode="auto">
          <a:xfrm>
            <a:off x="3124200" y="3810000"/>
            <a:ext cx="5943600" cy="3160713"/>
          </a:xfrm>
          <a:prstGeom prst="rect">
            <a:avLst/>
          </a:prstGeom>
          <a:noFill/>
        </p:spPr>
      </p:pic>
      <p:sp>
        <p:nvSpPr>
          <p:cNvPr id="5" name="Date Placeholder 4"/>
          <p:cNvSpPr>
            <a:spLocks noGrp="1"/>
          </p:cNvSpPr>
          <p:nvPr>
            <p:ph type="dt" sz="half" idx="10"/>
          </p:nvPr>
        </p:nvSpPr>
        <p:spPr>
          <a:xfrm>
            <a:off x="228600" y="6096000"/>
            <a:ext cx="2667000" cy="365125"/>
          </a:xfrm>
        </p:spPr>
        <p:txBody>
          <a:bodyPr/>
          <a:lstStyle/>
          <a:p>
            <a:pPr>
              <a:defRPr/>
            </a:pPr>
            <a:r>
              <a:rPr lang="en-US" smtClean="0"/>
              <a:t>CSE331 11au</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pPr>
              <a:defRPr/>
            </a:pPr>
            <a:fld id="{3451FA2C-3B3E-4FA6-BAFA-85683040B980}" type="slidenum">
              <a:rPr lang="en-US" smtClean="0"/>
              <a:pPr>
                <a:defRPr/>
              </a:pPr>
              <a:t>15</a:t>
            </a:fld>
            <a:endParaRPr lang="en-US"/>
          </a:p>
        </p:txBody>
      </p:sp>
    </p:spTree>
    <p:extLst>
      <p:ext uri="{BB962C8B-B14F-4D97-AF65-F5344CB8AC3E}">
        <p14:creationId xmlns:p14="http://schemas.microsoft.com/office/powerpoint/2010/main" val="62314946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426" name="Rectangle 2"/>
          <p:cNvSpPr>
            <a:spLocks noGrp="1" noChangeArrowheads="1"/>
          </p:cNvSpPr>
          <p:nvPr>
            <p:ph type="title"/>
          </p:nvPr>
        </p:nvSpPr>
        <p:spPr/>
        <p:txBody>
          <a:bodyPr/>
          <a:lstStyle/>
          <a:p>
            <a:r>
              <a:rPr lang="en-US"/>
              <a:t>Multiplicity</a:t>
            </a:r>
          </a:p>
        </p:txBody>
      </p:sp>
      <p:sp>
        <p:nvSpPr>
          <p:cNvPr id="615427" name="Rectangle 3"/>
          <p:cNvSpPr>
            <a:spLocks noGrp="1" noChangeArrowheads="1"/>
          </p:cNvSpPr>
          <p:nvPr>
            <p:ph type="body" idx="1"/>
          </p:nvPr>
        </p:nvSpPr>
        <p:spPr/>
        <p:txBody>
          <a:bodyPr/>
          <a:lstStyle/>
          <a:p>
            <a:r>
              <a:rPr lang="en-US" dirty="0"/>
              <a:t>one-to-one</a:t>
            </a:r>
          </a:p>
          <a:p>
            <a:pPr lvl="1"/>
            <a:r>
              <a:rPr lang="en-US" dirty="0" smtClean="0"/>
              <a:t>Ex: each </a:t>
            </a:r>
            <a:r>
              <a:rPr lang="en-US" dirty="0"/>
              <a:t>student must have exactly one ID card</a:t>
            </a:r>
          </a:p>
          <a:p>
            <a:pPr lvl="1"/>
            <a:endParaRPr lang="en-US" dirty="0"/>
          </a:p>
          <a:p>
            <a:pPr lvl="1"/>
            <a:endParaRPr lang="en-US" dirty="0"/>
          </a:p>
          <a:p>
            <a:pPr lvl="1">
              <a:buNone/>
            </a:pPr>
            <a:endParaRPr lang="en-US" dirty="0"/>
          </a:p>
          <a:p>
            <a:r>
              <a:rPr lang="en-US" dirty="0"/>
              <a:t>one-to-many</a:t>
            </a:r>
          </a:p>
          <a:p>
            <a:pPr lvl="1"/>
            <a:r>
              <a:rPr lang="en-US" dirty="0"/>
              <a:t>a </a:t>
            </a:r>
            <a:r>
              <a:rPr lang="en-US" dirty="0" err="1"/>
              <a:t>RectangleList</a:t>
            </a:r>
            <a:r>
              <a:rPr lang="en-US" dirty="0"/>
              <a:t> can contain 0, 1, 2, ... rectangles</a:t>
            </a:r>
          </a:p>
        </p:txBody>
      </p:sp>
      <p:pic>
        <p:nvPicPr>
          <p:cNvPr id="615428" name="Picture 4"/>
          <p:cNvPicPr>
            <a:picLocks noChangeAspect="1" noChangeArrowheads="1"/>
          </p:cNvPicPr>
          <p:nvPr/>
        </p:nvPicPr>
        <p:blipFill>
          <a:blip r:embed="rId3" cstate="print"/>
          <a:srcRect/>
          <a:stretch>
            <a:fillRect/>
          </a:stretch>
        </p:blipFill>
        <p:spPr bwMode="auto">
          <a:xfrm>
            <a:off x="398283" y="4713403"/>
            <a:ext cx="8210746" cy="1563952"/>
          </a:xfrm>
          <a:prstGeom prst="rect">
            <a:avLst/>
          </a:prstGeom>
          <a:noFill/>
          <a:ln w="9525">
            <a:noFill/>
            <a:miter lim="800000"/>
            <a:headEnd/>
            <a:tailEnd/>
          </a:ln>
          <a:effectLst/>
        </p:spPr>
      </p:pic>
      <p:pic>
        <p:nvPicPr>
          <p:cNvPr id="615429" name="Picture 5"/>
          <p:cNvPicPr>
            <a:picLocks noChangeAspect="1" noChangeArrowheads="1"/>
          </p:cNvPicPr>
          <p:nvPr/>
        </p:nvPicPr>
        <p:blipFill>
          <a:blip r:embed="rId4" cstate="print"/>
          <a:srcRect/>
          <a:stretch>
            <a:fillRect/>
          </a:stretch>
        </p:blipFill>
        <p:spPr bwMode="auto">
          <a:xfrm>
            <a:off x="2590800" y="2551776"/>
            <a:ext cx="4448175" cy="1322387"/>
          </a:xfrm>
          <a:prstGeom prst="rect">
            <a:avLst/>
          </a:prstGeom>
          <a:noFill/>
          <a:ln w="9525">
            <a:noFill/>
            <a:miter lim="800000"/>
            <a:headEnd/>
            <a:tailEnd/>
          </a:ln>
          <a:effectLst/>
        </p:spPr>
      </p:pic>
      <p:sp>
        <p:nvSpPr>
          <p:cNvPr id="6" name="Date Placeholder 5"/>
          <p:cNvSpPr>
            <a:spLocks noGrp="1"/>
          </p:cNvSpPr>
          <p:nvPr>
            <p:ph type="dt" sz="half" idx="10"/>
          </p:nvPr>
        </p:nvSpPr>
        <p:spPr/>
        <p:txBody>
          <a:bodyPr/>
          <a:lstStyle/>
          <a:p>
            <a:pPr>
              <a:defRPr/>
            </a:pPr>
            <a:r>
              <a:rPr lang="en-US" smtClean="0"/>
              <a:t>CSE331 11au</a:t>
            </a:r>
            <a:endParaRPr lang="en-US"/>
          </a:p>
        </p:txBody>
      </p:sp>
      <p:sp>
        <p:nvSpPr>
          <p:cNvPr id="7" name="Slide Number Placeholder 6"/>
          <p:cNvSpPr>
            <a:spLocks noGrp="1"/>
          </p:cNvSpPr>
          <p:nvPr>
            <p:ph type="sldNum" sz="quarter" idx="12"/>
          </p:nvPr>
        </p:nvSpPr>
        <p:spPr/>
        <p:txBody>
          <a:bodyPr>
            <a:normAutofit fontScale="85000" lnSpcReduction="20000"/>
          </a:bodyPr>
          <a:lstStyle/>
          <a:p>
            <a:pPr>
              <a:defRPr/>
            </a:pPr>
            <a:fld id="{3451FA2C-3B3E-4FA6-BAFA-85683040B980}" type="slidenum">
              <a:rPr lang="en-US" smtClean="0"/>
              <a:pPr>
                <a:defRPr/>
              </a:pPr>
              <a:t>16</a:t>
            </a:fld>
            <a:endParaRPr lang="en-US"/>
          </a:p>
        </p:txBody>
      </p:sp>
    </p:spTree>
    <p:extLst>
      <p:ext uri="{BB962C8B-B14F-4D97-AF65-F5344CB8AC3E}">
        <p14:creationId xmlns:p14="http://schemas.microsoft.com/office/powerpoint/2010/main" val="39438768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9282" name="Rectangle 2"/>
          <p:cNvSpPr>
            <a:spLocks noGrp="1" noChangeArrowheads="1"/>
          </p:cNvSpPr>
          <p:nvPr>
            <p:ph type="title"/>
          </p:nvPr>
        </p:nvSpPr>
        <p:spPr/>
        <p:txBody>
          <a:bodyPr/>
          <a:lstStyle/>
          <a:p>
            <a:r>
              <a:rPr lang="en-US" dirty="0"/>
              <a:t>Association types</a:t>
            </a:r>
          </a:p>
        </p:txBody>
      </p:sp>
      <p:sp>
        <p:nvSpPr>
          <p:cNvPr id="609283" name="Rectangle 3"/>
          <p:cNvSpPr>
            <a:spLocks noGrp="1" noChangeArrowheads="1"/>
          </p:cNvSpPr>
          <p:nvPr>
            <p:ph type="body" idx="1"/>
          </p:nvPr>
        </p:nvSpPr>
        <p:spPr>
          <a:xfrm>
            <a:off x="261384" y="1490202"/>
            <a:ext cx="5761038" cy="5181600"/>
          </a:xfrm>
        </p:spPr>
        <p:txBody>
          <a:bodyPr/>
          <a:lstStyle/>
          <a:p>
            <a:pPr>
              <a:lnSpc>
                <a:spcPct val="90000"/>
              </a:lnSpc>
            </a:pPr>
            <a:r>
              <a:rPr lang="en-US" b="1" dirty="0"/>
              <a:t>aggregation</a:t>
            </a:r>
            <a:r>
              <a:rPr lang="en-US" dirty="0"/>
              <a:t>: "is part of" </a:t>
            </a:r>
          </a:p>
          <a:p>
            <a:pPr lvl="1">
              <a:lnSpc>
                <a:spcPct val="90000"/>
              </a:lnSpc>
            </a:pPr>
            <a:r>
              <a:rPr lang="en-US" dirty="0"/>
              <a:t>clear white </a:t>
            </a:r>
            <a:r>
              <a:rPr lang="en-US" dirty="0" smtClean="0"/>
              <a:t>diamond</a:t>
            </a:r>
            <a:endParaRPr lang="en-US" dirty="0"/>
          </a:p>
          <a:p>
            <a:pPr>
              <a:lnSpc>
                <a:spcPct val="90000"/>
              </a:lnSpc>
            </a:pPr>
            <a:r>
              <a:rPr lang="en-US" b="1" dirty="0"/>
              <a:t>composition</a:t>
            </a:r>
            <a:r>
              <a:rPr lang="en-US" dirty="0"/>
              <a:t>: "is entirely made of"</a:t>
            </a:r>
          </a:p>
          <a:p>
            <a:pPr lvl="1">
              <a:lnSpc>
                <a:spcPct val="90000"/>
              </a:lnSpc>
            </a:pPr>
            <a:r>
              <a:rPr lang="en-US" dirty="0"/>
              <a:t>stronger version of aggregation</a:t>
            </a:r>
          </a:p>
          <a:p>
            <a:pPr lvl="1">
              <a:lnSpc>
                <a:spcPct val="90000"/>
              </a:lnSpc>
            </a:pPr>
            <a:r>
              <a:rPr lang="en-US" dirty="0"/>
              <a:t>the parts live and die with the whole</a:t>
            </a:r>
          </a:p>
          <a:p>
            <a:pPr lvl="1">
              <a:lnSpc>
                <a:spcPct val="90000"/>
              </a:lnSpc>
            </a:pPr>
            <a:r>
              <a:rPr lang="en-US" dirty="0"/>
              <a:t>black </a:t>
            </a:r>
            <a:r>
              <a:rPr lang="en-US" dirty="0" smtClean="0"/>
              <a:t>diamond</a:t>
            </a:r>
            <a:endParaRPr lang="en-US" dirty="0"/>
          </a:p>
          <a:p>
            <a:pPr>
              <a:lnSpc>
                <a:spcPct val="90000"/>
              </a:lnSpc>
            </a:pPr>
            <a:r>
              <a:rPr lang="en-US" b="1" dirty="0"/>
              <a:t>dependency</a:t>
            </a:r>
            <a:r>
              <a:rPr lang="en-US" dirty="0"/>
              <a:t>: "uses temporarily"</a:t>
            </a:r>
          </a:p>
          <a:p>
            <a:pPr lvl="1">
              <a:lnSpc>
                <a:spcPct val="90000"/>
              </a:lnSpc>
            </a:pPr>
            <a:r>
              <a:rPr lang="en-US" dirty="0"/>
              <a:t>dotted line or arrow</a:t>
            </a:r>
          </a:p>
          <a:p>
            <a:pPr lvl="1">
              <a:lnSpc>
                <a:spcPct val="90000"/>
              </a:lnSpc>
            </a:pPr>
            <a:r>
              <a:rPr lang="en-US" dirty="0"/>
              <a:t>often is an </a:t>
            </a:r>
            <a:r>
              <a:rPr lang="en-US" dirty="0" smtClean="0"/>
              <a:t>implementation detail</a:t>
            </a:r>
            <a:r>
              <a:rPr lang="en-US" dirty="0"/>
              <a:t>, not an intrinsic part </a:t>
            </a:r>
            <a:r>
              <a:rPr lang="en-US" dirty="0" smtClean="0"/>
              <a:t>of that</a:t>
            </a:r>
            <a:br>
              <a:rPr lang="en-US" dirty="0" smtClean="0"/>
            </a:br>
            <a:r>
              <a:rPr lang="en-US" dirty="0" smtClean="0"/>
              <a:t>object's </a:t>
            </a:r>
            <a:r>
              <a:rPr lang="en-US" dirty="0"/>
              <a:t>state</a:t>
            </a:r>
          </a:p>
        </p:txBody>
      </p:sp>
      <p:grpSp>
        <p:nvGrpSpPr>
          <p:cNvPr id="8" name="Group 18"/>
          <p:cNvGrpSpPr>
            <a:grpSpLocks/>
          </p:cNvGrpSpPr>
          <p:nvPr/>
        </p:nvGrpSpPr>
        <p:grpSpPr bwMode="auto">
          <a:xfrm>
            <a:off x="4800600" y="5715000"/>
            <a:ext cx="4038600" cy="990600"/>
            <a:chOff x="2592" y="3600"/>
            <a:chExt cx="2544" cy="624"/>
          </a:xfrm>
        </p:grpSpPr>
        <p:sp>
          <p:nvSpPr>
            <p:cNvPr id="609299" name="Rectangle 19"/>
            <p:cNvSpPr>
              <a:spLocks noChangeArrowheads="1"/>
            </p:cNvSpPr>
            <p:nvPr/>
          </p:nvSpPr>
          <p:spPr bwMode="auto">
            <a:xfrm>
              <a:off x="2592" y="3600"/>
              <a:ext cx="705" cy="624"/>
            </a:xfrm>
            <a:prstGeom prst="rect">
              <a:avLst/>
            </a:prstGeom>
            <a:noFill/>
            <a:ln w="57150">
              <a:solidFill>
                <a:schemeClr val="tx1"/>
              </a:solidFill>
              <a:miter lim="800000"/>
              <a:headEnd/>
              <a:tailEnd/>
            </a:ln>
            <a:effectLst/>
          </p:spPr>
          <p:txBody>
            <a:bodyPr wrap="none" anchor="ctr"/>
            <a:lstStyle/>
            <a:p>
              <a:endParaRPr lang="en-US"/>
            </a:p>
          </p:txBody>
        </p:sp>
        <p:sp>
          <p:nvSpPr>
            <p:cNvPr id="609300" name="Rectangle 20"/>
            <p:cNvSpPr>
              <a:spLocks noChangeArrowheads="1"/>
            </p:cNvSpPr>
            <p:nvPr/>
          </p:nvSpPr>
          <p:spPr bwMode="auto">
            <a:xfrm>
              <a:off x="4335" y="3600"/>
              <a:ext cx="705" cy="624"/>
            </a:xfrm>
            <a:prstGeom prst="rect">
              <a:avLst/>
            </a:prstGeom>
            <a:noFill/>
            <a:ln w="57150">
              <a:solidFill>
                <a:schemeClr val="tx1"/>
              </a:solidFill>
              <a:miter lim="800000"/>
              <a:headEnd/>
              <a:tailEnd/>
            </a:ln>
            <a:effectLst/>
          </p:spPr>
          <p:txBody>
            <a:bodyPr wrap="none" anchor="ctr"/>
            <a:lstStyle/>
            <a:p>
              <a:endParaRPr lang="en-US"/>
            </a:p>
          </p:txBody>
        </p:sp>
        <p:sp>
          <p:nvSpPr>
            <p:cNvPr id="609301" name="Line 21"/>
            <p:cNvSpPr>
              <a:spLocks noChangeShapeType="1"/>
            </p:cNvSpPr>
            <p:nvPr/>
          </p:nvSpPr>
          <p:spPr bwMode="auto">
            <a:xfrm>
              <a:off x="3297" y="3894"/>
              <a:ext cx="1038" cy="0"/>
            </a:xfrm>
            <a:prstGeom prst="line">
              <a:avLst/>
            </a:prstGeom>
            <a:noFill/>
            <a:ln w="57150">
              <a:solidFill>
                <a:schemeClr val="tx1"/>
              </a:solidFill>
              <a:prstDash val="sysDot"/>
              <a:round/>
              <a:headEnd/>
              <a:tailEnd type="triangle" w="med" len="med"/>
            </a:ln>
            <a:effectLst/>
          </p:spPr>
          <p:txBody>
            <a:bodyPr wrap="none" anchor="ctr"/>
            <a:lstStyle/>
            <a:p>
              <a:endParaRPr lang="en-US"/>
            </a:p>
          </p:txBody>
        </p:sp>
        <p:sp>
          <p:nvSpPr>
            <p:cNvPr id="609302" name="Text Box 22"/>
            <p:cNvSpPr txBox="1">
              <a:spLocks noChangeArrowheads="1"/>
            </p:cNvSpPr>
            <p:nvPr/>
          </p:nvSpPr>
          <p:spPr bwMode="auto">
            <a:xfrm>
              <a:off x="2640" y="3696"/>
              <a:ext cx="725" cy="442"/>
            </a:xfrm>
            <a:prstGeom prst="rect">
              <a:avLst/>
            </a:prstGeom>
            <a:noFill/>
            <a:ln w="12700">
              <a:noFill/>
              <a:miter lim="800000"/>
              <a:headEnd/>
              <a:tailEnd/>
            </a:ln>
            <a:effectLst/>
          </p:spPr>
          <p:txBody>
            <a:bodyPr>
              <a:spAutoFit/>
            </a:bodyPr>
            <a:lstStyle/>
            <a:p>
              <a:pPr algn="l" eaLnBrk="0" hangingPunct="0">
                <a:spcBef>
                  <a:spcPct val="50000"/>
                </a:spcBef>
              </a:pPr>
              <a:r>
                <a:rPr lang="en-US" sz="2000" b="1"/>
                <a:t>Lottery</a:t>
              </a:r>
              <a:br>
                <a:rPr lang="en-US" sz="2000" b="1"/>
              </a:br>
              <a:r>
                <a:rPr lang="en-US" sz="2000" b="1"/>
                <a:t>Ticket</a:t>
              </a:r>
            </a:p>
          </p:txBody>
        </p:sp>
        <p:sp>
          <p:nvSpPr>
            <p:cNvPr id="609303" name="Text Box 23"/>
            <p:cNvSpPr txBox="1">
              <a:spLocks noChangeArrowheads="1"/>
            </p:cNvSpPr>
            <p:nvPr/>
          </p:nvSpPr>
          <p:spPr bwMode="auto">
            <a:xfrm>
              <a:off x="4320" y="3744"/>
              <a:ext cx="816" cy="250"/>
            </a:xfrm>
            <a:prstGeom prst="rect">
              <a:avLst/>
            </a:prstGeom>
            <a:noFill/>
            <a:ln w="12700">
              <a:noFill/>
              <a:miter lim="800000"/>
              <a:headEnd/>
              <a:tailEnd/>
            </a:ln>
            <a:effectLst/>
          </p:spPr>
          <p:txBody>
            <a:bodyPr>
              <a:spAutoFit/>
            </a:bodyPr>
            <a:lstStyle/>
            <a:p>
              <a:pPr algn="l" eaLnBrk="0" hangingPunct="0">
                <a:spcBef>
                  <a:spcPct val="50000"/>
                </a:spcBef>
              </a:pPr>
              <a:r>
                <a:rPr lang="en-US" sz="2000" b="1"/>
                <a:t>Random</a:t>
              </a:r>
            </a:p>
          </p:txBody>
        </p:sp>
      </p:grpSp>
      <p:grpSp>
        <p:nvGrpSpPr>
          <p:cNvPr id="9" name="Group 26"/>
          <p:cNvGrpSpPr>
            <a:grpSpLocks/>
          </p:cNvGrpSpPr>
          <p:nvPr/>
        </p:nvGrpSpPr>
        <p:grpSpPr bwMode="auto">
          <a:xfrm>
            <a:off x="7489825" y="2743200"/>
            <a:ext cx="1447800" cy="2389188"/>
            <a:chOff x="4752" y="1576"/>
            <a:chExt cx="912" cy="1505"/>
          </a:xfrm>
        </p:grpSpPr>
        <p:grpSp>
          <p:nvGrpSpPr>
            <p:cNvPr id="10" name="Group 27"/>
            <p:cNvGrpSpPr>
              <a:grpSpLocks/>
            </p:cNvGrpSpPr>
            <p:nvPr/>
          </p:nvGrpSpPr>
          <p:grpSpPr bwMode="auto">
            <a:xfrm>
              <a:off x="4975" y="1576"/>
              <a:ext cx="689" cy="1505"/>
              <a:chOff x="1680" y="2143"/>
              <a:chExt cx="816" cy="1757"/>
            </a:xfrm>
          </p:grpSpPr>
          <p:grpSp>
            <p:nvGrpSpPr>
              <p:cNvPr id="11" name="Group 28"/>
              <p:cNvGrpSpPr>
                <a:grpSpLocks/>
              </p:cNvGrpSpPr>
              <p:nvPr/>
            </p:nvGrpSpPr>
            <p:grpSpPr bwMode="auto">
              <a:xfrm>
                <a:off x="1680" y="3313"/>
                <a:ext cx="816" cy="587"/>
                <a:chOff x="1680" y="3313"/>
                <a:chExt cx="816" cy="587"/>
              </a:xfrm>
            </p:grpSpPr>
            <p:sp>
              <p:nvSpPr>
                <p:cNvPr id="609309" name="Text Box 29"/>
                <p:cNvSpPr txBox="1">
                  <a:spLocks noChangeArrowheads="1"/>
                </p:cNvSpPr>
                <p:nvPr/>
              </p:nvSpPr>
              <p:spPr bwMode="auto">
                <a:xfrm>
                  <a:off x="1680" y="3313"/>
                  <a:ext cx="816" cy="587"/>
                </a:xfrm>
                <a:prstGeom prst="rect">
                  <a:avLst/>
                </a:prstGeom>
                <a:noFill/>
                <a:ln w="19050">
                  <a:solidFill>
                    <a:schemeClr val="tx1"/>
                  </a:solidFill>
                  <a:miter lim="800000"/>
                  <a:headEnd/>
                  <a:tailEnd/>
                </a:ln>
                <a:effectLst/>
              </p:spPr>
              <p:txBody>
                <a:bodyPr>
                  <a:spAutoFit/>
                </a:bodyPr>
                <a:lstStyle/>
                <a:p>
                  <a:pPr algn="ctr" eaLnBrk="0" hangingPunct="0">
                    <a:spcBef>
                      <a:spcPct val="50000"/>
                    </a:spcBef>
                  </a:pPr>
                  <a:r>
                    <a:rPr lang="en-US"/>
                    <a:t>Page</a:t>
                  </a:r>
                </a:p>
                <a:p>
                  <a:pPr algn="ctr" eaLnBrk="0" hangingPunct="0">
                    <a:spcBef>
                      <a:spcPct val="50000"/>
                    </a:spcBef>
                  </a:pPr>
                  <a:endParaRPr lang="en-US"/>
                </a:p>
              </p:txBody>
            </p:sp>
            <p:sp>
              <p:nvSpPr>
                <p:cNvPr id="609310" name="Line 30"/>
                <p:cNvSpPr>
                  <a:spLocks noChangeShapeType="1"/>
                </p:cNvSpPr>
                <p:nvPr/>
              </p:nvSpPr>
              <p:spPr bwMode="auto">
                <a:xfrm>
                  <a:off x="1680" y="3552"/>
                  <a:ext cx="816" cy="1"/>
                </a:xfrm>
                <a:prstGeom prst="line">
                  <a:avLst/>
                </a:prstGeom>
                <a:noFill/>
                <a:ln w="19050">
                  <a:solidFill>
                    <a:schemeClr val="tx1"/>
                  </a:solidFill>
                  <a:round/>
                  <a:headEnd/>
                  <a:tailEnd/>
                </a:ln>
                <a:effectLst/>
              </p:spPr>
              <p:txBody>
                <a:bodyPr wrap="none" anchor="ctr"/>
                <a:lstStyle/>
                <a:p>
                  <a:endParaRPr lang="en-US"/>
                </a:p>
              </p:txBody>
            </p:sp>
            <p:sp>
              <p:nvSpPr>
                <p:cNvPr id="609311" name="Line 31"/>
                <p:cNvSpPr>
                  <a:spLocks noChangeShapeType="1"/>
                </p:cNvSpPr>
                <p:nvPr/>
              </p:nvSpPr>
              <p:spPr bwMode="auto">
                <a:xfrm>
                  <a:off x="1680" y="3716"/>
                  <a:ext cx="816" cy="1"/>
                </a:xfrm>
                <a:prstGeom prst="line">
                  <a:avLst/>
                </a:prstGeom>
                <a:noFill/>
                <a:ln w="19050">
                  <a:solidFill>
                    <a:schemeClr val="tx1"/>
                  </a:solidFill>
                  <a:round/>
                  <a:headEnd/>
                  <a:tailEnd/>
                </a:ln>
                <a:effectLst/>
              </p:spPr>
              <p:txBody>
                <a:bodyPr wrap="none" anchor="ctr"/>
                <a:lstStyle/>
                <a:p>
                  <a:endParaRPr lang="en-US"/>
                </a:p>
              </p:txBody>
            </p:sp>
          </p:grpSp>
          <p:grpSp>
            <p:nvGrpSpPr>
              <p:cNvPr id="12" name="Group 32"/>
              <p:cNvGrpSpPr>
                <a:grpSpLocks/>
              </p:cNvGrpSpPr>
              <p:nvPr/>
            </p:nvGrpSpPr>
            <p:grpSpPr bwMode="auto">
              <a:xfrm>
                <a:off x="1680" y="2143"/>
                <a:ext cx="770" cy="473"/>
                <a:chOff x="1680" y="2143"/>
                <a:chExt cx="770" cy="473"/>
              </a:xfrm>
            </p:grpSpPr>
            <p:sp>
              <p:nvSpPr>
                <p:cNvPr id="609313" name="Text Box 33"/>
                <p:cNvSpPr txBox="1">
                  <a:spLocks noChangeArrowheads="1"/>
                </p:cNvSpPr>
                <p:nvPr/>
              </p:nvSpPr>
              <p:spPr bwMode="auto">
                <a:xfrm>
                  <a:off x="1695" y="2143"/>
                  <a:ext cx="755" cy="473"/>
                </a:xfrm>
                <a:prstGeom prst="rect">
                  <a:avLst/>
                </a:prstGeom>
                <a:noFill/>
                <a:ln w="19050">
                  <a:solidFill>
                    <a:schemeClr val="tx1"/>
                  </a:solidFill>
                  <a:miter lim="800000"/>
                  <a:headEnd/>
                  <a:tailEnd/>
                </a:ln>
                <a:effectLst/>
              </p:spPr>
              <p:txBody>
                <a:bodyPr lIns="90488" tIns="44450" rIns="90488" bIns="44450"/>
                <a:lstStyle/>
                <a:p>
                  <a:pPr algn="ctr">
                    <a:spcBef>
                      <a:spcPct val="50000"/>
                    </a:spcBef>
                  </a:pPr>
                  <a:r>
                    <a:rPr lang="en-US" sz="1400">
                      <a:latin typeface="Tahoma" pitchFamily="34" charset="0"/>
                    </a:rPr>
                    <a:t>Book</a:t>
                  </a:r>
                </a:p>
              </p:txBody>
            </p:sp>
            <p:sp>
              <p:nvSpPr>
                <p:cNvPr id="609314" name="Line 34"/>
                <p:cNvSpPr>
                  <a:spLocks noChangeShapeType="1"/>
                </p:cNvSpPr>
                <p:nvPr/>
              </p:nvSpPr>
              <p:spPr bwMode="auto">
                <a:xfrm>
                  <a:off x="1680" y="2448"/>
                  <a:ext cx="768" cy="1"/>
                </a:xfrm>
                <a:prstGeom prst="line">
                  <a:avLst/>
                </a:prstGeom>
                <a:noFill/>
                <a:ln w="19050">
                  <a:solidFill>
                    <a:schemeClr val="tx1"/>
                  </a:solidFill>
                  <a:round/>
                  <a:headEnd/>
                  <a:tailEnd/>
                </a:ln>
                <a:effectLst/>
              </p:spPr>
              <p:txBody>
                <a:bodyPr wrap="none" anchor="ctr"/>
                <a:lstStyle/>
                <a:p>
                  <a:endParaRPr lang="en-US"/>
                </a:p>
              </p:txBody>
            </p:sp>
            <p:sp>
              <p:nvSpPr>
                <p:cNvPr id="609315" name="Line 35"/>
                <p:cNvSpPr>
                  <a:spLocks noChangeShapeType="1"/>
                </p:cNvSpPr>
                <p:nvPr/>
              </p:nvSpPr>
              <p:spPr bwMode="auto">
                <a:xfrm>
                  <a:off x="1680" y="2592"/>
                  <a:ext cx="768" cy="1"/>
                </a:xfrm>
                <a:prstGeom prst="line">
                  <a:avLst/>
                </a:prstGeom>
                <a:noFill/>
                <a:ln w="19050">
                  <a:solidFill>
                    <a:schemeClr val="tx1"/>
                  </a:solidFill>
                  <a:round/>
                  <a:headEnd/>
                  <a:tailEnd/>
                </a:ln>
                <a:effectLst/>
              </p:spPr>
              <p:txBody>
                <a:bodyPr wrap="none" anchor="ctr"/>
                <a:lstStyle/>
                <a:p>
                  <a:endParaRPr lang="en-US"/>
                </a:p>
              </p:txBody>
            </p:sp>
          </p:grpSp>
          <p:grpSp>
            <p:nvGrpSpPr>
              <p:cNvPr id="13" name="Group 36"/>
              <p:cNvGrpSpPr>
                <a:grpSpLocks/>
              </p:cNvGrpSpPr>
              <p:nvPr/>
            </p:nvGrpSpPr>
            <p:grpSpPr bwMode="auto">
              <a:xfrm>
                <a:off x="1968" y="2736"/>
                <a:ext cx="192" cy="558"/>
                <a:chOff x="1968" y="2732"/>
                <a:chExt cx="192" cy="558"/>
              </a:xfrm>
            </p:grpSpPr>
            <p:sp>
              <p:nvSpPr>
                <p:cNvPr id="609317" name="Line 37"/>
                <p:cNvSpPr>
                  <a:spLocks noChangeShapeType="1"/>
                </p:cNvSpPr>
                <p:nvPr/>
              </p:nvSpPr>
              <p:spPr bwMode="auto">
                <a:xfrm>
                  <a:off x="2064" y="2928"/>
                  <a:ext cx="1" cy="362"/>
                </a:xfrm>
                <a:prstGeom prst="line">
                  <a:avLst/>
                </a:prstGeom>
                <a:noFill/>
                <a:ln w="19050">
                  <a:solidFill>
                    <a:schemeClr val="tx1"/>
                  </a:solidFill>
                  <a:round/>
                  <a:headEnd/>
                  <a:tailEnd/>
                </a:ln>
                <a:effectLst/>
              </p:spPr>
              <p:txBody>
                <a:bodyPr wrap="none" anchor="ctr"/>
                <a:lstStyle/>
                <a:p>
                  <a:endParaRPr lang="en-US"/>
                </a:p>
              </p:txBody>
            </p:sp>
            <p:sp>
              <p:nvSpPr>
                <p:cNvPr id="609318" name="AutoShape 38"/>
                <p:cNvSpPr>
                  <a:spLocks noChangeArrowheads="1"/>
                </p:cNvSpPr>
                <p:nvPr/>
              </p:nvSpPr>
              <p:spPr bwMode="auto">
                <a:xfrm>
                  <a:off x="1968" y="2732"/>
                  <a:ext cx="192" cy="196"/>
                </a:xfrm>
                <a:prstGeom prst="diamond">
                  <a:avLst/>
                </a:prstGeom>
                <a:solidFill>
                  <a:schemeClr val="tx1"/>
                </a:solidFill>
                <a:ln w="19050">
                  <a:solidFill>
                    <a:schemeClr val="tx1"/>
                  </a:solidFill>
                  <a:miter lim="800000"/>
                  <a:headEnd/>
                  <a:tailEnd/>
                </a:ln>
                <a:effectLst/>
              </p:spPr>
              <p:txBody>
                <a:bodyPr wrap="none" anchor="ctr"/>
                <a:lstStyle/>
                <a:p>
                  <a:endParaRPr lang="en-US"/>
                </a:p>
              </p:txBody>
            </p:sp>
          </p:grpSp>
        </p:grpSp>
        <p:sp>
          <p:nvSpPr>
            <p:cNvPr id="609321" name="Text Box 41"/>
            <p:cNvSpPr txBox="1">
              <a:spLocks noChangeArrowheads="1"/>
            </p:cNvSpPr>
            <p:nvPr/>
          </p:nvSpPr>
          <p:spPr bwMode="auto">
            <a:xfrm>
              <a:off x="4752" y="2304"/>
              <a:ext cx="515" cy="250"/>
            </a:xfrm>
            <a:prstGeom prst="rect">
              <a:avLst/>
            </a:prstGeom>
            <a:noFill/>
            <a:ln w="12700">
              <a:noFill/>
              <a:miter lim="800000"/>
              <a:headEnd/>
              <a:tailEnd/>
            </a:ln>
            <a:effectLst/>
          </p:spPr>
          <p:txBody>
            <a:bodyPr>
              <a:spAutoFit/>
            </a:bodyPr>
            <a:lstStyle/>
            <a:p>
              <a:pPr algn="l" eaLnBrk="0" hangingPunct="0">
                <a:spcBef>
                  <a:spcPct val="50000"/>
                </a:spcBef>
              </a:pPr>
              <a:r>
                <a:rPr lang="en-US" sz="2000"/>
                <a:t>       *</a:t>
              </a:r>
              <a:endParaRPr lang="en-US" sz="2400"/>
            </a:p>
          </p:txBody>
        </p:sp>
        <p:sp>
          <p:nvSpPr>
            <p:cNvPr id="609322" name="Text Box 42"/>
            <p:cNvSpPr txBox="1">
              <a:spLocks noChangeArrowheads="1"/>
            </p:cNvSpPr>
            <p:nvPr/>
          </p:nvSpPr>
          <p:spPr bwMode="auto">
            <a:xfrm>
              <a:off x="4752" y="2064"/>
              <a:ext cx="515" cy="250"/>
            </a:xfrm>
            <a:prstGeom prst="rect">
              <a:avLst/>
            </a:prstGeom>
            <a:noFill/>
            <a:ln w="12700">
              <a:noFill/>
              <a:miter lim="800000"/>
              <a:headEnd/>
              <a:tailEnd/>
            </a:ln>
            <a:effectLst/>
          </p:spPr>
          <p:txBody>
            <a:bodyPr>
              <a:spAutoFit/>
            </a:bodyPr>
            <a:lstStyle/>
            <a:p>
              <a:pPr algn="l" eaLnBrk="0" hangingPunct="0">
                <a:spcBef>
                  <a:spcPct val="50000"/>
                </a:spcBef>
              </a:pPr>
              <a:r>
                <a:rPr lang="en-US" sz="2000"/>
                <a:t>       1</a:t>
              </a:r>
              <a:endParaRPr lang="en-US" sz="2400"/>
            </a:p>
          </p:txBody>
        </p:sp>
      </p:grpSp>
      <p:sp>
        <p:nvSpPr>
          <p:cNvPr id="14" name="Slide Number Placeholder 13"/>
          <p:cNvSpPr>
            <a:spLocks noGrp="1"/>
          </p:cNvSpPr>
          <p:nvPr>
            <p:ph type="sldNum" sz="quarter" idx="12"/>
          </p:nvPr>
        </p:nvSpPr>
        <p:spPr/>
        <p:txBody>
          <a:bodyPr>
            <a:normAutofit fontScale="85000" lnSpcReduction="20000"/>
          </a:bodyPr>
          <a:lstStyle/>
          <a:p>
            <a:fld id="{2D7FA20C-4CD7-444A-A924-39D7745EE13F}" type="slidenum">
              <a:rPr lang="en-US" smtClean="0"/>
              <a:pPr/>
              <a:t>17</a:t>
            </a:fld>
            <a:endParaRPr lang="en-US"/>
          </a:p>
        </p:txBody>
      </p:sp>
      <p:grpSp>
        <p:nvGrpSpPr>
          <p:cNvPr id="17" name="Group 16"/>
          <p:cNvGrpSpPr/>
          <p:nvPr/>
        </p:nvGrpSpPr>
        <p:grpSpPr>
          <a:xfrm>
            <a:off x="6172200" y="396653"/>
            <a:ext cx="1524000" cy="2209800"/>
            <a:chOff x="9601200" y="304800"/>
            <a:chExt cx="1524000" cy="2209800"/>
          </a:xfrm>
        </p:grpSpPr>
        <p:sp>
          <p:nvSpPr>
            <p:cNvPr id="16" name="Rectangle 15"/>
            <p:cNvSpPr/>
            <p:nvPr/>
          </p:nvSpPr>
          <p:spPr>
            <a:xfrm>
              <a:off x="9906000" y="304800"/>
              <a:ext cx="1219200" cy="2209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p:nvPr/>
          </p:nvGrpSpPr>
          <p:grpSpPr>
            <a:xfrm>
              <a:off x="9601200" y="396653"/>
              <a:ext cx="1460501" cy="2046288"/>
              <a:chOff x="7168356" y="282353"/>
              <a:chExt cx="1460501" cy="2046288"/>
            </a:xfrm>
            <a:solidFill>
              <a:schemeClr val="bg1"/>
            </a:solidFill>
          </p:grpSpPr>
          <p:sp>
            <p:nvSpPr>
              <p:cNvPr id="609284" name="Text Box 4"/>
              <p:cNvSpPr txBox="1">
                <a:spLocks noChangeArrowheads="1"/>
              </p:cNvSpPr>
              <p:nvPr/>
            </p:nvSpPr>
            <p:spPr bwMode="auto">
              <a:xfrm>
                <a:off x="7195344" y="1307878"/>
                <a:ext cx="817563" cy="396875"/>
              </a:xfrm>
              <a:prstGeom prst="rect">
                <a:avLst/>
              </a:prstGeom>
              <a:noFill/>
              <a:ln w="12700">
                <a:noFill/>
                <a:miter lim="800000"/>
                <a:headEnd/>
                <a:tailEnd/>
              </a:ln>
              <a:effectLst/>
            </p:spPr>
            <p:txBody>
              <a:bodyPr>
                <a:spAutoFit/>
              </a:bodyPr>
              <a:lstStyle/>
              <a:p>
                <a:pPr algn="l" eaLnBrk="0" hangingPunct="0">
                  <a:spcBef>
                    <a:spcPct val="50000"/>
                  </a:spcBef>
                </a:pPr>
                <a:r>
                  <a:rPr lang="en-US" sz="2000" dirty="0"/>
                  <a:t>       1</a:t>
                </a:r>
                <a:endParaRPr lang="en-US" sz="2400" dirty="0"/>
              </a:p>
            </p:txBody>
          </p:sp>
          <p:sp>
            <p:nvSpPr>
              <p:cNvPr id="609285" name="Text Box 5"/>
              <p:cNvSpPr txBox="1">
                <a:spLocks noChangeArrowheads="1"/>
              </p:cNvSpPr>
              <p:nvPr/>
            </p:nvSpPr>
            <p:spPr bwMode="auto">
              <a:xfrm>
                <a:off x="7168356" y="911003"/>
                <a:ext cx="1014413" cy="396875"/>
              </a:xfrm>
              <a:prstGeom prst="rect">
                <a:avLst/>
              </a:prstGeom>
              <a:noFill/>
              <a:ln w="12700">
                <a:noFill/>
                <a:miter lim="800000"/>
                <a:headEnd/>
                <a:tailEnd/>
              </a:ln>
              <a:effectLst/>
            </p:spPr>
            <p:txBody>
              <a:bodyPr wrap="square">
                <a:spAutoFit/>
              </a:bodyPr>
              <a:lstStyle/>
              <a:p>
                <a:pPr algn="l" eaLnBrk="0" hangingPunct="0">
                  <a:spcBef>
                    <a:spcPct val="50000"/>
                  </a:spcBef>
                </a:pPr>
                <a:r>
                  <a:rPr lang="en-US" sz="2000" dirty="0"/>
                  <a:t>       1</a:t>
                </a:r>
                <a:endParaRPr lang="en-US" sz="2400" dirty="0"/>
              </a:p>
            </p:txBody>
          </p:sp>
          <p:grpSp>
            <p:nvGrpSpPr>
              <p:cNvPr id="4" name="Group 45"/>
              <p:cNvGrpSpPr>
                <a:grpSpLocks/>
              </p:cNvGrpSpPr>
              <p:nvPr/>
            </p:nvGrpSpPr>
            <p:grpSpPr bwMode="auto">
              <a:xfrm>
                <a:off x="7569994" y="282353"/>
                <a:ext cx="1058863" cy="2046288"/>
                <a:chOff x="4301" y="144"/>
                <a:chExt cx="667" cy="1289"/>
              </a:xfrm>
              <a:grpFill/>
            </p:grpSpPr>
            <p:grpSp>
              <p:nvGrpSpPr>
                <p:cNvPr id="5" name="Group 6"/>
                <p:cNvGrpSpPr>
                  <a:grpSpLocks/>
                </p:cNvGrpSpPr>
                <p:nvPr/>
              </p:nvGrpSpPr>
              <p:grpSpPr bwMode="auto">
                <a:xfrm>
                  <a:off x="4301" y="144"/>
                  <a:ext cx="634" cy="419"/>
                  <a:chOff x="4253" y="96"/>
                  <a:chExt cx="634" cy="419"/>
                </a:xfrm>
                <a:grpFill/>
              </p:grpSpPr>
              <p:sp>
                <p:nvSpPr>
                  <p:cNvPr id="609287" name="Text Box 7"/>
                  <p:cNvSpPr txBox="1">
                    <a:spLocks noChangeArrowheads="1"/>
                  </p:cNvSpPr>
                  <p:nvPr/>
                </p:nvSpPr>
                <p:spPr bwMode="auto">
                  <a:xfrm>
                    <a:off x="4253" y="96"/>
                    <a:ext cx="634" cy="419"/>
                  </a:xfrm>
                  <a:prstGeom prst="rect">
                    <a:avLst/>
                  </a:prstGeom>
                  <a:noFill/>
                  <a:ln w="19050">
                    <a:solidFill>
                      <a:schemeClr val="tx1"/>
                    </a:solidFill>
                    <a:miter lim="800000"/>
                    <a:headEnd/>
                    <a:tailEnd/>
                  </a:ln>
                  <a:effectLst/>
                </p:spPr>
                <p:txBody>
                  <a:bodyPr lIns="90488" tIns="44450" rIns="90488" bIns="44450"/>
                  <a:lstStyle/>
                  <a:p>
                    <a:pPr marL="231775" indent="-231775" algn="ctr">
                      <a:spcBef>
                        <a:spcPct val="50000"/>
                      </a:spcBef>
                    </a:pPr>
                    <a:r>
                      <a:rPr lang="en-US" sz="1600">
                        <a:latin typeface="Tahoma" pitchFamily="34" charset="0"/>
                      </a:rPr>
                      <a:t>Car</a:t>
                    </a:r>
                    <a:endParaRPr lang="en-US" sz="2000">
                      <a:latin typeface="Tahoma" pitchFamily="34" charset="0"/>
                    </a:endParaRPr>
                  </a:p>
                </p:txBody>
              </p:sp>
              <p:sp>
                <p:nvSpPr>
                  <p:cNvPr id="609288" name="Line 8"/>
                  <p:cNvSpPr>
                    <a:spLocks noChangeShapeType="1"/>
                  </p:cNvSpPr>
                  <p:nvPr/>
                </p:nvSpPr>
                <p:spPr bwMode="auto">
                  <a:xfrm>
                    <a:off x="4253" y="393"/>
                    <a:ext cx="634" cy="0"/>
                  </a:xfrm>
                  <a:prstGeom prst="line">
                    <a:avLst/>
                  </a:prstGeom>
                  <a:grpFill/>
                  <a:ln w="19050">
                    <a:solidFill>
                      <a:schemeClr val="tx1"/>
                    </a:solidFill>
                    <a:round/>
                    <a:headEnd/>
                    <a:tailEnd/>
                  </a:ln>
                  <a:effectLst/>
                </p:spPr>
                <p:txBody>
                  <a:bodyPr wrap="none" anchor="ctr"/>
                  <a:lstStyle/>
                  <a:p>
                    <a:endParaRPr lang="en-US"/>
                  </a:p>
                </p:txBody>
              </p:sp>
            </p:grpSp>
            <p:grpSp>
              <p:nvGrpSpPr>
                <p:cNvPr id="6" name="Group 9"/>
                <p:cNvGrpSpPr>
                  <a:grpSpLocks/>
                </p:cNvGrpSpPr>
                <p:nvPr/>
              </p:nvGrpSpPr>
              <p:grpSpPr bwMode="auto">
                <a:xfrm>
                  <a:off x="4539" y="577"/>
                  <a:ext cx="158" cy="459"/>
                  <a:chOff x="3840" y="1824"/>
                  <a:chExt cx="192" cy="816"/>
                </a:xfrm>
                <a:grpFill/>
              </p:grpSpPr>
              <p:sp>
                <p:nvSpPr>
                  <p:cNvPr id="609290" name="Line 10"/>
                  <p:cNvSpPr>
                    <a:spLocks noChangeShapeType="1"/>
                  </p:cNvSpPr>
                  <p:nvPr/>
                </p:nvSpPr>
                <p:spPr bwMode="auto">
                  <a:xfrm>
                    <a:off x="3936" y="2016"/>
                    <a:ext cx="0" cy="624"/>
                  </a:xfrm>
                  <a:prstGeom prst="line">
                    <a:avLst/>
                  </a:prstGeom>
                  <a:grpFill/>
                  <a:ln w="19050">
                    <a:solidFill>
                      <a:schemeClr val="tx1"/>
                    </a:solidFill>
                    <a:round/>
                    <a:headEnd/>
                    <a:tailEnd/>
                  </a:ln>
                  <a:effectLst/>
                </p:spPr>
                <p:txBody>
                  <a:bodyPr wrap="none" anchor="ctr"/>
                  <a:lstStyle/>
                  <a:p>
                    <a:endParaRPr lang="en-US"/>
                  </a:p>
                </p:txBody>
              </p:sp>
              <p:sp>
                <p:nvSpPr>
                  <p:cNvPr id="609291" name="AutoShape 11"/>
                  <p:cNvSpPr>
                    <a:spLocks noChangeArrowheads="1"/>
                  </p:cNvSpPr>
                  <p:nvPr/>
                </p:nvSpPr>
                <p:spPr bwMode="auto">
                  <a:xfrm>
                    <a:off x="3840" y="1824"/>
                    <a:ext cx="192" cy="192"/>
                  </a:xfrm>
                  <a:prstGeom prst="diamond">
                    <a:avLst/>
                  </a:prstGeom>
                  <a:noFill/>
                  <a:ln w="19050">
                    <a:solidFill>
                      <a:schemeClr val="tx1"/>
                    </a:solidFill>
                    <a:miter lim="800000"/>
                    <a:headEnd/>
                    <a:tailEnd/>
                  </a:ln>
                  <a:effectLst/>
                </p:spPr>
                <p:txBody>
                  <a:bodyPr wrap="none" anchor="ctr"/>
                  <a:lstStyle/>
                  <a:p>
                    <a:endParaRPr lang="en-US"/>
                  </a:p>
                </p:txBody>
              </p:sp>
            </p:grpSp>
            <p:grpSp>
              <p:nvGrpSpPr>
                <p:cNvPr id="7" name="Group 15"/>
                <p:cNvGrpSpPr>
                  <a:grpSpLocks/>
                </p:cNvGrpSpPr>
                <p:nvPr/>
              </p:nvGrpSpPr>
              <p:grpSpPr bwMode="auto">
                <a:xfrm>
                  <a:off x="4320" y="1043"/>
                  <a:ext cx="648" cy="390"/>
                  <a:chOff x="4253" y="83"/>
                  <a:chExt cx="648" cy="390"/>
                </a:xfrm>
                <a:grpFill/>
              </p:grpSpPr>
              <p:sp>
                <p:nvSpPr>
                  <p:cNvPr id="609296" name="Text Box 16"/>
                  <p:cNvSpPr txBox="1">
                    <a:spLocks noChangeArrowheads="1"/>
                  </p:cNvSpPr>
                  <p:nvPr/>
                </p:nvSpPr>
                <p:spPr bwMode="auto">
                  <a:xfrm>
                    <a:off x="4278" y="83"/>
                    <a:ext cx="623" cy="390"/>
                  </a:xfrm>
                  <a:prstGeom prst="rect">
                    <a:avLst/>
                  </a:prstGeom>
                  <a:noFill/>
                  <a:ln w="19050">
                    <a:solidFill>
                      <a:schemeClr val="tx1"/>
                    </a:solidFill>
                    <a:miter lim="800000"/>
                    <a:headEnd/>
                    <a:tailEnd/>
                  </a:ln>
                  <a:effectLst/>
                </p:spPr>
                <p:txBody>
                  <a:bodyPr lIns="90488" tIns="44450" rIns="90488" bIns="44450"/>
                  <a:lstStyle/>
                  <a:p>
                    <a:pPr marL="231775" indent="-231775" algn="ctr">
                      <a:spcBef>
                        <a:spcPct val="50000"/>
                      </a:spcBef>
                    </a:pPr>
                    <a:r>
                      <a:rPr lang="en-US" sz="1600" dirty="0">
                        <a:latin typeface="Tahoma" pitchFamily="34" charset="0"/>
                      </a:rPr>
                      <a:t>Engine</a:t>
                    </a:r>
                    <a:endParaRPr lang="en-US" sz="2000" dirty="0">
                      <a:latin typeface="Tahoma" pitchFamily="34" charset="0"/>
                    </a:endParaRPr>
                  </a:p>
                </p:txBody>
              </p:sp>
              <p:sp>
                <p:nvSpPr>
                  <p:cNvPr id="609297" name="Line 17"/>
                  <p:cNvSpPr>
                    <a:spLocks noChangeShapeType="1"/>
                  </p:cNvSpPr>
                  <p:nvPr/>
                </p:nvSpPr>
                <p:spPr bwMode="auto">
                  <a:xfrm>
                    <a:off x="4253" y="393"/>
                    <a:ext cx="634" cy="0"/>
                  </a:xfrm>
                  <a:prstGeom prst="line">
                    <a:avLst/>
                  </a:prstGeom>
                  <a:grpFill/>
                  <a:ln w="19050">
                    <a:solidFill>
                      <a:schemeClr val="tx1"/>
                    </a:solidFill>
                    <a:round/>
                    <a:headEnd/>
                    <a:tailEnd/>
                  </a:ln>
                  <a:effectLst/>
                </p:spPr>
                <p:txBody>
                  <a:bodyPr wrap="none" anchor="ctr"/>
                  <a:lstStyle/>
                  <a:p>
                    <a:endParaRPr lang="en-US"/>
                  </a:p>
                </p:txBody>
              </p:sp>
            </p:grpSp>
          </p:grpSp>
        </p:grpSp>
      </p:grpSp>
      <p:sp>
        <p:nvSpPr>
          <p:cNvPr id="18" name="Date Placeholder 17"/>
          <p:cNvSpPr>
            <a:spLocks noGrp="1"/>
          </p:cNvSpPr>
          <p:nvPr>
            <p:ph type="dt" sz="half" idx="10"/>
          </p:nvPr>
        </p:nvSpPr>
        <p:spPr/>
        <p:txBody>
          <a:bodyPr/>
          <a:lstStyle/>
          <a:p>
            <a:r>
              <a:rPr lang="en-US" smtClean="0"/>
              <a:t>CSE331 11au</a:t>
            </a:r>
            <a:endParaRPr lang="en-US"/>
          </a:p>
        </p:txBody>
      </p:sp>
    </p:spTree>
    <p:extLst>
      <p:ext uri="{BB962C8B-B14F-4D97-AF65-F5344CB8AC3E}">
        <p14:creationId xmlns:p14="http://schemas.microsoft.com/office/powerpoint/2010/main" val="1186525869"/>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0307" name="Picture 3" descr="votingProgramClassDiagram"/>
          <p:cNvPicPr>
            <a:picLocks noChangeAspect="1" noChangeArrowheads="1"/>
          </p:cNvPicPr>
          <p:nvPr/>
        </p:nvPicPr>
        <p:blipFill>
          <a:blip r:embed="rId3" cstate="print"/>
          <a:srcRect/>
          <a:stretch>
            <a:fillRect/>
          </a:stretch>
        </p:blipFill>
        <p:spPr bwMode="auto">
          <a:xfrm>
            <a:off x="533400" y="550678"/>
            <a:ext cx="7924800" cy="5394325"/>
          </a:xfrm>
          <a:prstGeom prst="rect">
            <a:avLst/>
          </a:prstGeom>
          <a:noFill/>
        </p:spPr>
      </p:pic>
      <p:sp>
        <p:nvSpPr>
          <p:cNvPr id="4" name="Date Placeholder 3"/>
          <p:cNvSpPr>
            <a:spLocks noGrp="1"/>
          </p:cNvSpPr>
          <p:nvPr>
            <p:ph type="dt" sz="half" idx="10"/>
          </p:nvPr>
        </p:nvSpPr>
        <p:spPr/>
        <p:txBody>
          <a:bodyPr/>
          <a:lstStyle/>
          <a:p>
            <a:pPr>
              <a:defRPr/>
            </a:pPr>
            <a:r>
              <a:rPr lang="en-US" smtClean="0"/>
              <a:t>CSE331 11au</a:t>
            </a:r>
            <a:endParaRPr lang="en-US"/>
          </a:p>
        </p:txBody>
      </p:sp>
      <p:sp>
        <p:nvSpPr>
          <p:cNvPr id="5" name="Slide Number Placeholder 4"/>
          <p:cNvSpPr>
            <a:spLocks noGrp="1"/>
          </p:cNvSpPr>
          <p:nvPr>
            <p:ph type="sldNum" sz="quarter" idx="12"/>
          </p:nvPr>
        </p:nvSpPr>
        <p:spPr/>
        <p:txBody>
          <a:bodyPr/>
          <a:lstStyle/>
          <a:p>
            <a:pPr>
              <a:defRPr/>
            </a:pPr>
            <a:fld id="{3451FA2C-3B3E-4FA6-BAFA-85683040B980}" type="slidenum">
              <a:rPr lang="en-US" smtClean="0"/>
              <a:pPr>
                <a:defRPr/>
              </a:pPr>
              <a:t>18</a:t>
            </a:fld>
            <a:endParaRPr lang="en-US"/>
          </a:p>
        </p:txBody>
      </p:sp>
    </p:spTree>
    <p:extLst>
      <p:ext uri="{BB962C8B-B14F-4D97-AF65-F5344CB8AC3E}">
        <p14:creationId xmlns:p14="http://schemas.microsoft.com/office/powerpoint/2010/main" val="753457937"/>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Date Placeholder 42"/>
          <p:cNvSpPr>
            <a:spLocks noGrp="1"/>
          </p:cNvSpPr>
          <p:nvPr>
            <p:ph type="dt" sz="half" idx="10"/>
          </p:nvPr>
        </p:nvSpPr>
        <p:spPr/>
        <p:txBody>
          <a:bodyPr/>
          <a:lstStyle/>
          <a:p>
            <a:pPr>
              <a:defRPr/>
            </a:pPr>
            <a:r>
              <a:rPr lang="en-US" smtClean="0"/>
              <a:t>CSE331 11au</a:t>
            </a:r>
            <a:endParaRPr lang="en-US"/>
          </a:p>
        </p:txBody>
      </p:sp>
      <p:grpSp>
        <p:nvGrpSpPr>
          <p:cNvPr id="2" name="Group 3"/>
          <p:cNvGrpSpPr>
            <a:grpSpLocks/>
          </p:cNvGrpSpPr>
          <p:nvPr/>
        </p:nvGrpSpPr>
        <p:grpSpPr bwMode="auto">
          <a:xfrm>
            <a:off x="838200" y="1023585"/>
            <a:ext cx="7620000" cy="4724400"/>
            <a:chOff x="528" y="912"/>
            <a:chExt cx="4800" cy="2976"/>
          </a:xfrm>
        </p:grpSpPr>
        <p:sp>
          <p:nvSpPr>
            <p:cNvPr id="611332" name="Rectangle 4"/>
            <p:cNvSpPr>
              <a:spLocks noChangeArrowheads="1"/>
            </p:cNvSpPr>
            <p:nvPr/>
          </p:nvSpPr>
          <p:spPr bwMode="auto">
            <a:xfrm>
              <a:off x="794" y="3467"/>
              <a:ext cx="630" cy="421"/>
            </a:xfrm>
            <a:prstGeom prst="rect">
              <a:avLst/>
            </a:prstGeom>
            <a:solidFill>
              <a:srgbClr val="FFFFFF"/>
            </a:solidFill>
            <a:ln w="12700">
              <a:solidFill>
                <a:srgbClr val="000000"/>
              </a:solidFill>
              <a:miter lim="800000"/>
              <a:headEnd/>
              <a:tailEnd/>
            </a:ln>
          </p:spPr>
          <p:txBody>
            <a:bodyPr/>
            <a:lstStyle/>
            <a:p>
              <a:endParaRPr lang="en-US"/>
            </a:p>
          </p:txBody>
        </p:sp>
        <p:sp>
          <p:nvSpPr>
            <p:cNvPr id="611333" name="Rectangle 5"/>
            <p:cNvSpPr>
              <a:spLocks noChangeArrowheads="1"/>
            </p:cNvSpPr>
            <p:nvPr/>
          </p:nvSpPr>
          <p:spPr bwMode="auto">
            <a:xfrm>
              <a:off x="794" y="3467"/>
              <a:ext cx="630" cy="141"/>
            </a:xfrm>
            <a:prstGeom prst="rect">
              <a:avLst/>
            </a:prstGeom>
            <a:solidFill>
              <a:srgbClr val="FFFFFF"/>
            </a:solidFill>
            <a:ln w="12700">
              <a:solidFill>
                <a:srgbClr val="000000"/>
              </a:solidFill>
              <a:miter lim="800000"/>
              <a:headEnd/>
              <a:tailEnd/>
            </a:ln>
          </p:spPr>
          <p:txBody>
            <a:bodyPr/>
            <a:lstStyle/>
            <a:p>
              <a:endParaRPr lang="en-US"/>
            </a:p>
          </p:txBody>
        </p:sp>
        <p:sp>
          <p:nvSpPr>
            <p:cNvPr id="611334" name="Rectangle 6"/>
            <p:cNvSpPr>
              <a:spLocks noChangeArrowheads="1"/>
            </p:cNvSpPr>
            <p:nvPr/>
          </p:nvSpPr>
          <p:spPr bwMode="auto">
            <a:xfrm>
              <a:off x="872" y="3482"/>
              <a:ext cx="484" cy="115"/>
            </a:xfrm>
            <a:prstGeom prst="rect">
              <a:avLst/>
            </a:prstGeom>
            <a:noFill/>
            <a:ln w="9525">
              <a:noFill/>
              <a:miter lim="800000"/>
              <a:headEnd/>
              <a:tailEnd/>
            </a:ln>
          </p:spPr>
          <p:txBody>
            <a:bodyPr wrap="none" lIns="0" tIns="0" rIns="0" bIns="0">
              <a:spAutoFit/>
            </a:bodyPr>
            <a:lstStyle/>
            <a:p>
              <a:pPr algn="l" eaLnBrk="0" hangingPunct="0"/>
              <a:r>
                <a:rPr kumimoji="1" lang="en-US" sz="1200">
                  <a:solidFill>
                    <a:srgbClr val="000000"/>
                  </a:solidFill>
                </a:rPr>
                <a:t>DVD Movie</a:t>
              </a:r>
              <a:endParaRPr kumimoji="1" lang="en-US" sz="1600">
                <a:solidFill>
                  <a:schemeClr val="tx2"/>
                </a:solidFill>
                <a:latin typeface="Times New Roman" pitchFamily="18" charset="0"/>
              </a:endParaRPr>
            </a:p>
          </p:txBody>
        </p:sp>
        <p:sp>
          <p:nvSpPr>
            <p:cNvPr id="611335" name="Rectangle 7"/>
            <p:cNvSpPr>
              <a:spLocks noChangeArrowheads="1"/>
            </p:cNvSpPr>
            <p:nvPr/>
          </p:nvSpPr>
          <p:spPr bwMode="auto">
            <a:xfrm>
              <a:off x="1634" y="3467"/>
              <a:ext cx="629" cy="421"/>
            </a:xfrm>
            <a:prstGeom prst="rect">
              <a:avLst/>
            </a:prstGeom>
            <a:solidFill>
              <a:srgbClr val="FFFFFF"/>
            </a:solidFill>
            <a:ln w="12700">
              <a:solidFill>
                <a:srgbClr val="000000"/>
              </a:solidFill>
              <a:miter lim="800000"/>
              <a:headEnd/>
              <a:tailEnd/>
            </a:ln>
          </p:spPr>
          <p:txBody>
            <a:bodyPr/>
            <a:lstStyle/>
            <a:p>
              <a:endParaRPr lang="en-US"/>
            </a:p>
          </p:txBody>
        </p:sp>
        <p:sp>
          <p:nvSpPr>
            <p:cNvPr id="611336" name="Rectangle 8"/>
            <p:cNvSpPr>
              <a:spLocks noChangeArrowheads="1"/>
            </p:cNvSpPr>
            <p:nvPr/>
          </p:nvSpPr>
          <p:spPr bwMode="auto">
            <a:xfrm>
              <a:off x="1634" y="3467"/>
              <a:ext cx="629" cy="141"/>
            </a:xfrm>
            <a:prstGeom prst="rect">
              <a:avLst/>
            </a:prstGeom>
            <a:solidFill>
              <a:srgbClr val="FFFFFF"/>
            </a:solidFill>
            <a:ln w="12700">
              <a:solidFill>
                <a:srgbClr val="000000"/>
              </a:solidFill>
              <a:miter lim="800000"/>
              <a:headEnd/>
              <a:tailEnd/>
            </a:ln>
          </p:spPr>
          <p:txBody>
            <a:bodyPr/>
            <a:lstStyle/>
            <a:p>
              <a:endParaRPr lang="en-US"/>
            </a:p>
          </p:txBody>
        </p:sp>
        <p:sp>
          <p:nvSpPr>
            <p:cNvPr id="611337" name="Rectangle 9"/>
            <p:cNvSpPr>
              <a:spLocks noChangeArrowheads="1"/>
            </p:cNvSpPr>
            <p:nvPr/>
          </p:nvSpPr>
          <p:spPr bwMode="auto">
            <a:xfrm>
              <a:off x="1715" y="3482"/>
              <a:ext cx="479" cy="115"/>
            </a:xfrm>
            <a:prstGeom prst="rect">
              <a:avLst/>
            </a:prstGeom>
            <a:noFill/>
            <a:ln w="9525">
              <a:noFill/>
              <a:miter lim="800000"/>
              <a:headEnd/>
              <a:tailEnd/>
            </a:ln>
          </p:spPr>
          <p:txBody>
            <a:bodyPr wrap="none" lIns="0" tIns="0" rIns="0" bIns="0">
              <a:spAutoFit/>
            </a:bodyPr>
            <a:lstStyle/>
            <a:p>
              <a:pPr algn="l" eaLnBrk="0" hangingPunct="0"/>
              <a:r>
                <a:rPr kumimoji="1" lang="en-US" sz="1200">
                  <a:solidFill>
                    <a:srgbClr val="000000"/>
                  </a:solidFill>
                </a:rPr>
                <a:t>VHS Movie</a:t>
              </a:r>
              <a:endParaRPr kumimoji="1" lang="en-US" sz="1600">
                <a:solidFill>
                  <a:schemeClr val="tx2"/>
                </a:solidFill>
                <a:latin typeface="Times New Roman" pitchFamily="18" charset="0"/>
              </a:endParaRPr>
            </a:p>
          </p:txBody>
        </p:sp>
        <p:sp>
          <p:nvSpPr>
            <p:cNvPr id="611338" name="Rectangle 10"/>
            <p:cNvSpPr>
              <a:spLocks noChangeArrowheads="1"/>
            </p:cNvSpPr>
            <p:nvPr/>
          </p:nvSpPr>
          <p:spPr bwMode="auto">
            <a:xfrm>
              <a:off x="2473" y="3467"/>
              <a:ext cx="630" cy="421"/>
            </a:xfrm>
            <a:prstGeom prst="rect">
              <a:avLst/>
            </a:prstGeom>
            <a:solidFill>
              <a:srgbClr val="FFFFFF"/>
            </a:solidFill>
            <a:ln w="12700">
              <a:solidFill>
                <a:srgbClr val="000000"/>
              </a:solidFill>
              <a:miter lim="800000"/>
              <a:headEnd/>
              <a:tailEnd/>
            </a:ln>
          </p:spPr>
          <p:txBody>
            <a:bodyPr/>
            <a:lstStyle/>
            <a:p>
              <a:endParaRPr lang="en-US"/>
            </a:p>
          </p:txBody>
        </p:sp>
        <p:sp>
          <p:nvSpPr>
            <p:cNvPr id="611339" name="Rectangle 11"/>
            <p:cNvSpPr>
              <a:spLocks noChangeArrowheads="1"/>
            </p:cNvSpPr>
            <p:nvPr/>
          </p:nvSpPr>
          <p:spPr bwMode="auto">
            <a:xfrm>
              <a:off x="2473" y="3467"/>
              <a:ext cx="630" cy="141"/>
            </a:xfrm>
            <a:prstGeom prst="rect">
              <a:avLst/>
            </a:prstGeom>
            <a:solidFill>
              <a:srgbClr val="FFFFFF"/>
            </a:solidFill>
            <a:ln w="12700">
              <a:solidFill>
                <a:srgbClr val="000000"/>
              </a:solidFill>
              <a:miter lim="800000"/>
              <a:headEnd/>
              <a:tailEnd/>
            </a:ln>
          </p:spPr>
          <p:txBody>
            <a:bodyPr/>
            <a:lstStyle/>
            <a:p>
              <a:endParaRPr lang="en-US"/>
            </a:p>
          </p:txBody>
        </p:sp>
        <p:sp>
          <p:nvSpPr>
            <p:cNvPr id="611340" name="Rectangle 12"/>
            <p:cNvSpPr>
              <a:spLocks noChangeArrowheads="1"/>
            </p:cNvSpPr>
            <p:nvPr/>
          </p:nvSpPr>
          <p:spPr bwMode="auto">
            <a:xfrm>
              <a:off x="2522" y="3482"/>
              <a:ext cx="532" cy="115"/>
            </a:xfrm>
            <a:prstGeom prst="rect">
              <a:avLst/>
            </a:prstGeom>
            <a:noFill/>
            <a:ln w="9525">
              <a:noFill/>
              <a:miter lim="800000"/>
              <a:headEnd/>
              <a:tailEnd/>
            </a:ln>
          </p:spPr>
          <p:txBody>
            <a:bodyPr wrap="none" lIns="0" tIns="0" rIns="0" bIns="0">
              <a:spAutoFit/>
            </a:bodyPr>
            <a:lstStyle/>
            <a:p>
              <a:pPr algn="l" eaLnBrk="0" hangingPunct="0"/>
              <a:r>
                <a:rPr kumimoji="1" lang="en-US" sz="1200">
                  <a:solidFill>
                    <a:srgbClr val="000000"/>
                  </a:solidFill>
                </a:rPr>
                <a:t>Video Game</a:t>
              </a:r>
              <a:endParaRPr kumimoji="1" lang="en-US" sz="1600">
                <a:solidFill>
                  <a:schemeClr val="tx2"/>
                </a:solidFill>
                <a:latin typeface="Times New Roman" pitchFamily="18" charset="0"/>
              </a:endParaRPr>
            </a:p>
          </p:txBody>
        </p:sp>
        <p:sp>
          <p:nvSpPr>
            <p:cNvPr id="611341" name="Rectangle 13"/>
            <p:cNvSpPr>
              <a:spLocks noChangeArrowheads="1"/>
            </p:cNvSpPr>
            <p:nvPr/>
          </p:nvSpPr>
          <p:spPr bwMode="auto">
            <a:xfrm>
              <a:off x="1529" y="2504"/>
              <a:ext cx="839" cy="288"/>
            </a:xfrm>
            <a:prstGeom prst="rect">
              <a:avLst/>
            </a:prstGeom>
            <a:solidFill>
              <a:srgbClr val="FFFFFF"/>
            </a:solidFill>
            <a:ln w="12700">
              <a:solidFill>
                <a:srgbClr val="000000"/>
              </a:solidFill>
              <a:miter lim="800000"/>
              <a:headEnd/>
              <a:tailEnd/>
            </a:ln>
          </p:spPr>
          <p:txBody>
            <a:bodyPr/>
            <a:lstStyle/>
            <a:p>
              <a:endParaRPr lang="en-US"/>
            </a:p>
          </p:txBody>
        </p:sp>
        <p:sp>
          <p:nvSpPr>
            <p:cNvPr id="611342" name="Rectangle 14"/>
            <p:cNvSpPr>
              <a:spLocks noChangeArrowheads="1"/>
            </p:cNvSpPr>
            <p:nvPr/>
          </p:nvSpPr>
          <p:spPr bwMode="auto">
            <a:xfrm>
              <a:off x="1529" y="2347"/>
              <a:ext cx="839" cy="245"/>
            </a:xfrm>
            <a:prstGeom prst="rect">
              <a:avLst/>
            </a:prstGeom>
            <a:solidFill>
              <a:srgbClr val="FFFFFF"/>
            </a:solidFill>
            <a:ln w="12700">
              <a:solidFill>
                <a:srgbClr val="000000"/>
              </a:solidFill>
              <a:miter lim="800000"/>
              <a:headEnd/>
              <a:tailEnd/>
            </a:ln>
            <a:effectLst/>
          </p:spPr>
          <p:txBody>
            <a:bodyPr anchor="ctr" anchorCtr="1"/>
            <a:lstStyle/>
            <a:p>
              <a:pPr algn="ctr" eaLnBrk="0" hangingPunct="0">
                <a:lnSpc>
                  <a:spcPct val="50000"/>
                </a:lnSpc>
              </a:pPr>
              <a:r>
                <a:rPr lang="en-US" sz="1200" i="1">
                  <a:latin typeface="Verdana" pitchFamily="34" charset="0"/>
                </a:rPr>
                <a:t>Rental Item</a:t>
              </a:r>
            </a:p>
          </p:txBody>
        </p:sp>
        <p:sp>
          <p:nvSpPr>
            <p:cNvPr id="611343" name="Rectangle 15"/>
            <p:cNvSpPr>
              <a:spLocks noChangeArrowheads="1"/>
            </p:cNvSpPr>
            <p:nvPr/>
          </p:nvSpPr>
          <p:spPr bwMode="auto">
            <a:xfrm>
              <a:off x="3733" y="1868"/>
              <a:ext cx="840" cy="630"/>
            </a:xfrm>
            <a:prstGeom prst="rect">
              <a:avLst/>
            </a:prstGeom>
            <a:solidFill>
              <a:srgbClr val="FFFFFF"/>
            </a:solidFill>
            <a:ln w="12700">
              <a:solidFill>
                <a:srgbClr val="000000"/>
              </a:solidFill>
              <a:miter lim="800000"/>
              <a:headEnd/>
              <a:tailEnd/>
            </a:ln>
          </p:spPr>
          <p:txBody>
            <a:bodyPr/>
            <a:lstStyle/>
            <a:p>
              <a:endParaRPr lang="en-US"/>
            </a:p>
          </p:txBody>
        </p:sp>
        <p:sp>
          <p:nvSpPr>
            <p:cNvPr id="611344" name="Rectangle 16"/>
            <p:cNvSpPr>
              <a:spLocks noChangeArrowheads="1"/>
            </p:cNvSpPr>
            <p:nvPr/>
          </p:nvSpPr>
          <p:spPr bwMode="auto">
            <a:xfrm>
              <a:off x="3733" y="1868"/>
              <a:ext cx="840" cy="210"/>
            </a:xfrm>
            <a:prstGeom prst="rect">
              <a:avLst/>
            </a:prstGeom>
            <a:solidFill>
              <a:srgbClr val="FFFFFF"/>
            </a:solidFill>
            <a:ln w="12700">
              <a:solidFill>
                <a:srgbClr val="000000"/>
              </a:solidFill>
              <a:miter lim="800000"/>
              <a:headEnd/>
              <a:tailEnd/>
            </a:ln>
          </p:spPr>
          <p:txBody>
            <a:bodyPr/>
            <a:lstStyle/>
            <a:p>
              <a:endParaRPr lang="en-US"/>
            </a:p>
          </p:txBody>
        </p:sp>
        <p:sp>
          <p:nvSpPr>
            <p:cNvPr id="611345" name="Rectangle 17"/>
            <p:cNvSpPr>
              <a:spLocks noChangeArrowheads="1"/>
            </p:cNvSpPr>
            <p:nvPr/>
          </p:nvSpPr>
          <p:spPr bwMode="auto">
            <a:xfrm>
              <a:off x="3827" y="1917"/>
              <a:ext cx="606" cy="115"/>
            </a:xfrm>
            <a:prstGeom prst="rect">
              <a:avLst/>
            </a:prstGeom>
            <a:noFill/>
            <a:ln w="9525">
              <a:noFill/>
              <a:miter lim="800000"/>
              <a:headEnd/>
              <a:tailEnd/>
            </a:ln>
          </p:spPr>
          <p:txBody>
            <a:bodyPr wrap="none" lIns="0" tIns="0" rIns="0" bIns="0">
              <a:spAutoFit/>
            </a:bodyPr>
            <a:lstStyle/>
            <a:p>
              <a:pPr algn="l" eaLnBrk="0" hangingPunct="0"/>
              <a:r>
                <a:rPr kumimoji="1" lang="en-US" sz="1200">
                  <a:solidFill>
                    <a:srgbClr val="000000"/>
                  </a:solidFill>
                </a:rPr>
                <a:t>Rental Invoice</a:t>
              </a:r>
              <a:endParaRPr kumimoji="1" lang="en-US" sz="1600">
                <a:solidFill>
                  <a:schemeClr val="tx2"/>
                </a:solidFill>
                <a:latin typeface="Times New Roman" pitchFamily="18" charset="0"/>
              </a:endParaRPr>
            </a:p>
          </p:txBody>
        </p:sp>
        <p:sp>
          <p:nvSpPr>
            <p:cNvPr id="611346" name="Freeform 18"/>
            <p:cNvSpPr>
              <a:spLocks/>
            </p:cNvSpPr>
            <p:nvPr/>
          </p:nvSpPr>
          <p:spPr bwMode="auto">
            <a:xfrm>
              <a:off x="3523" y="2341"/>
              <a:ext cx="210" cy="105"/>
            </a:xfrm>
            <a:custGeom>
              <a:avLst/>
              <a:gdLst/>
              <a:ahLst/>
              <a:cxnLst>
                <a:cxn ang="0">
                  <a:pos x="0" y="52"/>
                </a:cxn>
                <a:cxn ang="0">
                  <a:pos x="105" y="0"/>
                </a:cxn>
                <a:cxn ang="0">
                  <a:pos x="210" y="52"/>
                </a:cxn>
                <a:cxn ang="0">
                  <a:pos x="105" y="105"/>
                </a:cxn>
                <a:cxn ang="0">
                  <a:pos x="0" y="52"/>
                </a:cxn>
              </a:cxnLst>
              <a:rect l="0" t="0" r="r" b="b"/>
              <a:pathLst>
                <a:path w="210" h="105">
                  <a:moveTo>
                    <a:pt x="0" y="52"/>
                  </a:moveTo>
                  <a:lnTo>
                    <a:pt x="105" y="0"/>
                  </a:lnTo>
                  <a:lnTo>
                    <a:pt x="210" y="52"/>
                  </a:lnTo>
                  <a:lnTo>
                    <a:pt x="105" y="105"/>
                  </a:lnTo>
                  <a:lnTo>
                    <a:pt x="0" y="52"/>
                  </a:lnTo>
                  <a:close/>
                </a:path>
              </a:pathLst>
            </a:custGeom>
            <a:solidFill>
              <a:srgbClr val="000000"/>
            </a:solidFill>
            <a:ln w="12700">
              <a:solidFill>
                <a:srgbClr val="000000"/>
              </a:solidFill>
              <a:prstDash val="solid"/>
              <a:round/>
              <a:headEnd/>
              <a:tailEnd/>
            </a:ln>
          </p:spPr>
          <p:txBody>
            <a:bodyPr/>
            <a:lstStyle/>
            <a:p>
              <a:endParaRPr lang="en-US"/>
            </a:p>
          </p:txBody>
        </p:sp>
        <p:sp>
          <p:nvSpPr>
            <p:cNvPr id="611347" name="Rectangle 19"/>
            <p:cNvSpPr>
              <a:spLocks noChangeArrowheads="1"/>
            </p:cNvSpPr>
            <p:nvPr/>
          </p:nvSpPr>
          <p:spPr bwMode="auto">
            <a:xfrm>
              <a:off x="2448" y="2323"/>
              <a:ext cx="216" cy="173"/>
            </a:xfrm>
            <a:prstGeom prst="rect">
              <a:avLst/>
            </a:prstGeom>
            <a:noFill/>
            <a:ln w="9525">
              <a:noFill/>
              <a:miter lim="800000"/>
              <a:headEnd/>
              <a:tailEnd/>
            </a:ln>
            <a:effectLst/>
          </p:spPr>
          <p:txBody>
            <a:bodyPr wrap="none" lIns="0" tIns="0" rIns="0" bIns="0">
              <a:spAutoFit/>
            </a:bodyPr>
            <a:lstStyle/>
            <a:p>
              <a:pPr algn="l" eaLnBrk="0" hangingPunct="0"/>
              <a:r>
                <a:rPr kumimoji="1" lang="en-US">
                  <a:solidFill>
                    <a:srgbClr val="000000"/>
                  </a:solidFill>
                </a:rPr>
                <a:t>1..*</a:t>
              </a:r>
            </a:p>
          </p:txBody>
        </p:sp>
        <p:sp>
          <p:nvSpPr>
            <p:cNvPr id="611348" name="Rectangle 20"/>
            <p:cNvSpPr>
              <a:spLocks noChangeArrowheads="1"/>
            </p:cNvSpPr>
            <p:nvPr/>
          </p:nvSpPr>
          <p:spPr bwMode="auto">
            <a:xfrm>
              <a:off x="3608" y="2468"/>
              <a:ext cx="80" cy="173"/>
            </a:xfrm>
            <a:prstGeom prst="rect">
              <a:avLst/>
            </a:prstGeom>
            <a:noFill/>
            <a:ln w="9525">
              <a:noFill/>
              <a:miter lim="800000"/>
              <a:headEnd/>
              <a:tailEnd/>
            </a:ln>
          </p:spPr>
          <p:txBody>
            <a:bodyPr wrap="none" lIns="0" tIns="0" rIns="0" bIns="0">
              <a:spAutoFit/>
            </a:bodyPr>
            <a:lstStyle/>
            <a:p>
              <a:pPr algn="l" eaLnBrk="0" hangingPunct="0"/>
              <a:r>
                <a:rPr kumimoji="1" lang="en-US">
                  <a:solidFill>
                    <a:srgbClr val="000000"/>
                  </a:solidFill>
                </a:rPr>
                <a:t>1</a:t>
              </a:r>
              <a:endParaRPr kumimoji="1" lang="en-US" sz="1600">
                <a:solidFill>
                  <a:schemeClr val="tx2"/>
                </a:solidFill>
                <a:latin typeface="Times New Roman" pitchFamily="18" charset="0"/>
              </a:endParaRPr>
            </a:p>
          </p:txBody>
        </p:sp>
        <p:sp>
          <p:nvSpPr>
            <p:cNvPr id="611349" name="Rectangle 21"/>
            <p:cNvSpPr>
              <a:spLocks noChangeArrowheads="1"/>
            </p:cNvSpPr>
            <p:nvPr/>
          </p:nvSpPr>
          <p:spPr bwMode="auto">
            <a:xfrm>
              <a:off x="1529" y="1248"/>
              <a:ext cx="839" cy="525"/>
            </a:xfrm>
            <a:prstGeom prst="rect">
              <a:avLst/>
            </a:prstGeom>
            <a:solidFill>
              <a:srgbClr val="FFFFFF"/>
            </a:solidFill>
            <a:ln w="12700">
              <a:solidFill>
                <a:srgbClr val="000000"/>
              </a:solidFill>
              <a:miter lim="800000"/>
              <a:headEnd/>
              <a:tailEnd/>
            </a:ln>
          </p:spPr>
          <p:txBody>
            <a:bodyPr/>
            <a:lstStyle/>
            <a:p>
              <a:endParaRPr lang="en-US"/>
            </a:p>
          </p:txBody>
        </p:sp>
        <p:sp>
          <p:nvSpPr>
            <p:cNvPr id="611350" name="Rectangle 22"/>
            <p:cNvSpPr>
              <a:spLocks noChangeArrowheads="1"/>
            </p:cNvSpPr>
            <p:nvPr/>
          </p:nvSpPr>
          <p:spPr bwMode="auto">
            <a:xfrm>
              <a:off x="1529" y="1248"/>
              <a:ext cx="839" cy="175"/>
            </a:xfrm>
            <a:prstGeom prst="rect">
              <a:avLst/>
            </a:prstGeom>
            <a:solidFill>
              <a:srgbClr val="FFFFFF"/>
            </a:solidFill>
            <a:ln w="12700">
              <a:solidFill>
                <a:srgbClr val="000000"/>
              </a:solidFill>
              <a:miter lim="800000"/>
              <a:headEnd/>
              <a:tailEnd/>
            </a:ln>
          </p:spPr>
          <p:txBody>
            <a:bodyPr/>
            <a:lstStyle/>
            <a:p>
              <a:endParaRPr lang="en-US"/>
            </a:p>
          </p:txBody>
        </p:sp>
        <p:sp>
          <p:nvSpPr>
            <p:cNvPr id="611351" name="Rectangle 23"/>
            <p:cNvSpPr>
              <a:spLocks noChangeArrowheads="1"/>
            </p:cNvSpPr>
            <p:nvPr/>
          </p:nvSpPr>
          <p:spPr bwMode="auto">
            <a:xfrm>
              <a:off x="1741" y="1280"/>
              <a:ext cx="415" cy="115"/>
            </a:xfrm>
            <a:prstGeom prst="rect">
              <a:avLst/>
            </a:prstGeom>
            <a:noFill/>
            <a:ln w="9525">
              <a:noFill/>
              <a:miter lim="800000"/>
              <a:headEnd/>
              <a:tailEnd/>
            </a:ln>
          </p:spPr>
          <p:txBody>
            <a:bodyPr wrap="none" lIns="0" tIns="0" rIns="0" bIns="0">
              <a:spAutoFit/>
            </a:bodyPr>
            <a:lstStyle/>
            <a:p>
              <a:pPr algn="l" eaLnBrk="0" hangingPunct="0"/>
              <a:r>
                <a:rPr kumimoji="1" lang="en-US" sz="1200">
                  <a:solidFill>
                    <a:srgbClr val="000000"/>
                  </a:solidFill>
                </a:rPr>
                <a:t>Customer</a:t>
              </a:r>
              <a:endParaRPr kumimoji="1" lang="en-US" sz="1600">
                <a:solidFill>
                  <a:schemeClr val="tx2"/>
                </a:solidFill>
                <a:latin typeface="Times New Roman" pitchFamily="18" charset="0"/>
              </a:endParaRPr>
            </a:p>
          </p:txBody>
        </p:sp>
        <p:sp>
          <p:nvSpPr>
            <p:cNvPr id="611352" name="Freeform 24"/>
            <p:cNvSpPr>
              <a:spLocks/>
            </p:cNvSpPr>
            <p:nvPr/>
          </p:nvSpPr>
          <p:spPr bwMode="auto">
            <a:xfrm>
              <a:off x="3523" y="2131"/>
              <a:ext cx="210" cy="105"/>
            </a:xfrm>
            <a:custGeom>
              <a:avLst/>
              <a:gdLst/>
              <a:ahLst/>
              <a:cxnLst>
                <a:cxn ang="0">
                  <a:pos x="0" y="52"/>
                </a:cxn>
                <a:cxn ang="0">
                  <a:pos x="105" y="0"/>
                </a:cxn>
                <a:cxn ang="0">
                  <a:pos x="210" y="52"/>
                </a:cxn>
                <a:cxn ang="0">
                  <a:pos x="105" y="105"/>
                </a:cxn>
                <a:cxn ang="0">
                  <a:pos x="0" y="52"/>
                </a:cxn>
              </a:cxnLst>
              <a:rect l="0" t="0" r="r" b="b"/>
              <a:pathLst>
                <a:path w="210" h="105">
                  <a:moveTo>
                    <a:pt x="0" y="52"/>
                  </a:moveTo>
                  <a:lnTo>
                    <a:pt x="105" y="0"/>
                  </a:lnTo>
                  <a:lnTo>
                    <a:pt x="210" y="52"/>
                  </a:lnTo>
                  <a:lnTo>
                    <a:pt x="105" y="105"/>
                  </a:lnTo>
                  <a:lnTo>
                    <a:pt x="0" y="52"/>
                  </a:lnTo>
                </a:path>
              </a:pathLst>
            </a:custGeom>
            <a:noFill/>
            <a:ln w="12700">
              <a:solidFill>
                <a:srgbClr val="000000"/>
              </a:solidFill>
              <a:prstDash val="solid"/>
              <a:round/>
              <a:headEnd/>
              <a:tailEnd/>
            </a:ln>
          </p:spPr>
          <p:txBody>
            <a:bodyPr/>
            <a:lstStyle/>
            <a:p>
              <a:endParaRPr lang="en-US"/>
            </a:p>
          </p:txBody>
        </p:sp>
        <p:sp>
          <p:nvSpPr>
            <p:cNvPr id="611353" name="Rectangle 25"/>
            <p:cNvSpPr>
              <a:spLocks noChangeArrowheads="1"/>
            </p:cNvSpPr>
            <p:nvPr/>
          </p:nvSpPr>
          <p:spPr bwMode="auto">
            <a:xfrm>
              <a:off x="3733" y="3338"/>
              <a:ext cx="840" cy="454"/>
            </a:xfrm>
            <a:prstGeom prst="rect">
              <a:avLst/>
            </a:prstGeom>
            <a:solidFill>
              <a:srgbClr val="FFFFFF"/>
            </a:solidFill>
            <a:ln w="12700">
              <a:solidFill>
                <a:srgbClr val="000000"/>
              </a:solidFill>
              <a:miter lim="800000"/>
              <a:headEnd/>
              <a:tailEnd/>
            </a:ln>
          </p:spPr>
          <p:txBody>
            <a:bodyPr/>
            <a:lstStyle/>
            <a:p>
              <a:endParaRPr lang="en-US"/>
            </a:p>
          </p:txBody>
        </p:sp>
        <p:sp>
          <p:nvSpPr>
            <p:cNvPr id="611354" name="Rectangle 26"/>
            <p:cNvSpPr>
              <a:spLocks noChangeArrowheads="1"/>
            </p:cNvSpPr>
            <p:nvPr/>
          </p:nvSpPr>
          <p:spPr bwMode="auto">
            <a:xfrm>
              <a:off x="3733" y="3338"/>
              <a:ext cx="840" cy="210"/>
            </a:xfrm>
            <a:prstGeom prst="rect">
              <a:avLst/>
            </a:prstGeom>
            <a:solidFill>
              <a:srgbClr val="FFFFFF"/>
            </a:solidFill>
            <a:ln w="12700">
              <a:solidFill>
                <a:srgbClr val="000000"/>
              </a:solidFill>
              <a:miter lim="800000"/>
              <a:headEnd/>
              <a:tailEnd/>
            </a:ln>
          </p:spPr>
          <p:txBody>
            <a:bodyPr/>
            <a:lstStyle/>
            <a:p>
              <a:endParaRPr lang="en-US"/>
            </a:p>
          </p:txBody>
        </p:sp>
        <p:sp>
          <p:nvSpPr>
            <p:cNvPr id="611355" name="Rectangle 27"/>
            <p:cNvSpPr>
              <a:spLocks noChangeArrowheads="1"/>
            </p:cNvSpPr>
            <p:nvPr/>
          </p:nvSpPr>
          <p:spPr bwMode="auto">
            <a:xfrm>
              <a:off x="3793" y="3387"/>
              <a:ext cx="734" cy="115"/>
            </a:xfrm>
            <a:prstGeom prst="rect">
              <a:avLst/>
            </a:prstGeom>
            <a:noFill/>
            <a:ln w="9525">
              <a:noFill/>
              <a:miter lim="800000"/>
              <a:headEnd/>
              <a:tailEnd/>
            </a:ln>
          </p:spPr>
          <p:txBody>
            <a:bodyPr wrap="none" lIns="0" tIns="0" rIns="0" bIns="0">
              <a:spAutoFit/>
            </a:bodyPr>
            <a:lstStyle/>
            <a:p>
              <a:pPr algn="l" eaLnBrk="0" hangingPunct="0"/>
              <a:r>
                <a:rPr kumimoji="1" lang="en-US" sz="1200">
                  <a:solidFill>
                    <a:srgbClr val="000000"/>
                  </a:solidFill>
                </a:rPr>
                <a:t>Checkout Screen</a:t>
              </a:r>
              <a:endParaRPr kumimoji="1" lang="en-US" sz="1600">
                <a:solidFill>
                  <a:schemeClr val="tx2"/>
                </a:solidFill>
                <a:latin typeface="Times New Roman" pitchFamily="18" charset="0"/>
              </a:endParaRPr>
            </a:p>
          </p:txBody>
        </p:sp>
        <p:sp>
          <p:nvSpPr>
            <p:cNvPr id="611356" name="Line 28"/>
            <p:cNvSpPr>
              <a:spLocks noChangeShapeType="1"/>
            </p:cNvSpPr>
            <p:nvPr/>
          </p:nvSpPr>
          <p:spPr bwMode="auto">
            <a:xfrm flipV="1">
              <a:off x="4153" y="2498"/>
              <a:ext cx="1" cy="840"/>
            </a:xfrm>
            <a:prstGeom prst="line">
              <a:avLst/>
            </a:prstGeom>
            <a:noFill/>
            <a:ln w="12700">
              <a:solidFill>
                <a:srgbClr val="000000"/>
              </a:solidFill>
              <a:round/>
              <a:headEnd/>
              <a:tailEnd/>
            </a:ln>
          </p:spPr>
          <p:txBody>
            <a:bodyPr/>
            <a:lstStyle/>
            <a:p>
              <a:endParaRPr lang="en-US"/>
            </a:p>
          </p:txBody>
        </p:sp>
        <p:sp>
          <p:nvSpPr>
            <p:cNvPr id="611357" name="Rectangle 29"/>
            <p:cNvSpPr>
              <a:spLocks noChangeArrowheads="1"/>
            </p:cNvSpPr>
            <p:nvPr/>
          </p:nvSpPr>
          <p:spPr bwMode="auto">
            <a:xfrm>
              <a:off x="4199" y="2520"/>
              <a:ext cx="240" cy="173"/>
            </a:xfrm>
            <a:prstGeom prst="rect">
              <a:avLst/>
            </a:prstGeom>
            <a:noFill/>
            <a:ln w="9525">
              <a:noFill/>
              <a:miter lim="800000"/>
              <a:headEnd/>
              <a:tailEnd/>
            </a:ln>
          </p:spPr>
          <p:txBody>
            <a:bodyPr wrap="none" lIns="0" tIns="0" rIns="0" bIns="0">
              <a:spAutoFit/>
            </a:bodyPr>
            <a:lstStyle/>
            <a:p>
              <a:pPr algn="l" eaLnBrk="0" hangingPunct="0"/>
              <a:r>
                <a:rPr kumimoji="1" lang="en-US">
                  <a:solidFill>
                    <a:srgbClr val="000000"/>
                  </a:solidFill>
                </a:rPr>
                <a:t>0..1</a:t>
              </a:r>
              <a:endParaRPr kumimoji="1" lang="en-US" sz="1600">
                <a:solidFill>
                  <a:schemeClr val="tx2"/>
                </a:solidFill>
                <a:latin typeface="Times New Roman" pitchFamily="18" charset="0"/>
              </a:endParaRPr>
            </a:p>
          </p:txBody>
        </p:sp>
        <p:sp>
          <p:nvSpPr>
            <p:cNvPr id="611358" name="Rectangle 30"/>
            <p:cNvSpPr>
              <a:spLocks noChangeArrowheads="1"/>
            </p:cNvSpPr>
            <p:nvPr/>
          </p:nvSpPr>
          <p:spPr bwMode="auto">
            <a:xfrm>
              <a:off x="2415" y="1318"/>
              <a:ext cx="80" cy="173"/>
            </a:xfrm>
            <a:prstGeom prst="rect">
              <a:avLst/>
            </a:prstGeom>
            <a:noFill/>
            <a:ln w="9525">
              <a:noFill/>
              <a:miter lim="800000"/>
              <a:headEnd/>
              <a:tailEnd/>
            </a:ln>
          </p:spPr>
          <p:txBody>
            <a:bodyPr wrap="none" lIns="0" tIns="0" rIns="0" bIns="0">
              <a:spAutoFit/>
            </a:bodyPr>
            <a:lstStyle/>
            <a:p>
              <a:pPr algn="l" eaLnBrk="0" hangingPunct="0"/>
              <a:r>
                <a:rPr kumimoji="1" lang="en-US">
                  <a:solidFill>
                    <a:srgbClr val="000000"/>
                  </a:solidFill>
                </a:rPr>
                <a:t>1</a:t>
              </a:r>
              <a:endParaRPr kumimoji="1" lang="en-US" sz="1600">
                <a:solidFill>
                  <a:schemeClr val="tx2"/>
                </a:solidFill>
                <a:latin typeface="Times New Roman" pitchFamily="18" charset="0"/>
              </a:endParaRPr>
            </a:p>
          </p:txBody>
        </p:sp>
        <p:sp>
          <p:nvSpPr>
            <p:cNvPr id="611359" name="AutoShape 31"/>
            <p:cNvSpPr>
              <a:spLocks noChangeArrowheads="1"/>
            </p:cNvSpPr>
            <p:nvPr/>
          </p:nvSpPr>
          <p:spPr bwMode="auto">
            <a:xfrm>
              <a:off x="4512" y="2832"/>
              <a:ext cx="816" cy="384"/>
            </a:xfrm>
            <a:prstGeom prst="wedgeRoundRectCallout">
              <a:avLst>
                <a:gd name="adj1" fmla="val -92032"/>
                <a:gd name="adj2" fmla="val -80991"/>
                <a:gd name="adj3" fmla="val 16667"/>
              </a:avLst>
            </a:prstGeom>
            <a:solidFill>
              <a:srgbClr val="FFFFFB"/>
            </a:solidFill>
            <a:ln w="25400">
              <a:solidFill>
                <a:srgbClr val="FF0000"/>
              </a:solidFill>
              <a:miter lim="800000"/>
              <a:headEnd/>
              <a:tailEnd/>
            </a:ln>
            <a:effectLst/>
          </p:spPr>
          <p:txBody>
            <a:bodyPr wrap="none" anchor="ctr"/>
            <a:lstStyle/>
            <a:p>
              <a:pPr algn="ctr" eaLnBrk="0" hangingPunct="0">
                <a:lnSpc>
                  <a:spcPct val="89000"/>
                </a:lnSpc>
                <a:spcBef>
                  <a:spcPct val="40000"/>
                </a:spcBef>
              </a:pPr>
              <a:r>
                <a:rPr lang="en-US" sz="1200">
                  <a:latin typeface="Verdana" pitchFamily="34" charset="0"/>
                </a:rPr>
                <a:t>Simple</a:t>
              </a:r>
            </a:p>
            <a:p>
              <a:pPr algn="ctr" eaLnBrk="0" hangingPunct="0">
                <a:lnSpc>
                  <a:spcPct val="89000"/>
                </a:lnSpc>
                <a:spcBef>
                  <a:spcPct val="40000"/>
                </a:spcBef>
              </a:pPr>
              <a:r>
                <a:rPr lang="en-US" sz="1200">
                  <a:latin typeface="Verdana" pitchFamily="34" charset="0"/>
                </a:rPr>
                <a:t> Association</a:t>
              </a:r>
            </a:p>
          </p:txBody>
        </p:sp>
        <p:sp>
          <p:nvSpPr>
            <p:cNvPr id="611360" name="AutoShape 32"/>
            <p:cNvSpPr>
              <a:spLocks noChangeArrowheads="1"/>
            </p:cNvSpPr>
            <p:nvPr/>
          </p:nvSpPr>
          <p:spPr bwMode="auto">
            <a:xfrm>
              <a:off x="720" y="1392"/>
              <a:ext cx="480" cy="288"/>
            </a:xfrm>
            <a:prstGeom prst="wedgeRoundRectCallout">
              <a:avLst>
                <a:gd name="adj1" fmla="val 117708"/>
                <a:gd name="adj2" fmla="val -70486"/>
                <a:gd name="adj3" fmla="val 16667"/>
              </a:avLst>
            </a:prstGeom>
            <a:solidFill>
              <a:srgbClr val="FFFFFB"/>
            </a:solidFill>
            <a:ln w="25400">
              <a:solidFill>
                <a:srgbClr val="FF0000"/>
              </a:solidFill>
              <a:miter lim="800000"/>
              <a:headEnd/>
              <a:tailEnd/>
            </a:ln>
            <a:effectLst/>
          </p:spPr>
          <p:txBody>
            <a:bodyPr wrap="none" anchor="ctr"/>
            <a:lstStyle/>
            <a:p>
              <a:pPr algn="ctr" eaLnBrk="0" hangingPunct="0">
                <a:lnSpc>
                  <a:spcPct val="89000"/>
                </a:lnSpc>
                <a:spcBef>
                  <a:spcPct val="40000"/>
                </a:spcBef>
              </a:pPr>
              <a:r>
                <a:rPr lang="en-US" sz="1200">
                  <a:latin typeface="Verdana" pitchFamily="34" charset="0"/>
                </a:rPr>
                <a:t>Class</a:t>
              </a:r>
            </a:p>
          </p:txBody>
        </p:sp>
        <p:sp>
          <p:nvSpPr>
            <p:cNvPr id="611361" name="AutoShape 33"/>
            <p:cNvSpPr>
              <a:spLocks noChangeArrowheads="1"/>
            </p:cNvSpPr>
            <p:nvPr/>
          </p:nvSpPr>
          <p:spPr bwMode="auto">
            <a:xfrm>
              <a:off x="624" y="1872"/>
              <a:ext cx="624" cy="432"/>
            </a:xfrm>
            <a:prstGeom prst="wedgeRoundRectCallout">
              <a:avLst>
                <a:gd name="adj1" fmla="val 93111"/>
                <a:gd name="adj2" fmla="val 67130"/>
                <a:gd name="adj3" fmla="val 16667"/>
              </a:avLst>
            </a:prstGeom>
            <a:solidFill>
              <a:srgbClr val="FFFFFB"/>
            </a:solidFill>
            <a:ln w="25400">
              <a:solidFill>
                <a:srgbClr val="FF0000"/>
              </a:solidFill>
              <a:miter lim="800000"/>
              <a:headEnd/>
              <a:tailEnd/>
            </a:ln>
            <a:effectLst/>
          </p:spPr>
          <p:txBody>
            <a:bodyPr wrap="none" anchor="ctr"/>
            <a:lstStyle/>
            <a:p>
              <a:pPr algn="ctr" eaLnBrk="0" hangingPunct="0">
                <a:lnSpc>
                  <a:spcPct val="89000"/>
                </a:lnSpc>
                <a:spcBef>
                  <a:spcPct val="40000"/>
                </a:spcBef>
              </a:pPr>
              <a:r>
                <a:rPr lang="en-US" sz="1200">
                  <a:latin typeface="Verdana" pitchFamily="34" charset="0"/>
                </a:rPr>
                <a:t>Abstract</a:t>
              </a:r>
            </a:p>
            <a:p>
              <a:pPr algn="ctr" eaLnBrk="0" hangingPunct="0">
                <a:lnSpc>
                  <a:spcPct val="89000"/>
                </a:lnSpc>
                <a:spcBef>
                  <a:spcPct val="40000"/>
                </a:spcBef>
              </a:pPr>
              <a:r>
                <a:rPr lang="en-US" sz="1200">
                  <a:latin typeface="Verdana" pitchFamily="34" charset="0"/>
                </a:rPr>
                <a:t>Class</a:t>
              </a:r>
            </a:p>
          </p:txBody>
        </p:sp>
        <p:sp>
          <p:nvSpPr>
            <p:cNvPr id="611362" name="AutoShape 34"/>
            <p:cNvSpPr>
              <a:spLocks noChangeArrowheads="1"/>
            </p:cNvSpPr>
            <p:nvPr/>
          </p:nvSpPr>
          <p:spPr bwMode="auto">
            <a:xfrm>
              <a:off x="3168" y="1296"/>
              <a:ext cx="864" cy="336"/>
            </a:xfrm>
            <a:prstGeom prst="wedgeRoundRectCallout">
              <a:avLst>
                <a:gd name="adj1" fmla="val -1157"/>
                <a:gd name="adj2" fmla="val 179167"/>
                <a:gd name="adj3" fmla="val 16667"/>
              </a:avLst>
            </a:prstGeom>
            <a:solidFill>
              <a:srgbClr val="FFFFFB"/>
            </a:solidFill>
            <a:ln w="25400">
              <a:solidFill>
                <a:srgbClr val="FF0000"/>
              </a:solidFill>
              <a:miter lim="800000"/>
              <a:headEnd/>
              <a:tailEnd/>
            </a:ln>
            <a:effectLst/>
          </p:spPr>
          <p:txBody>
            <a:bodyPr wrap="none" anchor="ctr"/>
            <a:lstStyle/>
            <a:p>
              <a:pPr algn="ctr" eaLnBrk="0" hangingPunct="0">
                <a:lnSpc>
                  <a:spcPct val="89000"/>
                </a:lnSpc>
                <a:spcBef>
                  <a:spcPct val="40000"/>
                </a:spcBef>
              </a:pPr>
              <a:r>
                <a:rPr lang="en-US" sz="1200">
                  <a:latin typeface="Verdana" pitchFamily="34" charset="0"/>
                </a:rPr>
                <a:t>Simple </a:t>
              </a:r>
            </a:p>
            <a:p>
              <a:pPr algn="ctr" eaLnBrk="0" hangingPunct="0">
                <a:lnSpc>
                  <a:spcPct val="89000"/>
                </a:lnSpc>
                <a:spcBef>
                  <a:spcPct val="40000"/>
                </a:spcBef>
              </a:pPr>
              <a:r>
                <a:rPr lang="en-US" sz="1200">
                  <a:latin typeface="Verdana" pitchFamily="34" charset="0"/>
                </a:rPr>
                <a:t>Aggregation</a:t>
              </a:r>
            </a:p>
          </p:txBody>
        </p:sp>
        <p:sp>
          <p:nvSpPr>
            <p:cNvPr id="611363" name="AutoShape 35"/>
            <p:cNvSpPr>
              <a:spLocks noChangeArrowheads="1"/>
            </p:cNvSpPr>
            <p:nvPr/>
          </p:nvSpPr>
          <p:spPr bwMode="auto">
            <a:xfrm>
              <a:off x="528" y="2928"/>
              <a:ext cx="912" cy="240"/>
            </a:xfrm>
            <a:prstGeom prst="wedgeRoundRectCallout">
              <a:avLst>
                <a:gd name="adj1" fmla="val 97477"/>
                <a:gd name="adj2" fmla="val -49167"/>
                <a:gd name="adj3" fmla="val 16667"/>
              </a:avLst>
            </a:prstGeom>
            <a:solidFill>
              <a:srgbClr val="FFFFFB"/>
            </a:solidFill>
            <a:ln w="25400">
              <a:solidFill>
                <a:srgbClr val="FF0000"/>
              </a:solidFill>
              <a:miter lim="800000"/>
              <a:headEnd/>
              <a:tailEnd/>
            </a:ln>
            <a:effectLst/>
          </p:spPr>
          <p:txBody>
            <a:bodyPr wrap="none" anchor="ctr"/>
            <a:lstStyle/>
            <a:p>
              <a:pPr algn="ctr" eaLnBrk="0" hangingPunct="0">
                <a:lnSpc>
                  <a:spcPct val="89000"/>
                </a:lnSpc>
                <a:spcBef>
                  <a:spcPct val="40000"/>
                </a:spcBef>
              </a:pPr>
              <a:r>
                <a:rPr lang="en-US" sz="1200">
                  <a:latin typeface="Verdana" pitchFamily="34" charset="0"/>
                </a:rPr>
                <a:t>Generalization</a:t>
              </a:r>
            </a:p>
          </p:txBody>
        </p:sp>
        <p:sp>
          <p:nvSpPr>
            <p:cNvPr id="611364" name="AutoShape 36"/>
            <p:cNvSpPr>
              <a:spLocks noChangeArrowheads="1"/>
            </p:cNvSpPr>
            <p:nvPr/>
          </p:nvSpPr>
          <p:spPr bwMode="auto">
            <a:xfrm>
              <a:off x="2640" y="2736"/>
              <a:ext cx="768" cy="384"/>
            </a:xfrm>
            <a:prstGeom prst="wedgeRoundRectCallout">
              <a:avLst>
                <a:gd name="adj1" fmla="val 70315"/>
                <a:gd name="adj2" fmla="val -117968"/>
                <a:gd name="adj3" fmla="val 16667"/>
              </a:avLst>
            </a:prstGeom>
            <a:solidFill>
              <a:srgbClr val="FFFFFB"/>
            </a:solidFill>
            <a:ln w="25400">
              <a:solidFill>
                <a:srgbClr val="FF0000"/>
              </a:solidFill>
              <a:miter lim="800000"/>
              <a:headEnd/>
              <a:tailEnd/>
            </a:ln>
            <a:effectLst/>
          </p:spPr>
          <p:txBody>
            <a:bodyPr wrap="none" anchor="ctr"/>
            <a:lstStyle/>
            <a:p>
              <a:pPr algn="ctr" eaLnBrk="0" hangingPunct="0">
                <a:lnSpc>
                  <a:spcPct val="89000"/>
                </a:lnSpc>
                <a:spcBef>
                  <a:spcPct val="40000"/>
                </a:spcBef>
              </a:pPr>
              <a:r>
                <a:rPr lang="en-US" sz="1200">
                  <a:latin typeface="Verdana" pitchFamily="34" charset="0"/>
                </a:rPr>
                <a:t>Composition</a:t>
              </a:r>
            </a:p>
          </p:txBody>
        </p:sp>
        <p:cxnSp>
          <p:nvCxnSpPr>
            <p:cNvPr id="611365" name="AutoShape 37"/>
            <p:cNvCxnSpPr>
              <a:cxnSpLocks noChangeShapeType="1"/>
              <a:stCxn id="611336" idx="0"/>
              <a:endCxn id="611341" idx="2"/>
            </p:cNvCxnSpPr>
            <p:nvPr/>
          </p:nvCxnSpPr>
          <p:spPr bwMode="auto">
            <a:xfrm flipV="1">
              <a:off x="1949" y="2792"/>
              <a:ext cx="0" cy="675"/>
            </a:xfrm>
            <a:prstGeom prst="straightConnector1">
              <a:avLst/>
            </a:prstGeom>
            <a:noFill/>
            <a:ln w="9525">
              <a:solidFill>
                <a:schemeClr val="tx1"/>
              </a:solidFill>
              <a:round/>
              <a:headEnd/>
              <a:tailEnd/>
            </a:ln>
            <a:effectLst/>
          </p:spPr>
        </p:cxnSp>
        <p:sp>
          <p:nvSpPr>
            <p:cNvPr id="611366" name="AutoShape 38"/>
            <p:cNvSpPr>
              <a:spLocks noChangeArrowheads="1"/>
            </p:cNvSpPr>
            <p:nvPr/>
          </p:nvSpPr>
          <p:spPr bwMode="auto">
            <a:xfrm>
              <a:off x="1853" y="2792"/>
              <a:ext cx="191" cy="147"/>
            </a:xfrm>
            <a:prstGeom prst="flowChartExtract">
              <a:avLst/>
            </a:prstGeom>
            <a:solidFill>
              <a:schemeClr val="tx1"/>
            </a:solidFill>
            <a:ln w="9525">
              <a:solidFill>
                <a:schemeClr val="tx1"/>
              </a:solidFill>
              <a:miter lim="800000"/>
              <a:headEnd/>
              <a:tailEnd/>
            </a:ln>
            <a:effectLst/>
          </p:spPr>
          <p:txBody>
            <a:bodyPr wrap="none" anchor="ctr"/>
            <a:lstStyle/>
            <a:p>
              <a:endParaRPr lang="en-US"/>
            </a:p>
          </p:txBody>
        </p:sp>
        <p:cxnSp>
          <p:nvCxnSpPr>
            <p:cNvPr id="611367" name="AutoShape 39"/>
            <p:cNvCxnSpPr>
              <a:cxnSpLocks noChangeShapeType="1"/>
              <a:stCxn id="611333" idx="0"/>
              <a:endCxn id="611339" idx="0"/>
            </p:cNvCxnSpPr>
            <p:nvPr/>
          </p:nvCxnSpPr>
          <p:spPr bwMode="auto">
            <a:xfrm rot="5400000" flipV="1">
              <a:off x="1948" y="2628"/>
              <a:ext cx="1" cy="1679"/>
            </a:xfrm>
            <a:prstGeom prst="bentConnector3">
              <a:avLst>
                <a:gd name="adj1" fmla="val -18000005"/>
              </a:avLst>
            </a:prstGeom>
            <a:noFill/>
            <a:ln w="9525">
              <a:solidFill>
                <a:schemeClr val="tx1"/>
              </a:solidFill>
              <a:miter lim="800000"/>
              <a:headEnd/>
              <a:tailEnd/>
            </a:ln>
            <a:effectLst/>
          </p:spPr>
        </p:cxnSp>
        <p:cxnSp>
          <p:nvCxnSpPr>
            <p:cNvPr id="611368" name="AutoShape 40"/>
            <p:cNvCxnSpPr>
              <a:cxnSpLocks noChangeShapeType="1"/>
              <a:stCxn id="611346" idx="4"/>
              <a:endCxn id="611341" idx="3"/>
            </p:cNvCxnSpPr>
            <p:nvPr/>
          </p:nvCxnSpPr>
          <p:spPr bwMode="auto">
            <a:xfrm rot="10800000" flipV="1">
              <a:off x="2368" y="2393"/>
              <a:ext cx="1155" cy="255"/>
            </a:xfrm>
            <a:prstGeom prst="bentConnector3">
              <a:avLst>
                <a:gd name="adj1" fmla="val 49958"/>
              </a:avLst>
            </a:prstGeom>
            <a:noFill/>
            <a:ln w="9525">
              <a:solidFill>
                <a:schemeClr val="tx1"/>
              </a:solidFill>
              <a:miter lim="800000"/>
              <a:headEnd/>
              <a:tailEnd/>
            </a:ln>
            <a:effectLst/>
          </p:spPr>
        </p:cxnSp>
        <p:cxnSp>
          <p:nvCxnSpPr>
            <p:cNvPr id="611369" name="AutoShape 41"/>
            <p:cNvCxnSpPr>
              <a:cxnSpLocks noChangeShapeType="1"/>
              <a:stCxn id="611352" idx="4"/>
              <a:endCxn id="611349" idx="3"/>
            </p:cNvCxnSpPr>
            <p:nvPr/>
          </p:nvCxnSpPr>
          <p:spPr bwMode="auto">
            <a:xfrm rot="10800000">
              <a:off x="2368" y="1511"/>
              <a:ext cx="1155" cy="672"/>
            </a:xfrm>
            <a:prstGeom prst="bentConnector3">
              <a:avLst>
                <a:gd name="adj1" fmla="val 42250"/>
              </a:avLst>
            </a:prstGeom>
            <a:noFill/>
            <a:ln w="9525">
              <a:solidFill>
                <a:schemeClr val="tx1"/>
              </a:solidFill>
              <a:miter lim="800000"/>
              <a:headEnd/>
              <a:tailEnd/>
            </a:ln>
            <a:effectLst/>
          </p:spPr>
        </p:cxnSp>
        <p:sp>
          <p:nvSpPr>
            <p:cNvPr id="611370" name="AutoShape 42"/>
            <p:cNvSpPr>
              <a:spLocks noChangeArrowheads="1"/>
            </p:cNvSpPr>
            <p:nvPr/>
          </p:nvSpPr>
          <p:spPr bwMode="auto">
            <a:xfrm>
              <a:off x="3107" y="912"/>
              <a:ext cx="720" cy="288"/>
            </a:xfrm>
            <a:prstGeom prst="wedgeRoundRectCallout">
              <a:avLst>
                <a:gd name="adj1" fmla="val -127361"/>
                <a:gd name="adj2" fmla="val 116319"/>
                <a:gd name="adj3" fmla="val 16667"/>
              </a:avLst>
            </a:prstGeom>
            <a:solidFill>
              <a:srgbClr val="FFFFFB"/>
            </a:solidFill>
            <a:ln w="25400">
              <a:solidFill>
                <a:srgbClr val="FF0000"/>
              </a:solidFill>
              <a:miter lim="800000"/>
              <a:headEnd/>
              <a:tailEnd/>
            </a:ln>
            <a:effectLst/>
          </p:spPr>
          <p:txBody>
            <a:bodyPr wrap="none" anchor="ctr"/>
            <a:lstStyle/>
            <a:p>
              <a:pPr algn="ctr" eaLnBrk="0" hangingPunct="0">
                <a:lnSpc>
                  <a:spcPct val="89000"/>
                </a:lnSpc>
                <a:spcBef>
                  <a:spcPct val="40000"/>
                </a:spcBef>
              </a:pPr>
              <a:r>
                <a:rPr lang="en-US" sz="1200">
                  <a:latin typeface="Verdana" pitchFamily="34" charset="0"/>
                </a:rPr>
                <a:t>Multiplicity</a:t>
              </a:r>
            </a:p>
          </p:txBody>
        </p:sp>
      </p:grpSp>
      <p:sp>
        <p:nvSpPr>
          <p:cNvPr id="3" name="Slide Number Placeholder 2"/>
          <p:cNvSpPr>
            <a:spLocks noGrp="1"/>
          </p:cNvSpPr>
          <p:nvPr>
            <p:ph type="sldNum" sz="quarter" idx="12"/>
          </p:nvPr>
        </p:nvSpPr>
        <p:spPr/>
        <p:txBody>
          <a:bodyPr/>
          <a:lstStyle/>
          <a:p>
            <a:fld id="{2D7FA20C-4CD7-444A-A924-39D7745EE13F}" type="slidenum">
              <a:rPr lang="en-US" smtClean="0"/>
              <a:pPr/>
              <a:t>19</a:t>
            </a:fld>
            <a:endParaRPr lang="en-US"/>
          </a:p>
        </p:txBody>
      </p:sp>
    </p:spTree>
    <p:extLst>
      <p:ext uri="{BB962C8B-B14F-4D97-AF65-F5344CB8AC3E}">
        <p14:creationId xmlns:p14="http://schemas.microsoft.com/office/powerpoint/2010/main" val="233551577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a:t>
            </a:r>
            <a:endParaRPr lang="en-US" dirty="0"/>
          </a:p>
        </p:txBody>
      </p:sp>
      <p:sp>
        <p:nvSpPr>
          <p:cNvPr id="3" name="Date Placeholder 2"/>
          <p:cNvSpPr>
            <a:spLocks noGrp="1"/>
          </p:cNvSpPr>
          <p:nvPr>
            <p:ph type="dt" sz="half" idx="10"/>
          </p:nvPr>
        </p:nvSpPr>
        <p:spPr/>
        <p:txBody>
          <a:bodyPr/>
          <a:lstStyle/>
          <a:p>
            <a:r>
              <a:rPr lang="en-US" smtClean="0"/>
              <a:t>CSE331 11au</a:t>
            </a:r>
            <a:endParaRPr lang="en-US"/>
          </a:p>
        </p:txBody>
      </p:sp>
      <p:sp>
        <p:nvSpPr>
          <p:cNvPr id="4" name="Slide Number Placeholder 3"/>
          <p:cNvSpPr>
            <a:spLocks noGrp="1"/>
          </p:cNvSpPr>
          <p:nvPr>
            <p:ph type="sldNum" sz="quarter" idx="12"/>
          </p:nvPr>
        </p:nvSpPr>
        <p:spPr/>
        <p:txBody>
          <a:bodyPr>
            <a:normAutofit fontScale="85000" lnSpcReduction="20000"/>
          </a:bodyPr>
          <a:lstStyle/>
          <a:p>
            <a:fld id="{2D7FA20C-4CD7-444A-A924-39D7745EE13F}" type="slidenum">
              <a:rPr lang="en-US" smtClean="0"/>
              <a:pPr/>
              <a:t>2</a:t>
            </a:fld>
            <a:endParaRPr lang="en-US"/>
          </a:p>
        </p:txBody>
      </p:sp>
      <p:sp>
        <p:nvSpPr>
          <p:cNvPr id="5" name="Content Placeholder 4"/>
          <p:cNvSpPr>
            <a:spLocks noGrp="1"/>
          </p:cNvSpPr>
          <p:nvPr>
            <p:ph sz="quarter" idx="1"/>
          </p:nvPr>
        </p:nvSpPr>
        <p:spPr/>
        <p:txBody>
          <a:bodyPr/>
          <a:lstStyle/>
          <a:p>
            <a:r>
              <a:rPr lang="en-US" dirty="0" smtClean="0"/>
              <a:t>A5 will be due Tuesday November 29 @ 11:59PM</a:t>
            </a:r>
          </a:p>
          <a:p>
            <a:r>
              <a:rPr lang="en-US" dirty="0" smtClean="0"/>
              <a:t>There will be no A6 programming assignment</a:t>
            </a:r>
          </a:p>
          <a:p>
            <a:r>
              <a:rPr lang="en-US" dirty="0" smtClean="0"/>
              <a:t>Instead, I will on Wednesday November 30 hand out a “work-sheet style” assignment</a:t>
            </a:r>
          </a:p>
          <a:p>
            <a:r>
              <a:rPr lang="en-US" dirty="0" smtClean="0"/>
              <a:t>It will be graded, and it will focus some aspects of the course material that will be on the final</a:t>
            </a:r>
          </a:p>
          <a:p>
            <a:pPr lvl="1"/>
            <a:r>
              <a:rPr lang="en-US" dirty="0" smtClean="0"/>
              <a:t>Especially material covered in class but not covered (well or at all) on the assignments</a:t>
            </a:r>
          </a:p>
          <a:p>
            <a:r>
              <a:rPr lang="en-US" dirty="0" smtClean="0"/>
              <a:t>Due date TBA</a:t>
            </a:r>
            <a:endParaRPr lang="en-US" dirty="0"/>
          </a:p>
        </p:txBody>
      </p:sp>
    </p:spTree>
    <p:extLst>
      <p:ext uri="{BB962C8B-B14F-4D97-AF65-F5344CB8AC3E}">
        <p14:creationId xmlns:p14="http://schemas.microsoft.com/office/powerpoint/2010/main" val="4679016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2360" name="Text Box 8"/>
          <p:cNvSpPr txBox="1">
            <a:spLocks noChangeArrowheads="1"/>
          </p:cNvSpPr>
          <p:nvPr/>
        </p:nvSpPr>
        <p:spPr bwMode="auto">
          <a:xfrm>
            <a:off x="3581400" y="1905000"/>
            <a:ext cx="346075" cy="366713"/>
          </a:xfrm>
          <a:prstGeom prst="rect">
            <a:avLst/>
          </a:prstGeom>
          <a:solidFill>
            <a:schemeClr val="bg1"/>
          </a:solidFill>
          <a:ln w="12700">
            <a:noFill/>
            <a:miter lim="800000"/>
            <a:headEnd type="none" w="sm" len="sm"/>
            <a:tailEnd type="none" w="sm" len="sm"/>
          </a:ln>
          <a:effectLst/>
        </p:spPr>
        <p:txBody>
          <a:bodyPr wrap="none" anchorCtr="1">
            <a:spAutoFit/>
          </a:bodyPr>
          <a:lstStyle/>
          <a:p>
            <a:pPr algn="ctr" eaLnBrk="0" hangingPunct="0"/>
            <a:r>
              <a:rPr lang="en-US" b="1" dirty="0">
                <a:latin typeface="Verdana" pitchFamily="34" charset="0"/>
              </a:rPr>
              <a:t>1</a:t>
            </a:r>
          </a:p>
        </p:txBody>
      </p:sp>
      <p:sp>
        <p:nvSpPr>
          <p:cNvPr id="612361" name="Text Box 9"/>
          <p:cNvSpPr txBox="1">
            <a:spLocks noChangeArrowheads="1"/>
          </p:cNvSpPr>
          <p:nvPr/>
        </p:nvSpPr>
        <p:spPr bwMode="auto">
          <a:xfrm>
            <a:off x="4495800" y="1905000"/>
            <a:ext cx="669925" cy="366713"/>
          </a:xfrm>
          <a:prstGeom prst="rect">
            <a:avLst/>
          </a:prstGeom>
          <a:solidFill>
            <a:schemeClr val="bg1"/>
          </a:solidFill>
          <a:ln w="12700">
            <a:noFill/>
            <a:miter lim="800000"/>
            <a:headEnd type="none" w="sm" len="sm"/>
            <a:tailEnd type="none" w="sm" len="sm"/>
          </a:ln>
          <a:effectLst/>
        </p:spPr>
        <p:txBody>
          <a:bodyPr wrap="none" anchorCtr="1">
            <a:spAutoFit/>
          </a:bodyPr>
          <a:lstStyle/>
          <a:p>
            <a:pPr algn="ctr" eaLnBrk="0" hangingPunct="0"/>
            <a:r>
              <a:rPr lang="en-US" b="1" dirty="0">
                <a:latin typeface="Verdana" pitchFamily="34" charset="0"/>
              </a:rPr>
              <a:t>100</a:t>
            </a:r>
          </a:p>
        </p:txBody>
      </p:sp>
      <p:sp>
        <p:nvSpPr>
          <p:cNvPr id="17" name="Date Placeholder 16"/>
          <p:cNvSpPr>
            <a:spLocks noGrp="1"/>
          </p:cNvSpPr>
          <p:nvPr>
            <p:ph type="dt" sz="half" idx="10"/>
          </p:nvPr>
        </p:nvSpPr>
        <p:spPr/>
        <p:txBody>
          <a:bodyPr/>
          <a:lstStyle/>
          <a:p>
            <a:pPr>
              <a:defRPr/>
            </a:pPr>
            <a:r>
              <a:rPr lang="en-US" smtClean="0"/>
              <a:t>CSE331 11au</a:t>
            </a:r>
            <a:endParaRPr lang="en-US"/>
          </a:p>
        </p:txBody>
      </p:sp>
      <p:sp>
        <p:nvSpPr>
          <p:cNvPr id="612355" name="Rectangle 3"/>
          <p:cNvSpPr>
            <a:spLocks noChangeArrowheads="1"/>
          </p:cNvSpPr>
          <p:nvPr/>
        </p:nvSpPr>
        <p:spPr bwMode="auto">
          <a:xfrm>
            <a:off x="762000" y="1676400"/>
            <a:ext cx="2819400" cy="409575"/>
          </a:xfrm>
          <a:prstGeom prst="rect">
            <a:avLst/>
          </a:prstGeom>
          <a:solidFill>
            <a:schemeClr val="bg1"/>
          </a:solidFill>
          <a:ln w="12700">
            <a:solidFill>
              <a:schemeClr val="tx1"/>
            </a:solidFill>
            <a:miter lim="800000"/>
            <a:headEnd type="none" w="sm" len="sm"/>
            <a:tailEnd type="none" w="sm" len="sm"/>
          </a:ln>
          <a:effectLst/>
        </p:spPr>
        <p:txBody>
          <a:bodyPr anchor="ctr">
            <a:spAutoFit/>
          </a:bodyPr>
          <a:lstStyle/>
          <a:p>
            <a:pPr algn="ctr" eaLnBrk="0" hangingPunct="0"/>
            <a:r>
              <a:rPr lang="en-US" sz="2000" b="1" dirty="0" err="1">
                <a:latin typeface="Arial Unicode MS" pitchFamily="34" charset="-128"/>
              </a:rPr>
              <a:t>StudentBody</a:t>
            </a:r>
            <a:endParaRPr lang="en-US" sz="2000" b="1" dirty="0">
              <a:latin typeface="Arial Unicode MS" pitchFamily="34" charset="-128"/>
            </a:endParaRPr>
          </a:p>
        </p:txBody>
      </p:sp>
      <p:sp>
        <p:nvSpPr>
          <p:cNvPr id="612356" name="Rectangle 4"/>
          <p:cNvSpPr>
            <a:spLocks noChangeArrowheads="1"/>
          </p:cNvSpPr>
          <p:nvPr/>
        </p:nvSpPr>
        <p:spPr bwMode="auto">
          <a:xfrm>
            <a:off x="762000" y="2085975"/>
            <a:ext cx="2819400" cy="304800"/>
          </a:xfrm>
          <a:prstGeom prst="rect">
            <a:avLst/>
          </a:prstGeom>
          <a:solidFill>
            <a:schemeClr val="bg1"/>
          </a:solidFill>
          <a:ln w="12700">
            <a:solidFill>
              <a:schemeClr val="tx1"/>
            </a:solidFill>
            <a:miter lim="800000"/>
            <a:headEnd type="none" w="sm" len="sm"/>
            <a:tailEnd type="none" w="sm" len="sm"/>
          </a:ln>
          <a:effectLst/>
        </p:spPr>
        <p:txBody>
          <a:bodyPr anchor="ctr"/>
          <a:lstStyle/>
          <a:p>
            <a:pPr algn="ctr" eaLnBrk="0" hangingPunct="0"/>
            <a:endParaRPr lang="en-US" sz="2000" b="1">
              <a:latin typeface="Verdana" pitchFamily="34" charset="0"/>
            </a:endParaRPr>
          </a:p>
        </p:txBody>
      </p:sp>
      <p:sp>
        <p:nvSpPr>
          <p:cNvPr id="612357" name="Rectangle 5"/>
          <p:cNvSpPr>
            <a:spLocks noChangeArrowheads="1"/>
          </p:cNvSpPr>
          <p:nvPr/>
        </p:nvSpPr>
        <p:spPr bwMode="auto">
          <a:xfrm>
            <a:off x="762000" y="2376488"/>
            <a:ext cx="2819400" cy="471487"/>
          </a:xfrm>
          <a:prstGeom prst="rect">
            <a:avLst/>
          </a:prstGeom>
          <a:solidFill>
            <a:schemeClr val="bg1"/>
          </a:solidFill>
          <a:ln w="12700">
            <a:solidFill>
              <a:schemeClr val="tx1"/>
            </a:solidFill>
            <a:miter lim="800000"/>
            <a:headEnd type="none" w="sm" len="sm"/>
            <a:tailEnd type="none" w="sm" len="sm"/>
          </a:ln>
          <a:effectLst/>
        </p:spPr>
        <p:txBody>
          <a:bodyPr anchor="ctr"/>
          <a:lstStyle/>
          <a:p>
            <a:pPr algn="l" eaLnBrk="0" hangingPunct="0"/>
            <a:r>
              <a:rPr lang="en-US" sz="1600" b="1">
                <a:latin typeface="Arial Unicode MS" pitchFamily="34" charset="-128"/>
              </a:rPr>
              <a:t>+ main (args : String[])</a:t>
            </a:r>
          </a:p>
        </p:txBody>
      </p:sp>
      <p:sp>
        <p:nvSpPr>
          <p:cNvPr id="612358" name="Rectangle 6"/>
          <p:cNvSpPr>
            <a:spLocks noChangeArrowheads="1"/>
          </p:cNvSpPr>
          <p:nvPr/>
        </p:nvSpPr>
        <p:spPr bwMode="auto">
          <a:xfrm>
            <a:off x="5156200" y="3251200"/>
            <a:ext cx="2844800" cy="533400"/>
          </a:xfrm>
          <a:prstGeom prst="rect">
            <a:avLst/>
          </a:prstGeom>
          <a:solidFill>
            <a:schemeClr val="bg1"/>
          </a:solidFill>
          <a:ln w="12700">
            <a:solidFill>
              <a:schemeClr val="tx1"/>
            </a:solidFill>
            <a:miter lim="800000"/>
            <a:headEnd type="none" w="sm" len="sm"/>
            <a:tailEnd type="none" w="sm" len="sm"/>
          </a:ln>
          <a:effectLst/>
        </p:spPr>
        <p:txBody>
          <a:bodyPr anchor="ctr"/>
          <a:lstStyle/>
          <a:p>
            <a:pPr algn="l" eaLnBrk="0" hangingPunct="0"/>
            <a:r>
              <a:rPr lang="en-US" sz="1600" b="1">
                <a:latin typeface="Arial Unicode MS" pitchFamily="34" charset="-128"/>
              </a:rPr>
              <a:t>+ toString() : String</a:t>
            </a:r>
          </a:p>
        </p:txBody>
      </p:sp>
      <p:sp>
        <p:nvSpPr>
          <p:cNvPr id="612359" name="Line 7"/>
          <p:cNvSpPr>
            <a:spLocks noChangeShapeType="1"/>
          </p:cNvSpPr>
          <p:nvPr/>
        </p:nvSpPr>
        <p:spPr bwMode="auto">
          <a:xfrm flipV="1">
            <a:off x="3581400" y="1905000"/>
            <a:ext cx="1600200" cy="0"/>
          </a:xfrm>
          <a:prstGeom prst="line">
            <a:avLst/>
          </a:prstGeom>
          <a:noFill/>
          <a:ln w="28575">
            <a:solidFill>
              <a:schemeClr val="tx1"/>
            </a:solidFill>
            <a:round/>
            <a:headEnd type="none" w="sm" len="sm"/>
            <a:tailEnd type="none" w="sm" len="sm"/>
          </a:ln>
          <a:effectLst/>
        </p:spPr>
        <p:txBody>
          <a:bodyPr anchorCtr="1">
            <a:spAutoFit/>
          </a:bodyPr>
          <a:lstStyle/>
          <a:p>
            <a:endParaRPr lang="en-US"/>
          </a:p>
        </p:txBody>
      </p:sp>
      <p:sp>
        <p:nvSpPr>
          <p:cNvPr id="612362" name="Rectangle 10"/>
          <p:cNvSpPr>
            <a:spLocks noChangeArrowheads="1"/>
          </p:cNvSpPr>
          <p:nvPr/>
        </p:nvSpPr>
        <p:spPr bwMode="auto">
          <a:xfrm>
            <a:off x="5157788" y="1690688"/>
            <a:ext cx="2843212" cy="409575"/>
          </a:xfrm>
          <a:prstGeom prst="rect">
            <a:avLst/>
          </a:prstGeom>
          <a:solidFill>
            <a:schemeClr val="bg1"/>
          </a:solidFill>
          <a:ln w="12700">
            <a:solidFill>
              <a:schemeClr val="tx1"/>
            </a:solidFill>
            <a:miter lim="800000"/>
            <a:headEnd type="none" w="sm" len="sm"/>
            <a:tailEnd type="none" w="sm" len="sm"/>
          </a:ln>
          <a:effectLst/>
        </p:spPr>
        <p:txBody>
          <a:bodyPr anchor="ctr">
            <a:spAutoFit/>
          </a:bodyPr>
          <a:lstStyle/>
          <a:p>
            <a:pPr algn="ctr" eaLnBrk="0" hangingPunct="0"/>
            <a:r>
              <a:rPr lang="en-US" sz="2000" b="1" dirty="0">
                <a:latin typeface="Arial Unicode MS" pitchFamily="34" charset="-128"/>
              </a:rPr>
              <a:t>Student</a:t>
            </a:r>
          </a:p>
        </p:txBody>
      </p:sp>
      <p:sp>
        <p:nvSpPr>
          <p:cNvPr id="612363" name="Rectangle 11"/>
          <p:cNvSpPr>
            <a:spLocks noChangeArrowheads="1"/>
          </p:cNvSpPr>
          <p:nvPr/>
        </p:nvSpPr>
        <p:spPr bwMode="auto">
          <a:xfrm>
            <a:off x="5156200" y="2095500"/>
            <a:ext cx="2844800" cy="1155700"/>
          </a:xfrm>
          <a:prstGeom prst="rect">
            <a:avLst/>
          </a:prstGeom>
          <a:solidFill>
            <a:schemeClr val="bg1"/>
          </a:solidFill>
          <a:ln w="12700">
            <a:solidFill>
              <a:schemeClr val="tx1"/>
            </a:solidFill>
            <a:miter lim="800000"/>
            <a:headEnd type="none" w="sm" len="sm"/>
            <a:tailEnd type="none" w="sm" len="sm"/>
          </a:ln>
          <a:effectLst/>
        </p:spPr>
        <p:txBody>
          <a:bodyPr anchor="ctr"/>
          <a:lstStyle/>
          <a:p>
            <a:pPr algn="l" eaLnBrk="0" hangingPunct="0"/>
            <a:r>
              <a:rPr lang="en-US" sz="1600" b="1" dirty="0">
                <a:latin typeface="Arial Unicode MS" pitchFamily="34" charset="-128"/>
              </a:rPr>
              <a:t>- </a:t>
            </a:r>
            <a:r>
              <a:rPr lang="en-US" sz="1600" b="1" dirty="0" err="1">
                <a:latin typeface="Arial Unicode MS" pitchFamily="34" charset="-128"/>
              </a:rPr>
              <a:t>firstName</a:t>
            </a:r>
            <a:r>
              <a:rPr lang="en-US" sz="1600" b="1" dirty="0">
                <a:latin typeface="Arial Unicode MS" pitchFamily="34" charset="-128"/>
              </a:rPr>
              <a:t> : String</a:t>
            </a:r>
          </a:p>
          <a:p>
            <a:pPr algn="l" eaLnBrk="0" hangingPunct="0"/>
            <a:r>
              <a:rPr lang="en-US" sz="1600" b="1" dirty="0">
                <a:latin typeface="Arial Unicode MS" pitchFamily="34" charset="-128"/>
              </a:rPr>
              <a:t>- </a:t>
            </a:r>
            <a:r>
              <a:rPr lang="en-US" sz="1600" b="1" dirty="0" err="1">
                <a:latin typeface="Arial Unicode MS" pitchFamily="34" charset="-128"/>
              </a:rPr>
              <a:t>lastName</a:t>
            </a:r>
            <a:r>
              <a:rPr lang="en-US" sz="1600" b="1" dirty="0">
                <a:latin typeface="Arial Unicode MS" pitchFamily="34" charset="-128"/>
              </a:rPr>
              <a:t> : String</a:t>
            </a:r>
          </a:p>
          <a:p>
            <a:pPr algn="l" eaLnBrk="0" hangingPunct="0"/>
            <a:r>
              <a:rPr lang="en-US" sz="1600" b="1" dirty="0">
                <a:latin typeface="Arial Unicode MS" pitchFamily="34" charset="-128"/>
              </a:rPr>
              <a:t>- </a:t>
            </a:r>
            <a:r>
              <a:rPr lang="en-US" sz="1600" b="1" dirty="0" err="1">
                <a:latin typeface="Arial Unicode MS" pitchFamily="34" charset="-128"/>
              </a:rPr>
              <a:t>homeAddress</a:t>
            </a:r>
            <a:r>
              <a:rPr lang="en-US" sz="1600" b="1" dirty="0">
                <a:latin typeface="Arial Unicode MS" pitchFamily="34" charset="-128"/>
              </a:rPr>
              <a:t> : Address</a:t>
            </a:r>
          </a:p>
          <a:p>
            <a:pPr algn="l" eaLnBrk="0" hangingPunct="0"/>
            <a:r>
              <a:rPr lang="en-US" sz="1600" b="1" dirty="0">
                <a:latin typeface="Arial Unicode MS" pitchFamily="34" charset="-128"/>
              </a:rPr>
              <a:t>- </a:t>
            </a:r>
            <a:r>
              <a:rPr lang="en-US" sz="1600" b="1" dirty="0" err="1">
                <a:latin typeface="Arial Unicode MS" pitchFamily="34" charset="-128"/>
              </a:rPr>
              <a:t>schoolAddress</a:t>
            </a:r>
            <a:r>
              <a:rPr lang="en-US" sz="1600" b="1" dirty="0">
                <a:latin typeface="Arial Unicode MS" pitchFamily="34" charset="-128"/>
              </a:rPr>
              <a:t> : Address</a:t>
            </a:r>
          </a:p>
        </p:txBody>
      </p:sp>
      <p:sp>
        <p:nvSpPr>
          <p:cNvPr id="612364" name="Rectangle 12"/>
          <p:cNvSpPr>
            <a:spLocks noChangeArrowheads="1"/>
          </p:cNvSpPr>
          <p:nvPr/>
        </p:nvSpPr>
        <p:spPr bwMode="auto">
          <a:xfrm>
            <a:off x="1117600" y="5105400"/>
            <a:ext cx="2844800" cy="533400"/>
          </a:xfrm>
          <a:prstGeom prst="rect">
            <a:avLst/>
          </a:prstGeom>
          <a:solidFill>
            <a:schemeClr val="bg1"/>
          </a:solidFill>
          <a:ln w="12700">
            <a:solidFill>
              <a:schemeClr val="tx1"/>
            </a:solidFill>
            <a:miter lim="800000"/>
            <a:headEnd type="none" w="sm" len="sm"/>
            <a:tailEnd type="none" w="sm" len="sm"/>
          </a:ln>
          <a:effectLst/>
        </p:spPr>
        <p:txBody>
          <a:bodyPr anchor="ctr"/>
          <a:lstStyle/>
          <a:p>
            <a:pPr algn="l" eaLnBrk="0" hangingPunct="0"/>
            <a:r>
              <a:rPr lang="en-US" sz="1600" b="1">
                <a:latin typeface="Arial Unicode MS" pitchFamily="34" charset="-128"/>
              </a:rPr>
              <a:t>+ toString() : String</a:t>
            </a:r>
          </a:p>
        </p:txBody>
      </p:sp>
      <p:sp>
        <p:nvSpPr>
          <p:cNvPr id="612365" name="Rectangle 13"/>
          <p:cNvSpPr>
            <a:spLocks noChangeArrowheads="1"/>
          </p:cNvSpPr>
          <p:nvPr/>
        </p:nvSpPr>
        <p:spPr bwMode="auto">
          <a:xfrm>
            <a:off x="1117600" y="3949700"/>
            <a:ext cx="2844800" cy="1155700"/>
          </a:xfrm>
          <a:prstGeom prst="rect">
            <a:avLst/>
          </a:prstGeom>
          <a:solidFill>
            <a:schemeClr val="bg1"/>
          </a:solidFill>
          <a:ln w="12700">
            <a:solidFill>
              <a:schemeClr val="tx1"/>
            </a:solidFill>
            <a:miter lim="800000"/>
            <a:headEnd type="none" w="sm" len="sm"/>
            <a:tailEnd type="none" w="sm" len="sm"/>
          </a:ln>
          <a:effectLst/>
        </p:spPr>
        <p:txBody>
          <a:bodyPr anchor="ctr"/>
          <a:lstStyle/>
          <a:p>
            <a:pPr algn="l" eaLnBrk="0" hangingPunct="0"/>
            <a:r>
              <a:rPr lang="en-US" sz="1600" b="1">
                <a:latin typeface="Arial Unicode MS" pitchFamily="34" charset="-128"/>
              </a:rPr>
              <a:t>- streetAddress : String</a:t>
            </a:r>
          </a:p>
          <a:p>
            <a:pPr algn="l" eaLnBrk="0" hangingPunct="0"/>
            <a:r>
              <a:rPr lang="en-US" sz="1600" b="1">
                <a:latin typeface="Arial Unicode MS" pitchFamily="34" charset="-128"/>
              </a:rPr>
              <a:t>- city : String</a:t>
            </a:r>
          </a:p>
          <a:p>
            <a:pPr algn="l" eaLnBrk="0" hangingPunct="0"/>
            <a:r>
              <a:rPr lang="en-US" sz="1600" b="1">
                <a:latin typeface="Arial Unicode MS" pitchFamily="34" charset="-128"/>
              </a:rPr>
              <a:t>- state : String</a:t>
            </a:r>
          </a:p>
          <a:p>
            <a:pPr algn="l" eaLnBrk="0" hangingPunct="0"/>
            <a:r>
              <a:rPr lang="en-US" sz="1600" b="1">
                <a:latin typeface="Arial Unicode MS" pitchFamily="34" charset="-128"/>
              </a:rPr>
              <a:t>- zipCode : long</a:t>
            </a:r>
          </a:p>
        </p:txBody>
      </p:sp>
      <p:sp>
        <p:nvSpPr>
          <p:cNvPr id="612366" name="Line 14"/>
          <p:cNvSpPr>
            <a:spLocks noChangeShapeType="1"/>
          </p:cNvSpPr>
          <p:nvPr/>
        </p:nvSpPr>
        <p:spPr bwMode="auto">
          <a:xfrm flipH="1">
            <a:off x="4114800" y="3354388"/>
            <a:ext cx="1025525" cy="227012"/>
          </a:xfrm>
          <a:prstGeom prst="line">
            <a:avLst/>
          </a:prstGeom>
          <a:noFill/>
          <a:ln w="28575">
            <a:solidFill>
              <a:schemeClr val="tx1"/>
            </a:solidFill>
            <a:round/>
            <a:headEnd type="none" w="sm" len="sm"/>
            <a:tailEnd type="none" w="sm" len="sm"/>
          </a:ln>
          <a:effectLst/>
        </p:spPr>
        <p:txBody>
          <a:bodyPr anchorCtr="1">
            <a:spAutoFit/>
          </a:bodyPr>
          <a:lstStyle/>
          <a:p>
            <a:endParaRPr lang="en-US"/>
          </a:p>
        </p:txBody>
      </p:sp>
      <p:sp>
        <p:nvSpPr>
          <p:cNvPr id="612367" name="Rectangle 15"/>
          <p:cNvSpPr>
            <a:spLocks noChangeArrowheads="1"/>
          </p:cNvSpPr>
          <p:nvPr/>
        </p:nvSpPr>
        <p:spPr bwMode="auto">
          <a:xfrm rot="-3267740">
            <a:off x="3997035" y="3393559"/>
            <a:ext cx="184731" cy="369332"/>
          </a:xfrm>
          <a:prstGeom prst="rect">
            <a:avLst/>
          </a:prstGeom>
          <a:solidFill>
            <a:schemeClr val="bg1"/>
          </a:solidFill>
          <a:ln w="12700">
            <a:solidFill>
              <a:schemeClr val="tx1"/>
            </a:solidFill>
            <a:miter lim="800000"/>
            <a:headEnd type="none" w="sm" len="sm"/>
            <a:tailEnd type="none" w="sm" len="sm"/>
          </a:ln>
          <a:effectLst/>
        </p:spPr>
        <p:txBody>
          <a:bodyPr wrap="none" anchor="ctr">
            <a:spAutoFit/>
          </a:bodyPr>
          <a:lstStyle/>
          <a:p>
            <a:endParaRPr lang="en-US"/>
          </a:p>
        </p:txBody>
      </p:sp>
      <p:sp>
        <p:nvSpPr>
          <p:cNvPr id="612368" name="Rectangle 16"/>
          <p:cNvSpPr>
            <a:spLocks noChangeArrowheads="1"/>
          </p:cNvSpPr>
          <p:nvPr/>
        </p:nvSpPr>
        <p:spPr bwMode="auto">
          <a:xfrm>
            <a:off x="1117600" y="3544888"/>
            <a:ext cx="2844800" cy="409575"/>
          </a:xfrm>
          <a:prstGeom prst="rect">
            <a:avLst/>
          </a:prstGeom>
          <a:solidFill>
            <a:schemeClr val="bg1"/>
          </a:solidFill>
          <a:ln w="12700">
            <a:solidFill>
              <a:schemeClr val="tx1"/>
            </a:solidFill>
            <a:miter lim="800000"/>
            <a:headEnd type="none" w="sm" len="sm"/>
            <a:tailEnd type="none" w="sm" len="sm"/>
          </a:ln>
          <a:effectLst/>
        </p:spPr>
        <p:txBody>
          <a:bodyPr anchor="ctr">
            <a:spAutoFit/>
          </a:bodyPr>
          <a:lstStyle/>
          <a:p>
            <a:pPr algn="ctr" eaLnBrk="0" hangingPunct="0"/>
            <a:r>
              <a:rPr lang="en-US" sz="2000" b="1">
                <a:latin typeface="Arial Unicode MS" pitchFamily="34" charset="-128"/>
              </a:rPr>
              <a:t>Address</a:t>
            </a:r>
          </a:p>
        </p:txBody>
      </p:sp>
      <p:sp>
        <p:nvSpPr>
          <p:cNvPr id="2" name="Slide Number Placeholder 1"/>
          <p:cNvSpPr>
            <a:spLocks noGrp="1"/>
          </p:cNvSpPr>
          <p:nvPr>
            <p:ph type="sldNum" sz="quarter" idx="12"/>
          </p:nvPr>
        </p:nvSpPr>
        <p:spPr/>
        <p:txBody>
          <a:bodyPr/>
          <a:lstStyle/>
          <a:p>
            <a:fld id="{2D7FA20C-4CD7-444A-A924-39D7745EE13F}" type="slidenum">
              <a:rPr lang="en-US" smtClean="0"/>
              <a:pPr/>
              <a:t>20</a:t>
            </a:fld>
            <a:endParaRPr lang="en-US"/>
          </a:p>
        </p:txBody>
      </p:sp>
    </p:spTree>
    <p:extLst>
      <p:ext uri="{BB962C8B-B14F-4D97-AF65-F5344CB8AC3E}">
        <p14:creationId xmlns:p14="http://schemas.microsoft.com/office/powerpoint/2010/main" val="786376588"/>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378" name="Rectangle 2"/>
          <p:cNvSpPr>
            <a:spLocks noGrp="1" noChangeArrowheads="1"/>
          </p:cNvSpPr>
          <p:nvPr>
            <p:ph type="title"/>
          </p:nvPr>
        </p:nvSpPr>
        <p:spPr/>
        <p:txBody>
          <a:bodyPr/>
          <a:lstStyle/>
          <a:p>
            <a:r>
              <a:rPr lang="en-US" smtClean="0"/>
              <a:t>Tools for creating UML</a:t>
            </a:r>
            <a:endParaRPr lang="en-US"/>
          </a:p>
        </p:txBody>
      </p:sp>
      <p:sp>
        <p:nvSpPr>
          <p:cNvPr id="4" name="Date Placeholder 3"/>
          <p:cNvSpPr>
            <a:spLocks noGrp="1"/>
          </p:cNvSpPr>
          <p:nvPr>
            <p:ph type="dt" sz="half" idx="10"/>
          </p:nvPr>
        </p:nvSpPr>
        <p:spPr/>
        <p:txBody>
          <a:bodyPr/>
          <a:lstStyle/>
          <a:p>
            <a:r>
              <a:rPr lang="en-US" smtClean="0"/>
              <a:t>CSE331 11au</a:t>
            </a:r>
            <a:endParaRPr lang="en-US"/>
          </a:p>
        </p:txBody>
      </p:sp>
      <p:sp>
        <p:nvSpPr>
          <p:cNvPr id="5" name="Slide Number Placeholder 4"/>
          <p:cNvSpPr>
            <a:spLocks noGrp="1"/>
          </p:cNvSpPr>
          <p:nvPr>
            <p:ph type="sldNum" sz="quarter" idx="12"/>
          </p:nvPr>
        </p:nvSpPr>
        <p:spPr/>
        <p:txBody>
          <a:bodyPr>
            <a:normAutofit fontScale="85000" lnSpcReduction="20000"/>
          </a:bodyPr>
          <a:lstStyle/>
          <a:p>
            <a:fld id="{3451FA2C-3B3E-4FA6-BAFA-85683040B980}" type="slidenum">
              <a:rPr lang="en-US" smtClean="0"/>
              <a:pPr/>
              <a:t>21</a:t>
            </a:fld>
            <a:endParaRPr lang="en-US"/>
          </a:p>
        </p:txBody>
      </p:sp>
      <p:sp>
        <p:nvSpPr>
          <p:cNvPr id="613379" name="Rectangle 3"/>
          <p:cNvSpPr>
            <a:spLocks noGrp="1" noChangeArrowheads="1"/>
          </p:cNvSpPr>
          <p:nvPr>
            <p:ph type="body" idx="1"/>
          </p:nvPr>
        </p:nvSpPr>
        <p:spPr/>
        <p:txBody>
          <a:bodyPr>
            <a:normAutofit fontScale="85000" lnSpcReduction="20000"/>
          </a:bodyPr>
          <a:lstStyle/>
          <a:p>
            <a:r>
              <a:rPr lang="en-US" smtClean="0"/>
              <a:t>Violet (free)</a:t>
            </a:r>
          </a:p>
          <a:p>
            <a:pPr lvl="1"/>
            <a:r>
              <a:rPr lang="en-US" smtClean="0"/>
              <a:t>http://sourceforge.net/projects/violet/</a:t>
            </a:r>
          </a:p>
          <a:p>
            <a:r>
              <a:rPr lang="en-US" smtClean="0"/>
              <a:t>Rational Rose</a:t>
            </a:r>
          </a:p>
          <a:p>
            <a:pPr lvl="1"/>
            <a:r>
              <a:rPr lang="en-US" smtClean="0"/>
              <a:t>http://www.rational.com/</a:t>
            </a:r>
          </a:p>
          <a:p>
            <a:r>
              <a:rPr lang="en-US" smtClean="0"/>
              <a:t>Visual Paradigm UML Suite (trial)</a:t>
            </a:r>
          </a:p>
          <a:p>
            <a:pPr lvl="1"/>
            <a:r>
              <a:rPr lang="en-US" smtClean="0"/>
              <a:t>http://www.visual-paradigm.com/</a:t>
            </a:r>
          </a:p>
          <a:p>
            <a:pPr lvl="1"/>
            <a:r>
              <a:rPr lang="en-US" smtClean="0"/>
              <a:t>(nearly) direct download link:</a:t>
            </a:r>
            <a:br>
              <a:rPr lang="en-US" smtClean="0"/>
            </a:br>
            <a:r>
              <a:rPr lang="en-US" smtClean="0"/>
              <a:t>http://www.visual-paradigm.com/vp/download.jsp?product=vpuml&amp;edition=ce</a:t>
            </a:r>
          </a:p>
          <a:p>
            <a:endParaRPr lang="en-US" smtClean="0"/>
          </a:p>
          <a:p>
            <a:r>
              <a:rPr lang="en-US" smtClean="0"/>
              <a:t>(there are many others, but many are commercial and cost money)</a:t>
            </a:r>
            <a:endParaRPr lang="en-US" dirty="0"/>
          </a:p>
        </p:txBody>
      </p:sp>
    </p:spTree>
    <p:extLst>
      <p:ext uri="{BB962C8B-B14F-4D97-AF65-F5344CB8AC3E}">
        <p14:creationId xmlns:p14="http://schemas.microsoft.com/office/powerpoint/2010/main" val="3063782578"/>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Rectangle 2"/>
          <p:cNvSpPr>
            <a:spLocks noGrp="1" noChangeArrowheads="1"/>
          </p:cNvSpPr>
          <p:nvPr>
            <p:ph type="title"/>
          </p:nvPr>
        </p:nvSpPr>
        <p:spPr/>
        <p:txBody>
          <a:bodyPr/>
          <a:lstStyle/>
          <a:p>
            <a:r>
              <a:rPr lang="en-US" smtClean="0"/>
              <a:t>Class diagrams pros/cons</a:t>
            </a:r>
            <a:endParaRPr lang="en-US" dirty="0"/>
          </a:p>
        </p:txBody>
      </p:sp>
      <p:sp>
        <p:nvSpPr>
          <p:cNvPr id="4" name="Date Placeholder 3"/>
          <p:cNvSpPr>
            <a:spLocks noGrp="1"/>
          </p:cNvSpPr>
          <p:nvPr>
            <p:ph type="dt" sz="half" idx="10"/>
          </p:nvPr>
        </p:nvSpPr>
        <p:spPr/>
        <p:txBody>
          <a:bodyPr/>
          <a:lstStyle/>
          <a:p>
            <a:r>
              <a:rPr lang="en-US" smtClean="0"/>
              <a:t>CSE331 11au</a:t>
            </a:r>
            <a:endParaRPr lang="en-US"/>
          </a:p>
        </p:txBody>
      </p:sp>
      <p:sp>
        <p:nvSpPr>
          <p:cNvPr id="5" name="Slide Number Placeholder 4"/>
          <p:cNvSpPr>
            <a:spLocks noGrp="1"/>
          </p:cNvSpPr>
          <p:nvPr>
            <p:ph type="sldNum" sz="quarter" idx="12"/>
          </p:nvPr>
        </p:nvSpPr>
        <p:spPr/>
        <p:txBody>
          <a:bodyPr>
            <a:normAutofit fontScale="85000" lnSpcReduction="20000"/>
          </a:bodyPr>
          <a:lstStyle/>
          <a:p>
            <a:fld id="{3451FA2C-3B3E-4FA6-BAFA-85683040B980}" type="slidenum">
              <a:rPr lang="en-US" smtClean="0"/>
              <a:pPr/>
              <a:t>22</a:t>
            </a:fld>
            <a:endParaRPr lang="en-US"/>
          </a:p>
        </p:txBody>
      </p:sp>
      <p:sp>
        <p:nvSpPr>
          <p:cNvPr id="619523" name="Rectangle 3"/>
          <p:cNvSpPr>
            <a:spLocks noGrp="1" noChangeArrowheads="1"/>
          </p:cNvSpPr>
          <p:nvPr>
            <p:ph type="body" idx="1"/>
          </p:nvPr>
        </p:nvSpPr>
        <p:spPr/>
        <p:txBody>
          <a:bodyPr>
            <a:normAutofit fontScale="85000" lnSpcReduction="10000"/>
          </a:bodyPr>
          <a:lstStyle/>
          <a:p>
            <a:r>
              <a:rPr lang="en-US" smtClean="0"/>
              <a:t>Class diagrams are good for</a:t>
            </a:r>
          </a:p>
          <a:p>
            <a:pPr lvl="1"/>
            <a:r>
              <a:rPr lang="en-US" smtClean="0"/>
              <a:t>discovering related data and attributes</a:t>
            </a:r>
          </a:p>
          <a:p>
            <a:pPr lvl="1"/>
            <a:r>
              <a:rPr lang="en-US" smtClean="0"/>
              <a:t>getting a quick picture of the important entities in a system</a:t>
            </a:r>
          </a:p>
          <a:p>
            <a:pPr lvl="1"/>
            <a:r>
              <a:rPr lang="en-US" smtClean="0"/>
              <a:t>seeing whether you have too few/many classes</a:t>
            </a:r>
          </a:p>
          <a:p>
            <a:pPr lvl="1"/>
            <a:r>
              <a:rPr lang="en-US" smtClean="0"/>
              <a:t>seeing whether the relationships between objects are too complex, too many in number, simple enough, etc.</a:t>
            </a:r>
          </a:p>
          <a:p>
            <a:pPr lvl="1"/>
            <a:r>
              <a:rPr lang="en-US" smtClean="0"/>
              <a:t>spotting dependencies between one class/object and another</a:t>
            </a:r>
          </a:p>
          <a:p>
            <a:r>
              <a:rPr lang="en-US" smtClean="0"/>
              <a:t>Not so great for</a:t>
            </a:r>
          </a:p>
          <a:p>
            <a:pPr lvl="1"/>
            <a:r>
              <a:rPr lang="en-US" smtClean="0"/>
              <a:t>discovering algorithmic (not data-driven) behavior</a:t>
            </a:r>
          </a:p>
          <a:p>
            <a:pPr lvl="1"/>
            <a:r>
              <a:rPr lang="en-US" smtClean="0"/>
              <a:t>finding the flow of steps for objects to solve a given problem</a:t>
            </a:r>
          </a:p>
          <a:p>
            <a:pPr lvl="1"/>
            <a:r>
              <a:rPr lang="en-US" smtClean="0"/>
              <a:t>understanding the app's overall control flow (event-driven?  web-based?  sequential?  etc.)</a:t>
            </a:r>
            <a:endParaRPr lang="en-US" dirty="0"/>
          </a:p>
        </p:txBody>
      </p:sp>
    </p:spTree>
    <p:extLst>
      <p:ext uri="{BB962C8B-B14F-4D97-AF65-F5344CB8AC3E}">
        <p14:creationId xmlns:p14="http://schemas.microsoft.com/office/powerpoint/2010/main" val="8447237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450" name="Rectangle 2"/>
          <p:cNvSpPr>
            <a:spLocks noGrp="1" noChangeArrowheads="1"/>
          </p:cNvSpPr>
          <p:nvPr>
            <p:ph type="title"/>
          </p:nvPr>
        </p:nvSpPr>
        <p:spPr/>
        <p:txBody>
          <a:bodyPr/>
          <a:lstStyle/>
          <a:p>
            <a:r>
              <a:rPr lang="en-US"/>
              <a:t>Related: Object diagrams</a:t>
            </a:r>
          </a:p>
        </p:txBody>
      </p:sp>
      <p:sp>
        <p:nvSpPr>
          <p:cNvPr id="616451" name="Rectangle 3"/>
          <p:cNvSpPr>
            <a:spLocks noGrp="1" noChangeArrowheads="1"/>
          </p:cNvSpPr>
          <p:nvPr>
            <p:ph type="body" idx="1"/>
          </p:nvPr>
        </p:nvSpPr>
        <p:spPr>
          <a:xfrm>
            <a:off x="685800" y="1600200"/>
            <a:ext cx="7772400" cy="4495800"/>
          </a:xfrm>
        </p:spPr>
        <p:txBody>
          <a:bodyPr>
            <a:normAutofit/>
          </a:bodyPr>
          <a:lstStyle/>
          <a:p>
            <a:r>
              <a:rPr lang="en-US" dirty="0"/>
              <a:t>shows an individual object, rather than entire class</a:t>
            </a:r>
          </a:p>
          <a:p>
            <a:pPr lvl="1"/>
            <a:r>
              <a:rPr lang="en-US" u="sng" dirty="0" err="1"/>
              <a:t>objectName</a:t>
            </a:r>
            <a:r>
              <a:rPr lang="en-US" dirty="0"/>
              <a:t> : </a:t>
            </a:r>
            <a:r>
              <a:rPr lang="en-US" u="sng" dirty="0"/>
              <a:t>type</a:t>
            </a:r>
            <a:endParaRPr lang="en-US" dirty="0"/>
          </a:p>
          <a:p>
            <a:pPr lvl="1"/>
            <a:r>
              <a:rPr lang="en-US" dirty="0"/>
              <a:t>attribute = </a:t>
            </a:r>
            <a:r>
              <a:rPr lang="en-US" dirty="0" smtClean="0"/>
              <a:t>value</a:t>
            </a:r>
            <a:endParaRPr lang="en-US" dirty="0"/>
          </a:p>
          <a:p>
            <a:pPr lvl="1"/>
            <a:r>
              <a:rPr lang="en-US" dirty="0"/>
              <a:t>objects can be </a:t>
            </a:r>
            <a:r>
              <a:rPr lang="en-US" dirty="0" smtClean="0"/>
              <a:t>connected by lines </a:t>
            </a:r>
            <a:r>
              <a:rPr lang="en-US" dirty="0" smtClean="0"/>
              <a:t>that </a:t>
            </a:r>
            <a:r>
              <a:rPr lang="en-US" dirty="0" smtClean="0"/>
              <a:t>state </a:t>
            </a:r>
            <a:r>
              <a:rPr lang="en-US" dirty="0"/>
              <a:t>the reason </a:t>
            </a:r>
            <a:r>
              <a:rPr lang="en-US" dirty="0" smtClean="0"/>
              <a:t>the </a:t>
            </a:r>
            <a:r>
              <a:rPr lang="en-US" dirty="0"/>
              <a:t>two objects are talking</a:t>
            </a:r>
          </a:p>
        </p:txBody>
      </p:sp>
      <p:sp>
        <p:nvSpPr>
          <p:cNvPr id="5" name="Date Placeholder 4"/>
          <p:cNvSpPr>
            <a:spLocks noGrp="1"/>
          </p:cNvSpPr>
          <p:nvPr>
            <p:ph type="dt" sz="half" idx="10"/>
          </p:nvPr>
        </p:nvSpPr>
        <p:spPr/>
        <p:txBody>
          <a:bodyPr/>
          <a:lstStyle/>
          <a:p>
            <a:pPr>
              <a:defRPr/>
            </a:pPr>
            <a:r>
              <a:rPr lang="en-US" smtClean="0"/>
              <a:t>CSE331 11au</a:t>
            </a:r>
            <a:endParaRPr lang="en-US"/>
          </a:p>
        </p:txBody>
      </p:sp>
      <p:sp>
        <p:nvSpPr>
          <p:cNvPr id="6" name="Slide Number Placeholder 5"/>
          <p:cNvSpPr>
            <a:spLocks noGrp="1"/>
          </p:cNvSpPr>
          <p:nvPr>
            <p:ph type="sldNum" sz="quarter" idx="12"/>
          </p:nvPr>
        </p:nvSpPr>
        <p:spPr/>
        <p:txBody>
          <a:bodyPr>
            <a:normAutofit fontScale="85000" lnSpcReduction="20000"/>
          </a:bodyPr>
          <a:lstStyle/>
          <a:p>
            <a:pPr>
              <a:defRPr/>
            </a:pPr>
            <a:fld id="{3451FA2C-3B3E-4FA6-BAFA-85683040B980}" type="slidenum">
              <a:rPr lang="en-US" smtClean="0"/>
              <a:pPr>
                <a:defRPr/>
              </a:pPr>
              <a:t>23</a:t>
            </a:fld>
            <a:endParaRPr lang="en-US"/>
          </a:p>
        </p:txBody>
      </p:sp>
    </p:spTree>
    <p:extLst>
      <p:ext uri="{BB962C8B-B14F-4D97-AF65-F5344CB8AC3E}">
        <p14:creationId xmlns:p14="http://schemas.microsoft.com/office/powerpoint/2010/main" val="27934830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7474" name="Rectangle 2"/>
          <p:cNvSpPr>
            <a:spLocks noGrp="1" noChangeArrowheads="1"/>
          </p:cNvSpPr>
          <p:nvPr>
            <p:ph type="title"/>
          </p:nvPr>
        </p:nvSpPr>
        <p:spPr/>
        <p:txBody>
          <a:bodyPr/>
          <a:lstStyle/>
          <a:p>
            <a:r>
              <a:rPr lang="en-US"/>
              <a:t>Object diagram example</a:t>
            </a:r>
          </a:p>
        </p:txBody>
      </p:sp>
      <p:pic>
        <p:nvPicPr>
          <p:cNvPr id="617476" name="Picture 4"/>
          <p:cNvPicPr>
            <a:picLocks noChangeAspect="1" noChangeArrowheads="1"/>
          </p:cNvPicPr>
          <p:nvPr/>
        </p:nvPicPr>
        <p:blipFill>
          <a:blip r:embed="rId3" cstate="print"/>
          <a:srcRect l="6186" t="13637" r="8154" b="4175"/>
          <a:stretch>
            <a:fillRect/>
          </a:stretch>
        </p:blipFill>
        <p:spPr bwMode="auto">
          <a:xfrm>
            <a:off x="304800" y="1209675"/>
            <a:ext cx="8534400" cy="5267325"/>
          </a:xfrm>
          <a:prstGeom prst="rect">
            <a:avLst/>
          </a:prstGeom>
          <a:noFill/>
          <a:ln w="9525">
            <a:noFill/>
            <a:miter lim="800000"/>
            <a:headEnd/>
            <a:tailEnd/>
          </a:ln>
          <a:effectLst/>
        </p:spPr>
      </p:pic>
      <p:sp>
        <p:nvSpPr>
          <p:cNvPr id="4" name="Date Placeholder 3"/>
          <p:cNvSpPr>
            <a:spLocks noGrp="1"/>
          </p:cNvSpPr>
          <p:nvPr>
            <p:ph type="dt" sz="half" idx="10"/>
          </p:nvPr>
        </p:nvSpPr>
        <p:spPr>
          <a:xfrm>
            <a:off x="2895600" y="6294437"/>
            <a:ext cx="2667000" cy="365125"/>
          </a:xfrm>
        </p:spPr>
        <p:txBody>
          <a:bodyPr/>
          <a:lstStyle/>
          <a:p>
            <a:pPr>
              <a:defRPr/>
            </a:pPr>
            <a:r>
              <a:rPr lang="en-US" smtClean="0"/>
              <a:t>CSE331 11au</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pPr>
              <a:defRPr/>
            </a:pPr>
            <a:fld id="{3451FA2C-3B3E-4FA6-BAFA-85683040B980}" type="slidenum">
              <a:rPr lang="en-US" smtClean="0"/>
              <a:pPr>
                <a:defRPr/>
              </a:pPr>
              <a:t>24</a:t>
            </a:fld>
            <a:endParaRPr lang="en-US"/>
          </a:p>
        </p:txBody>
      </p:sp>
    </p:spTree>
    <p:extLst>
      <p:ext uri="{BB962C8B-B14F-4D97-AF65-F5344CB8AC3E}">
        <p14:creationId xmlns:p14="http://schemas.microsoft.com/office/powerpoint/2010/main" val="26657226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8" name="Rectangle 2"/>
          <p:cNvSpPr>
            <a:spLocks noGrp="1" noChangeArrowheads="1"/>
          </p:cNvSpPr>
          <p:nvPr>
            <p:ph type="title"/>
          </p:nvPr>
        </p:nvSpPr>
        <p:spPr/>
        <p:txBody>
          <a:bodyPr/>
          <a:lstStyle/>
          <a:p>
            <a:r>
              <a:rPr lang="en-US" smtClean="0"/>
              <a:t>UML sequence diagrams</a:t>
            </a:r>
            <a:endParaRPr lang="en-US"/>
          </a:p>
        </p:txBody>
      </p:sp>
      <p:sp>
        <p:nvSpPr>
          <p:cNvPr id="6" name="Date Placeholder 5"/>
          <p:cNvSpPr>
            <a:spLocks noGrp="1"/>
          </p:cNvSpPr>
          <p:nvPr>
            <p:ph type="dt" sz="half" idx="10"/>
          </p:nvPr>
        </p:nvSpPr>
        <p:spPr/>
        <p:txBody>
          <a:bodyPr/>
          <a:lstStyle/>
          <a:p>
            <a:r>
              <a:rPr lang="en-US" smtClean="0"/>
              <a:t>CSE331 11au</a:t>
            </a:r>
            <a:endParaRPr lang="en-US"/>
          </a:p>
        </p:txBody>
      </p:sp>
      <p:sp>
        <p:nvSpPr>
          <p:cNvPr id="7" name="Slide Number Placeholder 6"/>
          <p:cNvSpPr>
            <a:spLocks noGrp="1"/>
          </p:cNvSpPr>
          <p:nvPr>
            <p:ph type="sldNum" sz="quarter" idx="12"/>
          </p:nvPr>
        </p:nvSpPr>
        <p:spPr/>
        <p:txBody>
          <a:bodyPr>
            <a:normAutofit fontScale="85000" lnSpcReduction="20000"/>
          </a:bodyPr>
          <a:lstStyle/>
          <a:p>
            <a:fld id="{3451FA2C-3B3E-4FA6-BAFA-85683040B980}" type="slidenum">
              <a:rPr lang="en-US" smtClean="0"/>
              <a:pPr/>
              <a:t>25</a:t>
            </a:fld>
            <a:endParaRPr lang="en-US"/>
          </a:p>
        </p:txBody>
      </p:sp>
      <p:sp>
        <p:nvSpPr>
          <p:cNvPr id="618499" name="Rectangle 3"/>
          <p:cNvSpPr>
            <a:spLocks noGrp="1" noChangeArrowheads="1"/>
          </p:cNvSpPr>
          <p:nvPr>
            <p:ph type="body" idx="1"/>
          </p:nvPr>
        </p:nvSpPr>
        <p:spPr/>
        <p:txBody>
          <a:bodyPr/>
          <a:lstStyle/>
          <a:p>
            <a:r>
              <a:rPr lang="en-US" dirty="0" smtClean="0"/>
              <a:t>sequence diagram: an “interaction diagram” that models a single scenario executing in the system</a:t>
            </a:r>
          </a:p>
          <a:p>
            <a:pPr lvl="1"/>
            <a:r>
              <a:rPr lang="en-US" dirty="0" smtClean="0"/>
              <a:t>perhaps second most used UML diagram (behind class diagram)</a:t>
            </a:r>
            <a:endParaRPr lang="en-US" dirty="0"/>
          </a:p>
        </p:txBody>
      </p:sp>
    </p:spTree>
    <p:extLst>
      <p:ext uri="{BB962C8B-B14F-4D97-AF65-F5344CB8AC3E}">
        <p14:creationId xmlns:p14="http://schemas.microsoft.com/office/powerpoint/2010/main" val="3113419969"/>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9522" name="Rectangle 2"/>
          <p:cNvSpPr>
            <a:spLocks noGrp="1" noChangeArrowheads="1"/>
          </p:cNvSpPr>
          <p:nvPr>
            <p:ph type="title"/>
          </p:nvPr>
        </p:nvSpPr>
        <p:spPr/>
        <p:txBody>
          <a:bodyPr/>
          <a:lstStyle/>
          <a:p>
            <a:r>
              <a:rPr lang="en-US" dirty="0"/>
              <a:t>Sequence </a:t>
            </a:r>
            <a:r>
              <a:rPr lang="en-US" dirty="0" smtClean="0"/>
              <a:t>diagram </a:t>
            </a:r>
            <a:r>
              <a:rPr lang="en-US" dirty="0"/>
              <a:t>key parts</a:t>
            </a:r>
          </a:p>
        </p:txBody>
      </p:sp>
      <p:sp>
        <p:nvSpPr>
          <p:cNvPr id="619523" name="Rectangle 3"/>
          <p:cNvSpPr>
            <a:spLocks noGrp="1" noChangeArrowheads="1"/>
          </p:cNvSpPr>
          <p:nvPr>
            <p:ph type="body" idx="1"/>
          </p:nvPr>
        </p:nvSpPr>
        <p:spPr/>
        <p:txBody>
          <a:bodyPr>
            <a:normAutofit/>
          </a:bodyPr>
          <a:lstStyle/>
          <a:p>
            <a:r>
              <a:rPr lang="en-US" b="1" dirty="0"/>
              <a:t>participant</a:t>
            </a:r>
            <a:r>
              <a:rPr lang="en-US" dirty="0"/>
              <a:t>: object or entity that acts in the diagram</a:t>
            </a:r>
          </a:p>
          <a:p>
            <a:pPr lvl="1"/>
            <a:r>
              <a:rPr lang="en-US" dirty="0"/>
              <a:t>diagram starts with an unattached "found message" </a:t>
            </a:r>
            <a:r>
              <a:rPr lang="en-US" dirty="0" smtClean="0"/>
              <a:t>arrow</a:t>
            </a:r>
            <a:endParaRPr lang="en-US" b="1" dirty="0"/>
          </a:p>
          <a:p>
            <a:r>
              <a:rPr lang="en-US" b="1" dirty="0"/>
              <a:t>message</a:t>
            </a:r>
            <a:r>
              <a:rPr lang="en-US" dirty="0"/>
              <a:t>: communication between participant </a:t>
            </a:r>
            <a:r>
              <a:rPr lang="en-US" dirty="0" smtClean="0"/>
              <a:t>objects</a:t>
            </a:r>
            <a:endParaRPr lang="en-US" dirty="0"/>
          </a:p>
          <a:p>
            <a:r>
              <a:rPr lang="en-US" dirty="0"/>
              <a:t>T</a:t>
            </a:r>
            <a:r>
              <a:rPr lang="en-US" dirty="0" smtClean="0"/>
              <a:t>he </a:t>
            </a:r>
            <a:r>
              <a:rPr lang="en-US" dirty="0"/>
              <a:t>axes in a sequence </a:t>
            </a:r>
            <a:r>
              <a:rPr lang="en-US" dirty="0" smtClean="0"/>
              <a:t>diagram</a:t>
            </a:r>
            <a:endParaRPr lang="en-US" dirty="0"/>
          </a:p>
          <a:p>
            <a:pPr lvl="1"/>
            <a:r>
              <a:rPr lang="en-US" dirty="0"/>
              <a:t>horizontal: which object/participant is acting</a:t>
            </a:r>
          </a:p>
          <a:p>
            <a:pPr lvl="1"/>
            <a:r>
              <a:rPr lang="en-US" dirty="0"/>
              <a:t>vertical: time  (down -&gt; forward in time)</a:t>
            </a:r>
          </a:p>
        </p:txBody>
      </p:sp>
      <p:sp>
        <p:nvSpPr>
          <p:cNvPr id="4" name="Date Placeholder 3"/>
          <p:cNvSpPr>
            <a:spLocks noGrp="1"/>
          </p:cNvSpPr>
          <p:nvPr>
            <p:ph type="dt" sz="half" idx="10"/>
          </p:nvPr>
        </p:nvSpPr>
        <p:spPr/>
        <p:txBody>
          <a:bodyPr/>
          <a:lstStyle/>
          <a:p>
            <a:pPr>
              <a:defRPr/>
            </a:pPr>
            <a:r>
              <a:rPr lang="en-US" smtClean="0"/>
              <a:t>CSE331 11au</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3451FA2C-3B3E-4FA6-BAFA-85683040B980}" type="slidenum">
              <a:rPr lang="en-US" smtClean="0"/>
              <a:pPr>
                <a:defRPr/>
              </a:pPr>
              <a:t>26</a:t>
            </a:fld>
            <a:endParaRPr lang="en-US"/>
          </a:p>
        </p:txBody>
      </p:sp>
    </p:spTree>
    <p:extLst>
      <p:ext uri="{BB962C8B-B14F-4D97-AF65-F5344CB8AC3E}">
        <p14:creationId xmlns:p14="http://schemas.microsoft.com/office/powerpoint/2010/main" val="723687882"/>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0547" name="Picture 3" descr="0104cf4"/>
          <p:cNvPicPr>
            <a:picLocks noChangeAspect="1" noChangeArrowheads="1"/>
          </p:cNvPicPr>
          <p:nvPr/>
        </p:nvPicPr>
        <p:blipFill>
          <a:blip r:embed="rId3" cstate="print"/>
          <a:srcRect/>
          <a:stretch>
            <a:fillRect/>
          </a:stretch>
        </p:blipFill>
        <p:spPr bwMode="auto">
          <a:xfrm>
            <a:off x="152400" y="767499"/>
            <a:ext cx="8763000" cy="5308600"/>
          </a:xfrm>
          <a:prstGeom prst="rect">
            <a:avLst/>
          </a:prstGeom>
          <a:noFill/>
        </p:spPr>
      </p:pic>
      <p:sp>
        <p:nvSpPr>
          <p:cNvPr id="5" name="Date Placeholder 4"/>
          <p:cNvSpPr>
            <a:spLocks noGrp="1"/>
          </p:cNvSpPr>
          <p:nvPr>
            <p:ph type="dt" sz="half" idx="10"/>
          </p:nvPr>
        </p:nvSpPr>
        <p:spPr/>
        <p:txBody>
          <a:bodyPr/>
          <a:lstStyle/>
          <a:p>
            <a:pPr>
              <a:defRPr/>
            </a:pPr>
            <a:r>
              <a:rPr lang="en-US" smtClean="0"/>
              <a:t>CSE331 11au</a:t>
            </a:r>
            <a:endParaRPr lang="en-US"/>
          </a:p>
        </p:txBody>
      </p:sp>
    </p:spTree>
    <p:extLst>
      <p:ext uri="{BB962C8B-B14F-4D97-AF65-F5344CB8AC3E}">
        <p14:creationId xmlns:p14="http://schemas.microsoft.com/office/powerpoint/2010/main" val="2567059152"/>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1570" name="Rectangle 2"/>
          <p:cNvSpPr>
            <a:spLocks noGrp="1" noChangeArrowheads="1"/>
          </p:cNvSpPr>
          <p:nvPr>
            <p:ph type="title"/>
          </p:nvPr>
        </p:nvSpPr>
        <p:spPr/>
        <p:txBody>
          <a:bodyPr/>
          <a:lstStyle/>
          <a:p>
            <a:r>
              <a:rPr lang="en-US"/>
              <a:t>Representing objects</a:t>
            </a:r>
          </a:p>
        </p:txBody>
      </p:sp>
      <p:sp>
        <p:nvSpPr>
          <p:cNvPr id="621571" name="Rectangle 3"/>
          <p:cNvSpPr>
            <a:spLocks noGrp="1" noChangeArrowheads="1"/>
          </p:cNvSpPr>
          <p:nvPr>
            <p:ph type="body" idx="1"/>
          </p:nvPr>
        </p:nvSpPr>
        <p:spPr/>
        <p:txBody>
          <a:bodyPr/>
          <a:lstStyle/>
          <a:p>
            <a:pPr>
              <a:lnSpc>
                <a:spcPct val="90000"/>
              </a:lnSpc>
            </a:pPr>
            <a:r>
              <a:rPr lang="en-US" dirty="0"/>
              <a:t>Squares with object type, optionally preceded by "</a:t>
            </a:r>
            <a:r>
              <a:rPr lang="en-US" i="1" dirty="0"/>
              <a:t>name </a:t>
            </a:r>
            <a:r>
              <a:rPr lang="en-US" dirty="0" smtClean="0"/>
              <a:t>:“ (if it clarifies diagram)</a:t>
            </a:r>
            <a:endParaRPr lang="en-US" dirty="0"/>
          </a:p>
          <a:p>
            <a:pPr>
              <a:lnSpc>
                <a:spcPct val="90000"/>
              </a:lnSpc>
            </a:pPr>
            <a:r>
              <a:rPr lang="en-US" dirty="0" smtClean="0"/>
              <a:t>object's </a:t>
            </a:r>
            <a:r>
              <a:rPr lang="en-US" dirty="0"/>
              <a:t>"life line" represented by dashed </a:t>
            </a:r>
            <a:r>
              <a:rPr lang="en-US" dirty="0" smtClean="0"/>
              <a:t>vertical </a:t>
            </a:r>
            <a:r>
              <a:rPr lang="en-US" dirty="0"/>
              <a:t>line</a:t>
            </a:r>
          </a:p>
        </p:txBody>
      </p:sp>
      <p:graphicFrame>
        <p:nvGraphicFramePr>
          <p:cNvPr id="621572" name="Object 4"/>
          <p:cNvGraphicFramePr>
            <a:graphicFrameLocks noChangeAspect="1"/>
          </p:cNvGraphicFramePr>
          <p:nvPr>
            <p:extLst>
              <p:ext uri="{D42A27DB-BD31-4B8C-83A1-F6EECF244321}">
                <p14:modId xmlns:p14="http://schemas.microsoft.com/office/powerpoint/2010/main" val="2506306309"/>
              </p:ext>
            </p:extLst>
          </p:nvPr>
        </p:nvGraphicFramePr>
        <p:xfrm>
          <a:off x="1981200" y="3048000"/>
          <a:ext cx="7010400" cy="3627437"/>
        </p:xfrm>
        <a:graphic>
          <a:graphicData uri="http://schemas.openxmlformats.org/presentationml/2006/ole">
            <mc:AlternateContent xmlns:mc="http://schemas.openxmlformats.org/markup-compatibility/2006">
              <mc:Choice xmlns:v="urn:schemas-microsoft-com:vml" Requires="v">
                <p:oleObj spid="_x0000_s3082" name="Bitmap Image" r:id="rId4" imgW="4600000" imgH="2715004" progId="Paint.Picture">
                  <p:embed/>
                </p:oleObj>
              </mc:Choice>
              <mc:Fallback>
                <p:oleObj name="Bitmap Image" r:id="rId4" imgW="4600000" imgH="2715004" progId="Paint.Picture">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t="11552" b="6355"/>
                      <a:stretch>
                        <a:fillRect/>
                      </a:stretch>
                    </p:blipFill>
                    <p:spPr bwMode="auto">
                      <a:xfrm>
                        <a:off x="1981200" y="3048000"/>
                        <a:ext cx="7010400" cy="3627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 name="Slide Number Placeholder 5"/>
          <p:cNvSpPr>
            <a:spLocks noGrp="1"/>
          </p:cNvSpPr>
          <p:nvPr>
            <p:ph type="sldNum" sz="quarter" idx="12"/>
          </p:nvPr>
        </p:nvSpPr>
        <p:spPr/>
        <p:txBody>
          <a:bodyPr>
            <a:normAutofit fontScale="85000" lnSpcReduction="20000"/>
          </a:bodyPr>
          <a:lstStyle/>
          <a:p>
            <a:pPr>
              <a:defRPr/>
            </a:pPr>
            <a:fld id="{3451FA2C-3B3E-4FA6-BAFA-85683040B980}" type="slidenum">
              <a:rPr lang="en-US" smtClean="0"/>
              <a:pPr>
                <a:defRPr/>
              </a:pPr>
              <a:t>28</a:t>
            </a:fld>
            <a:endParaRPr lang="en-US"/>
          </a:p>
        </p:txBody>
      </p:sp>
    </p:spTree>
    <p:extLst>
      <p:ext uri="{BB962C8B-B14F-4D97-AF65-F5344CB8AC3E}">
        <p14:creationId xmlns:p14="http://schemas.microsoft.com/office/powerpoint/2010/main" val="353135153"/>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p:cNvSpPr>
            <a:spLocks noGrp="1" noChangeArrowheads="1"/>
          </p:cNvSpPr>
          <p:nvPr>
            <p:ph type="body" idx="1"/>
          </p:nvPr>
        </p:nvSpPr>
        <p:spPr/>
        <p:txBody>
          <a:bodyPr/>
          <a:lstStyle/>
          <a:p>
            <a:pPr>
              <a:lnSpc>
                <a:spcPct val="90000"/>
              </a:lnSpc>
            </a:pPr>
            <a:r>
              <a:rPr lang="en-US"/>
              <a:t>messages (method calls) indicated by arrow to other object</a:t>
            </a:r>
          </a:p>
          <a:p>
            <a:pPr lvl="1">
              <a:lnSpc>
                <a:spcPct val="90000"/>
              </a:lnSpc>
            </a:pPr>
            <a:r>
              <a:rPr lang="en-US"/>
              <a:t>write message name and arguments above arrow</a:t>
            </a:r>
          </a:p>
        </p:txBody>
      </p:sp>
      <p:graphicFrame>
        <p:nvGraphicFramePr>
          <p:cNvPr id="622595" name="Object 3"/>
          <p:cNvGraphicFramePr>
            <a:graphicFrameLocks noChangeAspect="1"/>
          </p:cNvGraphicFramePr>
          <p:nvPr/>
        </p:nvGraphicFramePr>
        <p:xfrm>
          <a:off x="1828800" y="2895600"/>
          <a:ext cx="5638800" cy="2667000"/>
        </p:xfrm>
        <a:graphic>
          <a:graphicData uri="http://schemas.openxmlformats.org/presentationml/2006/ole">
            <mc:AlternateContent xmlns:mc="http://schemas.openxmlformats.org/markup-compatibility/2006">
              <mc:Choice xmlns:v="urn:schemas-microsoft-com:vml" Requires="v">
                <p:oleObj spid="_x0000_s4106" name="Bitmap Image" r:id="rId4" imgW="4191585" imgH="2257740" progId="Paint.Picture">
                  <p:embed/>
                </p:oleObj>
              </mc:Choice>
              <mc:Fallback>
                <p:oleObj name="Bitmap Image" r:id="rId4" imgW="4191585" imgH="2257740" progId="Paint.Picture">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l="23888" t="28893" r="5882" b="12006"/>
                      <a:stretch>
                        <a:fillRect/>
                      </a:stretch>
                    </p:blipFill>
                    <p:spPr bwMode="auto">
                      <a:xfrm>
                        <a:off x="1828800" y="2895600"/>
                        <a:ext cx="5638800"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22596" name="Rectangle 4"/>
          <p:cNvSpPr>
            <a:spLocks noGrp="1" noChangeArrowheads="1"/>
          </p:cNvSpPr>
          <p:nvPr>
            <p:ph type="title"/>
          </p:nvPr>
        </p:nvSpPr>
        <p:spPr/>
        <p:txBody>
          <a:bodyPr/>
          <a:lstStyle/>
          <a:p>
            <a:r>
              <a:rPr lang="en-US"/>
              <a:t>Messages between objects</a:t>
            </a:r>
          </a:p>
        </p:txBody>
      </p:sp>
      <p:sp>
        <p:nvSpPr>
          <p:cNvPr id="5" name="Date Placeholder 4"/>
          <p:cNvSpPr>
            <a:spLocks noGrp="1"/>
          </p:cNvSpPr>
          <p:nvPr>
            <p:ph type="dt" sz="half" idx="10"/>
          </p:nvPr>
        </p:nvSpPr>
        <p:spPr/>
        <p:txBody>
          <a:bodyPr/>
          <a:lstStyle/>
          <a:p>
            <a:pPr>
              <a:defRPr/>
            </a:pPr>
            <a:r>
              <a:rPr lang="en-US" smtClean="0"/>
              <a:t>CSE331 11au</a:t>
            </a:r>
            <a:endParaRPr lang="en-US"/>
          </a:p>
        </p:txBody>
      </p:sp>
      <p:sp>
        <p:nvSpPr>
          <p:cNvPr id="6" name="Slide Number Placeholder 5"/>
          <p:cNvSpPr>
            <a:spLocks noGrp="1"/>
          </p:cNvSpPr>
          <p:nvPr>
            <p:ph type="sldNum" sz="quarter" idx="12"/>
          </p:nvPr>
        </p:nvSpPr>
        <p:spPr/>
        <p:txBody>
          <a:bodyPr>
            <a:normAutofit fontScale="85000" lnSpcReduction="20000"/>
          </a:bodyPr>
          <a:lstStyle/>
          <a:p>
            <a:pPr>
              <a:defRPr/>
            </a:pPr>
            <a:fld id="{3451FA2C-3B3E-4FA6-BAFA-85683040B980}" type="slidenum">
              <a:rPr lang="en-US" smtClean="0"/>
              <a:pPr>
                <a:defRPr/>
              </a:pPr>
              <a:t>29</a:t>
            </a:fld>
            <a:endParaRPr lang="en-US"/>
          </a:p>
        </p:txBody>
      </p:sp>
    </p:spTree>
    <p:extLst>
      <p:ext uri="{BB962C8B-B14F-4D97-AF65-F5344CB8AC3E}">
        <p14:creationId xmlns:p14="http://schemas.microsoft.com/office/powerpoint/2010/main" val="121092106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Model: dictionary.com</a:t>
            </a:r>
            <a:endParaRPr lang="en-US" dirty="0"/>
          </a:p>
        </p:txBody>
      </p:sp>
      <p:sp>
        <p:nvSpPr>
          <p:cNvPr id="3" name="Date Placeholder 2"/>
          <p:cNvSpPr>
            <a:spLocks noGrp="1"/>
          </p:cNvSpPr>
          <p:nvPr>
            <p:ph type="dt" sz="half" idx="10"/>
          </p:nvPr>
        </p:nvSpPr>
        <p:spPr/>
        <p:txBody>
          <a:bodyPr/>
          <a:lstStyle/>
          <a:p>
            <a:r>
              <a:rPr lang="en-US" smtClean="0"/>
              <a:t>CSE331 11au</a:t>
            </a:r>
            <a:endParaRPr lang="en-US"/>
          </a:p>
        </p:txBody>
      </p:sp>
      <p:sp>
        <p:nvSpPr>
          <p:cNvPr id="4" name="Slide Number Placeholder 3"/>
          <p:cNvSpPr>
            <a:spLocks noGrp="1"/>
          </p:cNvSpPr>
          <p:nvPr>
            <p:ph type="sldNum" sz="quarter" idx="12"/>
          </p:nvPr>
        </p:nvSpPr>
        <p:spPr/>
        <p:txBody>
          <a:bodyPr>
            <a:normAutofit fontScale="85000" lnSpcReduction="20000"/>
          </a:bodyPr>
          <a:lstStyle/>
          <a:p>
            <a:fld id="{2D7FA20C-4CD7-444A-A924-39D7745EE13F}" type="slidenum">
              <a:rPr lang="en-US" smtClean="0"/>
              <a:pPr/>
              <a:t>3</a:t>
            </a:fld>
            <a:endParaRPr lang="en-US"/>
          </a:p>
        </p:txBody>
      </p:sp>
      <p:sp>
        <p:nvSpPr>
          <p:cNvPr id="12" name="TextBox 11"/>
          <p:cNvSpPr txBox="1"/>
          <p:nvPr/>
        </p:nvSpPr>
        <p:spPr>
          <a:xfrm>
            <a:off x="609600" y="1600200"/>
            <a:ext cx="8153400" cy="4893647"/>
          </a:xfrm>
          <a:prstGeom prst="rect">
            <a:avLst/>
          </a:prstGeom>
          <a:noFill/>
        </p:spPr>
        <p:txBody>
          <a:bodyPr wrap="square" rtlCol="0">
            <a:spAutoFit/>
          </a:bodyPr>
          <a:lstStyle/>
          <a:p>
            <a:r>
              <a:rPr lang="en-US" sz="2400" dirty="0"/>
              <a:t>1.a standard or example for imitation or comparison.</a:t>
            </a:r>
          </a:p>
          <a:p>
            <a:endParaRPr lang="en-US" sz="2400" dirty="0" smtClean="0"/>
          </a:p>
          <a:p>
            <a:r>
              <a:rPr lang="en-US" sz="2400" dirty="0" smtClean="0"/>
              <a:t>2.a</a:t>
            </a:r>
            <a:r>
              <a:rPr lang="en-US" sz="2400" dirty="0"/>
              <a:t> representation, generally in miniature, to show </a:t>
            </a:r>
            <a:r>
              <a:rPr lang="en-US" sz="2400" dirty="0" smtClean="0"/>
              <a:t>the construction or appearance of something. </a:t>
            </a:r>
          </a:p>
          <a:p>
            <a:r>
              <a:rPr lang="en-US" sz="2400" dirty="0" smtClean="0"/>
              <a:t>3.an</a:t>
            </a:r>
            <a:r>
              <a:rPr lang="en-US" sz="2400" dirty="0"/>
              <a:t> image in clay, wax, or the like, to be reproduced in more </a:t>
            </a:r>
            <a:r>
              <a:rPr lang="en-US" sz="2400" dirty="0" smtClean="0"/>
              <a:t>durable material.</a:t>
            </a:r>
            <a:endParaRPr lang="en-US" sz="2400" dirty="0"/>
          </a:p>
          <a:p>
            <a:endParaRPr lang="en-US" sz="2400" dirty="0" smtClean="0"/>
          </a:p>
          <a:p>
            <a:r>
              <a:rPr lang="en-US" sz="2400" dirty="0" smtClean="0"/>
              <a:t>8.a</a:t>
            </a:r>
            <a:r>
              <a:rPr lang="en-US" sz="2400" dirty="0"/>
              <a:t> pattern or mode of structure or formation.</a:t>
            </a:r>
          </a:p>
          <a:p>
            <a:endParaRPr lang="en-US" sz="2400" dirty="0" smtClean="0"/>
          </a:p>
          <a:p>
            <a:r>
              <a:rPr lang="en-US" sz="2400" dirty="0" smtClean="0"/>
              <a:t>10.a</a:t>
            </a:r>
            <a:r>
              <a:rPr lang="en-US" sz="2400" dirty="0"/>
              <a:t> simplified representation of a system </a:t>
            </a:r>
            <a:r>
              <a:rPr lang="en-US" sz="2400" dirty="0" smtClean="0"/>
              <a:t>or phenomenon</a:t>
            </a:r>
            <a:r>
              <a:rPr lang="en-US" sz="2400" dirty="0"/>
              <a:t>, as </a:t>
            </a:r>
            <a:r>
              <a:rPr lang="en-US" sz="2400" dirty="0" smtClean="0"/>
              <a:t>in the sciences or</a:t>
            </a:r>
            <a:r>
              <a:rPr lang="en-US" sz="2400" dirty="0"/>
              <a:t> economics, with any hypotheses required </a:t>
            </a:r>
            <a:r>
              <a:rPr lang="en-US" sz="2400" dirty="0" smtClean="0"/>
              <a:t>to describe the system or explain the</a:t>
            </a:r>
            <a:r>
              <a:rPr lang="en-US" sz="2400" dirty="0"/>
              <a:t> phenomenon, often mathematically</a:t>
            </a:r>
            <a:r>
              <a:rPr lang="en-US" sz="2400" dirty="0" smtClean="0"/>
              <a:t>.</a:t>
            </a:r>
            <a:endParaRPr lang="en-US" sz="2400" dirty="0"/>
          </a:p>
        </p:txBody>
      </p:sp>
    </p:spTree>
    <p:extLst>
      <p:ext uri="{BB962C8B-B14F-4D97-AF65-F5344CB8AC3E}">
        <p14:creationId xmlns:p14="http://schemas.microsoft.com/office/powerpoint/2010/main" val="19697753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p:cNvSpPr>
            <a:spLocks noGrp="1" noChangeArrowheads="1"/>
          </p:cNvSpPr>
          <p:nvPr>
            <p:ph type="title"/>
          </p:nvPr>
        </p:nvSpPr>
        <p:spPr/>
        <p:txBody>
          <a:bodyPr/>
          <a:lstStyle/>
          <a:p>
            <a:r>
              <a:rPr lang="en-US" dirty="0" smtClean="0"/>
              <a:t>Messages</a:t>
            </a:r>
            <a:endParaRPr lang="en-US" dirty="0"/>
          </a:p>
        </p:txBody>
      </p:sp>
      <p:sp>
        <p:nvSpPr>
          <p:cNvPr id="623619" name="Rectangle 3"/>
          <p:cNvSpPr>
            <a:spLocks noGrp="1" noChangeArrowheads="1"/>
          </p:cNvSpPr>
          <p:nvPr>
            <p:ph type="body" idx="1"/>
          </p:nvPr>
        </p:nvSpPr>
        <p:spPr/>
        <p:txBody>
          <a:bodyPr/>
          <a:lstStyle/>
          <a:p>
            <a:pPr>
              <a:lnSpc>
                <a:spcPct val="90000"/>
              </a:lnSpc>
            </a:pPr>
            <a:r>
              <a:rPr lang="en-US" sz="2000" dirty="0"/>
              <a:t>messages (method calls) indicated by arrow to other object</a:t>
            </a:r>
          </a:p>
          <a:p>
            <a:pPr lvl="1">
              <a:lnSpc>
                <a:spcPct val="90000"/>
              </a:lnSpc>
            </a:pPr>
            <a:r>
              <a:rPr lang="en-US" sz="2000" dirty="0"/>
              <a:t>dashed arrow back indicates return</a:t>
            </a:r>
          </a:p>
          <a:p>
            <a:pPr lvl="1">
              <a:lnSpc>
                <a:spcPct val="90000"/>
              </a:lnSpc>
            </a:pPr>
            <a:r>
              <a:rPr lang="en-US" sz="2000" dirty="0"/>
              <a:t>different arrowheads for normal / concurrent (asynchronous) calls</a:t>
            </a:r>
          </a:p>
          <a:p>
            <a:pPr>
              <a:lnSpc>
                <a:spcPct val="90000"/>
              </a:lnSpc>
            </a:pPr>
            <a:endParaRPr lang="en-US" sz="1800" dirty="0"/>
          </a:p>
        </p:txBody>
      </p:sp>
      <p:pic>
        <p:nvPicPr>
          <p:cNvPr id="623620" name="Picture 4"/>
          <p:cNvPicPr>
            <a:picLocks noChangeAspect="1" noChangeArrowheads="1"/>
          </p:cNvPicPr>
          <p:nvPr/>
        </p:nvPicPr>
        <p:blipFill>
          <a:blip r:embed="rId3" cstate="print"/>
          <a:srcRect/>
          <a:stretch>
            <a:fillRect/>
          </a:stretch>
        </p:blipFill>
        <p:spPr bwMode="auto">
          <a:xfrm>
            <a:off x="1524000" y="3188621"/>
            <a:ext cx="6096000" cy="3429000"/>
          </a:xfrm>
          <a:prstGeom prst="rect">
            <a:avLst/>
          </a:prstGeom>
          <a:noFill/>
        </p:spPr>
      </p:pic>
      <p:sp>
        <p:nvSpPr>
          <p:cNvPr id="5" name="Date Placeholder 4"/>
          <p:cNvSpPr>
            <a:spLocks noGrp="1"/>
          </p:cNvSpPr>
          <p:nvPr>
            <p:ph type="dt" sz="half" idx="10"/>
          </p:nvPr>
        </p:nvSpPr>
        <p:spPr/>
        <p:txBody>
          <a:bodyPr/>
          <a:lstStyle/>
          <a:p>
            <a:pPr>
              <a:defRPr/>
            </a:pPr>
            <a:r>
              <a:rPr lang="en-US" smtClean="0"/>
              <a:t>CSE331 11au</a:t>
            </a:r>
            <a:endParaRPr lang="en-US"/>
          </a:p>
        </p:txBody>
      </p:sp>
      <p:sp>
        <p:nvSpPr>
          <p:cNvPr id="6" name="Slide Number Placeholder 5"/>
          <p:cNvSpPr>
            <a:spLocks noGrp="1"/>
          </p:cNvSpPr>
          <p:nvPr>
            <p:ph type="sldNum" sz="quarter" idx="12"/>
          </p:nvPr>
        </p:nvSpPr>
        <p:spPr/>
        <p:txBody>
          <a:bodyPr>
            <a:normAutofit fontScale="85000" lnSpcReduction="20000"/>
          </a:bodyPr>
          <a:lstStyle/>
          <a:p>
            <a:pPr>
              <a:defRPr/>
            </a:pPr>
            <a:fld id="{3451FA2C-3B3E-4FA6-BAFA-85683040B980}" type="slidenum">
              <a:rPr lang="en-US" smtClean="0"/>
              <a:pPr>
                <a:defRPr/>
              </a:pPr>
              <a:t>30</a:t>
            </a:fld>
            <a:endParaRPr lang="en-US"/>
          </a:p>
        </p:txBody>
      </p:sp>
    </p:spTree>
    <p:extLst>
      <p:ext uri="{BB962C8B-B14F-4D97-AF65-F5344CB8AC3E}">
        <p14:creationId xmlns:p14="http://schemas.microsoft.com/office/powerpoint/2010/main" val="3219664834"/>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42" name="Rectangle 2"/>
          <p:cNvSpPr>
            <a:spLocks noGrp="1" noChangeArrowheads="1"/>
          </p:cNvSpPr>
          <p:nvPr>
            <p:ph type="title"/>
          </p:nvPr>
        </p:nvSpPr>
        <p:spPr/>
        <p:txBody>
          <a:bodyPr/>
          <a:lstStyle/>
          <a:p>
            <a:r>
              <a:rPr lang="en-US" dirty="0"/>
              <a:t>Lifetime of objects</a:t>
            </a:r>
          </a:p>
        </p:txBody>
      </p:sp>
      <p:sp>
        <p:nvSpPr>
          <p:cNvPr id="624643" name="Rectangle 3"/>
          <p:cNvSpPr>
            <a:spLocks noGrp="1" noChangeArrowheads="1"/>
          </p:cNvSpPr>
          <p:nvPr>
            <p:ph type="body" idx="1"/>
          </p:nvPr>
        </p:nvSpPr>
        <p:spPr>
          <a:xfrm>
            <a:off x="190108" y="1600200"/>
            <a:ext cx="4645025" cy="5181600"/>
          </a:xfrm>
        </p:spPr>
        <p:txBody>
          <a:bodyPr>
            <a:normAutofit lnSpcReduction="10000"/>
          </a:bodyPr>
          <a:lstStyle/>
          <a:p>
            <a:r>
              <a:rPr lang="en-US" i="1" dirty="0"/>
              <a:t>creation</a:t>
            </a:r>
            <a:r>
              <a:rPr lang="en-US" dirty="0"/>
              <a:t>:  arrow with 'new' written above it</a:t>
            </a:r>
          </a:p>
          <a:p>
            <a:pPr lvl="1"/>
            <a:r>
              <a:rPr lang="en-US" dirty="0"/>
              <a:t>notice that an object created after the start of the scenario appears lower than the </a:t>
            </a:r>
            <a:r>
              <a:rPr lang="en-US" dirty="0" smtClean="0"/>
              <a:t>others</a:t>
            </a:r>
            <a:endParaRPr lang="en-US" dirty="0"/>
          </a:p>
          <a:p>
            <a:r>
              <a:rPr lang="en-US" i="1" dirty="0"/>
              <a:t>deletion</a:t>
            </a:r>
            <a:r>
              <a:rPr lang="en-US" dirty="0"/>
              <a:t>: an X at bottom of object's lifeline</a:t>
            </a:r>
          </a:p>
          <a:p>
            <a:pPr lvl="1"/>
            <a:r>
              <a:rPr lang="en-US" dirty="0"/>
              <a:t>Java doesn't explicitly delete objects; they fall out of scope and are garbage-collected</a:t>
            </a:r>
          </a:p>
        </p:txBody>
      </p:sp>
      <p:pic>
        <p:nvPicPr>
          <p:cNvPr id="624644" name="Picture 4"/>
          <p:cNvPicPr>
            <a:picLocks noChangeAspect="1" noChangeArrowheads="1"/>
          </p:cNvPicPr>
          <p:nvPr/>
        </p:nvPicPr>
        <p:blipFill>
          <a:blip r:embed="rId3" cstate="print"/>
          <a:srcRect/>
          <a:stretch>
            <a:fillRect/>
          </a:stretch>
        </p:blipFill>
        <p:spPr bwMode="auto">
          <a:xfrm>
            <a:off x="4724400" y="1600200"/>
            <a:ext cx="4114800" cy="4800600"/>
          </a:xfrm>
          <a:prstGeom prst="rect">
            <a:avLst/>
          </a:prstGeom>
          <a:noFill/>
          <a:ln w="12700">
            <a:noFill/>
            <a:miter lim="800000"/>
            <a:headEnd/>
            <a:tailEnd type="none" w="lg" len="lg"/>
          </a:ln>
          <a:effectLst/>
        </p:spPr>
      </p:pic>
      <p:sp>
        <p:nvSpPr>
          <p:cNvPr id="5" name="Date Placeholder 4"/>
          <p:cNvSpPr>
            <a:spLocks noGrp="1"/>
          </p:cNvSpPr>
          <p:nvPr>
            <p:ph type="dt" sz="half" idx="10"/>
          </p:nvPr>
        </p:nvSpPr>
        <p:spPr/>
        <p:txBody>
          <a:bodyPr/>
          <a:lstStyle/>
          <a:p>
            <a:pPr>
              <a:defRPr/>
            </a:pPr>
            <a:r>
              <a:rPr lang="en-US" smtClean="0"/>
              <a:t>CSE331 11au</a:t>
            </a:r>
            <a:endParaRPr lang="en-US"/>
          </a:p>
        </p:txBody>
      </p:sp>
      <p:sp>
        <p:nvSpPr>
          <p:cNvPr id="6" name="Slide Number Placeholder 5"/>
          <p:cNvSpPr>
            <a:spLocks noGrp="1"/>
          </p:cNvSpPr>
          <p:nvPr>
            <p:ph type="sldNum" sz="quarter" idx="12"/>
          </p:nvPr>
        </p:nvSpPr>
        <p:spPr/>
        <p:txBody>
          <a:bodyPr>
            <a:normAutofit fontScale="85000" lnSpcReduction="20000"/>
          </a:bodyPr>
          <a:lstStyle/>
          <a:p>
            <a:pPr>
              <a:defRPr/>
            </a:pPr>
            <a:fld id="{3451FA2C-3B3E-4FA6-BAFA-85683040B980}" type="slidenum">
              <a:rPr lang="en-US" smtClean="0"/>
              <a:pPr>
                <a:defRPr/>
              </a:pPr>
              <a:t>31</a:t>
            </a:fld>
            <a:endParaRPr lang="en-US"/>
          </a:p>
        </p:txBody>
      </p:sp>
    </p:spTree>
    <p:extLst>
      <p:ext uri="{BB962C8B-B14F-4D97-AF65-F5344CB8AC3E}">
        <p14:creationId xmlns:p14="http://schemas.microsoft.com/office/powerpoint/2010/main" val="1412420184"/>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666" name="Rectangle 2"/>
          <p:cNvSpPr>
            <a:spLocks noGrp="1" noChangeArrowheads="1"/>
          </p:cNvSpPr>
          <p:nvPr>
            <p:ph type="title"/>
          </p:nvPr>
        </p:nvSpPr>
        <p:spPr/>
        <p:txBody>
          <a:bodyPr/>
          <a:lstStyle/>
          <a:p>
            <a:r>
              <a:rPr lang="en-US"/>
              <a:t>Indicating method calls</a:t>
            </a:r>
          </a:p>
        </p:txBody>
      </p:sp>
      <p:sp>
        <p:nvSpPr>
          <p:cNvPr id="625667" name="Rectangle 3"/>
          <p:cNvSpPr>
            <a:spLocks noGrp="1" noChangeArrowheads="1"/>
          </p:cNvSpPr>
          <p:nvPr>
            <p:ph type="body" idx="1"/>
          </p:nvPr>
        </p:nvSpPr>
        <p:spPr/>
        <p:txBody>
          <a:bodyPr>
            <a:normAutofit/>
          </a:bodyPr>
          <a:lstStyle/>
          <a:p>
            <a:r>
              <a:rPr lang="en-US" sz="2400" b="1" dirty="0"/>
              <a:t>activation</a:t>
            </a:r>
            <a:r>
              <a:rPr lang="en-US" sz="2400" dirty="0"/>
              <a:t>: thick box over object's life line; drawn when object's method is on the stack</a:t>
            </a:r>
          </a:p>
          <a:p>
            <a:pPr lvl="1"/>
            <a:r>
              <a:rPr lang="en-US" sz="2000" dirty="0"/>
              <a:t>either that object is running its </a:t>
            </a:r>
            <a:r>
              <a:rPr lang="en-US" sz="2000" dirty="0" smtClean="0"/>
              <a:t>code, or </a:t>
            </a:r>
            <a:r>
              <a:rPr lang="en-US" sz="2000" dirty="0"/>
              <a:t>it is on the stack waiting for another object's method to finish</a:t>
            </a:r>
          </a:p>
          <a:p>
            <a:pPr lvl="1"/>
            <a:r>
              <a:rPr lang="en-US" sz="2000" dirty="0"/>
              <a:t>nest activations to indicate recursion</a:t>
            </a:r>
          </a:p>
        </p:txBody>
      </p:sp>
      <p:graphicFrame>
        <p:nvGraphicFramePr>
          <p:cNvPr id="625668" name="Object 4"/>
          <p:cNvGraphicFramePr>
            <a:graphicFrameLocks noChangeAspect="1"/>
          </p:cNvGraphicFramePr>
          <p:nvPr>
            <p:extLst>
              <p:ext uri="{D42A27DB-BD31-4B8C-83A1-F6EECF244321}">
                <p14:modId xmlns:p14="http://schemas.microsoft.com/office/powerpoint/2010/main" val="2384326039"/>
              </p:ext>
            </p:extLst>
          </p:nvPr>
        </p:nvGraphicFramePr>
        <p:xfrm>
          <a:off x="609600" y="3481387"/>
          <a:ext cx="3733800" cy="2995613"/>
        </p:xfrm>
        <a:graphic>
          <a:graphicData uri="http://schemas.openxmlformats.org/presentationml/2006/ole">
            <mc:AlternateContent xmlns:mc="http://schemas.openxmlformats.org/markup-compatibility/2006">
              <mc:Choice xmlns:v="urn:schemas-microsoft-com:vml" Requires="v">
                <p:oleObj spid="_x0000_s5138" name="Bitmap Image" r:id="rId4" imgW="4858428" imgH="2209524" progId="Paint.Picture">
                  <p:embed/>
                </p:oleObj>
              </mc:Choice>
              <mc:Fallback>
                <p:oleObj name="Bitmap Image" r:id="rId4" imgW="4858428" imgH="2209524" progId="Paint.Picture">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l="3922" t="22728" r="56863" b="9848"/>
                      <a:stretch>
                        <a:fillRect/>
                      </a:stretch>
                    </p:blipFill>
                    <p:spPr bwMode="auto">
                      <a:xfrm>
                        <a:off x="609600" y="3481387"/>
                        <a:ext cx="3733800" cy="2995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2" name="Group 5"/>
          <p:cNvGrpSpPr>
            <a:grpSpLocks/>
          </p:cNvGrpSpPr>
          <p:nvPr/>
        </p:nvGrpSpPr>
        <p:grpSpPr bwMode="auto">
          <a:xfrm>
            <a:off x="4343400" y="3048000"/>
            <a:ext cx="4410075" cy="3335338"/>
            <a:chOff x="2880" y="37"/>
            <a:chExt cx="2778" cy="2638"/>
          </a:xfrm>
        </p:grpSpPr>
        <p:graphicFrame>
          <p:nvGraphicFramePr>
            <p:cNvPr id="625670" name="Object 6"/>
            <p:cNvGraphicFramePr>
              <a:graphicFrameLocks noChangeAspect="1"/>
            </p:cNvGraphicFramePr>
            <p:nvPr/>
          </p:nvGraphicFramePr>
          <p:xfrm>
            <a:off x="4109" y="37"/>
            <a:ext cx="1549" cy="2638"/>
          </p:xfrm>
          <a:graphic>
            <a:graphicData uri="http://schemas.openxmlformats.org/presentationml/2006/ole">
              <mc:AlternateContent xmlns:mc="http://schemas.openxmlformats.org/markup-compatibility/2006">
                <mc:Choice xmlns:v="urn:schemas-microsoft-com:vml" Requires="v">
                  <p:oleObj spid="_x0000_s5139" name="Visio" r:id="rId6" imgW="1288923" imgH="2317699" progId="Visio.Drawing.11">
                    <p:embed/>
                  </p:oleObj>
                </mc:Choice>
                <mc:Fallback>
                  <p:oleObj name="Visio" r:id="rId6" imgW="1288923" imgH="2317699" progId="Visio.Drawing.11">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09" y="37"/>
                          <a:ext cx="1549" cy="2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25671" name="AutoShape 7"/>
            <p:cNvSpPr>
              <a:spLocks/>
            </p:cNvSpPr>
            <p:nvPr/>
          </p:nvSpPr>
          <p:spPr bwMode="auto">
            <a:xfrm>
              <a:off x="2880" y="672"/>
              <a:ext cx="864" cy="192"/>
            </a:xfrm>
            <a:prstGeom prst="borderCallout2">
              <a:avLst>
                <a:gd name="adj1" fmla="val 37500"/>
                <a:gd name="adj2" fmla="val 105556"/>
                <a:gd name="adj3" fmla="val 37500"/>
                <a:gd name="adj4" fmla="val 126505"/>
                <a:gd name="adj5" fmla="val 79167"/>
                <a:gd name="adj6" fmla="val 212384"/>
              </a:avLst>
            </a:prstGeom>
            <a:noFill/>
            <a:ln w="12700">
              <a:solidFill>
                <a:srgbClr val="CC3300"/>
              </a:solidFill>
              <a:miter lim="800000"/>
              <a:headEnd/>
              <a:tailEnd type="triangle" w="med" len="med"/>
            </a:ln>
            <a:effectLst/>
          </p:spPr>
          <p:txBody>
            <a:bodyPr/>
            <a:lstStyle/>
            <a:p>
              <a:pPr algn="ctr" eaLnBrk="0" hangingPunct="0"/>
              <a:r>
                <a:rPr lang="en-US" sz="1200" b="1"/>
                <a:t>Activation</a:t>
              </a:r>
            </a:p>
          </p:txBody>
        </p:sp>
        <p:sp>
          <p:nvSpPr>
            <p:cNvPr id="625672" name="AutoShape 8"/>
            <p:cNvSpPr>
              <a:spLocks/>
            </p:cNvSpPr>
            <p:nvPr/>
          </p:nvSpPr>
          <p:spPr bwMode="auto">
            <a:xfrm>
              <a:off x="3648" y="1872"/>
              <a:ext cx="672" cy="192"/>
            </a:xfrm>
            <a:prstGeom prst="borderCallout2">
              <a:avLst>
                <a:gd name="adj1" fmla="val 37500"/>
                <a:gd name="adj2" fmla="val 107144"/>
                <a:gd name="adj3" fmla="val 37500"/>
                <a:gd name="adj4" fmla="val 120833"/>
                <a:gd name="adj5" fmla="val 95833"/>
                <a:gd name="adj6" fmla="val 176639"/>
              </a:avLst>
            </a:prstGeom>
            <a:noFill/>
            <a:ln w="12700">
              <a:solidFill>
                <a:srgbClr val="CC3300"/>
              </a:solidFill>
              <a:miter lim="800000"/>
              <a:headEnd/>
              <a:tailEnd type="triangle" w="med" len="med"/>
            </a:ln>
            <a:effectLst/>
          </p:spPr>
          <p:txBody>
            <a:bodyPr/>
            <a:lstStyle/>
            <a:p>
              <a:pPr algn="ctr" eaLnBrk="0" hangingPunct="0"/>
              <a:r>
                <a:rPr lang="en-US" sz="1200" b="1"/>
                <a:t>Nesting</a:t>
              </a:r>
            </a:p>
          </p:txBody>
        </p:sp>
      </p:grpSp>
      <p:sp>
        <p:nvSpPr>
          <p:cNvPr id="9" name="Date Placeholder 8"/>
          <p:cNvSpPr>
            <a:spLocks noGrp="1"/>
          </p:cNvSpPr>
          <p:nvPr>
            <p:ph type="dt" sz="half" idx="10"/>
          </p:nvPr>
        </p:nvSpPr>
        <p:spPr/>
        <p:txBody>
          <a:bodyPr/>
          <a:lstStyle/>
          <a:p>
            <a:pPr>
              <a:defRPr/>
            </a:pPr>
            <a:r>
              <a:rPr lang="en-US" smtClean="0"/>
              <a:t>CSE331 11au</a:t>
            </a:r>
            <a:endParaRPr lang="en-US"/>
          </a:p>
        </p:txBody>
      </p:sp>
      <p:sp>
        <p:nvSpPr>
          <p:cNvPr id="10" name="Slide Number Placeholder 9"/>
          <p:cNvSpPr>
            <a:spLocks noGrp="1"/>
          </p:cNvSpPr>
          <p:nvPr>
            <p:ph type="sldNum" sz="quarter" idx="12"/>
          </p:nvPr>
        </p:nvSpPr>
        <p:spPr/>
        <p:txBody>
          <a:bodyPr>
            <a:normAutofit fontScale="85000" lnSpcReduction="20000"/>
          </a:bodyPr>
          <a:lstStyle/>
          <a:p>
            <a:pPr>
              <a:defRPr/>
            </a:pPr>
            <a:fld id="{3451FA2C-3B3E-4FA6-BAFA-85683040B980}" type="slidenum">
              <a:rPr lang="en-US" smtClean="0"/>
              <a:pPr>
                <a:defRPr/>
              </a:pPr>
              <a:t>32</a:t>
            </a:fld>
            <a:endParaRPr lang="en-US"/>
          </a:p>
        </p:txBody>
      </p:sp>
    </p:spTree>
    <p:extLst>
      <p:ext uri="{BB962C8B-B14F-4D97-AF65-F5344CB8AC3E}">
        <p14:creationId xmlns:p14="http://schemas.microsoft.com/office/powerpoint/2010/main" val="470135084"/>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690" name="Rectangle 2"/>
          <p:cNvSpPr>
            <a:spLocks noGrp="1" noChangeArrowheads="1"/>
          </p:cNvSpPr>
          <p:nvPr>
            <p:ph type="title"/>
          </p:nvPr>
        </p:nvSpPr>
        <p:spPr/>
        <p:txBody>
          <a:bodyPr/>
          <a:lstStyle/>
          <a:p>
            <a:r>
              <a:rPr lang="en-US"/>
              <a:t>Selection and loops</a:t>
            </a:r>
          </a:p>
        </p:txBody>
      </p:sp>
      <p:sp>
        <p:nvSpPr>
          <p:cNvPr id="626691" name="Rectangle 3"/>
          <p:cNvSpPr>
            <a:spLocks noGrp="1" noChangeArrowheads="1"/>
          </p:cNvSpPr>
          <p:nvPr>
            <p:ph type="body" idx="1"/>
          </p:nvPr>
        </p:nvSpPr>
        <p:spPr>
          <a:xfrm>
            <a:off x="478411" y="1600200"/>
            <a:ext cx="3537408" cy="4495800"/>
          </a:xfrm>
        </p:spPr>
        <p:txBody>
          <a:bodyPr/>
          <a:lstStyle/>
          <a:p>
            <a:pPr marL="342900" indent="-342900">
              <a:tabLst>
                <a:tab pos="1828800" algn="l"/>
              </a:tabLst>
            </a:pPr>
            <a:r>
              <a:rPr lang="en-US" b="1" dirty="0"/>
              <a:t>frame</a:t>
            </a:r>
            <a:r>
              <a:rPr lang="en-US" dirty="0"/>
              <a:t>: box around part of diagram to indicate </a:t>
            </a:r>
            <a:r>
              <a:rPr lang="en-US" dirty="0">
                <a:latin typeface="Courier New" pitchFamily="49" charset="0"/>
              </a:rPr>
              <a:t>if</a:t>
            </a:r>
            <a:r>
              <a:rPr lang="en-US" dirty="0"/>
              <a:t> or loop</a:t>
            </a:r>
          </a:p>
          <a:p>
            <a:pPr marL="742950" lvl="1" indent="-285750">
              <a:tabLst>
                <a:tab pos="1828800" algn="l"/>
              </a:tabLst>
            </a:pPr>
            <a:r>
              <a:rPr lang="en-US" sz="1800" dirty="0" smtClean="0">
                <a:latin typeface="Courier New" pitchFamily="49" charset="0"/>
                <a:cs typeface="Courier New" pitchFamily="49" charset="0"/>
              </a:rPr>
              <a:t>if  -&gt; </a:t>
            </a:r>
            <a:r>
              <a:rPr lang="en-US" sz="1800" dirty="0">
                <a:latin typeface="Courier New" pitchFamily="49" charset="0"/>
                <a:cs typeface="Courier New" pitchFamily="49" charset="0"/>
              </a:rPr>
              <a:t>(opt) [condition]</a:t>
            </a:r>
          </a:p>
          <a:p>
            <a:pPr marL="742950" lvl="1" indent="-285750">
              <a:tabLst>
                <a:tab pos="1828800" algn="l"/>
              </a:tabLst>
            </a:pPr>
            <a:r>
              <a:rPr lang="en-US" sz="1800" dirty="0" smtClean="0">
                <a:latin typeface="Courier New" pitchFamily="49" charset="0"/>
                <a:cs typeface="Courier New" pitchFamily="49" charset="0"/>
              </a:rPr>
              <a:t>if/else	-&gt; (alt)  [condition], </a:t>
            </a:r>
            <a:r>
              <a:rPr lang="en-US" sz="2000" dirty="0"/>
              <a:t>separated by horizontal dashed line</a:t>
            </a:r>
          </a:p>
          <a:p>
            <a:pPr marL="742950" lvl="1" indent="-285750">
              <a:tabLst>
                <a:tab pos="1828800" algn="l"/>
              </a:tabLst>
            </a:pPr>
            <a:r>
              <a:rPr lang="en-US" sz="1800" dirty="0" smtClean="0">
                <a:latin typeface="Courier New" pitchFamily="49" charset="0"/>
                <a:cs typeface="Courier New" pitchFamily="49" charset="0"/>
              </a:rPr>
              <a:t>Loop -&gt; (loop) [condition or items to loop over]</a:t>
            </a:r>
          </a:p>
        </p:txBody>
      </p:sp>
      <p:pic>
        <p:nvPicPr>
          <p:cNvPr id="626692" name="Picture 4"/>
          <p:cNvPicPr>
            <a:picLocks noChangeAspect="1" noChangeArrowheads="1"/>
          </p:cNvPicPr>
          <p:nvPr/>
        </p:nvPicPr>
        <p:blipFill>
          <a:blip r:embed="rId3" cstate="print"/>
          <a:srcRect/>
          <a:stretch>
            <a:fillRect/>
          </a:stretch>
        </p:blipFill>
        <p:spPr bwMode="auto">
          <a:xfrm>
            <a:off x="4015819" y="1736889"/>
            <a:ext cx="5013881" cy="4197710"/>
          </a:xfrm>
          <a:prstGeom prst="rect">
            <a:avLst/>
          </a:prstGeom>
          <a:noFill/>
          <a:ln w="12700">
            <a:noFill/>
            <a:miter lim="800000"/>
            <a:headEnd/>
            <a:tailEnd type="none" w="lg" len="lg"/>
          </a:ln>
          <a:effectLst/>
        </p:spPr>
      </p:pic>
      <p:sp>
        <p:nvSpPr>
          <p:cNvPr id="5" name="Date Placeholder 4"/>
          <p:cNvSpPr>
            <a:spLocks noGrp="1"/>
          </p:cNvSpPr>
          <p:nvPr>
            <p:ph type="dt" sz="half" idx="10"/>
          </p:nvPr>
        </p:nvSpPr>
        <p:spPr/>
        <p:txBody>
          <a:bodyPr/>
          <a:lstStyle/>
          <a:p>
            <a:pPr>
              <a:defRPr/>
            </a:pPr>
            <a:r>
              <a:rPr lang="en-US" smtClean="0"/>
              <a:t>CSE331 11au</a:t>
            </a:r>
            <a:endParaRPr lang="en-US"/>
          </a:p>
        </p:txBody>
      </p:sp>
      <p:sp>
        <p:nvSpPr>
          <p:cNvPr id="6" name="Slide Number Placeholder 5"/>
          <p:cNvSpPr>
            <a:spLocks noGrp="1"/>
          </p:cNvSpPr>
          <p:nvPr>
            <p:ph type="sldNum" sz="quarter" idx="12"/>
          </p:nvPr>
        </p:nvSpPr>
        <p:spPr/>
        <p:txBody>
          <a:bodyPr>
            <a:normAutofit fontScale="85000" lnSpcReduction="20000"/>
          </a:bodyPr>
          <a:lstStyle/>
          <a:p>
            <a:pPr>
              <a:defRPr/>
            </a:pPr>
            <a:fld id="{3451FA2C-3B3E-4FA6-BAFA-85683040B980}" type="slidenum">
              <a:rPr lang="en-US" smtClean="0"/>
              <a:pPr>
                <a:defRPr/>
              </a:pPr>
              <a:t>33</a:t>
            </a:fld>
            <a:endParaRPr lang="en-US"/>
          </a:p>
        </p:txBody>
      </p:sp>
    </p:spTree>
    <p:extLst>
      <p:ext uri="{BB962C8B-B14F-4D97-AF65-F5344CB8AC3E}">
        <p14:creationId xmlns:p14="http://schemas.microsoft.com/office/powerpoint/2010/main" val="1340503323"/>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28739" name="Object 3"/>
          <p:cNvGraphicFramePr>
            <a:graphicFrameLocks noChangeAspect="1"/>
          </p:cNvGraphicFramePr>
          <p:nvPr/>
        </p:nvGraphicFramePr>
        <p:xfrm>
          <a:off x="381000" y="675492"/>
          <a:ext cx="8305800" cy="5494337"/>
        </p:xfrm>
        <a:graphic>
          <a:graphicData uri="http://schemas.openxmlformats.org/presentationml/2006/ole">
            <mc:AlternateContent xmlns:mc="http://schemas.openxmlformats.org/markup-compatibility/2006">
              <mc:Choice xmlns:v="urn:schemas-microsoft-com:vml" Requires="v">
                <p:oleObj spid="_x0000_s7178" name="Visio" r:id="rId4" imgW="5575273" imgH="3689378" progId="Visio.Drawing.11">
                  <p:embed/>
                </p:oleObj>
              </mc:Choice>
              <mc:Fallback>
                <p:oleObj name="Visio" r:id="rId4" imgW="5575273" imgH="3689378" progId="Visio.Drawing.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675492"/>
                        <a:ext cx="8305800" cy="5494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 name="Date Placeholder 4"/>
          <p:cNvSpPr>
            <a:spLocks noGrp="1"/>
          </p:cNvSpPr>
          <p:nvPr>
            <p:ph type="dt" sz="half" idx="10"/>
          </p:nvPr>
        </p:nvSpPr>
        <p:spPr/>
        <p:txBody>
          <a:bodyPr/>
          <a:lstStyle/>
          <a:p>
            <a:pPr>
              <a:defRPr/>
            </a:pPr>
            <a:r>
              <a:rPr lang="en-US" smtClean="0"/>
              <a:t>CSE331 11au</a:t>
            </a:r>
            <a:endParaRPr lang="en-US"/>
          </a:p>
        </p:txBody>
      </p:sp>
    </p:spTree>
    <p:extLst>
      <p:ext uri="{BB962C8B-B14F-4D97-AF65-F5344CB8AC3E}">
        <p14:creationId xmlns:p14="http://schemas.microsoft.com/office/powerpoint/2010/main" val="1671493505"/>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9762" name="Rectangle 2"/>
          <p:cNvSpPr>
            <a:spLocks noGrp="1" noChangeArrowheads="1"/>
          </p:cNvSpPr>
          <p:nvPr>
            <p:ph type="title"/>
          </p:nvPr>
        </p:nvSpPr>
        <p:spPr/>
        <p:txBody>
          <a:bodyPr/>
          <a:lstStyle/>
          <a:p>
            <a:r>
              <a:rPr lang="en-US"/>
              <a:t>Forms of system control</a:t>
            </a:r>
          </a:p>
        </p:txBody>
      </p:sp>
      <p:sp>
        <p:nvSpPr>
          <p:cNvPr id="629763" name="Rectangle 3"/>
          <p:cNvSpPr>
            <a:spLocks noGrp="1" noChangeArrowheads="1"/>
          </p:cNvSpPr>
          <p:nvPr>
            <p:ph type="body" idx="1"/>
          </p:nvPr>
        </p:nvSpPr>
        <p:spPr>
          <a:xfrm>
            <a:off x="685800" y="1600200"/>
            <a:ext cx="3424287" cy="4495800"/>
          </a:xfrm>
        </p:spPr>
        <p:txBody>
          <a:bodyPr/>
          <a:lstStyle/>
          <a:p>
            <a:pPr>
              <a:lnSpc>
                <a:spcPct val="90000"/>
              </a:lnSpc>
            </a:pPr>
            <a:r>
              <a:rPr lang="en-US" dirty="0"/>
              <a:t>What can you say about the control flow of each system?</a:t>
            </a:r>
          </a:p>
          <a:p>
            <a:pPr lvl="1">
              <a:lnSpc>
                <a:spcPct val="90000"/>
              </a:lnSpc>
            </a:pPr>
            <a:r>
              <a:rPr lang="en-US" dirty="0"/>
              <a:t>Is it centralized?</a:t>
            </a:r>
          </a:p>
          <a:p>
            <a:pPr lvl="1">
              <a:lnSpc>
                <a:spcPct val="90000"/>
              </a:lnSpc>
            </a:pPr>
            <a:r>
              <a:rPr lang="en-US" dirty="0"/>
              <a:t>Is it distributed?</a:t>
            </a:r>
          </a:p>
        </p:txBody>
      </p:sp>
      <p:pic>
        <p:nvPicPr>
          <p:cNvPr id="629764" name="Picture 4"/>
          <p:cNvPicPr>
            <a:picLocks noChangeAspect="1" noChangeArrowheads="1"/>
          </p:cNvPicPr>
          <p:nvPr/>
        </p:nvPicPr>
        <p:blipFill>
          <a:blip r:embed="rId3" cstate="print"/>
          <a:srcRect t="12906"/>
          <a:stretch>
            <a:fillRect/>
          </a:stretch>
        </p:blipFill>
        <p:spPr bwMode="auto">
          <a:xfrm>
            <a:off x="4343400" y="1758950"/>
            <a:ext cx="3886200" cy="1822450"/>
          </a:xfrm>
          <a:prstGeom prst="rect">
            <a:avLst/>
          </a:prstGeom>
          <a:noFill/>
          <a:ln w="12700">
            <a:noFill/>
            <a:miter lim="800000"/>
            <a:headEnd/>
            <a:tailEnd type="none" w="lg" len="lg"/>
          </a:ln>
          <a:effectLst/>
        </p:spPr>
      </p:pic>
      <p:pic>
        <p:nvPicPr>
          <p:cNvPr id="629765" name="Picture 5"/>
          <p:cNvPicPr>
            <a:picLocks noChangeAspect="1" noChangeArrowheads="1"/>
          </p:cNvPicPr>
          <p:nvPr/>
        </p:nvPicPr>
        <p:blipFill>
          <a:blip r:embed="rId4" cstate="print"/>
          <a:srcRect/>
          <a:stretch>
            <a:fillRect/>
          </a:stretch>
        </p:blipFill>
        <p:spPr bwMode="auto">
          <a:xfrm>
            <a:off x="304800" y="3810000"/>
            <a:ext cx="3462338" cy="2663825"/>
          </a:xfrm>
          <a:prstGeom prst="rect">
            <a:avLst/>
          </a:prstGeom>
          <a:noFill/>
          <a:ln w="9525">
            <a:noFill/>
            <a:miter lim="800000"/>
            <a:headEnd/>
            <a:tailEnd/>
          </a:ln>
          <a:effectLst/>
        </p:spPr>
      </p:pic>
      <p:pic>
        <p:nvPicPr>
          <p:cNvPr id="629766" name="Picture 6"/>
          <p:cNvPicPr>
            <a:picLocks noChangeAspect="1" noChangeArrowheads="1"/>
          </p:cNvPicPr>
          <p:nvPr/>
        </p:nvPicPr>
        <p:blipFill>
          <a:blip r:embed="rId5" cstate="print"/>
          <a:srcRect/>
          <a:stretch>
            <a:fillRect/>
          </a:stretch>
        </p:blipFill>
        <p:spPr bwMode="auto">
          <a:xfrm>
            <a:off x="4343400" y="3810000"/>
            <a:ext cx="4573588" cy="2579688"/>
          </a:xfrm>
          <a:prstGeom prst="rect">
            <a:avLst/>
          </a:prstGeom>
          <a:noFill/>
          <a:ln w="9525">
            <a:noFill/>
            <a:miter lim="800000"/>
            <a:headEnd/>
            <a:tailEnd/>
          </a:ln>
          <a:effectLst/>
        </p:spPr>
      </p:pic>
      <p:sp>
        <p:nvSpPr>
          <p:cNvPr id="7" name="Date Placeholder 6"/>
          <p:cNvSpPr>
            <a:spLocks noGrp="1"/>
          </p:cNvSpPr>
          <p:nvPr>
            <p:ph type="dt" sz="half" idx="10"/>
          </p:nvPr>
        </p:nvSpPr>
        <p:spPr/>
        <p:txBody>
          <a:bodyPr/>
          <a:lstStyle/>
          <a:p>
            <a:pPr>
              <a:defRPr/>
            </a:pPr>
            <a:r>
              <a:rPr lang="en-US" smtClean="0"/>
              <a:t>CSE331 11au</a:t>
            </a:r>
            <a:endParaRPr lang="en-US"/>
          </a:p>
        </p:txBody>
      </p:sp>
      <p:sp>
        <p:nvSpPr>
          <p:cNvPr id="8" name="Slide Number Placeholder 7"/>
          <p:cNvSpPr>
            <a:spLocks noGrp="1"/>
          </p:cNvSpPr>
          <p:nvPr>
            <p:ph type="sldNum" sz="quarter" idx="12"/>
          </p:nvPr>
        </p:nvSpPr>
        <p:spPr/>
        <p:txBody>
          <a:bodyPr>
            <a:normAutofit fontScale="85000" lnSpcReduction="20000"/>
          </a:bodyPr>
          <a:lstStyle/>
          <a:p>
            <a:pPr>
              <a:defRPr/>
            </a:pPr>
            <a:fld id="{3451FA2C-3B3E-4FA6-BAFA-85683040B980}" type="slidenum">
              <a:rPr lang="en-US" smtClean="0"/>
              <a:pPr>
                <a:defRPr/>
              </a:pPr>
              <a:t>35</a:t>
            </a:fld>
            <a:endParaRPr lang="en-US"/>
          </a:p>
        </p:txBody>
      </p:sp>
    </p:spTree>
    <p:extLst>
      <p:ext uri="{BB962C8B-B14F-4D97-AF65-F5344CB8AC3E}">
        <p14:creationId xmlns:p14="http://schemas.microsoft.com/office/powerpoint/2010/main" val="3809367867"/>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3858" name="Rectangle 2"/>
          <p:cNvSpPr>
            <a:spLocks noGrp="1" noChangeArrowheads="1"/>
          </p:cNvSpPr>
          <p:nvPr>
            <p:ph type="title"/>
          </p:nvPr>
        </p:nvSpPr>
        <p:spPr/>
        <p:txBody>
          <a:bodyPr/>
          <a:lstStyle/>
          <a:p>
            <a:r>
              <a:rPr lang="en-US"/>
              <a:t>Why not just code it?</a:t>
            </a:r>
          </a:p>
        </p:txBody>
      </p:sp>
      <p:sp>
        <p:nvSpPr>
          <p:cNvPr id="633859" name="Rectangle 3"/>
          <p:cNvSpPr>
            <a:spLocks noGrp="1" noChangeArrowheads="1"/>
          </p:cNvSpPr>
          <p:nvPr>
            <p:ph type="body" idx="1"/>
          </p:nvPr>
        </p:nvSpPr>
        <p:spPr/>
        <p:txBody>
          <a:bodyPr>
            <a:normAutofit fontScale="92500" lnSpcReduction="20000"/>
          </a:bodyPr>
          <a:lstStyle/>
          <a:p>
            <a:r>
              <a:rPr lang="en-US" dirty="0"/>
              <a:t>Sequence diagrams can be somewhat close to the code </a:t>
            </a:r>
            <a:r>
              <a:rPr lang="en-US" dirty="0" smtClean="0"/>
              <a:t>level</a:t>
            </a:r>
            <a:endParaRPr lang="en-US" dirty="0"/>
          </a:p>
          <a:p>
            <a:r>
              <a:rPr lang="en-US" dirty="0"/>
              <a:t>So why not just code up that algorithm rather than drawing it as a sequence diagram</a:t>
            </a:r>
            <a:r>
              <a:rPr lang="en-US" dirty="0" smtClean="0"/>
              <a:t>?</a:t>
            </a:r>
            <a:endParaRPr lang="en-US" dirty="0"/>
          </a:p>
          <a:p>
            <a:pPr lvl="1"/>
            <a:r>
              <a:rPr lang="en-US" dirty="0"/>
              <a:t>a good sequence diagram is still a bit above the level of the real code (not all code is drawn on diagram)</a:t>
            </a:r>
          </a:p>
          <a:p>
            <a:pPr lvl="1"/>
            <a:r>
              <a:rPr lang="en-US" dirty="0"/>
              <a:t>sequence diagrams are language-agnostic (can be implemented in many different languages</a:t>
            </a:r>
          </a:p>
          <a:p>
            <a:pPr lvl="1"/>
            <a:r>
              <a:rPr lang="en-US" dirty="0"/>
              <a:t>non-coders can do sequence diagrams</a:t>
            </a:r>
          </a:p>
          <a:p>
            <a:pPr lvl="1"/>
            <a:r>
              <a:rPr lang="en-US" dirty="0"/>
              <a:t>easier to do sequence diagrams as a team</a:t>
            </a:r>
          </a:p>
          <a:p>
            <a:pPr lvl="1"/>
            <a:r>
              <a:rPr lang="en-US" dirty="0"/>
              <a:t>can see many objects/classes at a time on same page (visual bandwidth) </a:t>
            </a:r>
          </a:p>
        </p:txBody>
      </p:sp>
      <p:sp>
        <p:nvSpPr>
          <p:cNvPr id="4" name="Date Placeholder 3"/>
          <p:cNvSpPr>
            <a:spLocks noGrp="1"/>
          </p:cNvSpPr>
          <p:nvPr>
            <p:ph type="dt" sz="half" idx="10"/>
          </p:nvPr>
        </p:nvSpPr>
        <p:spPr/>
        <p:txBody>
          <a:bodyPr/>
          <a:lstStyle/>
          <a:p>
            <a:pPr>
              <a:defRPr/>
            </a:pPr>
            <a:r>
              <a:rPr lang="en-US" smtClean="0"/>
              <a:t>CSE331 11au</a:t>
            </a:r>
            <a:endParaRPr lang="en-US"/>
          </a:p>
        </p:txBody>
      </p:sp>
      <p:sp>
        <p:nvSpPr>
          <p:cNvPr id="5" name="Slide Number Placeholder 4"/>
          <p:cNvSpPr>
            <a:spLocks noGrp="1"/>
          </p:cNvSpPr>
          <p:nvPr>
            <p:ph type="sldNum" sz="quarter" idx="12"/>
          </p:nvPr>
        </p:nvSpPr>
        <p:spPr/>
        <p:txBody>
          <a:bodyPr>
            <a:normAutofit fontScale="85000" lnSpcReduction="20000"/>
          </a:bodyPr>
          <a:lstStyle/>
          <a:p>
            <a:pPr>
              <a:defRPr/>
            </a:pPr>
            <a:fld id="{3451FA2C-3B3E-4FA6-BAFA-85683040B980}" type="slidenum">
              <a:rPr lang="en-US" smtClean="0"/>
              <a:pPr>
                <a:defRPr/>
              </a:pPr>
              <a:t>36</a:t>
            </a:fld>
            <a:endParaRPr lang="en-US"/>
          </a:p>
        </p:txBody>
      </p:sp>
    </p:spTree>
    <p:extLst>
      <p:ext uri="{BB962C8B-B14F-4D97-AF65-F5344CB8AC3E}">
        <p14:creationId xmlns:p14="http://schemas.microsoft.com/office/powerpoint/2010/main" val="1254165642"/>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And many other UML diagram types…</a:t>
            </a:r>
            <a:endParaRPr lang="en-US" dirty="0"/>
          </a:p>
        </p:txBody>
      </p:sp>
      <p:sp>
        <p:nvSpPr>
          <p:cNvPr id="3" name="Date Placeholder 2"/>
          <p:cNvSpPr>
            <a:spLocks noGrp="1"/>
          </p:cNvSpPr>
          <p:nvPr>
            <p:ph type="dt" sz="half" idx="10"/>
          </p:nvPr>
        </p:nvSpPr>
        <p:spPr/>
        <p:txBody>
          <a:bodyPr/>
          <a:lstStyle/>
          <a:p>
            <a:r>
              <a:rPr lang="en-US" smtClean="0"/>
              <a:t>CSE331 11au</a:t>
            </a:r>
            <a:endParaRPr lang="en-US"/>
          </a:p>
        </p:txBody>
      </p:sp>
      <p:sp>
        <p:nvSpPr>
          <p:cNvPr id="4" name="Slide Number Placeholder 3"/>
          <p:cNvSpPr>
            <a:spLocks noGrp="1"/>
          </p:cNvSpPr>
          <p:nvPr>
            <p:ph type="sldNum" sz="quarter" idx="12"/>
          </p:nvPr>
        </p:nvSpPr>
        <p:spPr/>
        <p:txBody>
          <a:bodyPr>
            <a:normAutofit fontScale="85000" lnSpcReduction="20000"/>
          </a:bodyPr>
          <a:lstStyle/>
          <a:p>
            <a:fld id="{2D7FA20C-4CD7-444A-A924-39D7745EE13F}" type="slidenum">
              <a:rPr lang="en-US" smtClean="0"/>
              <a:pPr/>
              <a:t>37</a:t>
            </a:fld>
            <a:endParaRPr lang="en-US"/>
          </a:p>
        </p:txBody>
      </p:sp>
      <p:sp>
        <p:nvSpPr>
          <p:cNvPr id="5" name="Content Placeholder 4"/>
          <p:cNvSpPr>
            <a:spLocks noGrp="1"/>
          </p:cNvSpPr>
          <p:nvPr>
            <p:ph sz="quarter" idx="1"/>
          </p:nvPr>
        </p:nvSpPr>
        <p:spPr/>
        <p:txBody>
          <a:bodyPr/>
          <a:lstStyle/>
          <a:p>
            <a:r>
              <a:rPr lang="en-US" dirty="0" smtClean="0"/>
              <a:t>The two not covered here that are perhaps most important are the state diagrams and the use case diagrams</a:t>
            </a:r>
            <a:endParaRPr lang="en-US" dirty="0"/>
          </a:p>
        </p:txBody>
      </p:sp>
    </p:spTree>
    <p:extLst>
      <p:ext uri="{BB962C8B-B14F-4D97-AF65-F5344CB8AC3E}">
        <p14:creationId xmlns:p14="http://schemas.microsoft.com/office/powerpoint/2010/main" val="389780508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Quotations</a:t>
            </a:r>
            <a:r>
              <a:rPr lang="en-US" sz="2400" dirty="0" smtClean="0"/>
              <a:t/>
            </a:r>
            <a:br>
              <a:rPr lang="en-US" sz="2400" dirty="0" smtClean="0"/>
            </a:br>
            <a:r>
              <a:rPr lang="en-US" sz="2400" dirty="0" smtClean="0">
                <a:hlinkClick r:id="rId2"/>
              </a:rPr>
              <a:t>http://www.step-10.com/SoftwareDesign/UML/UMLQuote.html</a:t>
            </a:r>
            <a:endParaRPr lang="en-US" sz="2400" dirty="0"/>
          </a:p>
        </p:txBody>
      </p:sp>
      <p:sp>
        <p:nvSpPr>
          <p:cNvPr id="3" name="Date Placeholder 2"/>
          <p:cNvSpPr>
            <a:spLocks noGrp="1"/>
          </p:cNvSpPr>
          <p:nvPr>
            <p:ph type="dt" sz="half" idx="10"/>
          </p:nvPr>
        </p:nvSpPr>
        <p:spPr/>
        <p:txBody>
          <a:bodyPr/>
          <a:lstStyle/>
          <a:p>
            <a:r>
              <a:rPr lang="en-US" smtClean="0"/>
              <a:t>CSE331 11au</a:t>
            </a:r>
            <a:endParaRPr lang="en-US"/>
          </a:p>
        </p:txBody>
      </p:sp>
      <p:sp>
        <p:nvSpPr>
          <p:cNvPr id="4" name="Slide Number Placeholder 3"/>
          <p:cNvSpPr>
            <a:spLocks noGrp="1"/>
          </p:cNvSpPr>
          <p:nvPr>
            <p:ph type="sldNum" sz="quarter" idx="12"/>
          </p:nvPr>
        </p:nvSpPr>
        <p:spPr/>
        <p:txBody>
          <a:bodyPr>
            <a:normAutofit fontScale="85000" lnSpcReduction="20000"/>
          </a:bodyPr>
          <a:lstStyle/>
          <a:p>
            <a:fld id="{2D7FA20C-4CD7-444A-A924-39D7745EE13F}" type="slidenum">
              <a:rPr lang="en-US" smtClean="0"/>
              <a:pPr/>
              <a:t>38</a:t>
            </a:fld>
            <a:endParaRPr lang="en-US"/>
          </a:p>
        </p:txBody>
      </p:sp>
      <p:sp>
        <p:nvSpPr>
          <p:cNvPr id="5" name="Content Placeholder 4"/>
          <p:cNvSpPr>
            <a:spLocks noGrp="1"/>
          </p:cNvSpPr>
          <p:nvPr>
            <p:ph sz="quarter" idx="1"/>
          </p:nvPr>
        </p:nvSpPr>
        <p:spPr/>
        <p:txBody>
          <a:bodyPr>
            <a:normAutofit fontScale="62500" lnSpcReduction="20000"/>
          </a:bodyPr>
          <a:lstStyle/>
          <a:p>
            <a:r>
              <a:rPr lang="en-US" dirty="0" smtClean="0"/>
              <a:t>"The trouble comes when people feel compelled to convey the whole model or design through UML. A lot of object model diagrams are too complete and, simultaneously, leave too much out. ... Nor is UML a very satisfying programming language." </a:t>
            </a:r>
            <a:br>
              <a:rPr lang="en-US" dirty="0" smtClean="0"/>
            </a:br>
            <a:r>
              <a:rPr lang="en-US" dirty="0" smtClean="0"/>
              <a:t>Eric Evans, 2003, </a:t>
            </a:r>
            <a:r>
              <a:rPr lang="en-US" dirty="0" smtClean="0">
                <a:hlinkClick r:id="rId3"/>
              </a:rPr>
              <a:t>Domain-Driven Design: Tackling Complexity in the Heart of Software</a:t>
            </a:r>
            <a:endParaRPr lang="en-US" dirty="0" smtClean="0"/>
          </a:p>
          <a:p>
            <a:r>
              <a:rPr lang="en-US" dirty="0" smtClean="0"/>
              <a:t>"The vocabulary and rules of a language such as UML tell you how to create and read well-formed models, but they don't tell you what models you should build and when you should create them. That's the role of the software development process." </a:t>
            </a:r>
            <a:br>
              <a:rPr lang="en-US" dirty="0" smtClean="0"/>
            </a:br>
            <a:r>
              <a:rPr lang="en-US" dirty="0" smtClean="0"/>
              <a:t>Grady </a:t>
            </a:r>
            <a:r>
              <a:rPr lang="en-US" dirty="0" err="1" smtClean="0"/>
              <a:t>Booch</a:t>
            </a:r>
            <a:r>
              <a:rPr lang="en-US" dirty="0" smtClean="0"/>
              <a:t>, James </a:t>
            </a:r>
            <a:r>
              <a:rPr lang="en-US" dirty="0" err="1" smtClean="0"/>
              <a:t>Rumbaugh</a:t>
            </a:r>
            <a:r>
              <a:rPr lang="en-US" dirty="0" smtClean="0"/>
              <a:t>, </a:t>
            </a:r>
            <a:r>
              <a:rPr lang="en-US" dirty="0" err="1" smtClean="0"/>
              <a:t>Ivar</a:t>
            </a:r>
            <a:r>
              <a:rPr lang="en-US" dirty="0" smtClean="0"/>
              <a:t> Jacobson, 2005, </a:t>
            </a:r>
            <a:r>
              <a:rPr lang="en-US" dirty="0" smtClean="0">
                <a:hlinkClick r:id="rId4"/>
              </a:rPr>
              <a:t>The Unified Modeling Language User Guide</a:t>
            </a:r>
            <a:endParaRPr lang="en-US" dirty="0" smtClean="0"/>
          </a:p>
          <a:p>
            <a:r>
              <a:rPr lang="en-US" dirty="0" smtClean="0"/>
              <a:t>"The fundamental reason to use UML involves communication. … Natural language is too imprecise and gets tangled when it comes to complex concepts. Code is precise but too detailed. So I use UML when I want a certain amount of precision but I don't want to get lost in the details." </a:t>
            </a:r>
            <a:br>
              <a:rPr lang="en-US" dirty="0" smtClean="0"/>
            </a:br>
            <a:r>
              <a:rPr lang="en-US" dirty="0" smtClean="0"/>
              <a:t>Martin Fowler, Kendall Scott, 2000, </a:t>
            </a:r>
            <a:r>
              <a:rPr lang="en-US" dirty="0" smtClean="0">
                <a:hlinkClick r:id="rId5"/>
              </a:rPr>
              <a:t>UML Distilled: A Brief Guide to the Standard Object Modeling Language</a:t>
            </a:r>
            <a:endParaRPr lang="en-US" dirty="0" smtClean="0"/>
          </a:p>
          <a:p>
            <a:endParaRPr lang="en-US" dirty="0"/>
          </a:p>
        </p:txBody>
      </p:sp>
    </p:spTree>
    <p:extLst>
      <p:ext uri="{BB962C8B-B14F-4D97-AF65-F5344CB8AC3E}">
        <p14:creationId xmlns:p14="http://schemas.microsoft.com/office/powerpoint/2010/main" val="389219095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a:t>
            </a:r>
            <a:endParaRPr lang="en-US" dirty="0"/>
          </a:p>
        </p:txBody>
      </p:sp>
      <p:sp>
        <p:nvSpPr>
          <p:cNvPr id="3" name="Date Placeholder 2"/>
          <p:cNvSpPr>
            <a:spLocks noGrp="1"/>
          </p:cNvSpPr>
          <p:nvPr>
            <p:ph type="dt" sz="half" idx="10"/>
          </p:nvPr>
        </p:nvSpPr>
        <p:spPr/>
        <p:txBody>
          <a:bodyPr/>
          <a:lstStyle/>
          <a:p>
            <a:r>
              <a:rPr lang="en-US" smtClean="0"/>
              <a:t>CSE331 11au</a:t>
            </a:r>
            <a:endParaRPr lang="en-US"/>
          </a:p>
        </p:txBody>
      </p:sp>
      <p:sp>
        <p:nvSpPr>
          <p:cNvPr id="4" name="Slide Number Placeholder 3"/>
          <p:cNvSpPr>
            <a:spLocks noGrp="1"/>
          </p:cNvSpPr>
          <p:nvPr>
            <p:ph type="sldNum" sz="quarter" idx="12"/>
          </p:nvPr>
        </p:nvSpPr>
        <p:spPr/>
        <p:txBody>
          <a:bodyPr>
            <a:normAutofit fontScale="85000" lnSpcReduction="20000"/>
          </a:bodyPr>
          <a:lstStyle/>
          <a:p>
            <a:fld id="{2D7FA20C-4CD7-444A-A924-39D7745EE13F}" type="slidenum">
              <a:rPr lang="en-US" smtClean="0"/>
              <a:pPr/>
              <a:t>39</a:t>
            </a:fld>
            <a:endParaRPr lang="en-US"/>
          </a:p>
        </p:txBody>
      </p:sp>
      <p:sp>
        <p:nvSpPr>
          <p:cNvPr id="5" name="Content Placeholder 4"/>
          <p:cNvSpPr>
            <a:spLocks noGrp="1"/>
          </p:cNvSpPr>
          <p:nvPr>
            <p:ph sz="quarter" idx="1"/>
          </p:nvPr>
        </p:nvSpPr>
        <p:spPr/>
        <p:txBody>
          <a:bodyPr/>
          <a:lstStyle/>
          <a:p>
            <a:r>
              <a:rPr lang="en-US" dirty="0" smtClean="0"/>
              <a:t>UML allows you to say some of the things that languages don’t allow you to say explicitly about software systems</a:t>
            </a:r>
          </a:p>
          <a:p>
            <a:r>
              <a:rPr lang="en-US" dirty="0" smtClean="0"/>
              <a:t>It can be used effectively; it can be used horribly</a:t>
            </a:r>
          </a:p>
          <a:p>
            <a:pPr lvl="1"/>
            <a:r>
              <a:rPr lang="en-US" dirty="0" err="1" smtClean="0"/>
              <a:t>Flon’s</a:t>
            </a:r>
            <a:r>
              <a:rPr lang="en-US" dirty="0" smtClean="0"/>
              <a:t> Law: Good programs can be written in any language; and bad programs can be written in any language</a:t>
            </a:r>
          </a:p>
          <a:p>
            <a:r>
              <a:rPr lang="en-US" dirty="0" smtClean="0"/>
              <a:t>Knowing the basics is important – it’s a common lingo (and it sometimes shows up in interviews)</a:t>
            </a:r>
            <a:endParaRPr lang="en-US" dirty="0"/>
          </a:p>
        </p:txBody>
      </p:sp>
    </p:spTree>
    <p:extLst>
      <p:ext uri="{BB962C8B-B14F-4D97-AF65-F5344CB8AC3E}">
        <p14:creationId xmlns:p14="http://schemas.microsoft.com/office/powerpoint/2010/main" val="7192030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Claim</a:t>
            </a:r>
            <a:endParaRPr lang="en-US" dirty="0"/>
          </a:p>
        </p:txBody>
      </p:sp>
      <p:sp>
        <p:nvSpPr>
          <p:cNvPr id="3" name="Date Placeholder 2"/>
          <p:cNvSpPr>
            <a:spLocks noGrp="1"/>
          </p:cNvSpPr>
          <p:nvPr>
            <p:ph type="dt" sz="half" idx="10"/>
          </p:nvPr>
        </p:nvSpPr>
        <p:spPr/>
        <p:txBody>
          <a:bodyPr/>
          <a:lstStyle/>
          <a:p>
            <a:r>
              <a:rPr lang="en-US" smtClean="0"/>
              <a:t>CSE331 11au</a:t>
            </a:r>
            <a:endParaRPr lang="en-US"/>
          </a:p>
        </p:txBody>
      </p:sp>
      <p:sp>
        <p:nvSpPr>
          <p:cNvPr id="4" name="Slide Number Placeholder 3"/>
          <p:cNvSpPr>
            <a:spLocks noGrp="1"/>
          </p:cNvSpPr>
          <p:nvPr>
            <p:ph type="sldNum" sz="quarter" idx="12"/>
          </p:nvPr>
        </p:nvSpPr>
        <p:spPr/>
        <p:txBody>
          <a:bodyPr>
            <a:normAutofit fontScale="85000" lnSpcReduction="20000"/>
          </a:bodyPr>
          <a:lstStyle/>
          <a:p>
            <a:fld id="{2D7FA20C-4CD7-444A-A924-39D7745EE13F}" type="slidenum">
              <a:rPr lang="en-US" smtClean="0"/>
              <a:pPr/>
              <a:t>4</a:t>
            </a:fld>
            <a:endParaRPr lang="en-US"/>
          </a:p>
        </p:txBody>
      </p:sp>
      <p:sp>
        <p:nvSpPr>
          <p:cNvPr id="5" name="Content Placeholder 4"/>
          <p:cNvSpPr>
            <a:spLocks noGrp="1"/>
          </p:cNvSpPr>
          <p:nvPr>
            <p:ph sz="quarter" idx="1"/>
          </p:nvPr>
        </p:nvSpPr>
        <p:spPr/>
        <p:txBody>
          <a:bodyPr>
            <a:normAutofit fontScale="85000" lnSpcReduction="10000"/>
          </a:bodyPr>
          <a:lstStyle/>
          <a:p>
            <a:r>
              <a:rPr lang="en-US" dirty="0" smtClean="0"/>
              <a:t>There are dimensions of software systems that are not effectively described (describable) – or modeled – using programming languages (like Java)</a:t>
            </a:r>
          </a:p>
          <a:p>
            <a:r>
              <a:rPr lang="en-US" dirty="0" smtClean="0"/>
              <a:t>Examples</a:t>
            </a:r>
          </a:p>
          <a:p>
            <a:pPr lvl="1"/>
            <a:r>
              <a:rPr lang="en-US" dirty="0" smtClean="0"/>
              <a:t>A file must be opened before it can be read</a:t>
            </a:r>
          </a:p>
          <a:p>
            <a:pPr lvl="1"/>
            <a:r>
              <a:rPr lang="en-US" dirty="0" smtClean="0"/>
              <a:t>In a basic calculator, entering a binary operator shifts modes from “entering number” to “start new number”</a:t>
            </a:r>
          </a:p>
          <a:p>
            <a:pPr lvl="1"/>
            <a:r>
              <a:rPr lang="en-US" dirty="0" smtClean="0"/>
              <a:t>When an instance of X announces event E, each method M (invoked by a listener for E) is executed sequentially</a:t>
            </a:r>
          </a:p>
          <a:p>
            <a:r>
              <a:rPr lang="en-US" dirty="0" smtClean="0"/>
              <a:t>That is, there are aspects of software that are – at best – described implicitly in a program: a language for modeling these aspects explicitly can help in these situations</a:t>
            </a:r>
          </a:p>
          <a:p>
            <a:pPr lvl="1"/>
            <a:endParaRPr lang="en-US" dirty="0"/>
          </a:p>
        </p:txBody>
      </p:sp>
    </p:spTree>
    <p:extLst>
      <p:ext uri="{BB962C8B-B14F-4D97-AF65-F5344CB8AC3E}">
        <p14:creationId xmlns:p14="http://schemas.microsoft.com/office/powerpoint/2010/main" val="149676649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468172" y="1174537"/>
            <a:ext cx="2207656" cy="4508927"/>
          </a:xfrm>
          <a:prstGeom prst="rect">
            <a:avLst/>
          </a:prstGeom>
          <a:noFill/>
        </p:spPr>
        <p:txBody>
          <a:bodyPr wrap="none" rtlCol="0">
            <a:spAutoFit/>
            <a:scene3d>
              <a:camera prst="obliqueTopRight">
                <a:rot lat="0" lon="1200000" rev="0"/>
              </a:camera>
              <a:lightRig rig="threePt" dir="t"/>
            </a:scene3d>
            <a:sp3d prstMaterial="dkEdge">
              <a:bevelB w="69850" h="69850" prst="divot"/>
            </a:sp3d>
          </a:bodyPr>
          <a:lstStyle/>
          <a:p>
            <a:pPr algn="ctr"/>
            <a:r>
              <a:rPr lang="en-US" sz="28700" b="1" dirty="0" smtClean="0">
                <a:solidFill>
                  <a:srgbClr val="7030A0"/>
                </a:solidFill>
                <a:effectLst>
                  <a:glow rad="139700">
                    <a:schemeClr val="accent4">
                      <a:satMod val="175000"/>
                      <a:alpha val="40000"/>
                    </a:schemeClr>
                  </a:glow>
                </a:effectLst>
                <a:latin typeface="Consolas" pitchFamily="49" charset="0"/>
                <a:cs typeface="Consolas" pitchFamily="49" charset="0"/>
              </a:rPr>
              <a:t>?</a:t>
            </a:r>
            <a:endParaRPr lang="en-US" sz="28700" b="1" dirty="0">
              <a:solidFill>
                <a:srgbClr val="7030A0"/>
              </a:solidFill>
              <a:effectLst>
                <a:glow rad="139700">
                  <a:schemeClr val="accent4">
                    <a:satMod val="175000"/>
                    <a:alpha val="40000"/>
                  </a:schemeClr>
                </a:glow>
              </a:effectLst>
              <a:latin typeface="Consolas" pitchFamily="49" charset="0"/>
              <a:cs typeface="Consolas" pitchFamily="49" charset="0"/>
            </a:endParaRPr>
          </a:p>
        </p:txBody>
      </p:sp>
      <p:sp>
        <p:nvSpPr>
          <p:cNvPr id="2" name="Date Placeholder 1"/>
          <p:cNvSpPr>
            <a:spLocks noGrp="1"/>
          </p:cNvSpPr>
          <p:nvPr>
            <p:ph type="dt" sz="half" idx="10"/>
          </p:nvPr>
        </p:nvSpPr>
        <p:spPr/>
        <p:txBody>
          <a:bodyPr/>
          <a:lstStyle/>
          <a:p>
            <a:r>
              <a:rPr lang="en-US" smtClean="0"/>
              <a:t>CSE331 11au</a:t>
            </a:r>
            <a:endParaRPr lang="en-US"/>
          </a:p>
        </p:txBody>
      </p:sp>
    </p:spTree>
    <p:extLst>
      <p:ext uri="{BB962C8B-B14F-4D97-AF65-F5344CB8AC3E}">
        <p14:creationId xmlns:p14="http://schemas.microsoft.com/office/powerpoint/2010/main" val="1383689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UML</a:t>
            </a:r>
            <a:endParaRPr lang="en-US" dirty="0"/>
          </a:p>
        </p:txBody>
      </p:sp>
      <p:sp>
        <p:nvSpPr>
          <p:cNvPr id="3" name="Date Placeholder 2"/>
          <p:cNvSpPr>
            <a:spLocks noGrp="1"/>
          </p:cNvSpPr>
          <p:nvPr>
            <p:ph type="dt" sz="half" idx="10"/>
          </p:nvPr>
        </p:nvSpPr>
        <p:spPr/>
        <p:txBody>
          <a:bodyPr/>
          <a:lstStyle/>
          <a:p>
            <a:r>
              <a:rPr lang="en-US" smtClean="0"/>
              <a:t>CSE331 11au</a:t>
            </a:r>
            <a:endParaRPr lang="en-US"/>
          </a:p>
        </p:txBody>
      </p:sp>
      <p:sp>
        <p:nvSpPr>
          <p:cNvPr id="4" name="Slide Number Placeholder 3"/>
          <p:cNvSpPr>
            <a:spLocks noGrp="1"/>
          </p:cNvSpPr>
          <p:nvPr>
            <p:ph type="sldNum" sz="quarter" idx="12"/>
          </p:nvPr>
        </p:nvSpPr>
        <p:spPr/>
        <p:txBody>
          <a:bodyPr>
            <a:normAutofit fontScale="85000" lnSpcReduction="20000"/>
          </a:bodyPr>
          <a:lstStyle/>
          <a:p>
            <a:fld id="{2D7FA20C-4CD7-444A-A924-39D7745EE13F}" type="slidenum">
              <a:rPr lang="en-US" smtClean="0"/>
              <a:pPr/>
              <a:t>5</a:t>
            </a:fld>
            <a:endParaRPr lang="en-US"/>
          </a:p>
        </p:txBody>
      </p:sp>
      <p:sp>
        <p:nvSpPr>
          <p:cNvPr id="5" name="Content Placeholder 4"/>
          <p:cNvSpPr>
            <a:spLocks noGrp="1"/>
          </p:cNvSpPr>
          <p:nvPr>
            <p:ph sz="quarter" idx="1"/>
          </p:nvPr>
        </p:nvSpPr>
        <p:spPr/>
        <p:txBody>
          <a:bodyPr>
            <a:normAutofit fontScale="62500" lnSpcReduction="20000"/>
          </a:bodyPr>
          <a:lstStyle/>
          <a:p>
            <a:r>
              <a:rPr lang="en-US" dirty="0" smtClean="0"/>
              <a:t>UML – the Unified Modeling Language – is by far the most widely known and used software modeling language</a:t>
            </a:r>
          </a:p>
          <a:p>
            <a:r>
              <a:rPr lang="en-US" dirty="0" smtClean="0"/>
              <a:t>It is “owned” by OMG (Object Management Group), which advertises about this open-standard:</a:t>
            </a:r>
          </a:p>
          <a:p>
            <a:pPr marL="365760" lvl="1" indent="0">
              <a:buNone/>
            </a:pPr>
            <a:r>
              <a:rPr lang="en-US" sz="2900" b="1" i="1" u="sng" dirty="0"/>
              <a:t>Modeling</a:t>
            </a:r>
            <a:r>
              <a:rPr lang="en-US" sz="2900" b="1" i="1" dirty="0"/>
              <a:t> is the designing of software applications</a:t>
            </a:r>
            <a:r>
              <a:rPr lang="en-US" sz="2900" dirty="0"/>
              <a:t> before coding. Modeling is an Essential Part of large software projects, and helpful to medium and even small projects as well. A model plays the analogous role in software development that blueprints and other plans (site maps, elevations, physical models) play in the building of a skyscraper. Using a model, those responsible for a software development project's success can assure themselves that business functionality is complete and correct, end-user needs are met, and program design supports requirements for scalability, robustness, security, extendibility, and other characteristics, </a:t>
            </a:r>
            <a:r>
              <a:rPr lang="en-US" sz="2900" i="1" dirty="0"/>
              <a:t>before</a:t>
            </a:r>
            <a:r>
              <a:rPr lang="en-US" sz="2900" dirty="0"/>
              <a:t> implementation in code renders changes difficult and expensive to make. Surveys show that large software projects have a huge probability of failure - in fact, it's more likely that a large software application will fail to meet all of its requirements on time and on budget than that it will succeed. If you're running one of these projects, you need to do all you can to increase the odds for success, and modeling is the only way to visualize your design and check it against requirements before your crew starts to code. </a:t>
            </a:r>
            <a:endParaRPr lang="en-US" sz="2900" dirty="0"/>
          </a:p>
        </p:txBody>
      </p:sp>
    </p:spTree>
    <p:extLst>
      <p:ext uri="{BB962C8B-B14F-4D97-AF65-F5344CB8AC3E}">
        <p14:creationId xmlns:p14="http://schemas.microsoft.com/office/powerpoint/2010/main" val="23590394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UML diagrams</a:t>
            </a:r>
            <a:endParaRPr lang="en-US" dirty="0"/>
          </a:p>
        </p:txBody>
      </p:sp>
      <p:sp>
        <p:nvSpPr>
          <p:cNvPr id="7" name="Content Placeholder 6"/>
          <p:cNvSpPr>
            <a:spLocks noGrp="1"/>
          </p:cNvSpPr>
          <p:nvPr>
            <p:ph sz="quarter" idx="1"/>
          </p:nvPr>
        </p:nvSpPr>
        <p:spPr>
          <a:xfrm>
            <a:off x="609600" y="1589567"/>
            <a:ext cx="7924800" cy="4572000"/>
          </a:xfrm>
        </p:spPr>
        <p:txBody>
          <a:bodyPr>
            <a:normAutofit/>
          </a:bodyPr>
          <a:lstStyle/>
          <a:p>
            <a:r>
              <a:rPr lang="en-US" sz="2400" dirty="0" smtClean="0"/>
              <a:t>At its heart, UML defines notations and meanings for a set of (object-oriented) software-related models</a:t>
            </a:r>
          </a:p>
          <a:p>
            <a:r>
              <a:rPr lang="en-US" sz="2400" dirty="0" smtClean="0"/>
              <a:t>These naturally overlap with entities in programs, although UML is not language-specific</a:t>
            </a:r>
            <a:endParaRPr lang="en-US" sz="2400" dirty="0"/>
          </a:p>
        </p:txBody>
      </p:sp>
      <p:sp>
        <p:nvSpPr>
          <p:cNvPr id="3" name="Date Placeholder 2"/>
          <p:cNvSpPr>
            <a:spLocks noGrp="1"/>
          </p:cNvSpPr>
          <p:nvPr>
            <p:ph type="dt" sz="half" idx="15"/>
          </p:nvPr>
        </p:nvSpPr>
        <p:spPr/>
        <p:txBody>
          <a:bodyPr/>
          <a:lstStyle/>
          <a:p>
            <a:pPr algn="r"/>
            <a:r>
              <a:rPr lang="en-US" smtClean="0"/>
              <a:t>CSE331 11au</a:t>
            </a:r>
            <a:endParaRPr lang="en-US" dirty="0"/>
          </a:p>
        </p:txBody>
      </p:sp>
      <p:sp>
        <p:nvSpPr>
          <p:cNvPr id="4" name="Slide Number Placeholder 3"/>
          <p:cNvSpPr>
            <a:spLocks noGrp="1"/>
          </p:cNvSpPr>
          <p:nvPr>
            <p:ph type="sldNum" sz="quarter" idx="16"/>
          </p:nvPr>
        </p:nvSpPr>
        <p:spPr/>
        <p:txBody>
          <a:bodyPr>
            <a:normAutofit fontScale="85000" lnSpcReduction="20000"/>
          </a:bodyPr>
          <a:lstStyle/>
          <a:p>
            <a:fld id="{2D7FA20C-4CD7-444A-A924-39D7745EE13F}" type="slidenum">
              <a:rPr lang="en-US" smtClean="0"/>
              <a:pPr/>
              <a:t>6</a:t>
            </a:fld>
            <a:endParaRPr lang="en-US"/>
          </a:p>
        </p:txBody>
      </p:sp>
      <p:pic>
        <p:nvPicPr>
          <p:cNvPr id="2054" name="Picture 6" descr="Hierarchy of UML 2.2 Diagrams, shown as a class diagram.">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3209924"/>
            <a:ext cx="5715000" cy="31146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93841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Whence “Unified?”</a:t>
            </a:r>
            <a:endParaRPr lang="en-US" dirty="0"/>
          </a:p>
        </p:txBody>
      </p:sp>
      <p:sp>
        <p:nvSpPr>
          <p:cNvPr id="5" name="Date Placeholder 4"/>
          <p:cNvSpPr>
            <a:spLocks noGrp="1"/>
          </p:cNvSpPr>
          <p:nvPr>
            <p:ph type="dt" sz="half" idx="10"/>
          </p:nvPr>
        </p:nvSpPr>
        <p:spPr>
          <a:xfrm>
            <a:off x="381000" y="6362810"/>
            <a:ext cx="2667000" cy="365125"/>
          </a:xfrm>
        </p:spPr>
        <p:txBody>
          <a:bodyPr/>
          <a:lstStyle/>
          <a:p>
            <a:r>
              <a:rPr lang="en-US" smtClean="0"/>
              <a:t>CSE331 11au</a:t>
            </a:r>
            <a:endParaRPr lang="en-US" dirty="0"/>
          </a:p>
        </p:txBody>
      </p:sp>
      <p:sp>
        <p:nvSpPr>
          <p:cNvPr id="6" name="Slide Number Placeholder 5"/>
          <p:cNvSpPr>
            <a:spLocks noGrp="1"/>
          </p:cNvSpPr>
          <p:nvPr>
            <p:ph type="sldNum" sz="quarter" idx="12"/>
          </p:nvPr>
        </p:nvSpPr>
        <p:spPr/>
        <p:txBody>
          <a:bodyPr>
            <a:normAutofit fontScale="85000" lnSpcReduction="20000"/>
          </a:bodyPr>
          <a:lstStyle/>
          <a:p>
            <a:fld id="{2D7FA20C-4CD7-444A-A924-39D7745EE13F}" type="slidenum">
              <a:rPr lang="en-US" smtClean="0"/>
              <a:pPr/>
              <a:t>7</a:t>
            </a:fld>
            <a:endParaRPr lang="en-US"/>
          </a:p>
        </p:txBody>
      </p:sp>
      <p:sp>
        <p:nvSpPr>
          <p:cNvPr id="8" name="Content Placeholder 7"/>
          <p:cNvSpPr>
            <a:spLocks noGrp="1"/>
          </p:cNvSpPr>
          <p:nvPr>
            <p:ph sz="quarter" idx="1"/>
          </p:nvPr>
        </p:nvSpPr>
        <p:spPr>
          <a:xfrm>
            <a:off x="612648" y="1600200"/>
            <a:ext cx="3959352" cy="4495800"/>
          </a:xfrm>
        </p:spPr>
        <p:txBody>
          <a:bodyPr/>
          <a:lstStyle/>
          <a:p>
            <a:r>
              <a:rPr lang="en-US" dirty="0" err="1" smtClean="0"/>
              <a:t>Booch</a:t>
            </a:r>
            <a:r>
              <a:rPr lang="en-US" dirty="0" smtClean="0"/>
              <a:t> </a:t>
            </a:r>
            <a:r>
              <a:rPr lang="en-US" sz="3200" dirty="0" smtClean="0">
                <a:sym typeface="Webdings"/>
                <a:hlinkClick r:id="rId2"/>
              </a:rPr>
              <a:t></a:t>
            </a:r>
            <a:r>
              <a:rPr lang="en-US" dirty="0" smtClean="0"/>
              <a:t>, Jacobson</a:t>
            </a:r>
            <a:r>
              <a:rPr lang="en-US" sz="3200" dirty="0" smtClean="0">
                <a:sym typeface="Webdings"/>
                <a:hlinkClick r:id="rId3"/>
              </a:rPr>
              <a:t></a:t>
            </a:r>
            <a:r>
              <a:rPr lang="en-US" dirty="0" smtClean="0"/>
              <a:t> and </a:t>
            </a:r>
            <a:r>
              <a:rPr lang="en-US" dirty="0" err="1" smtClean="0"/>
              <a:t>Rumbaugh</a:t>
            </a:r>
            <a:r>
              <a:rPr lang="en-US" dirty="0" smtClean="0"/>
              <a:t> </a:t>
            </a:r>
            <a:r>
              <a:rPr lang="en-US" sz="3200" dirty="0" smtClean="0">
                <a:sym typeface="Webdings"/>
                <a:hlinkClick r:id="rId4"/>
              </a:rPr>
              <a:t></a:t>
            </a:r>
            <a:r>
              <a:rPr lang="en-US" dirty="0" smtClean="0"/>
              <a:t> had similar but competing approaches</a:t>
            </a:r>
          </a:p>
          <a:p>
            <a:r>
              <a:rPr lang="en-US" dirty="0" smtClean="0"/>
              <a:t>These were merged into a single approach represented by UML</a:t>
            </a:r>
            <a:endParaRPr lang="en-US" dirty="0"/>
          </a:p>
        </p:txBody>
      </p:sp>
      <p:pic>
        <p:nvPicPr>
          <p:cNvPr id="7" name="Picture 4" descr="http://vinci.org/rlv/d/uml/dia/history.pn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0" y="1828800"/>
            <a:ext cx="4170918" cy="4548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46679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6" name="Rectangle 2"/>
          <p:cNvSpPr>
            <a:spLocks noGrp="1" noChangeArrowheads="1"/>
          </p:cNvSpPr>
          <p:nvPr>
            <p:ph type="title"/>
          </p:nvPr>
        </p:nvSpPr>
        <p:spPr/>
        <p:txBody>
          <a:bodyPr/>
          <a:lstStyle/>
          <a:p>
            <a:r>
              <a:rPr lang="en-US" smtClean="0"/>
              <a:t>UML class diagrams</a:t>
            </a:r>
            <a:endParaRPr lang="en-US"/>
          </a:p>
        </p:txBody>
      </p:sp>
      <p:sp>
        <p:nvSpPr>
          <p:cNvPr id="4" name="Date Placeholder 3"/>
          <p:cNvSpPr>
            <a:spLocks noGrp="1"/>
          </p:cNvSpPr>
          <p:nvPr>
            <p:ph type="dt" sz="half" idx="10"/>
          </p:nvPr>
        </p:nvSpPr>
        <p:spPr/>
        <p:txBody>
          <a:bodyPr/>
          <a:lstStyle/>
          <a:p>
            <a:r>
              <a:rPr lang="en-US" smtClean="0"/>
              <a:t>CSE331 11au</a:t>
            </a:r>
            <a:endParaRPr lang="en-US"/>
          </a:p>
        </p:txBody>
      </p:sp>
      <p:sp>
        <p:nvSpPr>
          <p:cNvPr id="5" name="Slide Number Placeholder 4"/>
          <p:cNvSpPr>
            <a:spLocks noGrp="1"/>
          </p:cNvSpPr>
          <p:nvPr>
            <p:ph type="sldNum" sz="quarter" idx="12"/>
          </p:nvPr>
        </p:nvSpPr>
        <p:spPr/>
        <p:txBody>
          <a:bodyPr>
            <a:normAutofit fontScale="85000" lnSpcReduction="20000"/>
          </a:bodyPr>
          <a:lstStyle/>
          <a:p>
            <a:fld id="{3451FA2C-3B3E-4FA6-BAFA-85683040B980}" type="slidenum">
              <a:rPr lang="en-US" smtClean="0"/>
              <a:pPr/>
              <a:t>8</a:t>
            </a:fld>
            <a:endParaRPr lang="en-US"/>
          </a:p>
        </p:txBody>
      </p:sp>
      <p:sp>
        <p:nvSpPr>
          <p:cNvPr id="600067" name="Rectangle 3"/>
          <p:cNvSpPr>
            <a:spLocks noGrp="1" noChangeArrowheads="1"/>
          </p:cNvSpPr>
          <p:nvPr>
            <p:ph type="body" idx="1"/>
          </p:nvPr>
        </p:nvSpPr>
        <p:spPr/>
        <p:txBody>
          <a:bodyPr>
            <a:normAutofit fontScale="92500"/>
          </a:bodyPr>
          <a:lstStyle/>
          <a:p>
            <a:r>
              <a:rPr lang="en-US" smtClean="0"/>
              <a:t>What is a UML class diagram?  What does it represent?</a:t>
            </a:r>
          </a:p>
          <a:p>
            <a:pPr lvl="1"/>
            <a:r>
              <a:rPr lang="en-US" smtClean="0"/>
              <a:t>A picture of the classes in an OO system, their fields and methods, and connections between the classes that interact or inherit from each other</a:t>
            </a:r>
          </a:p>
          <a:p>
            <a:r>
              <a:rPr lang="en-US" smtClean="0"/>
              <a:t>What are some things not represented in a class diagram?</a:t>
            </a:r>
          </a:p>
          <a:p>
            <a:pPr lvl="1"/>
            <a:r>
              <a:rPr lang="en-US" smtClean="0"/>
              <a:t>details of how the classes interact</a:t>
            </a:r>
          </a:p>
          <a:p>
            <a:pPr lvl="1"/>
            <a:r>
              <a:rPr lang="en-US" smtClean="0"/>
              <a:t>algorithmic details; how particular behavior is implemented</a:t>
            </a:r>
          </a:p>
          <a:p>
            <a:pPr lvl="1"/>
            <a:r>
              <a:rPr lang="en-US" smtClean="0"/>
              <a:t>trivial methods (get/set)</a:t>
            </a:r>
          </a:p>
          <a:p>
            <a:pPr lvl="1"/>
            <a:r>
              <a:rPr lang="en-US" smtClean="0"/>
              <a:t>classes that come from libraries (ArrayList, etc.)</a:t>
            </a:r>
            <a:endParaRPr lang="en-US" dirty="0"/>
          </a:p>
        </p:txBody>
      </p:sp>
    </p:spTree>
    <p:extLst>
      <p:ext uri="{BB962C8B-B14F-4D97-AF65-F5344CB8AC3E}">
        <p14:creationId xmlns:p14="http://schemas.microsoft.com/office/powerpoint/2010/main" val="183423686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1090" name="Rectangle 2"/>
          <p:cNvSpPr>
            <a:spLocks noGrp="1" noChangeArrowheads="1"/>
          </p:cNvSpPr>
          <p:nvPr>
            <p:ph type="title"/>
          </p:nvPr>
        </p:nvSpPr>
        <p:spPr/>
        <p:txBody>
          <a:bodyPr/>
          <a:lstStyle/>
          <a:p>
            <a:r>
              <a:rPr lang="en-US"/>
              <a:t>Diagram of one class</a:t>
            </a:r>
          </a:p>
        </p:txBody>
      </p:sp>
      <p:sp>
        <p:nvSpPr>
          <p:cNvPr id="601091" name="Rectangle 3"/>
          <p:cNvSpPr>
            <a:spLocks noGrp="1" noChangeArrowheads="1"/>
          </p:cNvSpPr>
          <p:nvPr>
            <p:ph type="body" idx="1"/>
          </p:nvPr>
        </p:nvSpPr>
        <p:spPr>
          <a:xfrm>
            <a:off x="685800" y="1600200"/>
            <a:ext cx="5405438" cy="4495800"/>
          </a:xfrm>
        </p:spPr>
        <p:txBody>
          <a:bodyPr>
            <a:normAutofit/>
          </a:bodyPr>
          <a:lstStyle/>
          <a:p>
            <a:pPr marL="342900" indent="-342900">
              <a:tabLst>
                <a:tab pos="2054225" algn="l"/>
                <a:tab pos="2511425" algn="l"/>
              </a:tabLst>
            </a:pPr>
            <a:r>
              <a:rPr lang="en-US" sz="2000" b="1" dirty="0"/>
              <a:t>class name</a:t>
            </a:r>
            <a:r>
              <a:rPr lang="en-US" sz="2000" dirty="0"/>
              <a:t> in top of box</a:t>
            </a:r>
          </a:p>
          <a:p>
            <a:pPr marL="742950" lvl="1" indent="-285750">
              <a:tabLst>
                <a:tab pos="2054225" algn="l"/>
                <a:tab pos="2511425" algn="l"/>
              </a:tabLst>
            </a:pPr>
            <a:r>
              <a:rPr lang="en-US" sz="2000" dirty="0"/>
              <a:t>write </a:t>
            </a:r>
            <a:r>
              <a:rPr lang="en-US" sz="2000" b="1" dirty="0"/>
              <a:t>&lt;&lt;interface&gt;&gt;</a:t>
            </a:r>
            <a:r>
              <a:rPr lang="en-US" sz="2000" dirty="0"/>
              <a:t> </a:t>
            </a:r>
            <a:r>
              <a:rPr lang="en-US" sz="2000" dirty="0" smtClean="0"/>
              <a:t>above </a:t>
            </a:r>
            <a:r>
              <a:rPr lang="en-US" sz="2000" dirty="0"/>
              <a:t>interfaces' names</a:t>
            </a:r>
          </a:p>
          <a:p>
            <a:pPr marL="742950" lvl="1" indent="-285750">
              <a:tabLst>
                <a:tab pos="2054225" algn="l"/>
                <a:tab pos="2511425" algn="l"/>
              </a:tabLst>
            </a:pPr>
            <a:r>
              <a:rPr lang="en-US" sz="2000" dirty="0"/>
              <a:t>use </a:t>
            </a:r>
            <a:r>
              <a:rPr lang="en-US" sz="2000" i="1" dirty="0"/>
              <a:t>italics</a:t>
            </a:r>
            <a:r>
              <a:rPr lang="en-US" sz="2000" dirty="0"/>
              <a:t> for an </a:t>
            </a:r>
            <a:r>
              <a:rPr lang="en-US" sz="2000" i="1" dirty="0"/>
              <a:t>abstract class</a:t>
            </a:r>
            <a:r>
              <a:rPr lang="en-US" sz="2000" dirty="0"/>
              <a:t> </a:t>
            </a:r>
            <a:r>
              <a:rPr lang="en-US" sz="2000" dirty="0" smtClean="0"/>
              <a:t>name</a:t>
            </a:r>
            <a:endParaRPr lang="en-US" sz="2000" dirty="0"/>
          </a:p>
          <a:p>
            <a:pPr marL="342900" indent="-342900">
              <a:tabLst>
                <a:tab pos="2054225" algn="l"/>
                <a:tab pos="2511425" algn="l"/>
              </a:tabLst>
            </a:pPr>
            <a:r>
              <a:rPr lang="en-US" sz="2000" b="1" dirty="0"/>
              <a:t>attributes</a:t>
            </a:r>
            <a:endParaRPr lang="en-US" sz="2000" dirty="0"/>
          </a:p>
          <a:p>
            <a:pPr marL="742950" lvl="1" indent="-285750">
              <a:tabLst>
                <a:tab pos="2054225" algn="l"/>
                <a:tab pos="2511425" algn="l"/>
              </a:tabLst>
            </a:pPr>
            <a:r>
              <a:rPr lang="en-US" sz="2000" dirty="0"/>
              <a:t>should include all fields of the object</a:t>
            </a:r>
          </a:p>
          <a:p>
            <a:pPr marL="742950" lvl="1" indent="-285750">
              <a:tabLst>
                <a:tab pos="2054225" algn="l"/>
                <a:tab pos="2511425" algn="l"/>
              </a:tabLst>
            </a:pPr>
            <a:r>
              <a:rPr lang="en-US" sz="2000" dirty="0"/>
              <a:t>also includes derived </a:t>
            </a:r>
            <a:r>
              <a:rPr lang="en-US" sz="2000" dirty="0" smtClean="0"/>
              <a:t>“properties” </a:t>
            </a:r>
            <a:endParaRPr lang="en-US" sz="2000" dirty="0" smtClean="0"/>
          </a:p>
          <a:p>
            <a:pPr marL="422910" indent="-285750">
              <a:tabLst>
                <a:tab pos="2054225" algn="l"/>
                <a:tab pos="2511425" algn="l"/>
              </a:tabLst>
            </a:pPr>
            <a:r>
              <a:rPr lang="en-US" sz="2300" b="1" dirty="0" smtClean="0"/>
              <a:t>operations</a:t>
            </a:r>
            <a:r>
              <a:rPr lang="en-US" sz="2300" dirty="0" smtClean="0"/>
              <a:t> </a:t>
            </a:r>
            <a:r>
              <a:rPr lang="en-US" sz="2300" dirty="0"/>
              <a:t>/ methods</a:t>
            </a:r>
          </a:p>
          <a:p>
            <a:pPr marL="742950" lvl="1" indent="-285750">
              <a:tabLst>
                <a:tab pos="2054225" algn="l"/>
                <a:tab pos="2511425" algn="l"/>
              </a:tabLst>
            </a:pPr>
            <a:r>
              <a:rPr lang="en-US" sz="2000" dirty="0"/>
              <a:t>may omit trivial (get/set) methods</a:t>
            </a:r>
          </a:p>
          <a:p>
            <a:pPr marL="742950" lvl="1" indent="-285750">
              <a:tabLst>
                <a:tab pos="2054225" algn="l"/>
                <a:tab pos="2511425" algn="l"/>
              </a:tabLst>
            </a:pPr>
            <a:r>
              <a:rPr lang="en-US" sz="2000" dirty="0" smtClean="0"/>
              <a:t>should </a:t>
            </a:r>
            <a:r>
              <a:rPr lang="en-US" sz="2000" dirty="0"/>
              <a:t>not include inherited methods</a:t>
            </a:r>
          </a:p>
          <a:p>
            <a:pPr marL="742950" lvl="1" indent="-285750">
              <a:buFontTx/>
              <a:buNone/>
              <a:tabLst>
                <a:tab pos="2054225" algn="l"/>
                <a:tab pos="2511425" algn="l"/>
              </a:tabLst>
            </a:pPr>
            <a:endParaRPr lang="en-US" sz="2000" dirty="0"/>
          </a:p>
        </p:txBody>
      </p:sp>
      <p:pic>
        <p:nvPicPr>
          <p:cNvPr id="601092" name="Picture 4" descr="static-members"/>
          <p:cNvPicPr>
            <a:picLocks noChangeAspect="1" noChangeArrowheads="1"/>
          </p:cNvPicPr>
          <p:nvPr/>
        </p:nvPicPr>
        <p:blipFill>
          <a:blip r:embed="rId3" cstate="print"/>
          <a:srcRect l="1646" t="4167" r="64938" b="16280"/>
          <a:stretch>
            <a:fillRect/>
          </a:stretch>
        </p:blipFill>
        <p:spPr bwMode="auto">
          <a:xfrm>
            <a:off x="6231903" y="4038600"/>
            <a:ext cx="2546350" cy="2606675"/>
          </a:xfrm>
          <a:prstGeom prst="rect">
            <a:avLst/>
          </a:prstGeom>
          <a:noFill/>
          <a:ln w="9525">
            <a:noFill/>
            <a:miter lim="800000"/>
            <a:headEnd/>
            <a:tailEnd/>
          </a:ln>
        </p:spPr>
      </p:pic>
      <p:pic>
        <p:nvPicPr>
          <p:cNvPr id="601093" name="Picture 5"/>
          <p:cNvPicPr>
            <a:picLocks noChangeAspect="1" noChangeArrowheads="1"/>
          </p:cNvPicPr>
          <p:nvPr/>
        </p:nvPicPr>
        <p:blipFill>
          <a:blip r:embed="rId4" cstate="print"/>
          <a:srcRect/>
          <a:stretch>
            <a:fillRect/>
          </a:stretch>
        </p:blipFill>
        <p:spPr bwMode="auto">
          <a:xfrm>
            <a:off x="6091238" y="2155825"/>
            <a:ext cx="2976562" cy="1727200"/>
          </a:xfrm>
          <a:prstGeom prst="rect">
            <a:avLst/>
          </a:prstGeom>
          <a:noFill/>
          <a:ln w="9525">
            <a:noFill/>
            <a:miter lim="800000"/>
            <a:headEnd/>
            <a:tailEnd/>
          </a:ln>
          <a:effectLst/>
        </p:spPr>
      </p:pic>
      <p:sp>
        <p:nvSpPr>
          <p:cNvPr id="6" name="Date Placeholder 5"/>
          <p:cNvSpPr>
            <a:spLocks noGrp="1"/>
          </p:cNvSpPr>
          <p:nvPr>
            <p:ph type="dt" sz="half" idx="10"/>
          </p:nvPr>
        </p:nvSpPr>
        <p:spPr>
          <a:xfrm>
            <a:off x="304800" y="6172200"/>
            <a:ext cx="2667000" cy="365125"/>
          </a:xfrm>
        </p:spPr>
        <p:txBody>
          <a:bodyPr/>
          <a:lstStyle/>
          <a:p>
            <a:pPr>
              <a:defRPr/>
            </a:pPr>
            <a:r>
              <a:rPr lang="en-US" smtClean="0"/>
              <a:t>CSE331 11au</a:t>
            </a:r>
            <a:endParaRPr lang="en-US" dirty="0"/>
          </a:p>
        </p:txBody>
      </p:sp>
      <p:sp>
        <p:nvSpPr>
          <p:cNvPr id="7" name="Slide Number Placeholder 6"/>
          <p:cNvSpPr>
            <a:spLocks noGrp="1"/>
          </p:cNvSpPr>
          <p:nvPr>
            <p:ph type="sldNum" sz="quarter" idx="12"/>
          </p:nvPr>
        </p:nvSpPr>
        <p:spPr/>
        <p:txBody>
          <a:bodyPr>
            <a:normAutofit fontScale="85000" lnSpcReduction="20000"/>
          </a:bodyPr>
          <a:lstStyle/>
          <a:p>
            <a:pPr>
              <a:defRPr/>
            </a:pPr>
            <a:fld id="{3451FA2C-3B3E-4FA6-BAFA-85683040B980}" type="slidenum">
              <a:rPr lang="en-US" smtClean="0"/>
              <a:pPr>
                <a:defRPr/>
              </a:pPr>
              <a:t>9</a:t>
            </a:fld>
            <a:endParaRPr lang="en-US"/>
          </a:p>
        </p:txBody>
      </p:sp>
    </p:spTree>
    <p:extLst>
      <p:ext uri="{BB962C8B-B14F-4D97-AF65-F5344CB8AC3E}">
        <p14:creationId xmlns:p14="http://schemas.microsoft.com/office/powerpoint/2010/main" val="1336338608"/>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n-course-lectur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dn-course-lecture</Template>
  <TotalTime>5064</TotalTime>
  <Words>1584</Words>
  <Application>Microsoft Office PowerPoint</Application>
  <PresentationFormat>On-screen Show (4:3)</PresentationFormat>
  <Paragraphs>345</Paragraphs>
  <Slides>40</Slides>
  <Notes>29</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40</vt:i4>
      </vt:variant>
    </vt:vector>
  </HeadingPairs>
  <TitlesOfParts>
    <vt:vector size="43" baseType="lpstr">
      <vt:lpstr>dn-course-lecture</vt:lpstr>
      <vt:lpstr>Bitmap Image</vt:lpstr>
      <vt:lpstr>Visio</vt:lpstr>
      <vt:lpstr>CSE 331 Software Design &amp; Implementation unified modeling language (UML)</vt:lpstr>
      <vt:lpstr>Announcement</vt:lpstr>
      <vt:lpstr>Model: dictionary.com</vt:lpstr>
      <vt:lpstr>Claim</vt:lpstr>
      <vt:lpstr>UML</vt:lpstr>
      <vt:lpstr>UML diagrams</vt:lpstr>
      <vt:lpstr>Whence “Unified?”</vt:lpstr>
      <vt:lpstr>UML class diagrams</vt:lpstr>
      <vt:lpstr>Diagram of one class</vt:lpstr>
      <vt:lpstr>Class attributes</vt:lpstr>
      <vt:lpstr>Class operations / methods</vt:lpstr>
      <vt:lpstr>Comments</vt:lpstr>
      <vt:lpstr>Relationships between classes</vt:lpstr>
      <vt:lpstr>Generalization relationships</vt:lpstr>
      <vt:lpstr>Associational relationships</vt:lpstr>
      <vt:lpstr>Multiplicity</vt:lpstr>
      <vt:lpstr>Association types</vt:lpstr>
      <vt:lpstr>PowerPoint Presentation</vt:lpstr>
      <vt:lpstr>PowerPoint Presentation</vt:lpstr>
      <vt:lpstr>PowerPoint Presentation</vt:lpstr>
      <vt:lpstr>Tools for creating UML</vt:lpstr>
      <vt:lpstr>Class diagrams pros/cons</vt:lpstr>
      <vt:lpstr>Related: Object diagrams</vt:lpstr>
      <vt:lpstr>Object diagram example</vt:lpstr>
      <vt:lpstr>UML sequence diagrams</vt:lpstr>
      <vt:lpstr>Sequence diagram key parts</vt:lpstr>
      <vt:lpstr>PowerPoint Presentation</vt:lpstr>
      <vt:lpstr>Representing objects</vt:lpstr>
      <vt:lpstr>Messages between objects</vt:lpstr>
      <vt:lpstr>Messages</vt:lpstr>
      <vt:lpstr>Lifetime of objects</vt:lpstr>
      <vt:lpstr>Indicating method calls</vt:lpstr>
      <vt:lpstr>Selection and loops</vt:lpstr>
      <vt:lpstr>PowerPoint Presentation</vt:lpstr>
      <vt:lpstr>Forms of system control</vt:lpstr>
      <vt:lpstr>Why not just code it?</vt:lpstr>
      <vt:lpstr>And many other UML diagram types…</vt:lpstr>
      <vt:lpstr>Quotations http://www.step-10.com/SoftwareDesign/UML/UMLQuote.html</vt:lpstr>
      <vt:lpstr>So…</vt:lpstr>
      <vt:lpstr>PowerPoint Presentation</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CSE 331 Software Design &amp; Implementation</dc:title>
  <dc:creator>cse</dc:creator>
  <cp:lastModifiedBy>CSE</cp:lastModifiedBy>
  <cp:revision>461</cp:revision>
  <cp:lastPrinted>2011-08-10T16:18:23Z</cp:lastPrinted>
  <dcterms:created xsi:type="dcterms:W3CDTF">2010-03-29T15:39:55Z</dcterms:created>
  <dcterms:modified xsi:type="dcterms:W3CDTF">2011-11-21T19:04:48Z</dcterms:modified>
</cp:coreProperties>
</file>