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31"/>
  </p:notesMasterIdLst>
  <p:sldIdLst>
    <p:sldId id="320" r:id="rId2"/>
    <p:sldId id="336" r:id="rId3"/>
    <p:sldId id="337" r:id="rId4"/>
    <p:sldId id="338" r:id="rId5"/>
    <p:sldId id="358" r:id="rId6"/>
    <p:sldId id="359" r:id="rId7"/>
    <p:sldId id="360" r:id="rId8"/>
    <p:sldId id="361" r:id="rId9"/>
    <p:sldId id="341" r:id="rId10"/>
    <p:sldId id="342" r:id="rId11"/>
    <p:sldId id="345" r:id="rId12"/>
    <p:sldId id="346" r:id="rId13"/>
    <p:sldId id="347" r:id="rId14"/>
    <p:sldId id="348" r:id="rId15"/>
    <p:sldId id="349" r:id="rId16"/>
    <p:sldId id="350" r:id="rId17"/>
    <p:sldId id="363" r:id="rId18"/>
    <p:sldId id="351" r:id="rId19"/>
    <p:sldId id="352" r:id="rId20"/>
    <p:sldId id="354" r:id="rId21"/>
    <p:sldId id="362" r:id="rId22"/>
    <p:sldId id="355" r:id="rId23"/>
    <p:sldId id="366" r:id="rId24"/>
    <p:sldId id="364" r:id="rId25"/>
    <p:sldId id="365" r:id="rId26"/>
    <p:sldId id="356" r:id="rId27"/>
    <p:sldId id="367" r:id="rId28"/>
    <p:sldId id="334" r:id="rId29"/>
    <p:sldId id="33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61" autoAdjust="0"/>
  </p:normalViewPr>
  <p:slideViewPr>
    <p:cSldViewPr>
      <p:cViewPr>
        <p:scale>
          <a:sx n="100" d="100"/>
          <a:sy n="100" d="100"/>
        </p:scale>
        <p:origin x="-1356" y="-6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31783B-4763-400E-BFE7-C49E9D4DE2CB}" type="datetimeFigureOut">
              <a:rPr lang="en-US" smtClean="0"/>
              <a:pPr/>
              <a:t>11/23/2011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21AEB1-7DCE-4282-8EED-E47907825FD1}" type="slidenum">
              <a:rPr lang="en-US" smtClean="0"/>
              <a:pPr/>
              <a:t>‹#›</a:t>
            </a:fld>
            <a:endParaRPr lang="en-US" dirty="0"/>
          </a:p>
        </p:txBody>
      </p:sp>
    </p:spTree>
    <p:extLst>
      <p:ext uri="{BB962C8B-B14F-4D97-AF65-F5344CB8AC3E}">
        <p14:creationId xmlns:p14="http://schemas.microsoft.com/office/powerpoint/2010/main" val="3230363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smtClean="0"/>
              <a:t>CSE 331 Autumn 2011</a:t>
            </a:r>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495EA0B-1783-492E-873E-F82651094EC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CSE 331 Autumn 2011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5EA0B-1783-492E-873E-F82651094EC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smtClean="0"/>
              <a:t>CSE 331 Autumn 2011</a:t>
            </a:r>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495EA0B-1783-492E-873E-F82651094EC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CSE 331 Autumn 2011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495EA0B-1783-492E-873E-F82651094ECA}"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t>CSE 331 Autumn 2011</a:t>
            </a:r>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495EA0B-1783-492E-873E-F82651094ECA}"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smtClean="0"/>
              <a:t>CSE 331 Autumn 2011</a:t>
            </a:r>
            <a:endParaRPr lang="en-US" dirty="0"/>
          </a:p>
        </p:txBody>
      </p:sp>
      <p:sp>
        <p:nvSpPr>
          <p:cNvPr id="10" name="Slide Number Placeholder 9"/>
          <p:cNvSpPr>
            <a:spLocks noGrp="1"/>
          </p:cNvSpPr>
          <p:nvPr>
            <p:ph type="sldNum" sz="quarter" idx="16"/>
          </p:nvPr>
        </p:nvSpPr>
        <p:spPr/>
        <p:txBody>
          <a:bodyPr rtlCol="0"/>
          <a:lstStyle/>
          <a:p>
            <a:fld id="{0495EA0B-1783-492E-873E-F82651094ECA}"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smtClean="0"/>
              <a:t>CSE 331 Autumn 2011</a:t>
            </a:r>
            <a:endParaRPr lang="en-US" dirty="0"/>
          </a:p>
        </p:txBody>
      </p:sp>
      <p:sp>
        <p:nvSpPr>
          <p:cNvPr id="12" name="Slide Number Placeholder 11"/>
          <p:cNvSpPr>
            <a:spLocks noGrp="1"/>
          </p:cNvSpPr>
          <p:nvPr>
            <p:ph type="sldNum" sz="quarter" idx="16"/>
          </p:nvPr>
        </p:nvSpPr>
        <p:spPr/>
        <p:txBody>
          <a:bodyPr rtlCol="0"/>
          <a:lstStyle/>
          <a:p>
            <a:fld id="{0495EA0B-1783-492E-873E-F82651094ECA}"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CSE 331 Autumn 2011</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495EA0B-1783-492E-873E-F82651094EC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495EA0B-1783-492E-873E-F82651094EC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CSE 331 Autumn 2011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495EA0B-1783-492E-873E-F82651094ECA}"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r>
              <a:rPr lang="en-US" smtClean="0"/>
              <a:t>CSE 331 Autumn 2011</a:t>
            </a:r>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495EA0B-1783-492E-873E-F82651094ECA}"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en-US" smtClean="0"/>
              <a:t>CSE 331 Autumn 2011</a:t>
            </a:r>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495EA0B-1783-492E-873E-F82651094EC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50quidsoundboy.net/wp-content/uploads/2011/05/thumb-21367-radiation_therapy.jpg"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computingcases.org/case_materials/therac/analysis/therac25_facility.jp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http://www.youtube.com/v/kYUrqdUyEpI?version=3&amp;hl=en_US&amp;rel=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http://www.youtube.com/v/aZws98jw67g?version=3&amp;hl=en_US&amp;rel=0"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catless.ncl.ac.uk/Risk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86200"/>
            <a:ext cx="8305800" cy="1828800"/>
          </a:xfrm>
        </p:spPr>
        <p:txBody>
          <a:bodyPr>
            <a:normAutofit fontScale="90000"/>
          </a:bodyPr>
          <a:lstStyle/>
          <a:p>
            <a:r>
              <a:rPr lang="en-US" sz="4000" b="1" dirty="0" smtClean="0"/>
              <a:t>CSE 331</a:t>
            </a:r>
            <a:br>
              <a:rPr lang="en-US" sz="4000" b="1" dirty="0" smtClean="0"/>
            </a:br>
            <a:r>
              <a:rPr lang="en-US" sz="4000" b="1" dirty="0" smtClean="0"/>
              <a:t>Software Design &amp; Implementation</a:t>
            </a:r>
            <a:br>
              <a:rPr lang="en-US" sz="4000" b="1" dirty="0" smtClean="0"/>
            </a:br>
            <a:r>
              <a:rPr lang="en-US" sz="4000" b="1" dirty="0" smtClean="0">
                <a:solidFill>
                  <a:schemeClr val="accent1"/>
                </a:solidFill>
              </a:rPr>
              <a:t>software disasters</a:t>
            </a:r>
            <a:endParaRPr lang="en-US" b="1" dirty="0">
              <a:solidFill>
                <a:schemeClr val="accent1"/>
              </a:solidFill>
            </a:endParaRPr>
          </a:p>
        </p:txBody>
      </p:sp>
      <p:sp>
        <p:nvSpPr>
          <p:cNvPr id="3" name="Subtitle 2"/>
          <p:cNvSpPr>
            <a:spLocks noGrp="1"/>
          </p:cNvSpPr>
          <p:nvPr>
            <p:ph type="subTitle" idx="1"/>
          </p:nvPr>
        </p:nvSpPr>
        <p:spPr/>
        <p:txBody>
          <a:bodyPr/>
          <a:lstStyle/>
          <a:p>
            <a:r>
              <a:rPr lang="en-US" dirty="0" smtClean="0">
                <a:solidFill>
                  <a:schemeClr val="tx1"/>
                </a:solidFill>
              </a:rPr>
              <a:t>Autumn 2011</a:t>
            </a:r>
            <a:endParaRPr lang="en-US" dirty="0">
              <a:solidFill>
                <a:schemeClr val="tx1"/>
              </a:solidFill>
            </a:endParaRPr>
          </a:p>
        </p:txBody>
      </p:sp>
      <p:sp>
        <p:nvSpPr>
          <p:cNvPr id="4" name="Rectangle 3"/>
          <p:cNvSpPr/>
          <p:nvPr/>
        </p:nvSpPr>
        <p:spPr>
          <a:xfrm>
            <a:off x="228600" y="1219200"/>
            <a:ext cx="8763000" cy="2308324"/>
          </a:xfrm>
          <a:prstGeom prst="rect">
            <a:avLst/>
          </a:prstGeom>
        </p:spPr>
        <p:txBody>
          <a:bodyPr wrap="square">
            <a:spAutoFit/>
          </a:bodyPr>
          <a:lstStyle/>
          <a:p>
            <a:pPr algn="ctr"/>
            <a:r>
              <a:rPr lang="en-US" sz="2400" dirty="0" smtClean="0"/>
              <a:t>Today’s Seattle Times (11/23/2011)</a:t>
            </a:r>
            <a:br>
              <a:rPr lang="en-US" sz="2400" dirty="0" smtClean="0"/>
            </a:br>
            <a:endParaRPr lang="en-US" sz="2400" dirty="0" smtClean="0"/>
          </a:p>
          <a:p>
            <a:pPr algn="ctr"/>
            <a:r>
              <a:rPr lang="en-US" sz="2400" dirty="0" smtClean="0"/>
              <a:t>“The </a:t>
            </a:r>
            <a:r>
              <a:rPr lang="en-US" sz="2400" dirty="0"/>
              <a:t>bottom line is the BCS is flawed</a:t>
            </a:r>
            <a:r>
              <a:rPr lang="en-US" sz="2400" dirty="0" smtClean="0"/>
              <a:t>,” [Stanford football coach] Shaw </a:t>
            </a:r>
            <a:r>
              <a:rPr lang="en-US" sz="2400" dirty="0"/>
              <a:t>said. </a:t>
            </a:r>
            <a:r>
              <a:rPr lang="en-US" sz="2400" dirty="0" smtClean="0"/>
              <a:t>“They </a:t>
            </a:r>
            <a:r>
              <a:rPr lang="en-US" sz="2400" dirty="0"/>
              <a:t>themselves know it, which is why they've proposed a lot of changes going forward. </a:t>
            </a:r>
            <a:r>
              <a:rPr lang="en-US" sz="2400" dirty="0">
                <a:solidFill>
                  <a:srgbClr val="FFFF00"/>
                </a:solidFill>
              </a:rPr>
              <a:t>All I've heard all year is the computers don't like Stanford</a:t>
            </a:r>
            <a:r>
              <a:rPr lang="en-US" sz="2400" dirty="0"/>
              <a:t>. </a:t>
            </a:r>
            <a:r>
              <a:rPr lang="en-US" sz="2400" dirty="0">
                <a:solidFill>
                  <a:srgbClr val="00B0F0"/>
                </a:solidFill>
              </a:rPr>
              <a:t>The computers haven't </a:t>
            </a:r>
            <a:r>
              <a:rPr lang="en-US" sz="2400" dirty="0" smtClean="0">
                <a:solidFill>
                  <a:srgbClr val="00B0F0"/>
                </a:solidFill>
              </a:rPr>
              <a:t>programed [sic] themselves.</a:t>
            </a:r>
            <a:r>
              <a:rPr lang="en-US" sz="2400" dirty="0" smtClean="0"/>
              <a:t>”</a:t>
            </a:r>
            <a:endParaRPr lang="en-US" sz="2400" dirty="0"/>
          </a:p>
        </p:txBody>
      </p:sp>
    </p:spTree>
    <p:extLst>
      <p:ext uri="{BB962C8B-B14F-4D97-AF65-F5344CB8AC3E}">
        <p14:creationId xmlns:p14="http://schemas.microsoft.com/office/powerpoint/2010/main" val="2781456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D9B0B55C-CB1B-4A72-B459-473D40D1D55A}" type="slidenum">
              <a:rPr lang="en-US"/>
              <a:pPr/>
              <a:t>10</a:t>
            </a:fld>
            <a:endParaRPr lang="en-US"/>
          </a:p>
        </p:txBody>
      </p:sp>
      <p:sp>
        <p:nvSpPr>
          <p:cNvPr id="1029122" name="Rectangle 1026"/>
          <p:cNvSpPr>
            <a:spLocks noGrp="1" noChangeArrowheads="1"/>
          </p:cNvSpPr>
          <p:nvPr>
            <p:ph type="title"/>
          </p:nvPr>
        </p:nvSpPr>
        <p:spPr/>
        <p:txBody>
          <a:bodyPr/>
          <a:lstStyle/>
          <a:p>
            <a:r>
              <a:rPr lang="en-US" dirty="0" smtClean="0"/>
              <a:t>Another fun one</a:t>
            </a:r>
            <a:endParaRPr lang="en-US" dirty="0"/>
          </a:p>
        </p:txBody>
      </p:sp>
      <p:sp>
        <p:nvSpPr>
          <p:cNvPr id="1029123" name="Rectangle 1027"/>
          <p:cNvSpPr>
            <a:spLocks noGrp="1" noChangeArrowheads="1"/>
          </p:cNvSpPr>
          <p:nvPr>
            <p:ph type="body" idx="1"/>
          </p:nvPr>
        </p:nvSpPr>
        <p:spPr/>
        <p:txBody>
          <a:bodyPr/>
          <a:lstStyle/>
          <a:p>
            <a:pPr marL="0" indent="0">
              <a:spcBef>
                <a:spcPts val="500"/>
              </a:spcBef>
              <a:spcAft>
                <a:spcPts val="500"/>
              </a:spcAft>
              <a:buFontTx/>
              <a:buNone/>
            </a:pPr>
            <a:r>
              <a:rPr lang="en-US" sz="2800"/>
              <a:t>A woman who was phoned repeatedly by a public lavatory asking her to fill it with cleaning fluid had to ask British Telephone to put a stop to the calls. ... About 15% of all nuisance calls are caused by errors, most of which are traceable to faulty programming, according to a BT spokesperson. The most common type of computer-controlled nuisance call is from soft drink vending machines which need refilling.</a:t>
            </a:r>
            <a:r>
              <a:rPr lang="en-US"/>
              <a:t> </a:t>
            </a:r>
          </a:p>
        </p:txBody>
      </p:sp>
    </p:spTree>
    <p:extLst>
      <p:ext uri="{BB962C8B-B14F-4D97-AF65-F5344CB8AC3E}">
        <p14:creationId xmlns:p14="http://schemas.microsoft.com/office/powerpoint/2010/main" val="320549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E4570E15-4FB1-4EB8-AD4D-FE0074AE1FC3}" type="slidenum">
              <a:rPr lang="en-US"/>
              <a:pPr/>
              <a:t>11</a:t>
            </a:fld>
            <a:endParaRPr lang="en-US"/>
          </a:p>
        </p:txBody>
      </p:sp>
      <p:sp>
        <p:nvSpPr>
          <p:cNvPr id="1012738" name="Rectangle 2"/>
          <p:cNvSpPr>
            <a:spLocks noGrp="1" noChangeArrowheads="1"/>
          </p:cNvSpPr>
          <p:nvPr>
            <p:ph type="title"/>
          </p:nvPr>
        </p:nvSpPr>
        <p:spPr/>
        <p:txBody>
          <a:bodyPr/>
          <a:lstStyle/>
          <a:p>
            <a:r>
              <a:rPr lang="en-US" dirty="0" smtClean="0"/>
              <a:t>A not fun one: Therac-25</a:t>
            </a:r>
            <a:endParaRPr lang="en-US" dirty="0"/>
          </a:p>
        </p:txBody>
      </p:sp>
      <p:sp>
        <p:nvSpPr>
          <p:cNvPr id="1012739" name="Rectangle 3"/>
          <p:cNvSpPr>
            <a:spLocks noGrp="1" noChangeArrowheads="1"/>
          </p:cNvSpPr>
          <p:nvPr>
            <p:ph type="body" idx="1"/>
          </p:nvPr>
        </p:nvSpPr>
        <p:spPr>
          <a:xfrm>
            <a:off x="612648" y="1600200"/>
            <a:ext cx="5407152" cy="4495800"/>
          </a:xfrm>
        </p:spPr>
        <p:txBody>
          <a:bodyPr>
            <a:normAutofit fontScale="92500" lnSpcReduction="20000"/>
          </a:bodyPr>
          <a:lstStyle/>
          <a:p>
            <a:r>
              <a:rPr lang="en-US" dirty="0"/>
              <a:t>In the mid-1980’s, the Therac-25 computer-controlled radiation therapy machine massively overdosed six people</a:t>
            </a:r>
          </a:p>
          <a:p>
            <a:r>
              <a:rPr lang="en-US" dirty="0"/>
              <a:t>Electromechanical interlocks are common on such systems, intended to ensure that overdosing is avoided</a:t>
            </a:r>
          </a:p>
          <a:p>
            <a:r>
              <a:rPr lang="en-US" dirty="0"/>
              <a:t>On the Therac-25, the mechanical interlocks were removed and the equivalent interlocks built in software</a:t>
            </a:r>
          </a:p>
        </p:txBody>
      </p:sp>
      <p:sp>
        <p:nvSpPr>
          <p:cNvPr id="2" name="AutoShape 2" descr="data:image/jpeg;base64,/9j/4AAQSkZJRgABAQAAAQABAAD/2wCEAAkGBhQSEBQUExQVFBUVFBQWFxgXFBcVGBQUFRQVFBQUFRQXGyYeGBkjGhQUHy8gIycpLCwsFR4xNTAqNSYrLCkBCQoKDgwOGg8PGikgHBwpKSkpLCkpLCkpLCksKSkpKSksKSksLCkpKSksLCkpKSkpLCkpLCkpKSwsLCksKSkpKf/AABEIAMEBBQMBIgACEQEDEQH/xAAcAAABBQEBAQAAAAAAAAAAAAAEAAIDBQYBBwj/xABFEAABAwEFBQQIBAMGBgMBAAABAAIRAwQSITFBBQZRYXEigZGxEzJScqHB0fAUQrLhByNiFTNzgpLxNENTk6LCJERjFv/EABkBAAMBAQEAAAAAAAAAAAAAAAECAwAEBf/EACMRAAICAgMAAwEAAwAAAAAAAAABAhEDMRIhQRMiUTIEUmH/2gAMAwEAAhEDEQA/AMW0p15NAXVynWSArt5MlKUAj767fUcpBYxIHap4eooTgFgkrXpB6jJSa2VujE7XTkphUDeqHFSMlwOSMISKqe2ohb6c10pGhkwipWIEtzHImOHRG2ja/pKDRUa+rUwAMCnAzIkTI7gTGaBp0yiqdM80Ale2wFxvFxB4AkDoiqNlfPrmOET8SjqVnnRG0dnk8uqPYtkNmsV4YqSjYxBw1V3T2dDRdx8/BEUNltLcDjr16IUGzMVtnahDixPMw1xjEwCYHExktNadnluY71BRc6m4OYS1wyIwKRutjGcNM6ppavaNnVmV6bBWYwvcwOxaCHcYkZ8k207n2R+dFrebSW/pMK0cakriyLzU6aPGbi6GLc7a3f2dSn+e9rvZaRVPhHmVjbSxocbhJboXC6fAEqL6dWVi7IIXE8kJkzkJQCNcUwlTCzuPJPFh44pwATnKN1Au0jnkVbMsikFmWtGKN1jqfleRyz8Ela2i9MMExnhOPBJNyBRTizjgl+EaiA1PDFWydAn4Mc0vwI4lF3UHb7Vd7IzOfILWYhbSYcqjeGY8M04WPg5p71UbLHZd77vkjbqZmQX+Bdy8UjY38PihQnCo4fmPiUA2S/hXcCkWnUHwS/FPH5instz+PwCFGsjKQJRLbY4+ye5Sss5diYA8PAJWwogp0eKMoWYnIffVTUKTRkLx5/RGtY6OCUOiKlYeJRlOk0aSo2tRdns85LAH0pOQVvYLBGJzTLHRaM8OqtqbFRC9HBZQdI5jBJ1Aj+rnk4fVFNCeAjsINTMjHtDXDEdQhLbsoeswyOH0VjVoziMDx+qgDoMZHhoeY5qU4XoeMifbdIizMLTBp3YIMEYRII6rz/ae2K5Nx9Wo4aAuJwW9q1SabmaEQJ0P0WJ2jZu1iMQuVLi+yiVoqWlxyHiniyuvNBJh05cRiPhKsaFBGusktwzEEdRiPvmmcqNVgFLZYRAsgCsaVMET9jkk6ik5tjcSuNBNNNHOpqI00UwUD+jTKuA4k4AcSiSIxOQzTaNKTeI6ch9T9EbBRHZ7MA0CNP8AdJWDaaSFhox7QngLjQngLrIDS1UVoH8x3vHzV+VRVx/Md7x80yABbJHYPvu+SNIQmyfUPvuRpCdgWhiQXSEg2VjCaFLSpFxga/HpyTqFAuwAw81oLNZPQgQL1Z2Q9gcTwPkkcqClZALMyi3tC9VOmjB9U+zbNc/F2A+PgrCy7MDTef2nnHkOnHqinJUr7C3QK2iGiAFDUlFOCgqhN0hOzObY3k9C+61oe4RekkAcsOi2+7dvZaKLKjcJGIOYIwI/dVuy90aAN97fSOPtm9Bz9XJa2hQhoww04LNp6Ck/SRlERiE4WUj1T3FOZTjJTNdxWsaiOlaNHYFGFuE6HJRVKYIxCFLyzmPvNMmmL2gmo4wYE8lmdj70iu91Gsw0qocYB5aScnAaaxInTRirKz29O7v4ht+n2azYumbt6CCGuIyywdmEEFlsKsGDnofaCrNp2cE3hrgVOKTm0mNe4PqNaLzgIBdqQOCgqV5GP2VLJC1aHhLxgVlpKypUlmbRvOKbnNFOS0kYuAGB5BX+xLca1FryACS7AciQuKaklbOhUS1Kdw3hl+YD9QHFOMESMQpyhqllEyJaeRieo1SJjMje1D1SAJKkdSd7RjoJ8YyTG2YTz45nxVUIyAUS7PuHlPE/fNEspp4YnAI2ajz/AH/tDm2lkOcAaQwDiBN504DuXE3+JoivSPGkfg931SXbD+Ucs0+TLIBOAXAE5AI0qjreu73j5lXhVHU9d3vHzKJgXZA/ln33I0hC7G/uz77vkjLsp3sVaIwyUTQss9P1Hj0TqFnnp5/stNs3ZtwBzhLz6o4f1FSlNaQ6j6NsGzvRgGJqHIeyOJ4I6hZAyScXHM/Icl2rXpUWy93acc8Z7gNB4dVJTrBwBBBByI1WS9YJP8GOCYQpyE1wVBAZwQdtq3YI4/JHOCGtlnvNI106rMwKzeE0yLz2CcgcFe7P3ka4Y5cWm8PgvMtvUS2oHEZiDyLcxHSD4oezbRDCC2W8wYI6cUePXQOR7rZrQ1wkEEciigvKNkb2llQNc4AHEOyw09IBhPgvQtlbwhwgwCe8O/dBoZSLQjh4JjoITg9R1OOqTQ4HUJYeXkuutEhK0PkHiqt1eE92I+ievWVZUr59Ey2W8AEkrLWnepsm6CdJxjrzQMBVg573OccXEn9lut0xFlaP6n/qK89/tFvM9y3u6Ne9ZWn+p+fvLnzr6l8Ttl9KaSm3lwlcZc45RkJ5TSmQpxdXEpTmPPP4oD+bQ9x36kl3+KXr0Pdf5tSXbj/lHNNfYsgE8NSaF1AxG9qoqo7bvePmVfPCo6o7bvePmUTA+xWzT/zOVrZ7Ne93XmeHRA7v0r1O6PbdJ4DDAc1udjbEGDnCGj7hDLOgwjaItmbKDQHvHujifp9EZa7S2k0vecfno0I61PDAXHCB3Nbw6ryve7eN1oqejp+qMOnH90mKLkzZJcQLb+8D7TVN0w0aiRlw5InYO9b6Drr8W88iOf1VVTohoj7KY9oK7UlVHI27s9bsG0GVW3mmeI1HXlzRDgvI9l7ZqWZ+BJA01E/fQr0XYu8DK7RBAdw49OfJSlBopGSZZuaonBT5phagMUu29kCs0xg7z6rEVLLcJa9t0zmdeU/NemvaqvamxmVh2hB0OvfxTJ0Bo85LbpkZK42XtypRiDI9k5c+ibbdivomS0ObrnB54YgoFzGZmpj7hT9NE1aZ6zu7vU2q0SeRnNp4O5c1oTWleOWE+iZ6ek9rrpAe31SASIluoPFb/Y+1w9jcZBALTyOik1RVSLS3V7va4Z9NfDNZvam1Qx+aP2rtENaZWaFIulxzOXIad6k5UyiVkVppvrOF6QwnLiOfJPq7JazoDkY+ihtViquM33zOQIEdMEz+yazY7TjM4F06aiIWv/oevwsRsthMhoOE6RPQLQ7FaG0QBhidIxnHBZKjs+0RDSWgDPAHvJEytHu7ScygA8kuvOmTOZ4qGRdbKQfei5vLt5QhycHKFFR8pSomVQZggwSDGMEZg80+UyQDspSmyuEpjGV353dq2p1I0rvYDwZMZlsaciktTeSVFkklRNwTdmZXEL/aNP22+IU7KgIkGQrEzrgqYUC+qWjO87uxOKuCVbbA2H2iYkuJJ8ZASSnxQ0Y2xbu7rta1ojAYzxOZJWpqkMAjuHzRDKQps8+fJZXebbESxp7TvW/pb7PVQjcn2Wf1Rlt+96f+VSM8SNTx++vBZawWS6P6jn9E3a1lfTqmoReaTnw+/kpLE41IDMZ+HVejVR6OC7l2MrMl3cobQ+40nXTqk+tBJVXWtheeWQ6K0dEpbHssdUgvAwgmbzZjUwTOimsNtdTdLDB1Gh6IekRyz5JVR8Ez/BUelbu73NrC68w4an/2+vitLK8Ts7nHEGCMjxPArY7ub4kRTrd37fRSlD8KxnfTN0QoqjV2lXDgCCCDkQobQ8k3R3ngPqot0rZRJvoGqtvktGWp+Q5qt2hutTfiBB6x8fqr1jABAXCuZ5JXZdQVUY+ruywHFz2/6fCYyVzY6raTGhpgNAAxk4fNWbkOaY4DwTfLJ7B8cUCOc6q684Q0ZDinvmMM1M5MMapbt2Norv7Rcx5lhPMOAn4rlTbzpBbTdhzb5yibTZZdwHE5dOqGfZBBiTHHjwhUXB7Qr5eE7N6nDOi4/wCZoV7si2ekpXrt2XOwMaHksZexWn3eqfyiOB88UMsIpWjQbb7LoOVFvftI06TWNJDnu0MENbicucBXIcs5tHYVWvWL3kREMAOQ5/E96hGk7ZddldsraJZUpOJMXiHYnGcC5w1OOfJbwOWGsuxalSkC2IJJEmMiWn4hajZXpG0w2pEtwkGZGk89O5ZoaVeFkXJpcow9K8sIPLklHeSWAea//wA5VJjsgcS7wVpsfZj6U3niOEyJ8MEVaKRLwRoIUlnsziYhdMsrrshHGr6LTZNhvv4ra2Gg1mGsKt2BYfRUy45kf7n7+aOe+BP3HDqVxNvJKkdaShG2R7Rt4IeGEOewE3R6wPEtXmlvc4ukycSXYkE94yWy2vS9KLjKgp1R2mEQXNExh+YNOWH7Kv2lYtan/dAgD/GYMvfGHENXXGPA5nLkZX0oLe0Q4QJJAET7TZMCcjkVT23YrmE1KBIwxby5cenmr3auxiMCI1BzB1kHwVbZXvY8MIkHwA1IOnkuhNeEq/TLWmqXCMjqNcOCGosJwGPJbLamxmVcfVfxGvVZm1Wd1N114g6OGR581eM00c8otEPqgkgJrHFzoylcrvcPr+6tNi7Eq1Tdp03PfEmBkOZOA8UzdLsXeiJrAAANE2s0HE6a8FfHc22D/wCu/wD8fqmU91rR6VrX0XtEjEjAnQXhgk5L9G4v8NBuiXto3nTEAR7TzER3eav6NK6OJJkniVyw2HJrBLWYA6F35nfJWlLZBOZhcGSTk+jtgqQAmlGV9mvbjEjiEMWKOigO9QuKIqtQzymMRuKFtrnXTdieYnBElRkJkIU7rfXDbt5h6g4eBULNo1GiC1p73AeCtXbMc5xGAjHHmgrTsioATEhXi4EmpFFadtEu0bHBv7rZbpV71CZmTwjiF5zaBiepW93LP/xh1+ZTZ4rh0DFJ8uzShypN7rW9lnJZiMQ4QCCCNeXMY5K1voW3403ji13kVyw/pHRJ9Gf3GtTi1wyYMoEAknOdTgfALVi0Kl3ebFlo+4D44/NHsdiqSScmTi6QfTqKWUGx6na5TaHTJJSTJSShsxtHa4loBlzoBGePAQtvsTZ8gEgZY8+awW5uzJrukTdddb35u8gvVaNO40NGa3+Q4p1EbCm1cieZPIacToEJaq0mBkNeJ49E+vaIEDn4an70lV1ltrak3ZkZgjTiOSfDDgu9snlnydLSA7FsRrLRVrucXvqYAn8jB+QfYwA1mbMhJcLoEroIlXXsXo2hgb6Wjoz89MD/AKZ/MB7JM8DoqW17L7N+kfSMxy9ZpGYcMwRwz4haGyPNQmpiGnBg4jV566cly1WIk32G5Uw7USHgaVG/mHxGhCFBsxhUFpszXtuuEj7y4LRWqwioYLfRVTMD8lSNWO46xgRw1VPaLO5jocCCmRumZG37HdS7Te2zPm374r2jd3ZbKFkY1gAljXOI/M5wHaJ1WHsFAPqsaci4T01+C9JbUBpy2CDlGUaQnk7QsYpMM9ECEhZ+Gun3qnkZHj5Lo46Fc/EvZGyjGAbEaZeCeLOdVIXTyK7fWMRluCpNrbOLO00SNQIkc44K/JTRTmZgz3pXFMKdGGbaWun7hC1DitXbt2GklzG9QJHh9FmtpUQ2IEZz1lTqnQ2wMlQ13wOmKc5ygquToQNptbeBzBAx5HIoW2UHhjmzAaYEZkE4Ge9QWG1Qbh5gdDkPGD3qyqPvN5ObB6xh8PJFpxkC7RitgUmPrPY9odea6J9puPkCthsemGNcGiAHCB3BedMtBZUDmmC10/Feh7NrAhxbkSCOhaIVcy9JYn4WJehrU/sP913kU41EFX2hTLarL3aaxxiDq065KMV2VY/YX/DUf8Jn6QjnBBbC/wCHo/4bP0hHVUz2BaE1ynpvQYcpWOQaCFXklGHJJKCUO4LgLRUfJPpBLRHqwYJOK33pYEnM5cm/UrxjZu33UKzCBLWnHD1mnMFep2baQrNDwZBEq2TB91LwSGX6V6Fl5mUrMQwuIAl2B++CjDk68qCUPCAtbvSv9EPVEGoeWjO/yUtttdxuGLnG60cXH5DM9Fyx2e42Mzm46uccygYlq0CYLXFpGmkcCFOU1rpTkqik7XoSG0WVr2kOAIOh+B681VWmy4FrgarB/wB2nz/rbzGPJyu5TSBmmFMTb9kkNvMN9hycNIOsKbc3br6ddtlPapum6DnTgFxun2eWkytHadnBzi5vYcdW6mMbwyd0PiqeybGLbayrdDey8OgEtdIDQWH8uJEtPdKaLWjOz0RoloHL7K4wYeXNDUZAcycxLeYU9kqk56CfMINMomFsGEFd/Dg5FcDp1SuzkT4JGhrO+ghKO7uXLp4/ApTzQCSSeEqi3l2Ea1MmldFUYgOwa8xk4jLr4q5KbKFmo8Q23aLfZ/72zejHtEFzf9bTdVBW3itDvzAdGgfFfRr2BwIcAQRBBEgjgQc1iNvfwns9Yl1B3oHHNsXqfcJBb3GOSrCcfURnCXjPIDtepIJJkGZBPkj6G9lQCJBGOBBV9tL+FVsp4taysONNwn/S6D4SspbdlvpmKlN7Dwc0t8wr/SRD7RIXGVvN3nj0IjLs/pE/FeeuoLZ7sW5gohl9t4aEgHwKXMriPidMu7bVim88GuPgCVU1rDcpvfJvOpG9wkMxjhijdpmad323MZ3Fwvf+IK7tY/yKh/8Azf8ApKhF0XfYXsURZ6X+Gz9IRjnITZxijT9xn6QiS5TexloZKc1yjKUogCQ9cUIckloJ5mYOvxWg3V3lFFwpucLjjx9Un5LIWk3nSBAUYYV6TVnApNHvFKrIkZKR1QAEnAASeQXnO5+9xpxSrGW5NcdORWxq2kVnXGmWNgvIxk5in8z3cVzSjTOlStE9kl7vSkZ4MHss9o8zn0hWTVBSOClBSMKHkLl+M/H68FwOSvIGHFy5KYBChrunsDXFx4Ny8TkO9EUdTfeN7QSG8zk5/TMDvTXWymypTa9wDnkhgOZjF0dykA7o+AGACBttOlTcbS/NlMiSZutmTdGhOWGadGNTaYhp4T9fkuNtXgWx36SvHqO/9pbWc8OmmXT6J2LQNI1aeY1W/wB2t5qVraI7Lm4OaTi0E4HmJ18lRxApJmt9MIAGXmpqNcl0DL4ICi7GNYw7kfYhALjkBP0lLVjXQXlmkSPsIVtpl8SiGuxSuAVI7HTwXC0J89Ui1I00OmRkD7CbdCkuLno0owyBxUdeg14uua1zTmCAQeoK7XrtYO29rfecB5qur7zWVmdopdzw74NlFRb0g2iutH8PrC8uJs7WlwIlt5sTq0AwD3LCbW/gvWbJo1WVBoHSx3ji0/Bba2fxEsrPVL6h/pbA8Xwqe0fxTwPo6HS8+R3gD5qsIZfETlGL2eb2/YdtshF9lVgaZBxcwGIkOEtyJ8VHU3nrGm5jw1wc1zZiCJEThgtZb997XV/5lwTlTbd8Ti4+KpXWZ1Rxc5t4mZLgMZ81ZwpfeiTj/qyewb50rrWva9sACRDhgI0x+CubNtujU9Wq0ngTB8DBWXt2wCcWtbOoBjz+qp7Rs5zfWaW9cvFQ4Qlphcpx2elErkrzWha6tP1Kjm9HGPDJWNn3wrt9YNeOYg+Lfos8L8N8y9N0HJLL0d92Edqm4HkQR8YSSfHL8H+SP6ZSEoTimrsOMbKO2XturZnXqTonNubXdWoFNKNGuj1DYO+9KvDXxRqcz2HHk7TofFacP4/t4rwcq/2FvnWs8NJ9JT9hxyH9LtOmIUZYvwrHJ+nrcpSqXY28lG0j+W6Ha03YOHTiOkjordrlCmtldjq1UNBJ/wBzoBzQ5pG47GHuBJIjAxgBPDJcD7zp/K3BvN2Rd3Ygd6lBTIAJs2pUENeCWx6zpDpGEc1jN+94PSP9Aw9lh7ZH5n8Og8+i0W9u8H4ejDT/ADHyG8hq7u815eTjPzT44+sScvDrUXYbc+jUD6brrm5HzB4hCSntMKzJnp+x9/qdW6Kn8p/WGzydpPA+K2LNsSwgYzGI1BjFeBterzY+81ay4RfpHGNWzn9/EIJDt2e0V34tcNQPkiTaIDToYHmshsPfOjaBAcQ4XfWBAxyAecJwyPdK0zTLQP6v/Zag2WdKvKnfXDQXEgNAJJOQaBJJ7lU034/fFVe/NvbTsFUvMNNxp6Oe0Rhohxs3Iy23f4m1qlRws5FKmDDSGgvcMpJdMTnAGCoq+2bVU9atWM8XuA8JhV9p2ffZeoOEnKTI7joeqDpbcqUSGV2Ec4z58D3FdLlFL6IHP9Dn0nk4gnr+6tNg0aLXu/EUzUbdN0Cpch3OMx9ELZbZTqCWOHT6jMIgNhc880/wrGnpkNssLDUcWXmsJ7ImSBwvapzLG0aT1xUkJwXPLJN7ZRJIQaupLhcpdspZ1ccJXWMLvVa53uglV1q2s1gMQSNJxTLHJiSyRQ+tsim78sHi3s+WCrLTu7GLXjo76hPo7wtdN8OB/LdiCeZ0+KrrZtsuwa0MjWS4nDnh8FeMJL055Tg/ASvYy0wQPP4pJNr3mAuxdLp6YRh4pKtkqGvGCgKIzzUT2CUUwMYmuCkIXC1EBGAuKUs4JhaiAVOoWkEEggyCDBB4grXbH3+qBtyubwiA8DtjjPHr5rIhi6GINJ7Cm1o9Qs2+VmIAv3eoI+SJfvTZw0n0rTAmAQSe5eUimpG01Pgiimw3bG1HWis6o7XIcG6BB4p7KUlH0dg1n4tpP6xHms5KIKbK66uhi0dHc2uc7g6uk/AFFM3FfrUYOgcVN5oL0dYpPwy11WdE4dwHwCuhuI7/AKrT/lP1UVu3efQb6weDqBHdjqtHLFukwvHJK6KX8LBv0jcdj0PER9hXew9/61B4ZUAuQOy6RBHsOxujlkIwAVY0wlVpNeIcAfvRWsnR65sTeClaD2HYmSWGA4fUcwq3+IzQ+yXCYDqrB/pa930XltE1bO4PpOJDTIE9pscD99Fodo75i206QMh7LxeMrzjAvAdAfEomszL7DWom9TJjl8xqirLvGx4uV2xxwlp6tOIR4ehrVs5lTMQeIWsFfgqm7LXj0lnfdIxAklp6OGI+KHbte0WcgVmEj2uPRwwchRZa9mJdScSNYxw5tKNsO8zXdmqLskXsLzHYRi0+rodclqBZbbP2xSqx2o4jI88CcfFK0bXpt/MNcu14woN4LDYRZTUomn6UxAbUkyXAHsXuE6LF06hGSHBbob5Ga207fEdmccjhwzVdZ9t1WVA+/kTmAW4iPVjmqL8Q6IvGFxpxTcUK5Nlva9vVHzeqPcDoDA/0iAq1tpcARHj4q92VTpMYXNFSpVxiGBtMcDfeJ8AnWizvqF5LadMOEER6RwECSHuxnDPPGMkRTMvrkpNaSMMSr2lsJhEh09cR8ETTs9zJo6gfRC6DVlPQoPa0Sw4zGI8l1WdpoPdBxOeRj4JJOSHple1QuzSSR9AxieF1JMKNP38FxJJYw8JJJIGOhTBJJAY1O5+Z+9FrmZBJJcGfZ14tDm/VSBJJc5YcFVbx/wB2OpSST4v6Qs/5MhaPWKYF1JemjiH6qhr/APEf5h8kkkwsjRBOC6kgEezXosjtb+8K6kihWCDNJJJOxRhRey/7wJJIGNW5RVvVd7p8iuJIBK/Y3q/fAKzZr0PkkklYyOtSSSUGdCP/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hQSEBQUExQVFBUVFBQWFxgXFBcVGBQUFRQVFBQUFRQXGyYeGBkjGhQUHy8gIycpLCwsFR4xNTAqNSYrLCkBCQoKDgwOGg8PGikgHBwpKSkpLCkpLCkpLCksKSkpKSksKSksLCkpKSksLCkpKSkpLCkpLCkpKSwsLCksKSkpKf/AABEIAMEBBQMBIgACEQEDEQH/xAAcAAABBQEBAQAAAAAAAAAAAAAEAAIDBQYBBwj/xABFEAABAwEFBQQIBAMGBgMBAAABAAIRAwQSITFBBQZRYXEigZGxEzJScqHB0fAUQrLhByNiFTNzgpLxNENTk6LCJERjFv/EABkBAAMBAQEAAAAAAAAAAAAAAAECAwAEBf/EACMRAAICAgMAAwEAAwAAAAAAAAABAhEDMRIhQRMiUTIEUmH/2gAMAwEAAhEDEQA/AMW0p15NAXVynWSArt5MlKUAj767fUcpBYxIHap4eooTgFgkrXpB6jJSa2VujE7XTkphUDeqHFSMlwOSMISKqe2ohb6c10pGhkwipWIEtzHImOHRG2ja/pKDRUa+rUwAMCnAzIkTI7gTGaBp0yiqdM80Ale2wFxvFxB4AkDoiqNlfPrmOET8SjqVnnRG0dnk8uqPYtkNmsV4YqSjYxBw1V3T2dDRdx8/BEUNltLcDjr16IUGzMVtnahDixPMw1xjEwCYHExktNadnluY71BRc6m4OYS1wyIwKRutjGcNM6ppavaNnVmV6bBWYwvcwOxaCHcYkZ8k207n2R+dFrebSW/pMK0cakriyLzU6aPGbi6GLc7a3f2dSn+e9rvZaRVPhHmVjbSxocbhJboXC6fAEqL6dWVi7IIXE8kJkzkJQCNcUwlTCzuPJPFh44pwATnKN1Au0jnkVbMsikFmWtGKN1jqfleRyz8Ela2i9MMExnhOPBJNyBRTizjgl+EaiA1PDFWydAn4Mc0vwI4lF3UHb7Vd7IzOfILWYhbSYcqjeGY8M04WPg5p71UbLHZd77vkjbqZmQX+Bdy8UjY38PihQnCo4fmPiUA2S/hXcCkWnUHwS/FPH5instz+PwCFGsjKQJRLbY4+ye5Sss5diYA8PAJWwogp0eKMoWYnIffVTUKTRkLx5/RGtY6OCUOiKlYeJRlOk0aSo2tRdns85LAH0pOQVvYLBGJzTLHRaM8OqtqbFRC9HBZQdI5jBJ1Aj+rnk4fVFNCeAjsINTMjHtDXDEdQhLbsoeswyOH0VjVoziMDx+qgDoMZHhoeY5qU4XoeMifbdIizMLTBp3YIMEYRII6rz/ae2K5Nx9Wo4aAuJwW9q1SabmaEQJ0P0WJ2jZu1iMQuVLi+yiVoqWlxyHiniyuvNBJh05cRiPhKsaFBGusktwzEEdRiPvmmcqNVgFLZYRAsgCsaVMET9jkk6ik5tjcSuNBNNNHOpqI00UwUD+jTKuA4k4AcSiSIxOQzTaNKTeI6ch9T9EbBRHZ7MA0CNP8AdJWDaaSFhox7QngLjQngLrIDS1UVoH8x3vHzV+VRVx/Md7x80yABbJHYPvu+SNIQmyfUPvuRpCdgWhiQXSEg2VjCaFLSpFxga/HpyTqFAuwAw81oLNZPQgQL1Z2Q9gcTwPkkcqClZALMyi3tC9VOmjB9U+zbNc/F2A+PgrCy7MDTef2nnHkOnHqinJUr7C3QK2iGiAFDUlFOCgqhN0hOzObY3k9C+61oe4RekkAcsOi2+7dvZaKLKjcJGIOYIwI/dVuy90aAN97fSOPtm9Bz9XJa2hQhoww04LNp6Ck/SRlERiE4WUj1T3FOZTjJTNdxWsaiOlaNHYFGFuE6HJRVKYIxCFLyzmPvNMmmL2gmo4wYE8lmdj70iu91Gsw0qocYB5aScnAaaxInTRirKz29O7v4ht+n2azYumbt6CCGuIyywdmEEFlsKsGDnofaCrNp2cE3hrgVOKTm0mNe4PqNaLzgIBdqQOCgqV5GP2VLJC1aHhLxgVlpKypUlmbRvOKbnNFOS0kYuAGB5BX+xLca1FryACS7AciQuKaklbOhUS1Kdw3hl+YD9QHFOMESMQpyhqllEyJaeRieo1SJjMje1D1SAJKkdSd7RjoJ8YyTG2YTz45nxVUIyAUS7PuHlPE/fNEspp4YnAI2ajz/AH/tDm2lkOcAaQwDiBN504DuXE3+JoivSPGkfg931SXbD+Ucs0+TLIBOAXAE5AI0qjreu73j5lXhVHU9d3vHzKJgXZA/ln33I0hC7G/uz77vkjLsp3sVaIwyUTQss9P1Hj0TqFnnp5/stNs3ZtwBzhLz6o4f1FSlNaQ6j6NsGzvRgGJqHIeyOJ4I6hZAyScXHM/Icl2rXpUWy93acc8Z7gNB4dVJTrBwBBBByI1WS9YJP8GOCYQpyE1wVBAZwQdtq3YI4/JHOCGtlnvNI106rMwKzeE0yLz2CcgcFe7P3ka4Y5cWm8PgvMtvUS2oHEZiDyLcxHSD4oezbRDCC2W8wYI6cUePXQOR7rZrQ1wkEEciigvKNkb2llQNc4AHEOyw09IBhPgvQtlbwhwgwCe8O/dBoZSLQjh4JjoITg9R1OOqTQ4HUJYeXkuutEhK0PkHiqt1eE92I+ievWVZUr59Ey2W8AEkrLWnepsm6CdJxjrzQMBVg573OccXEn9lut0xFlaP6n/qK89/tFvM9y3u6Ne9ZWn+p+fvLnzr6l8Ttl9KaSm3lwlcZc45RkJ5TSmQpxdXEpTmPPP4oD+bQ9x36kl3+KXr0Pdf5tSXbj/lHNNfYsgE8NSaF1AxG9qoqo7bvePmVfPCo6o7bvePmUTA+xWzT/zOVrZ7Ne93XmeHRA7v0r1O6PbdJ4DDAc1udjbEGDnCGj7hDLOgwjaItmbKDQHvHujifp9EZa7S2k0vecfno0I61PDAXHCB3Nbw6ryve7eN1oqejp+qMOnH90mKLkzZJcQLb+8D7TVN0w0aiRlw5InYO9b6Drr8W88iOf1VVTohoj7KY9oK7UlVHI27s9bsG0GVW3mmeI1HXlzRDgvI9l7ZqWZ+BJA01E/fQr0XYu8DK7RBAdw49OfJSlBopGSZZuaonBT5phagMUu29kCs0xg7z6rEVLLcJa9t0zmdeU/NemvaqvamxmVh2hB0OvfxTJ0Bo85LbpkZK42XtypRiDI9k5c+ibbdivomS0ObrnB54YgoFzGZmpj7hT9NE1aZ6zu7vU2q0SeRnNp4O5c1oTWleOWE+iZ6ek9rrpAe31SASIluoPFb/Y+1w9jcZBALTyOik1RVSLS3V7va4Z9NfDNZvam1Qx+aP2rtENaZWaFIulxzOXIad6k5UyiVkVppvrOF6QwnLiOfJPq7JazoDkY+ihtViquM33zOQIEdMEz+yazY7TjM4F06aiIWv/oevwsRsthMhoOE6RPQLQ7FaG0QBhidIxnHBZKjs+0RDSWgDPAHvJEytHu7ScygA8kuvOmTOZ4qGRdbKQfei5vLt5QhycHKFFR8pSomVQZggwSDGMEZg80+UyQDspSmyuEpjGV353dq2p1I0rvYDwZMZlsaciktTeSVFkklRNwTdmZXEL/aNP22+IU7KgIkGQrEzrgqYUC+qWjO87uxOKuCVbbA2H2iYkuJJ8ZASSnxQ0Y2xbu7rta1ojAYzxOZJWpqkMAjuHzRDKQps8+fJZXebbESxp7TvW/pb7PVQjcn2Wf1Rlt+96f+VSM8SNTx++vBZawWS6P6jn9E3a1lfTqmoReaTnw+/kpLE41IDMZ+HVejVR6OC7l2MrMl3cobQ+40nXTqk+tBJVXWtheeWQ6K0dEpbHssdUgvAwgmbzZjUwTOimsNtdTdLDB1Gh6IekRyz5JVR8Ez/BUelbu73NrC68w4an/2+vitLK8Ts7nHEGCMjxPArY7ub4kRTrd37fRSlD8KxnfTN0QoqjV2lXDgCCCDkQobQ8k3R3ngPqot0rZRJvoGqtvktGWp+Q5qt2hutTfiBB6x8fqr1jABAXCuZ5JXZdQVUY+ruywHFz2/6fCYyVzY6raTGhpgNAAxk4fNWbkOaY4DwTfLJ7B8cUCOc6q684Q0ZDinvmMM1M5MMapbt2Norv7Rcx5lhPMOAn4rlTbzpBbTdhzb5yibTZZdwHE5dOqGfZBBiTHHjwhUXB7Qr5eE7N6nDOi4/wCZoV7si2ekpXrt2XOwMaHksZexWn3eqfyiOB88UMsIpWjQbb7LoOVFvftI06TWNJDnu0MENbicucBXIcs5tHYVWvWL3kREMAOQ5/E96hGk7ZddldsraJZUpOJMXiHYnGcC5w1OOfJbwOWGsuxalSkC2IJJEmMiWn4hajZXpG0w2pEtwkGZGk89O5ZoaVeFkXJpcow9K8sIPLklHeSWAea//wA5VJjsgcS7wVpsfZj6U3niOEyJ8MEVaKRLwRoIUlnsziYhdMsrrshHGr6LTZNhvv4ra2Gg1mGsKt2BYfRUy45kf7n7+aOe+BP3HDqVxNvJKkdaShG2R7Rt4IeGEOewE3R6wPEtXmlvc4ukycSXYkE94yWy2vS9KLjKgp1R2mEQXNExh+YNOWH7Kv2lYtan/dAgD/GYMvfGHENXXGPA5nLkZX0oLe0Q4QJJAET7TZMCcjkVT23YrmE1KBIwxby5cenmr3auxiMCI1BzB1kHwVbZXvY8MIkHwA1IOnkuhNeEq/TLWmqXCMjqNcOCGosJwGPJbLamxmVcfVfxGvVZm1Wd1N114g6OGR581eM00c8otEPqgkgJrHFzoylcrvcPr+6tNi7Eq1Tdp03PfEmBkOZOA8UzdLsXeiJrAAANE2s0HE6a8FfHc22D/wCu/wD8fqmU91rR6VrX0XtEjEjAnQXhgk5L9G4v8NBuiXto3nTEAR7TzER3eav6NK6OJJkniVyw2HJrBLWYA6F35nfJWlLZBOZhcGSTk+jtgqQAmlGV9mvbjEjiEMWKOigO9QuKIqtQzymMRuKFtrnXTdieYnBElRkJkIU7rfXDbt5h6g4eBULNo1GiC1p73AeCtXbMc5xGAjHHmgrTsioATEhXi4EmpFFadtEu0bHBv7rZbpV71CZmTwjiF5zaBiepW93LP/xh1+ZTZ4rh0DFJ8uzShypN7rW9lnJZiMQ4QCCCNeXMY5K1voW3403ji13kVyw/pHRJ9Gf3GtTi1wyYMoEAknOdTgfALVi0Kl3ebFlo+4D44/NHsdiqSScmTi6QfTqKWUGx6na5TaHTJJSTJSShsxtHa4loBlzoBGePAQtvsTZ8gEgZY8+awW5uzJrukTdddb35u8gvVaNO40NGa3+Q4p1EbCm1cieZPIacToEJaq0mBkNeJ49E+vaIEDn4an70lV1ltrak3ZkZgjTiOSfDDgu9snlnydLSA7FsRrLRVrucXvqYAn8jB+QfYwA1mbMhJcLoEroIlXXsXo2hgb6Wjoz89MD/AKZ/MB7JM8DoqW17L7N+kfSMxy9ZpGYcMwRwz4haGyPNQmpiGnBg4jV566cly1WIk32G5Uw7USHgaVG/mHxGhCFBsxhUFpszXtuuEj7y4LRWqwioYLfRVTMD8lSNWO46xgRw1VPaLO5jocCCmRumZG37HdS7Te2zPm374r2jd3ZbKFkY1gAljXOI/M5wHaJ1WHsFAPqsaci4T01+C9JbUBpy2CDlGUaQnk7QsYpMM9ECEhZ+Gun3qnkZHj5Lo46Fc/EvZGyjGAbEaZeCeLOdVIXTyK7fWMRluCpNrbOLO00SNQIkc44K/JTRTmZgz3pXFMKdGGbaWun7hC1DitXbt2GklzG9QJHh9FmtpUQ2IEZz1lTqnQ2wMlQ13wOmKc5ygquToQNptbeBzBAx5HIoW2UHhjmzAaYEZkE4Ge9QWG1Qbh5gdDkPGD3qyqPvN5ObB6xh8PJFpxkC7RitgUmPrPY9odea6J9puPkCthsemGNcGiAHCB3BedMtBZUDmmC10/Feh7NrAhxbkSCOhaIVcy9JYn4WJehrU/sP913kU41EFX2hTLarL3aaxxiDq065KMV2VY/YX/DUf8Jn6QjnBBbC/wCHo/4bP0hHVUz2BaE1ynpvQYcpWOQaCFXklGHJJKCUO4LgLRUfJPpBLRHqwYJOK33pYEnM5cm/UrxjZu33UKzCBLWnHD1mnMFep2baQrNDwZBEq2TB91LwSGX6V6Fl5mUrMQwuIAl2B++CjDk68qCUPCAtbvSv9EPVEGoeWjO/yUtttdxuGLnG60cXH5DM9Fyx2e42Mzm46uccygYlq0CYLXFpGmkcCFOU1rpTkqik7XoSG0WVr2kOAIOh+B681VWmy4FrgarB/wB2nz/rbzGPJyu5TSBmmFMTb9kkNvMN9hycNIOsKbc3br6ddtlPapum6DnTgFxun2eWkytHadnBzi5vYcdW6mMbwyd0PiqeybGLbayrdDey8OgEtdIDQWH8uJEtPdKaLWjOz0RoloHL7K4wYeXNDUZAcycxLeYU9kqk56CfMINMomFsGEFd/Dg5FcDp1SuzkT4JGhrO+ghKO7uXLp4/ApTzQCSSeEqi3l2Ea1MmldFUYgOwa8xk4jLr4q5KbKFmo8Q23aLfZ/72zejHtEFzf9bTdVBW3itDvzAdGgfFfRr2BwIcAQRBBEgjgQc1iNvfwns9Yl1B3oHHNsXqfcJBb3GOSrCcfURnCXjPIDtepIJJkGZBPkj6G9lQCJBGOBBV9tL+FVsp4taysONNwn/S6D4SspbdlvpmKlN7Dwc0t8wr/SRD7RIXGVvN3nj0IjLs/pE/FeeuoLZ7sW5gohl9t4aEgHwKXMriPidMu7bVim88GuPgCVU1rDcpvfJvOpG9wkMxjhijdpmad323MZ3Fwvf+IK7tY/yKh/8Azf8ApKhF0XfYXsURZ6X+Gz9IRjnITZxijT9xn6QiS5TexloZKc1yjKUogCQ9cUIckloJ5mYOvxWg3V3lFFwpucLjjx9Un5LIWk3nSBAUYYV6TVnApNHvFKrIkZKR1QAEnAASeQXnO5+9xpxSrGW5NcdORWxq2kVnXGmWNgvIxk5in8z3cVzSjTOlStE9kl7vSkZ4MHss9o8zn0hWTVBSOClBSMKHkLl+M/H68FwOSvIGHFy5KYBChrunsDXFx4Ny8TkO9EUdTfeN7QSG8zk5/TMDvTXWymypTa9wDnkhgOZjF0dykA7o+AGACBttOlTcbS/NlMiSZutmTdGhOWGadGNTaYhp4T9fkuNtXgWx36SvHqO/9pbWc8OmmXT6J2LQNI1aeY1W/wB2t5qVraI7Lm4OaTi0E4HmJ18lRxApJmt9MIAGXmpqNcl0DL4ICi7GNYw7kfYhALjkBP0lLVjXQXlmkSPsIVtpl8SiGuxSuAVI7HTwXC0J89Ui1I00OmRkD7CbdCkuLno0owyBxUdeg14uua1zTmCAQeoK7XrtYO29rfecB5qur7zWVmdopdzw74NlFRb0g2iutH8PrC8uJs7WlwIlt5sTq0AwD3LCbW/gvWbJo1WVBoHSx3ji0/Bba2fxEsrPVL6h/pbA8Xwqe0fxTwPo6HS8+R3gD5qsIZfETlGL2eb2/YdtshF9lVgaZBxcwGIkOEtyJ8VHU3nrGm5jw1wc1zZiCJEThgtZb997XV/5lwTlTbd8Ti4+KpXWZ1Rxc5t4mZLgMZ81ZwpfeiTj/qyewb50rrWva9sACRDhgI0x+CubNtujU9Wq0ngTB8DBWXt2wCcWtbOoBjz+qp7Rs5zfWaW9cvFQ4Qlphcpx2elErkrzWha6tP1Kjm9HGPDJWNn3wrt9YNeOYg+Lfos8L8N8y9N0HJLL0d92Edqm4HkQR8YSSfHL8H+SP6ZSEoTimrsOMbKO2XturZnXqTonNubXdWoFNKNGuj1DYO+9KvDXxRqcz2HHk7TofFacP4/t4rwcq/2FvnWs8NJ9JT9hxyH9LtOmIUZYvwrHJ+nrcpSqXY28lG0j+W6Ha03YOHTiOkjordrlCmtldjq1UNBJ/wBzoBzQ5pG47GHuBJIjAxgBPDJcD7zp/K3BvN2Rd3Ygd6lBTIAJs2pUENeCWx6zpDpGEc1jN+94PSP9Aw9lh7ZH5n8Og8+i0W9u8H4ejDT/ADHyG8hq7u815eTjPzT44+sScvDrUXYbc+jUD6brrm5HzB4hCSntMKzJnp+x9/qdW6Kn8p/WGzydpPA+K2LNsSwgYzGI1BjFeBterzY+81ay4RfpHGNWzn9/EIJDt2e0V34tcNQPkiTaIDToYHmshsPfOjaBAcQ4XfWBAxyAecJwyPdK0zTLQP6v/Zag2WdKvKnfXDQXEgNAJJOQaBJJ7lU034/fFVe/NvbTsFUvMNNxp6Oe0Rhohxs3Iy23f4m1qlRws5FKmDDSGgvcMpJdMTnAGCoq+2bVU9atWM8XuA8JhV9p2ffZeoOEnKTI7joeqDpbcqUSGV2Ec4z58D3FdLlFL6IHP9Dn0nk4gnr+6tNg0aLXu/EUzUbdN0Cpch3OMx9ELZbZTqCWOHT6jMIgNhc880/wrGnpkNssLDUcWXmsJ7ImSBwvapzLG0aT1xUkJwXPLJN7ZRJIQaupLhcpdspZ1ccJXWMLvVa53uglV1q2s1gMQSNJxTLHJiSyRQ+tsim78sHi3s+WCrLTu7GLXjo76hPo7wtdN8OB/LdiCeZ0+KrrZtsuwa0MjWS4nDnh8FeMJL055Tg/ASvYy0wQPP4pJNr3mAuxdLp6YRh4pKtkqGvGCgKIzzUT2CUUwMYmuCkIXC1EBGAuKUs4JhaiAVOoWkEEggyCDBB4grXbH3+qBtyubwiA8DtjjPHr5rIhi6GINJ7Cm1o9Qs2+VmIAv3eoI+SJfvTZw0n0rTAmAQSe5eUimpG01Pgiimw3bG1HWis6o7XIcG6BB4p7KUlH0dg1n4tpP6xHms5KIKbK66uhi0dHc2uc7g6uk/AFFM3FfrUYOgcVN5oL0dYpPwy11WdE4dwHwCuhuI7/AKrT/lP1UVu3efQb6weDqBHdjqtHLFukwvHJK6KX8LBv0jcdj0PER9hXew9/61B4ZUAuQOy6RBHsOxujlkIwAVY0wlVpNeIcAfvRWsnR65sTeClaD2HYmSWGA4fUcwq3+IzQ+yXCYDqrB/pa930XltE1bO4PpOJDTIE9pscD99Fodo75i206QMh7LxeMrzjAvAdAfEomszL7DWom9TJjl8xqirLvGx4uV2xxwlp6tOIR4ehrVs5lTMQeIWsFfgqm7LXj0lnfdIxAklp6OGI+KHbte0WcgVmEj2uPRwwchRZa9mJdScSNYxw5tKNsO8zXdmqLskXsLzHYRi0+rodclqBZbbP2xSqx2o4jI88CcfFK0bXpt/MNcu14woN4LDYRZTUomn6UxAbUkyXAHsXuE6LF06hGSHBbob5Ga207fEdmccjhwzVdZ9t1WVA+/kTmAW4iPVjmqL8Q6IvGFxpxTcUK5Nlva9vVHzeqPcDoDA/0iAq1tpcARHj4q92VTpMYXNFSpVxiGBtMcDfeJ8AnWizvqF5LadMOEER6RwECSHuxnDPPGMkRTMvrkpNaSMMSr2lsJhEh09cR8ETTs9zJo6gfRC6DVlPQoPa0Sw4zGI8l1WdpoPdBxOeRj4JJOSHple1QuzSSR9AxieF1JMKNP38FxJJYw8JJJIGOhTBJJAY1O5+Z+9FrmZBJJcGfZ14tDm/VSBJJc5YcFVbx/wB2OpSST4v6Qs/5MhaPWKYF1JemjiH6qhr/APEf5h8kkkwsjRBOC6kgEezXosjtb+8K6kihWCDNJJJOxRhRey/7wJJIGNW5RVvVd7p8iuJIBK/Y3q/fAKzZr0PkkklYyOtSSSUGdCP/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http://50quidsoundboy.net/wp-content/uploads/2011/05/thumb-21367-radiation_therapy.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4518" y="1600200"/>
            <a:ext cx="2916132" cy="21621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computingcases.org/case_materials/therac/analysis/therac25_facility.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18429" y="3886200"/>
            <a:ext cx="3258895"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2419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BB83D699-03E3-40A9-80B2-1BE820127004}" type="slidenum">
              <a:rPr lang="en-US"/>
              <a:pPr/>
              <a:t>12</a:t>
            </a:fld>
            <a:endParaRPr lang="en-US"/>
          </a:p>
        </p:txBody>
      </p:sp>
      <p:sp>
        <p:nvSpPr>
          <p:cNvPr id="1016834" name="Rectangle 2"/>
          <p:cNvSpPr>
            <a:spLocks noGrp="1" noChangeArrowheads="1"/>
          </p:cNvSpPr>
          <p:nvPr>
            <p:ph type="title"/>
          </p:nvPr>
        </p:nvSpPr>
        <p:spPr/>
        <p:txBody>
          <a:bodyPr/>
          <a:lstStyle/>
          <a:p>
            <a:r>
              <a:rPr lang="en-US"/>
              <a:t>The problem I</a:t>
            </a:r>
          </a:p>
        </p:txBody>
      </p:sp>
      <p:sp>
        <p:nvSpPr>
          <p:cNvPr id="1016835" name="Rectangle 3"/>
          <p:cNvSpPr>
            <a:spLocks noGrp="1" noChangeArrowheads="1"/>
          </p:cNvSpPr>
          <p:nvPr>
            <p:ph type="body" idx="1"/>
          </p:nvPr>
        </p:nvSpPr>
        <p:spPr/>
        <p:txBody>
          <a:bodyPr/>
          <a:lstStyle/>
          <a:p>
            <a:r>
              <a:rPr lang="en-US"/>
              <a:t>It’s complex, but here’s the basic idea</a:t>
            </a:r>
          </a:p>
          <a:p>
            <a:pPr lvl="1"/>
            <a:r>
              <a:rPr lang="en-US"/>
              <a:t>Leveson &amp; Turner, </a:t>
            </a:r>
            <a:r>
              <a:rPr lang="en-US" i="1"/>
              <a:t>IEEE Computer</a:t>
            </a:r>
            <a:r>
              <a:rPr lang="en-US"/>
              <a:t> July 1993.</a:t>
            </a:r>
          </a:p>
          <a:p>
            <a:r>
              <a:rPr lang="en-US"/>
              <a:t>Machine operators enter treatment plans on a console</a:t>
            </a:r>
          </a:p>
          <a:p>
            <a:r>
              <a:rPr lang="en-US"/>
              <a:t>Operators complained that entering the plans was too time consuming</a:t>
            </a:r>
          </a:p>
          <a:p>
            <a:r>
              <a:rPr lang="en-US"/>
              <a:t>It was modified (before initial release) to use carriage returns to copy treatment data</a:t>
            </a:r>
          </a:p>
        </p:txBody>
      </p:sp>
    </p:spTree>
    <p:extLst>
      <p:ext uri="{BB962C8B-B14F-4D97-AF65-F5344CB8AC3E}">
        <p14:creationId xmlns:p14="http://schemas.microsoft.com/office/powerpoint/2010/main" val="2404513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FC059931-747D-4B81-8035-189C0C2D3396}" type="slidenum">
              <a:rPr lang="en-US"/>
              <a:pPr/>
              <a:t>13</a:t>
            </a:fld>
            <a:endParaRPr lang="en-US"/>
          </a:p>
        </p:txBody>
      </p:sp>
      <p:sp>
        <p:nvSpPr>
          <p:cNvPr id="1017858" name="Rectangle 2"/>
          <p:cNvSpPr>
            <a:spLocks noGrp="1" noChangeArrowheads="1"/>
          </p:cNvSpPr>
          <p:nvPr>
            <p:ph type="title"/>
          </p:nvPr>
        </p:nvSpPr>
        <p:spPr/>
        <p:txBody>
          <a:bodyPr/>
          <a:lstStyle/>
          <a:p>
            <a:r>
              <a:rPr lang="en-US"/>
              <a:t>The problem II</a:t>
            </a:r>
          </a:p>
        </p:txBody>
      </p:sp>
      <p:sp>
        <p:nvSpPr>
          <p:cNvPr id="1017859" name="Rectangle 3"/>
          <p:cNvSpPr>
            <a:spLocks noGrp="1" noChangeArrowheads="1"/>
          </p:cNvSpPr>
          <p:nvPr>
            <p:ph type="body" idx="1"/>
          </p:nvPr>
        </p:nvSpPr>
        <p:spPr/>
        <p:txBody>
          <a:bodyPr>
            <a:normAutofit fontScale="92500" lnSpcReduction="20000"/>
          </a:bodyPr>
          <a:lstStyle/>
          <a:p>
            <a:r>
              <a:rPr lang="en-US" dirty="0"/>
              <a:t>The data entry module was controlled by the keyboard handler, a mode indicated by a shared variable, and some </a:t>
            </a:r>
            <a:r>
              <a:rPr lang="en-US" dirty="0" smtClean="0"/>
              <a:t>calibration </a:t>
            </a:r>
            <a:r>
              <a:rPr lang="en-US" dirty="0"/>
              <a:t>tables</a:t>
            </a:r>
          </a:p>
          <a:p>
            <a:pPr lvl="1"/>
            <a:r>
              <a:rPr lang="en-US" dirty="0"/>
              <a:t>The mode also influences the setting of the collimator (a part of the dosing mechanism)</a:t>
            </a:r>
          </a:p>
          <a:p>
            <a:r>
              <a:rPr lang="en-US" dirty="0"/>
              <a:t>In short (and there were other problems), if the operator hit a bunch of carriage returns quickly, the interlocks could fail, overdosing the </a:t>
            </a:r>
            <a:r>
              <a:rPr lang="en-US" dirty="0" smtClean="0"/>
              <a:t>patient</a:t>
            </a:r>
          </a:p>
          <a:p>
            <a:r>
              <a:rPr lang="en-US" dirty="0" smtClean="0"/>
              <a:t>Key observation: the people who tested the system were not expert operators – the expert operators type much more quickly, which was needed to surface the problem</a:t>
            </a:r>
            <a:endParaRPr lang="en-US" dirty="0"/>
          </a:p>
        </p:txBody>
      </p:sp>
    </p:spTree>
    <p:extLst>
      <p:ext uri="{BB962C8B-B14F-4D97-AF65-F5344CB8AC3E}">
        <p14:creationId xmlns:p14="http://schemas.microsoft.com/office/powerpoint/2010/main" val="755406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26B871E5-20BF-4E8E-9EF0-6D04E47E774F}" type="slidenum">
              <a:rPr lang="en-US"/>
              <a:pPr/>
              <a:t>14</a:t>
            </a:fld>
            <a:endParaRPr lang="en-US"/>
          </a:p>
        </p:txBody>
      </p:sp>
      <p:sp>
        <p:nvSpPr>
          <p:cNvPr id="1018882" name="Rectangle 2"/>
          <p:cNvSpPr>
            <a:spLocks noGrp="1" noChangeArrowheads="1"/>
          </p:cNvSpPr>
          <p:nvPr>
            <p:ph type="title"/>
          </p:nvPr>
        </p:nvSpPr>
        <p:spPr/>
        <p:txBody>
          <a:bodyPr/>
          <a:lstStyle/>
          <a:p>
            <a:r>
              <a:rPr lang="en-US"/>
              <a:t>High level observations</a:t>
            </a:r>
          </a:p>
        </p:txBody>
      </p:sp>
      <p:sp>
        <p:nvSpPr>
          <p:cNvPr id="1018883" name="Rectangle 3"/>
          <p:cNvSpPr>
            <a:spLocks noGrp="1" noChangeArrowheads="1"/>
          </p:cNvSpPr>
          <p:nvPr>
            <p:ph type="body" idx="1"/>
          </p:nvPr>
        </p:nvSpPr>
        <p:spPr/>
        <p:txBody>
          <a:bodyPr>
            <a:normAutofit fontScale="92500"/>
          </a:bodyPr>
          <a:lstStyle/>
          <a:p>
            <a:pPr>
              <a:lnSpc>
                <a:spcPct val="95000"/>
              </a:lnSpc>
            </a:pPr>
            <a:r>
              <a:rPr lang="en-US" dirty="0"/>
              <a:t>Why remove the hardware interlocks?</a:t>
            </a:r>
          </a:p>
          <a:p>
            <a:pPr>
              <a:lnSpc>
                <a:spcPct val="95000"/>
              </a:lnSpc>
            </a:pPr>
            <a:r>
              <a:rPr lang="en-US" dirty="0"/>
              <a:t>The operators had been convinced by the manufacturer that the system had been built to be safe</a:t>
            </a:r>
          </a:p>
          <a:p>
            <a:pPr>
              <a:lnSpc>
                <a:spcPct val="95000"/>
              </a:lnSpc>
            </a:pPr>
            <a:r>
              <a:rPr lang="en-US" dirty="0"/>
              <a:t>The changes to simplify the operators’ job were perceived as entirely functional—the timing issues weren’t studied carefully</a:t>
            </a:r>
          </a:p>
          <a:p>
            <a:pPr>
              <a:lnSpc>
                <a:spcPct val="95000"/>
              </a:lnSpc>
            </a:pPr>
            <a:r>
              <a:rPr lang="en-US" dirty="0"/>
              <a:t>As with many accidents, it’s a collection of small things more than one big </a:t>
            </a:r>
            <a:r>
              <a:rPr lang="en-US" dirty="0" smtClean="0"/>
              <a:t>thing</a:t>
            </a:r>
          </a:p>
          <a:p>
            <a:pPr>
              <a:lnSpc>
                <a:spcPct val="95000"/>
              </a:lnSpc>
            </a:pPr>
            <a:r>
              <a:rPr lang="en-US" dirty="0" smtClean="0"/>
              <a:t>And it could be fixed by hardware (retaining the interlocks) as well as by software</a:t>
            </a:r>
            <a:endParaRPr lang="en-US" dirty="0"/>
          </a:p>
        </p:txBody>
      </p:sp>
    </p:spTree>
    <p:extLst>
      <p:ext uri="{BB962C8B-B14F-4D97-AF65-F5344CB8AC3E}">
        <p14:creationId xmlns:p14="http://schemas.microsoft.com/office/powerpoint/2010/main" val="892227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693F5FBF-CFDB-4391-A679-01D209374DF4}" type="slidenum">
              <a:rPr lang="en-US"/>
              <a:pPr/>
              <a:t>15</a:t>
            </a:fld>
            <a:endParaRPr lang="en-US"/>
          </a:p>
        </p:txBody>
      </p:sp>
      <p:sp>
        <p:nvSpPr>
          <p:cNvPr id="1014786" name="Rectangle 2"/>
          <p:cNvSpPr>
            <a:spLocks noGrp="1" noChangeArrowheads="1"/>
          </p:cNvSpPr>
          <p:nvPr>
            <p:ph type="title"/>
          </p:nvPr>
        </p:nvSpPr>
        <p:spPr/>
        <p:txBody>
          <a:bodyPr/>
          <a:lstStyle/>
          <a:p>
            <a:r>
              <a:rPr lang="en-US"/>
              <a:t>FDA recalls I</a:t>
            </a:r>
          </a:p>
        </p:txBody>
      </p:sp>
      <p:sp>
        <p:nvSpPr>
          <p:cNvPr id="1014787" name="Rectangle 3"/>
          <p:cNvSpPr>
            <a:spLocks noGrp="1" noChangeArrowheads="1"/>
          </p:cNvSpPr>
          <p:nvPr>
            <p:ph type="body" idx="1"/>
          </p:nvPr>
        </p:nvSpPr>
        <p:spPr/>
        <p:txBody>
          <a:bodyPr/>
          <a:lstStyle/>
          <a:p>
            <a:pPr>
              <a:spcBef>
                <a:spcPts val="500"/>
              </a:spcBef>
              <a:spcAft>
                <a:spcPts val="500"/>
              </a:spcAft>
            </a:pPr>
            <a:r>
              <a:rPr lang="en-US" sz="2800"/>
              <a:t>A programmable implanted pacemaker that was inadvertently reprogrammed by emitted magnetic fields from an anti-theft device in a retail store; the patient’s weakened heart was unable to stand the increased pace.</a:t>
            </a:r>
          </a:p>
          <a:p>
            <a:pPr>
              <a:spcBef>
                <a:spcPts val="500"/>
              </a:spcBef>
              <a:spcAft>
                <a:spcPts val="500"/>
              </a:spcAft>
            </a:pPr>
            <a:r>
              <a:rPr lang="en-US" sz="2800"/>
              <a:t>An infusion-pump (used for insulin) had a software problem which caused the infusion of insulin or dextrose to be delivered at the maximum rather than the lower intended rate. This occurred when certain valid data was entered according to user instructions.</a:t>
            </a:r>
          </a:p>
        </p:txBody>
      </p:sp>
    </p:spTree>
    <p:extLst>
      <p:ext uri="{BB962C8B-B14F-4D97-AF65-F5344CB8AC3E}">
        <p14:creationId xmlns:p14="http://schemas.microsoft.com/office/powerpoint/2010/main" val="905987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6F52FD7B-6833-4735-B90A-E829772B08B4}" type="slidenum">
              <a:rPr lang="en-US"/>
              <a:pPr/>
              <a:t>16</a:t>
            </a:fld>
            <a:endParaRPr lang="en-US"/>
          </a:p>
        </p:txBody>
      </p:sp>
      <p:sp>
        <p:nvSpPr>
          <p:cNvPr id="1015810" name="Rectangle 2"/>
          <p:cNvSpPr>
            <a:spLocks noGrp="1" noChangeArrowheads="1"/>
          </p:cNvSpPr>
          <p:nvPr>
            <p:ph type="title"/>
          </p:nvPr>
        </p:nvSpPr>
        <p:spPr/>
        <p:txBody>
          <a:bodyPr/>
          <a:lstStyle/>
          <a:p>
            <a:r>
              <a:rPr lang="en-US"/>
              <a:t>FDA recalls II</a:t>
            </a:r>
          </a:p>
        </p:txBody>
      </p:sp>
      <p:sp>
        <p:nvSpPr>
          <p:cNvPr id="1015811" name="Rectangle 3"/>
          <p:cNvSpPr>
            <a:spLocks noGrp="1" noChangeArrowheads="1"/>
          </p:cNvSpPr>
          <p:nvPr>
            <p:ph type="body" idx="1"/>
          </p:nvPr>
        </p:nvSpPr>
        <p:spPr/>
        <p:txBody>
          <a:bodyPr>
            <a:normAutofit lnSpcReduction="10000"/>
          </a:bodyPr>
          <a:lstStyle/>
          <a:p>
            <a:pPr>
              <a:spcBef>
                <a:spcPts val="500"/>
              </a:spcBef>
              <a:spcAft>
                <a:spcPts val="500"/>
              </a:spcAft>
            </a:pPr>
            <a:r>
              <a:rPr lang="en-US" sz="2800"/>
              <a:t>A programmable pacemaker "locked-up" when being reset by an external programming device. Luckily this occurred in a doctor's office, and the doctor was able to revive the patient.</a:t>
            </a:r>
          </a:p>
          <a:p>
            <a:pPr>
              <a:spcBef>
                <a:spcPts val="500"/>
              </a:spcBef>
              <a:spcAft>
                <a:spcPts val="500"/>
              </a:spcAft>
            </a:pPr>
            <a:r>
              <a:rPr lang="en-US" sz="2800"/>
              <a:t>A multiple-patient monitoring system was recalled because the software got patients' names mixed up with the wrong data.</a:t>
            </a:r>
          </a:p>
          <a:p>
            <a:pPr>
              <a:spcBef>
                <a:spcPts val="500"/>
              </a:spcBef>
              <a:spcAft>
                <a:spcPts val="500"/>
              </a:spcAft>
            </a:pPr>
            <a:r>
              <a:rPr lang="en-US" sz="2800"/>
              <a:t>An algorithm was incorrectly programmed in a diagnostic lab instrument that caused certain patient data to be reported erroneously as all zeros. </a:t>
            </a:r>
          </a:p>
          <a:p>
            <a:endParaRPr lang="en-US" sz="2800"/>
          </a:p>
        </p:txBody>
      </p:sp>
    </p:spTree>
    <p:extLst>
      <p:ext uri="{BB962C8B-B14F-4D97-AF65-F5344CB8AC3E}">
        <p14:creationId xmlns:p14="http://schemas.microsoft.com/office/powerpoint/2010/main" val="3994904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9906" name="Rectangle 2"/>
          <p:cNvSpPr>
            <a:spLocks noGrp="1" noChangeArrowheads="1"/>
          </p:cNvSpPr>
          <p:nvPr>
            <p:ph type="title"/>
          </p:nvPr>
        </p:nvSpPr>
        <p:spPr/>
        <p:txBody>
          <a:bodyPr/>
          <a:lstStyle/>
          <a:p>
            <a:r>
              <a:rPr lang="en-US"/>
              <a:t>Ariane 5 failure</a:t>
            </a:r>
          </a:p>
        </p:txBody>
      </p:sp>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47B1E3ED-9764-486A-988A-B0C8F0F0580B}" type="slidenum">
              <a:rPr lang="en-US"/>
              <a:pPr/>
              <a:t>17</a:t>
            </a:fld>
            <a:endParaRPr lang="en-US"/>
          </a:p>
        </p:txBody>
      </p:sp>
      <p:pic>
        <p:nvPicPr>
          <p:cNvPr id="2" name="kYUrqdUyEpI?version=3&amp;hl=en_US&amp;rel=0"/>
          <p:cNvPicPr>
            <a:picLocks noRot="1" noChangeAspect="1"/>
          </p:cNvPicPr>
          <p:nvPr>
            <a:videoFile r:link="rId1"/>
          </p:nvPr>
        </p:nvPicPr>
        <p:blipFill>
          <a:blip r:embed="rId3"/>
          <a:stretch>
            <a:fillRect/>
          </a:stretch>
        </p:blipFill>
        <p:spPr>
          <a:xfrm>
            <a:off x="1676400" y="1676400"/>
            <a:ext cx="5791200" cy="4343400"/>
          </a:xfrm>
          <a:prstGeom prst="rect">
            <a:avLst/>
          </a:prstGeom>
        </p:spPr>
      </p:pic>
    </p:spTree>
    <p:extLst>
      <p:ext uri="{BB962C8B-B14F-4D97-AF65-F5344CB8AC3E}">
        <p14:creationId xmlns:p14="http://schemas.microsoft.com/office/powerpoint/2010/main" val="3792384322"/>
      </p:ext>
    </p:extLst>
  </p:cSld>
  <p:clrMapOvr>
    <a:masterClrMapping/>
  </p:clrMapOvr>
  <p:timing>
    <p:tnLst>
      <p:par>
        <p:cTn id="1" dur="indefinite" restart="never" nodeType="tmRoot">
          <p:childTnLst>
            <p:video>
              <p:cMediaNode vol="80000">
                <p:cTn id="2" fill="hold" display="0">
                  <p:stCondLst>
                    <p:cond delay="indefinite"/>
                  </p:stCondLst>
                </p:cTn>
                <p:tgtEl>
                  <p:spTgt spid="2"/>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47B1E3ED-9764-486A-988A-B0C8F0F0580B}" type="slidenum">
              <a:rPr lang="en-US"/>
              <a:pPr/>
              <a:t>18</a:t>
            </a:fld>
            <a:endParaRPr lang="en-US"/>
          </a:p>
        </p:txBody>
      </p:sp>
      <p:sp>
        <p:nvSpPr>
          <p:cNvPr id="1019906" name="Rectangle 2"/>
          <p:cNvSpPr>
            <a:spLocks noGrp="1" noChangeArrowheads="1"/>
          </p:cNvSpPr>
          <p:nvPr>
            <p:ph type="title"/>
          </p:nvPr>
        </p:nvSpPr>
        <p:spPr/>
        <p:txBody>
          <a:bodyPr/>
          <a:lstStyle/>
          <a:p>
            <a:r>
              <a:rPr lang="en-US"/>
              <a:t>Ariane 5 failure</a:t>
            </a:r>
          </a:p>
        </p:txBody>
      </p:sp>
      <p:sp>
        <p:nvSpPr>
          <p:cNvPr id="1019907" name="Rectangle 3"/>
          <p:cNvSpPr>
            <a:spLocks noGrp="1" noChangeArrowheads="1"/>
          </p:cNvSpPr>
          <p:nvPr>
            <p:ph type="body" idx="1"/>
          </p:nvPr>
        </p:nvSpPr>
        <p:spPr/>
        <p:txBody>
          <a:bodyPr/>
          <a:lstStyle/>
          <a:p>
            <a:r>
              <a:rPr lang="en-US" sz="2800" dirty="0"/>
              <a:t>Inaugural flight in June 1996 blew up very early in flight, losing a $400M scientific payload plus the rocket</a:t>
            </a:r>
          </a:p>
          <a:p>
            <a:r>
              <a:rPr lang="en-US" sz="2800" dirty="0"/>
              <a:t>Central issue: reuse of inertial reference system from </a:t>
            </a:r>
            <a:r>
              <a:rPr lang="en-US" sz="2800" dirty="0" err="1"/>
              <a:t>Ariane</a:t>
            </a:r>
            <a:r>
              <a:rPr lang="en-US" sz="2800" dirty="0"/>
              <a:t> 4; in </a:t>
            </a:r>
            <a:r>
              <a:rPr lang="en-US" sz="2800" dirty="0" err="1"/>
              <a:t>Ariane</a:t>
            </a:r>
            <a:r>
              <a:rPr lang="en-US" sz="2800" dirty="0"/>
              <a:t> 5, this software didn’t handle an exception </a:t>
            </a:r>
            <a:r>
              <a:rPr lang="en-US" sz="2800" dirty="0" smtClean="0"/>
              <a:t>correctly</a:t>
            </a:r>
            <a:endParaRPr lang="en-US" sz="2800" dirty="0"/>
          </a:p>
          <a:p>
            <a:pPr lvl="1"/>
            <a:r>
              <a:rPr lang="en-US" sz="2400" dirty="0"/>
              <a:t>Conversion from 64-bit floating point to 16-bit integer was assumed not to overflow; but with a new flight model, it did</a:t>
            </a:r>
          </a:p>
          <a:p>
            <a:pPr lvl="1"/>
            <a:r>
              <a:rPr lang="en-US" sz="2400" dirty="0"/>
              <a:t>The exception caused a dual hardware shutdown since it had been assumed the software wouldn’t fail</a:t>
            </a:r>
          </a:p>
        </p:txBody>
      </p:sp>
    </p:spTree>
    <p:extLst>
      <p:ext uri="{BB962C8B-B14F-4D97-AF65-F5344CB8AC3E}">
        <p14:creationId xmlns:p14="http://schemas.microsoft.com/office/powerpoint/2010/main" val="2175880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378177A6-37AA-4AF4-A599-04642BF4556B}" type="slidenum">
              <a:rPr lang="en-US"/>
              <a:pPr/>
              <a:t>19</a:t>
            </a:fld>
            <a:endParaRPr lang="en-US"/>
          </a:p>
        </p:txBody>
      </p:sp>
      <p:sp>
        <p:nvSpPr>
          <p:cNvPr id="1020930" name="Rectangle 2"/>
          <p:cNvSpPr>
            <a:spLocks noGrp="1" noChangeArrowheads="1"/>
          </p:cNvSpPr>
          <p:nvPr>
            <p:ph type="title"/>
          </p:nvPr>
        </p:nvSpPr>
        <p:spPr/>
        <p:txBody>
          <a:bodyPr/>
          <a:lstStyle/>
          <a:p>
            <a:r>
              <a:rPr lang="en-US"/>
              <a:t>Different views</a:t>
            </a:r>
          </a:p>
        </p:txBody>
      </p:sp>
      <p:sp>
        <p:nvSpPr>
          <p:cNvPr id="1020931" name="Rectangle 3"/>
          <p:cNvSpPr>
            <a:spLocks noGrp="1" noChangeArrowheads="1"/>
          </p:cNvSpPr>
          <p:nvPr>
            <p:ph type="body" idx="1"/>
          </p:nvPr>
        </p:nvSpPr>
        <p:spPr/>
        <p:txBody>
          <a:bodyPr/>
          <a:lstStyle/>
          <a:p>
            <a:r>
              <a:rPr lang="en-US"/>
              <a:t>It was a software bug and it should have been caught</a:t>
            </a:r>
          </a:p>
          <a:p>
            <a:r>
              <a:rPr lang="en-US"/>
              <a:t>It was a management problem, making a bad risk tradeoff</a:t>
            </a:r>
          </a:p>
          <a:p>
            <a:pPr lvl="1"/>
            <a:r>
              <a:rPr lang="en-US"/>
              <a:t>For schedule and cost reasons, a decision had been explicitly made not to simulate this and a collection of other cases</a:t>
            </a:r>
          </a:p>
          <a:p>
            <a:r>
              <a:rPr lang="en-US"/>
              <a:t>There is much truth to both of these</a:t>
            </a:r>
          </a:p>
          <a:p>
            <a:endParaRPr lang="en-US"/>
          </a:p>
        </p:txBody>
      </p:sp>
    </p:spTree>
    <p:extLst>
      <p:ext uri="{BB962C8B-B14F-4D97-AF65-F5344CB8AC3E}">
        <p14:creationId xmlns:p14="http://schemas.microsoft.com/office/powerpoint/2010/main" val="1175962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63AC6AD8-E882-49DE-96B5-F9E70BECDC24}" type="slidenum">
              <a:rPr lang="en-US"/>
              <a:pPr/>
              <a:t>2</a:t>
            </a:fld>
            <a:endParaRPr lang="en-US"/>
          </a:p>
        </p:txBody>
      </p:sp>
      <p:sp>
        <p:nvSpPr>
          <p:cNvPr id="862210" name="Rectangle 2"/>
          <p:cNvSpPr>
            <a:spLocks noGrp="1" noChangeArrowheads="1"/>
          </p:cNvSpPr>
          <p:nvPr>
            <p:ph type="title"/>
          </p:nvPr>
        </p:nvSpPr>
        <p:spPr/>
        <p:txBody>
          <a:bodyPr/>
          <a:lstStyle/>
          <a:p>
            <a:r>
              <a:rPr lang="en-US" sz="4000"/>
              <a:t>Today’s educational objective</a:t>
            </a:r>
          </a:p>
        </p:txBody>
      </p:sp>
      <p:sp>
        <p:nvSpPr>
          <p:cNvPr id="862211" name="Rectangle 3"/>
          <p:cNvSpPr>
            <a:spLocks noGrp="1" noChangeArrowheads="1"/>
          </p:cNvSpPr>
          <p:nvPr>
            <p:ph type="body" idx="1"/>
          </p:nvPr>
        </p:nvSpPr>
        <p:spPr/>
        <p:txBody>
          <a:bodyPr/>
          <a:lstStyle/>
          <a:p>
            <a:r>
              <a:rPr lang="en-US" dirty="0"/>
              <a:t>Hear about some classic “risks” related to software </a:t>
            </a:r>
            <a:r>
              <a:rPr lang="en-US" dirty="0" smtClean="0"/>
              <a:t>engineering – and </a:t>
            </a:r>
            <a:r>
              <a:rPr lang="en-US" dirty="0"/>
              <a:t>learn about some of the underlying problems that caused them</a:t>
            </a:r>
          </a:p>
          <a:p>
            <a:r>
              <a:rPr lang="en-US" dirty="0"/>
              <a:t>The primary intent is to help you understand your responsibilities as a software engineering</a:t>
            </a:r>
          </a:p>
        </p:txBody>
      </p:sp>
    </p:spTree>
    <p:extLst>
      <p:ext uri="{BB962C8B-B14F-4D97-AF65-F5344CB8AC3E}">
        <p14:creationId xmlns:p14="http://schemas.microsoft.com/office/powerpoint/2010/main" val="2710260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576678F1-1758-437E-B042-E4B03FB5AC71}" type="slidenum">
              <a:rPr lang="en-US"/>
              <a:pPr/>
              <a:t>20</a:t>
            </a:fld>
            <a:endParaRPr lang="en-US"/>
          </a:p>
        </p:txBody>
      </p:sp>
      <p:sp>
        <p:nvSpPr>
          <p:cNvPr id="1025026" name="Rectangle 2"/>
          <p:cNvSpPr>
            <a:spLocks noGrp="1" noChangeArrowheads="1"/>
          </p:cNvSpPr>
          <p:nvPr>
            <p:ph type="title"/>
          </p:nvPr>
        </p:nvSpPr>
        <p:spPr/>
        <p:txBody>
          <a:bodyPr/>
          <a:lstStyle/>
          <a:p>
            <a:r>
              <a:rPr lang="en-US"/>
              <a:t>Voting?</a:t>
            </a:r>
          </a:p>
        </p:txBody>
      </p:sp>
      <p:sp>
        <p:nvSpPr>
          <p:cNvPr id="1025027" name="Rectangle 3"/>
          <p:cNvSpPr>
            <a:spLocks noGrp="1" noChangeArrowheads="1"/>
          </p:cNvSpPr>
          <p:nvPr>
            <p:ph type="body" idx="1"/>
          </p:nvPr>
        </p:nvSpPr>
        <p:spPr/>
        <p:txBody>
          <a:bodyPr>
            <a:normAutofit/>
          </a:bodyPr>
          <a:lstStyle/>
          <a:p>
            <a:pPr marL="0" indent="0">
              <a:spcBef>
                <a:spcPts val="500"/>
              </a:spcBef>
              <a:spcAft>
                <a:spcPts val="500"/>
              </a:spcAft>
              <a:buFontTx/>
              <a:buNone/>
            </a:pPr>
            <a:r>
              <a:rPr lang="en-US" sz="2800" dirty="0"/>
              <a:t>The Yamhill County clerk discovered a computer programming error that reverses the election results of the county's district attorney's race. [The incumbent] didn't lose in the November election -- he won by a landslide. Clerk Charles Stern said the computer error occurred because the program failed to list the candidates in alphabetical order, as they were on the ballot. Mercer had supposedly lost to </a:t>
            </a:r>
            <a:r>
              <a:rPr lang="en-US" sz="2800" dirty="0" err="1"/>
              <a:t>Bernt</a:t>
            </a:r>
            <a:r>
              <a:rPr lang="en-US" sz="2800" dirty="0"/>
              <a:t> "Owl" Hansen, 16,539 votes to 8,519 </a:t>
            </a:r>
            <a:r>
              <a:rPr lang="en-US" sz="2800" dirty="0" smtClean="0"/>
              <a:t>votes</a:t>
            </a:r>
          </a:p>
        </p:txBody>
      </p:sp>
    </p:spTree>
    <p:extLst>
      <p:ext uri="{BB962C8B-B14F-4D97-AF65-F5344CB8AC3E}">
        <p14:creationId xmlns:p14="http://schemas.microsoft.com/office/powerpoint/2010/main" val="2579253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very serious</a:t>
            </a:r>
            <a:endParaRPr lang="en-US" dirty="0"/>
          </a:p>
        </p:txBody>
      </p:sp>
      <p:sp>
        <p:nvSpPr>
          <p:cNvPr id="3" name="Date Placeholder 2"/>
          <p:cNvSpPr>
            <a:spLocks noGrp="1"/>
          </p:cNvSpPr>
          <p:nvPr>
            <p:ph type="dt" sz="half" idx="10"/>
          </p:nvPr>
        </p:nvSpPr>
        <p:spPr/>
        <p:txBody>
          <a:bodyPr/>
          <a:lstStyle/>
          <a:p>
            <a:r>
              <a:rPr lang="en-US" smtClean="0"/>
              <a:t>CSE 331 Autumn 2011</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495EA0B-1783-492E-873E-F82651094ECA}" type="slidenum">
              <a:rPr lang="en-US" smtClean="0"/>
              <a:pPr/>
              <a:t>21</a:t>
            </a:fld>
            <a:endParaRPr lang="en-US" dirty="0"/>
          </a:p>
        </p:txBody>
      </p:sp>
      <p:sp>
        <p:nvSpPr>
          <p:cNvPr id="5" name="Content Placeholder 4"/>
          <p:cNvSpPr>
            <a:spLocks noGrp="1"/>
          </p:cNvSpPr>
          <p:nvPr>
            <p:ph sz="quarter" idx="1"/>
          </p:nvPr>
        </p:nvSpPr>
        <p:spPr/>
        <p:txBody>
          <a:bodyPr/>
          <a:lstStyle/>
          <a:p>
            <a:r>
              <a:rPr lang="en-US" dirty="0" smtClean="0"/>
              <a:t>Diebold and Princeton video</a:t>
            </a:r>
            <a:endParaRPr lang="en-US" dirty="0"/>
          </a:p>
        </p:txBody>
      </p:sp>
      <p:pic>
        <p:nvPicPr>
          <p:cNvPr id="6" name="aZws98jw67g?version=3&amp;hl=en_US&amp;rel=0"/>
          <p:cNvPicPr>
            <a:picLocks noRot="1" noChangeAspect="1"/>
          </p:cNvPicPr>
          <p:nvPr>
            <a:videoFile r:link="rId1"/>
          </p:nvPr>
        </p:nvPicPr>
        <p:blipFill>
          <a:blip r:embed="rId3"/>
          <a:stretch>
            <a:fillRect/>
          </a:stretch>
        </p:blipFill>
        <p:spPr>
          <a:xfrm>
            <a:off x="1676400" y="2209800"/>
            <a:ext cx="5181600" cy="3886200"/>
          </a:xfrm>
          <a:prstGeom prst="rect">
            <a:avLst/>
          </a:prstGeom>
        </p:spPr>
      </p:pic>
      <p:sp>
        <p:nvSpPr>
          <p:cNvPr id="7" name="TextBox 6"/>
          <p:cNvSpPr txBox="1"/>
          <p:nvPr/>
        </p:nvSpPr>
        <p:spPr>
          <a:xfrm>
            <a:off x="1828800" y="2971800"/>
            <a:ext cx="4800600" cy="707886"/>
          </a:xfrm>
          <a:prstGeom prst="rect">
            <a:avLst/>
          </a:prstGeom>
          <a:noFill/>
        </p:spPr>
        <p:txBody>
          <a:bodyPr wrap="square" rtlCol="0">
            <a:spAutoFit/>
          </a:bodyPr>
          <a:lstStyle/>
          <a:p>
            <a:pPr algn="ctr"/>
            <a:r>
              <a:rPr lang="en-US" sz="4000" dirty="0" smtClean="0">
                <a:solidFill>
                  <a:schemeClr val="bg1"/>
                </a:solidFill>
              </a:rPr>
              <a:t>George or Benedict?</a:t>
            </a:r>
            <a:endParaRPr lang="en-US" sz="4000" dirty="0">
              <a:solidFill>
                <a:schemeClr val="bg1"/>
              </a:solidFill>
            </a:endParaRPr>
          </a:p>
        </p:txBody>
      </p:sp>
    </p:spTree>
    <p:extLst>
      <p:ext uri="{BB962C8B-B14F-4D97-AF65-F5344CB8AC3E}">
        <p14:creationId xmlns:p14="http://schemas.microsoft.com/office/powerpoint/2010/main" val="409323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21F5B2AF-1BBB-4BA2-8042-D59512FFD7E4}" type="slidenum">
              <a:rPr lang="en-US"/>
              <a:pPr/>
              <a:t>22</a:t>
            </a:fld>
            <a:endParaRPr lang="en-US"/>
          </a:p>
        </p:txBody>
      </p:sp>
      <p:sp>
        <p:nvSpPr>
          <p:cNvPr id="1027074" name="Rectangle 2"/>
          <p:cNvSpPr>
            <a:spLocks noGrp="1" noChangeArrowheads="1"/>
          </p:cNvSpPr>
          <p:nvPr>
            <p:ph type="title"/>
          </p:nvPr>
        </p:nvSpPr>
        <p:spPr/>
        <p:txBody>
          <a:bodyPr/>
          <a:lstStyle/>
          <a:p>
            <a:r>
              <a:rPr lang="en-US"/>
              <a:t>Humor</a:t>
            </a:r>
          </a:p>
        </p:txBody>
      </p:sp>
      <p:sp>
        <p:nvSpPr>
          <p:cNvPr id="1027075" name="Rectangle 3"/>
          <p:cNvSpPr>
            <a:spLocks noGrp="1" noChangeArrowheads="1"/>
          </p:cNvSpPr>
          <p:nvPr>
            <p:ph type="body" idx="1"/>
          </p:nvPr>
        </p:nvSpPr>
        <p:spPr/>
        <p:txBody>
          <a:bodyPr/>
          <a:lstStyle/>
          <a:p>
            <a:pPr marL="0" indent="0">
              <a:spcBef>
                <a:spcPts val="500"/>
              </a:spcBef>
              <a:spcAft>
                <a:spcPts val="500"/>
              </a:spcAft>
              <a:buFontTx/>
              <a:buNone/>
            </a:pPr>
            <a:r>
              <a:rPr lang="en-US" sz="2800"/>
              <a:t>[The] sash cord broke on one of the voting machines in the precinct where I was working as a poll worker. ... The Judge ... took the machine out of service and sent for a technician ... As [the technician] came out of the polling station another poll worker asked: "Well, is the machine fixed?" The technician replied as he hurried on to his next assignment: "Now, now, we don't like to use the 'F-word' on Election Day. The word is 'repaired'."</a:t>
            </a:r>
            <a:endParaRPr lang="en-US"/>
          </a:p>
        </p:txBody>
      </p:sp>
    </p:spTree>
    <p:extLst>
      <p:ext uri="{BB962C8B-B14F-4D97-AF65-F5344CB8AC3E}">
        <p14:creationId xmlns:p14="http://schemas.microsoft.com/office/powerpoint/2010/main" val="36878618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Denver Airport</a:t>
            </a:r>
            <a:br>
              <a:rPr lang="en-US" dirty="0" smtClean="0"/>
            </a:br>
            <a:r>
              <a:rPr lang="en-US" dirty="0" smtClean="0"/>
              <a:t>Gibbs, </a:t>
            </a:r>
            <a:r>
              <a:rPr lang="en-US" i="1" dirty="0" smtClean="0"/>
              <a:t>Scientific American 1994</a:t>
            </a:r>
            <a:endParaRPr lang="en-US" i="1" dirty="0"/>
          </a:p>
        </p:txBody>
      </p:sp>
      <p:sp>
        <p:nvSpPr>
          <p:cNvPr id="3" name="Date Placeholder 2"/>
          <p:cNvSpPr>
            <a:spLocks noGrp="1"/>
          </p:cNvSpPr>
          <p:nvPr>
            <p:ph type="dt" sz="half" idx="10"/>
          </p:nvPr>
        </p:nvSpPr>
        <p:spPr/>
        <p:txBody>
          <a:bodyPr/>
          <a:lstStyle/>
          <a:p>
            <a:r>
              <a:rPr lang="en-US" smtClean="0"/>
              <a:t>CSE 331 Autumn 2011</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495EA0B-1783-492E-873E-F82651094ECA}" type="slidenum">
              <a:rPr lang="en-US" smtClean="0"/>
              <a:pPr/>
              <a:t>23</a:t>
            </a:fld>
            <a:endParaRPr lang="en-US" dirty="0"/>
          </a:p>
        </p:txBody>
      </p:sp>
      <p:sp>
        <p:nvSpPr>
          <p:cNvPr id="5" name="Content Placeholder 4"/>
          <p:cNvSpPr>
            <a:spLocks noGrp="1"/>
          </p:cNvSpPr>
          <p:nvPr>
            <p:ph sz="quarter" idx="1"/>
          </p:nvPr>
        </p:nvSpPr>
        <p:spPr/>
        <p:txBody>
          <a:bodyPr>
            <a:normAutofit fontScale="55000" lnSpcReduction="20000"/>
          </a:bodyPr>
          <a:lstStyle/>
          <a:p>
            <a:pPr marL="0" indent="0">
              <a:buNone/>
            </a:pPr>
            <a:r>
              <a:rPr lang="en-US" dirty="0"/>
              <a:t>Denver's new international </a:t>
            </a:r>
            <a:r>
              <a:rPr lang="en-US" dirty="0" smtClean="0"/>
              <a:t>airport </a:t>
            </a:r>
            <a:r>
              <a:rPr lang="en-US" dirty="0"/>
              <a:t>was to be the pride of the </a:t>
            </a:r>
            <a:r>
              <a:rPr lang="en-US" dirty="0" smtClean="0"/>
              <a:t> Rockies</a:t>
            </a:r>
            <a:r>
              <a:rPr lang="en-US" dirty="0"/>
              <a:t>, a wonder of modern engineering. </a:t>
            </a:r>
            <a:r>
              <a:rPr lang="en-US" dirty="0" smtClean="0"/>
              <a:t>… Even more </a:t>
            </a:r>
            <a:r>
              <a:rPr lang="en-US" dirty="0"/>
              <a:t>impressive </a:t>
            </a:r>
            <a:r>
              <a:rPr lang="en-US" dirty="0" smtClean="0"/>
              <a:t>… is </a:t>
            </a:r>
            <a:r>
              <a:rPr lang="en-US" dirty="0"/>
              <a:t>the airport's subterranean </a:t>
            </a:r>
            <a:r>
              <a:rPr lang="en-US" dirty="0" smtClean="0"/>
              <a:t>baggage-handling </a:t>
            </a:r>
            <a:r>
              <a:rPr lang="en-US" dirty="0"/>
              <a:t>system. Tearing like intelligent coal-mine </a:t>
            </a:r>
            <a:r>
              <a:rPr lang="en-US" dirty="0" smtClean="0"/>
              <a:t>cars </a:t>
            </a:r>
            <a:r>
              <a:rPr lang="en-US" dirty="0"/>
              <a:t>along 21 miles of steel track, 4,000 independent "</a:t>
            </a:r>
            <a:r>
              <a:rPr lang="en-US" dirty="0" err="1"/>
              <a:t>telecars</a:t>
            </a:r>
            <a:r>
              <a:rPr lang="en-US" dirty="0"/>
              <a:t>" </a:t>
            </a:r>
            <a:r>
              <a:rPr lang="en-US" dirty="0" smtClean="0"/>
              <a:t>route </a:t>
            </a:r>
            <a:r>
              <a:rPr lang="en-US" dirty="0"/>
              <a:t>and deliver luggage between the counters, gates and claim </a:t>
            </a:r>
            <a:r>
              <a:rPr lang="en-US" dirty="0" smtClean="0"/>
              <a:t>areas </a:t>
            </a:r>
            <a:r>
              <a:rPr lang="en-US" dirty="0"/>
              <a:t>of 20 different airlines. A central nervous system of some </a:t>
            </a:r>
            <a:r>
              <a:rPr lang="en-US" dirty="0" smtClean="0"/>
              <a:t>100 </a:t>
            </a:r>
            <a:r>
              <a:rPr lang="en-US" dirty="0"/>
              <a:t>computers networked to one another and to 5,000 electric </a:t>
            </a:r>
            <a:r>
              <a:rPr lang="en-US" dirty="0" smtClean="0"/>
              <a:t>eyes</a:t>
            </a:r>
            <a:r>
              <a:rPr lang="en-US" dirty="0"/>
              <a:t>, 400 radio receivers and 56 bar-code scanners orchestrates the safe and timely arrival of every </a:t>
            </a:r>
            <a:r>
              <a:rPr lang="en-US" dirty="0" smtClean="0"/>
              <a:t>valise </a:t>
            </a:r>
            <a:r>
              <a:rPr lang="en-US" dirty="0"/>
              <a:t>and ski bag. </a:t>
            </a:r>
          </a:p>
          <a:p>
            <a:pPr marL="0" indent="0">
              <a:buNone/>
            </a:pPr>
            <a:r>
              <a:rPr lang="en-US" dirty="0"/>
              <a:t>At least that is the plan. For nine months, this Gulliver has been held captive by Lilliputians-errors in the </a:t>
            </a:r>
            <a:r>
              <a:rPr lang="en-US" dirty="0" smtClean="0"/>
              <a:t>software </a:t>
            </a:r>
            <a:r>
              <a:rPr lang="en-US" dirty="0"/>
              <a:t>that controls its automated baggage system. Scheduled for takeoff by last Halloween, the </a:t>
            </a:r>
            <a:r>
              <a:rPr lang="en-US" dirty="0" smtClean="0"/>
              <a:t>airport's </a:t>
            </a:r>
            <a:r>
              <a:rPr lang="en-US" dirty="0"/>
              <a:t>grand opening was postponed until December to allow BAE Automated Systems time to flush </a:t>
            </a:r>
            <a:r>
              <a:rPr lang="en-US" dirty="0" smtClean="0"/>
              <a:t>the </a:t>
            </a:r>
            <a:r>
              <a:rPr lang="en-US" dirty="0"/>
              <a:t>gremlins out of its $193-million system. December yielded to March. March slipped to May. In June </a:t>
            </a:r>
            <a:r>
              <a:rPr lang="en-US" dirty="0" smtClean="0"/>
              <a:t>the </a:t>
            </a:r>
            <a:r>
              <a:rPr lang="en-US" dirty="0"/>
              <a:t>airport's planners, their bond rating demoted to junk and their budget hemorrhaging red ink at the </a:t>
            </a:r>
            <a:r>
              <a:rPr lang="en-US" dirty="0" smtClean="0"/>
              <a:t>rate </a:t>
            </a:r>
            <a:r>
              <a:rPr lang="en-US" dirty="0"/>
              <a:t>of $1.1 million a day in interest and operating costs, conceded that they could not predict when the </a:t>
            </a:r>
            <a:r>
              <a:rPr lang="en-US" dirty="0" smtClean="0"/>
              <a:t>baggage </a:t>
            </a:r>
            <a:r>
              <a:rPr lang="en-US" dirty="0"/>
              <a:t>system would stabilize enough for the airport to open.  </a:t>
            </a:r>
          </a:p>
          <a:p>
            <a:pPr marL="0" indent="0">
              <a:buNone/>
            </a:pPr>
            <a:r>
              <a:rPr lang="en-US" dirty="0"/>
              <a:t>To veteran software developers, the Denver debacle is notable only for its visibility. Studies have shown </a:t>
            </a:r>
            <a:r>
              <a:rPr lang="en-US" dirty="0" smtClean="0"/>
              <a:t>that </a:t>
            </a:r>
            <a:r>
              <a:rPr lang="en-US" dirty="0"/>
              <a:t>for every six new large-scale software systems that are put into operation, two others are canceled. </a:t>
            </a:r>
            <a:r>
              <a:rPr lang="en-US" dirty="0" smtClean="0"/>
              <a:t>The </a:t>
            </a:r>
            <a:r>
              <a:rPr lang="en-US" dirty="0"/>
              <a:t>average software development project overshoots its schedule by half; larger projects generally do </a:t>
            </a:r>
            <a:r>
              <a:rPr lang="en-US" dirty="0" smtClean="0"/>
              <a:t>worse</a:t>
            </a:r>
            <a:r>
              <a:rPr lang="en-US" dirty="0"/>
              <a:t>. And some three quarters of all large systems are "operating failures" that either do not function as </a:t>
            </a:r>
            <a:r>
              <a:rPr lang="en-US" dirty="0" smtClean="0"/>
              <a:t>intended </a:t>
            </a:r>
            <a:r>
              <a:rPr lang="en-US" dirty="0"/>
              <a:t>or are not used at all. </a:t>
            </a:r>
          </a:p>
        </p:txBody>
      </p:sp>
    </p:spTree>
    <p:extLst>
      <p:ext uri="{BB962C8B-B14F-4D97-AF65-F5344CB8AC3E}">
        <p14:creationId xmlns:p14="http://schemas.microsoft.com/office/powerpoint/2010/main" val="4009333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Denver Airport: </a:t>
            </a:r>
            <a:r>
              <a:rPr lang="en-US" dirty="0" err="1" smtClean="0"/>
              <a:t>complexity</a:t>
            </a:r>
            <a:r>
              <a:rPr lang="en-US" baseline="30000" dirty="0" err="1"/>
              <a:t>n</a:t>
            </a:r>
            <a:r>
              <a:rPr lang="en-US" baseline="30000" dirty="0" err="1" smtClean="0"/>
              <a:t>th</a:t>
            </a:r>
            <a:r>
              <a:rPr lang="en-US" dirty="0" smtClean="0"/>
              <a:t/>
            </a:r>
            <a:br>
              <a:rPr lang="en-US" dirty="0" smtClean="0"/>
            </a:br>
            <a:r>
              <a:rPr lang="en-US" sz="2000" dirty="0" smtClean="0"/>
              <a:t>Myerson, NY Times, 1994</a:t>
            </a:r>
            <a:endParaRPr lang="en-US" dirty="0"/>
          </a:p>
        </p:txBody>
      </p:sp>
      <p:sp>
        <p:nvSpPr>
          <p:cNvPr id="3" name="Content Placeholder 2"/>
          <p:cNvSpPr>
            <a:spLocks noGrp="1"/>
          </p:cNvSpPr>
          <p:nvPr>
            <p:ph idx="1"/>
          </p:nvPr>
        </p:nvSpPr>
        <p:spPr/>
        <p:txBody>
          <a:bodyPr/>
          <a:lstStyle/>
          <a:p>
            <a:r>
              <a:rPr lang="en-US" dirty="0" smtClean="0"/>
              <a:t>14x bigger than previously largest system </a:t>
            </a:r>
            <a:r>
              <a:rPr lang="en-US" sz="2000" dirty="0" smtClean="0"/>
              <a:t>(SFO)</a:t>
            </a:r>
            <a:endParaRPr lang="en-US" dirty="0" smtClean="0"/>
          </a:p>
          <a:p>
            <a:r>
              <a:rPr lang="en-US" dirty="0" smtClean="0"/>
              <a:t>First intended to serve an entire major airport</a:t>
            </a:r>
          </a:p>
          <a:p>
            <a:r>
              <a:rPr lang="en-US" dirty="0" smtClean="0"/>
              <a:t>First to have carts only slow down to pick up and drop off bags</a:t>
            </a:r>
          </a:p>
          <a:p>
            <a:r>
              <a:rPr lang="en-US" dirty="0" smtClean="0"/>
              <a:t>First to be run by a network of desktop computers rather than a mainframe</a:t>
            </a:r>
          </a:p>
          <a:p>
            <a:r>
              <a:rPr lang="en-US" dirty="0" smtClean="0"/>
              <a:t>First to use radio links</a:t>
            </a:r>
          </a:p>
          <a:p>
            <a:r>
              <a:rPr lang="en-US" dirty="0" smtClean="0"/>
              <a:t>First to handle oversized bags </a:t>
            </a:r>
          </a:p>
        </p:txBody>
      </p:sp>
    </p:spTree>
    <p:extLst>
      <p:ext uri="{BB962C8B-B14F-4D97-AF65-F5344CB8AC3E}">
        <p14:creationId xmlns:p14="http://schemas.microsoft.com/office/powerpoint/2010/main" val="14480871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complexity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Adding complexity in multiple dimensions increases risk – and these added complexities for Denver were not only in the “software” dimension.  </a:t>
            </a:r>
          </a:p>
          <a:p>
            <a:r>
              <a:rPr lang="en-US" dirty="0" smtClean="0"/>
              <a:t>But software is the fall guy: this is fair only in the sense that different software could have avoided most or all of the problems</a:t>
            </a:r>
          </a:p>
          <a:p>
            <a:r>
              <a:rPr lang="en-US" dirty="0" smtClean="0"/>
              <a:t>Other imaginable approaches might have included</a:t>
            </a:r>
          </a:p>
          <a:p>
            <a:pPr lvl="1"/>
            <a:r>
              <a:rPr lang="en-US" dirty="0" smtClean="0"/>
              <a:t>A more accurate risk-analysis perhaps along with planned alternatives for likely failures or delays</a:t>
            </a:r>
          </a:p>
          <a:p>
            <a:pPr lvl="1"/>
            <a:r>
              <a:rPr lang="en-US" dirty="0" smtClean="0"/>
              <a:t>A different co-design perhaps balanced by a reduction in expected features</a:t>
            </a:r>
          </a:p>
          <a:p>
            <a:endParaRPr lang="en-US" dirty="0" smtClean="0"/>
          </a:p>
          <a:p>
            <a:endParaRPr lang="en-US" dirty="0"/>
          </a:p>
        </p:txBody>
      </p:sp>
    </p:spTree>
    <p:extLst>
      <p:ext uri="{BB962C8B-B14F-4D97-AF65-F5344CB8AC3E}">
        <p14:creationId xmlns:p14="http://schemas.microsoft.com/office/powerpoint/2010/main" val="3625491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0699649A-6443-49DD-A3B9-5FC9829BC224}" type="slidenum">
              <a:rPr lang="en-US"/>
              <a:pPr/>
              <a:t>26</a:t>
            </a:fld>
            <a:endParaRPr lang="en-US"/>
          </a:p>
        </p:txBody>
      </p:sp>
      <p:sp>
        <p:nvSpPr>
          <p:cNvPr id="1021954" name="Rectangle 2"/>
          <p:cNvSpPr>
            <a:spLocks noGrp="1" noChangeArrowheads="1"/>
          </p:cNvSpPr>
          <p:nvPr>
            <p:ph type="title"/>
          </p:nvPr>
        </p:nvSpPr>
        <p:spPr/>
        <p:txBody>
          <a:bodyPr/>
          <a:lstStyle/>
          <a:p>
            <a:r>
              <a:rPr lang="en-US"/>
              <a:t>Failures</a:t>
            </a:r>
          </a:p>
        </p:txBody>
      </p:sp>
      <p:sp>
        <p:nvSpPr>
          <p:cNvPr id="1021955" name="Rectangle 3"/>
          <p:cNvSpPr>
            <a:spLocks noGrp="1" noChangeArrowheads="1"/>
          </p:cNvSpPr>
          <p:nvPr>
            <p:ph type="body" idx="1"/>
          </p:nvPr>
        </p:nvSpPr>
        <p:spPr/>
        <p:txBody>
          <a:bodyPr/>
          <a:lstStyle/>
          <a:p>
            <a:r>
              <a:rPr lang="en-US" dirty="0"/>
              <a:t>It’s a failure when the system doesn’t work as expected</a:t>
            </a:r>
          </a:p>
          <a:p>
            <a:pPr lvl="1"/>
            <a:r>
              <a:rPr lang="en-US" dirty="0"/>
              <a:t>Even if it works as specified</a:t>
            </a:r>
          </a:p>
          <a:p>
            <a:pPr lvl="1"/>
            <a:r>
              <a:rPr lang="en-US" dirty="0"/>
              <a:t>Expectations are not always clear </a:t>
            </a:r>
            <a:r>
              <a:rPr lang="en-US" dirty="0" smtClean="0"/>
              <a:t>… and </a:t>
            </a:r>
            <a:r>
              <a:rPr lang="en-US" dirty="0"/>
              <a:t>they change as users use a system</a:t>
            </a:r>
          </a:p>
          <a:p>
            <a:r>
              <a:rPr lang="en-US" dirty="0"/>
              <a:t>Systems can break even when each part works as </a:t>
            </a:r>
            <a:r>
              <a:rPr lang="en-US" dirty="0" smtClean="0"/>
              <a:t>specified … failures </a:t>
            </a:r>
            <a:r>
              <a:rPr lang="en-US" dirty="0"/>
              <a:t>at the interfaces, unexpected stresses, etc.</a:t>
            </a:r>
          </a:p>
        </p:txBody>
      </p:sp>
    </p:spTree>
    <p:extLst>
      <p:ext uri="{BB962C8B-B14F-4D97-AF65-F5344CB8AC3E}">
        <p14:creationId xmlns:p14="http://schemas.microsoft.com/office/powerpoint/2010/main" val="13819986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important</a:t>
            </a:r>
            <a:endParaRPr lang="en-US" dirty="0"/>
          </a:p>
        </p:txBody>
      </p:sp>
      <p:sp>
        <p:nvSpPr>
          <p:cNvPr id="3" name="Date Placeholder 2"/>
          <p:cNvSpPr>
            <a:spLocks noGrp="1"/>
          </p:cNvSpPr>
          <p:nvPr>
            <p:ph type="dt" sz="half" idx="10"/>
          </p:nvPr>
        </p:nvSpPr>
        <p:spPr/>
        <p:txBody>
          <a:bodyPr/>
          <a:lstStyle/>
          <a:p>
            <a:r>
              <a:rPr lang="en-US" smtClean="0"/>
              <a:t>CSE 331 Autumn 2011</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495EA0B-1783-492E-873E-F82651094ECA}" type="slidenum">
              <a:rPr lang="en-US" smtClean="0"/>
              <a:pPr/>
              <a:t>27</a:t>
            </a:fld>
            <a:endParaRPr lang="en-US" dirty="0"/>
          </a:p>
        </p:txBody>
      </p:sp>
      <p:sp>
        <p:nvSpPr>
          <p:cNvPr id="5" name="Content Placeholder 4"/>
          <p:cNvSpPr>
            <a:spLocks noGrp="1"/>
          </p:cNvSpPr>
          <p:nvPr>
            <p:ph sz="quarter" idx="1"/>
          </p:nvPr>
        </p:nvSpPr>
        <p:spPr/>
        <p:txBody>
          <a:bodyPr/>
          <a:lstStyle/>
          <a:p>
            <a:r>
              <a:rPr lang="en-US" dirty="0" err="1" smtClean="0"/>
              <a:t>Parnas</a:t>
            </a:r>
            <a:r>
              <a:rPr lang="en-US" dirty="0" smtClean="0"/>
              <a:t> resigned from the SDI and publicly described why – this generated attention and, even more important, discussion</a:t>
            </a:r>
          </a:p>
          <a:p>
            <a:r>
              <a:rPr lang="en-US" dirty="0" smtClean="0"/>
              <a:t>When you are “out there” and you see a likely (or even unlikely) flaw to safety, security, etc., it’s your professional responsibility to say something … clearly and consistently</a:t>
            </a:r>
            <a:endParaRPr lang="en-US" dirty="0"/>
          </a:p>
        </p:txBody>
      </p:sp>
    </p:spTree>
    <p:extLst>
      <p:ext uri="{BB962C8B-B14F-4D97-AF65-F5344CB8AC3E}">
        <p14:creationId xmlns:p14="http://schemas.microsoft.com/office/powerpoint/2010/main" val="40797722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Date Placeholder 2"/>
          <p:cNvSpPr>
            <a:spLocks noGrp="1"/>
          </p:cNvSpPr>
          <p:nvPr>
            <p:ph type="dt" sz="half" idx="10"/>
          </p:nvPr>
        </p:nvSpPr>
        <p:spPr/>
        <p:txBody>
          <a:bodyPr/>
          <a:lstStyle/>
          <a:p>
            <a:r>
              <a:rPr lang="en-US" smtClean="0"/>
              <a:t>CSE 331 Autumn 2011</a:t>
            </a:r>
            <a:endParaRPr lang="en-US"/>
          </a:p>
        </p:txBody>
      </p:sp>
      <p:sp>
        <p:nvSpPr>
          <p:cNvPr id="4" name="Slide Number Placeholder 3"/>
          <p:cNvSpPr>
            <a:spLocks noGrp="1"/>
          </p:cNvSpPr>
          <p:nvPr>
            <p:ph type="sldNum" sz="quarter" idx="12"/>
          </p:nvPr>
        </p:nvSpPr>
        <p:spPr/>
        <p:txBody>
          <a:bodyPr>
            <a:normAutofit fontScale="85000" lnSpcReduction="20000"/>
          </a:bodyPr>
          <a:lstStyle/>
          <a:p>
            <a:fld id="{2D7FA20C-4CD7-444A-A924-39D7745EE13F}" type="slidenum">
              <a:rPr lang="en-US" smtClean="0"/>
              <a:pPr/>
              <a:t>28</a:t>
            </a:fld>
            <a:endParaRPr lang="en-US"/>
          </a:p>
        </p:txBody>
      </p:sp>
      <p:sp>
        <p:nvSpPr>
          <p:cNvPr id="5" name="Content Placeholder 4"/>
          <p:cNvSpPr>
            <a:spLocks noGrp="1"/>
          </p:cNvSpPr>
          <p:nvPr>
            <p:ph sz="quarter" idx="1"/>
          </p:nvPr>
        </p:nvSpPr>
        <p:spPr/>
        <p:txBody>
          <a:bodyPr>
            <a:normAutofit fontScale="70000" lnSpcReduction="20000"/>
          </a:bodyPr>
          <a:lstStyle/>
          <a:p>
            <a:r>
              <a:rPr lang="en-US" dirty="0" smtClean="0"/>
              <a:t>Assignment 0</a:t>
            </a:r>
          </a:p>
          <a:p>
            <a:pPr lvl="1"/>
            <a:r>
              <a:rPr lang="en-US" dirty="0" smtClean="0"/>
              <a:t>Due today 11:59PM</a:t>
            </a:r>
          </a:p>
          <a:p>
            <a:r>
              <a:rPr lang="en-US" dirty="0" smtClean="0"/>
              <a:t>Assignment 1</a:t>
            </a:r>
          </a:p>
          <a:p>
            <a:pPr lvl="1"/>
            <a:r>
              <a:rPr lang="en-US" dirty="0" smtClean="0"/>
              <a:t>out later today</a:t>
            </a:r>
          </a:p>
          <a:p>
            <a:pPr lvl="1"/>
            <a:r>
              <a:rPr lang="en-US" dirty="0" smtClean="0"/>
              <a:t>due Wednesday (10/5) 11:59PM</a:t>
            </a:r>
          </a:p>
          <a:p>
            <a:r>
              <a:rPr lang="en-US" dirty="0" smtClean="0"/>
              <a:t>Assignment 2</a:t>
            </a:r>
          </a:p>
          <a:p>
            <a:pPr lvl="1"/>
            <a:r>
              <a:rPr lang="en-US" dirty="0" smtClean="0"/>
              <a:t>out Wednesday (10/5)</a:t>
            </a:r>
          </a:p>
          <a:p>
            <a:pPr lvl="2"/>
            <a:r>
              <a:rPr lang="en-US" dirty="0" smtClean="0"/>
              <a:t>due in two parts</a:t>
            </a:r>
          </a:p>
          <a:p>
            <a:pPr lvl="2"/>
            <a:r>
              <a:rPr lang="en-US" dirty="0" smtClean="0"/>
              <a:t>part A on Friday (10/7) 11:59PM</a:t>
            </a:r>
          </a:p>
          <a:p>
            <a:pPr lvl="2"/>
            <a:r>
              <a:rPr lang="en-US" dirty="0" smtClean="0"/>
              <a:t>part B the following Wednesday (10/12) at 11:59PM</a:t>
            </a:r>
          </a:p>
          <a:p>
            <a:r>
              <a:rPr lang="en-US" dirty="0" smtClean="0"/>
              <a:t>Lectures</a:t>
            </a:r>
          </a:p>
          <a:p>
            <a:pPr lvl="1"/>
            <a:r>
              <a:rPr lang="en-US" dirty="0"/>
              <a:t>T</a:t>
            </a:r>
            <a:r>
              <a:rPr lang="en-US" dirty="0" smtClean="0"/>
              <a:t>esting </a:t>
            </a:r>
            <a:r>
              <a:rPr lang="en-US" dirty="0"/>
              <a:t>and </a:t>
            </a:r>
            <a:r>
              <a:rPr lang="en-US" dirty="0" err="1" smtClean="0"/>
              <a:t>Junit</a:t>
            </a:r>
            <a:r>
              <a:rPr lang="en-US" dirty="0" smtClean="0"/>
              <a:t> (M)</a:t>
            </a:r>
          </a:p>
          <a:p>
            <a:pPr lvl="1"/>
            <a:r>
              <a:rPr lang="en-US" dirty="0" smtClean="0"/>
              <a:t>Equality (W)</a:t>
            </a:r>
          </a:p>
          <a:p>
            <a:pPr lvl="1"/>
            <a:r>
              <a:rPr lang="en-US" dirty="0" smtClean="0"/>
              <a:t>Abstract data types I (F)</a:t>
            </a:r>
          </a:p>
          <a:p>
            <a:pPr lvl="1"/>
            <a:r>
              <a:rPr lang="en-US" dirty="0" smtClean="0"/>
              <a:t>Abstract data types II (M)</a:t>
            </a:r>
            <a:endParaRPr lang="en-US" dirty="0"/>
          </a:p>
        </p:txBody>
      </p:sp>
    </p:spTree>
    <p:extLst>
      <p:ext uri="{BB962C8B-B14F-4D97-AF65-F5344CB8AC3E}">
        <p14:creationId xmlns:p14="http://schemas.microsoft.com/office/powerpoint/2010/main" val="24863768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68172" y="1174537"/>
            <a:ext cx="2207656" cy="4508927"/>
          </a:xfrm>
          <a:prstGeom prst="rect">
            <a:avLst/>
          </a:prstGeom>
          <a:noFill/>
        </p:spPr>
        <p:txBody>
          <a:bodyPr wrap="none" rtlCol="0">
            <a:spAutoFit/>
            <a:scene3d>
              <a:camera prst="obliqueTopRight">
                <a:rot lat="0" lon="1200000" rev="0"/>
              </a:camera>
              <a:lightRig rig="threePt" dir="t"/>
            </a:scene3d>
            <a:sp3d prstMaterial="dkEdge">
              <a:bevelB w="69850" h="69850" prst="divot"/>
            </a:sp3d>
          </a:bodyPr>
          <a:lstStyle/>
          <a:p>
            <a:pPr algn="ctr"/>
            <a:r>
              <a:rPr lang="en-US" sz="28700" b="1" dirty="0" smtClean="0">
                <a:solidFill>
                  <a:srgbClr val="7030A0"/>
                </a:solidFill>
                <a:effectLst>
                  <a:glow rad="139700">
                    <a:schemeClr val="accent4">
                      <a:satMod val="175000"/>
                      <a:alpha val="40000"/>
                    </a:schemeClr>
                  </a:glow>
                </a:effectLst>
                <a:latin typeface="Consolas" pitchFamily="49" charset="0"/>
                <a:cs typeface="Consolas" pitchFamily="49" charset="0"/>
              </a:rPr>
              <a:t>?</a:t>
            </a:r>
            <a:endParaRPr lang="en-US" sz="28700" b="1" dirty="0">
              <a:solidFill>
                <a:srgbClr val="7030A0"/>
              </a:solidFill>
              <a:effectLst>
                <a:glow rad="139700">
                  <a:schemeClr val="accent4">
                    <a:satMod val="175000"/>
                    <a:alpha val="40000"/>
                  </a:schemeClr>
                </a:glow>
              </a:effectLst>
              <a:latin typeface="Consolas" pitchFamily="49" charset="0"/>
              <a:cs typeface="Consolas" pitchFamily="49" charset="0"/>
            </a:endParaRPr>
          </a:p>
        </p:txBody>
      </p:sp>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Slide Number Placeholder 2"/>
          <p:cNvSpPr>
            <a:spLocks noGrp="1"/>
          </p:cNvSpPr>
          <p:nvPr>
            <p:ph type="sldNum" sz="quarter" idx="12"/>
          </p:nvPr>
        </p:nvSpPr>
        <p:spPr/>
        <p:txBody>
          <a:bodyPr/>
          <a:lstStyle/>
          <a:p>
            <a:fld id="{0495EA0B-1783-492E-873E-F82651094ECA}" type="slidenum">
              <a:rPr lang="en-US" smtClean="0"/>
              <a:pPr/>
              <a:t>29</a:t>
            </a:fld>
            <a:endParaRPr lang="en-US" dirty="0"/>
          </a:p>
        </p:txBody>
      </p:sp>
    </p:spTree>
    <p:extLst>
      <p:ext uri="{BB962C8B-B14F-4D97-AF65-F5344CB8AC3E}">
        <p14:creationId xmlns:p14="http://schemas.microsoft.com/office/powerpoint/2010/main" val="3687858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B5AF7AB1-68A6-46DE-B129-94CDF18528B8}" type="slidenum">
              <a:rPr lang="en-US"/>
              <a:pPr/>
              <a:t>3</a:t>
            </a:fld>
            <a:endParaRPr lang="en-US"/>
          </a:p>
        </p:txBody>
      </p:sp>
      <p:sp>
        <p:nvSpPr>
          <p:cNvPr id="1008642" name="Rectangle 2"/>
          <p:cNvSpPr>
            <a:spLocks noGrp="1" noChangeArrowheads="1"/>
          </p:cNvSpPr>
          <p:nvPr>
            <p:ph type="title"/>
          </p:nvPr>
        </p:nvSpPr>
        <p:spPr/>
        <p:txBody>
          <a:bodyPr/>
          <a:lstStyle/>
          <a:p>
            <a:r>
              <a:rPr lang="en-US"/>
              <a:t>comp.risks</a:t>
            </a:r>
          </a:p>
        </p:txBody>
      </p:sp>
      <p:sp>
        <p:nvSpPr>
          <p:cNvPr id="1008643" name="Rectangle 3"/>
          <p:cNvSpPr>
            <a:spLocks noGrp="1" noChangeArrowheads="1"/>
          </p:cNvSpPr>
          <p:nvPr>
            <p:ph type="body" idx="1"/>
          </p:nvPr>
        </p:nvSpPr>
        <p:spPr/>
        <p:txBody>
          <a:bodyPr/>
          <a:lstStyle/>
          <a:p>
            <a:r>
              <a:rPr lang="en-US"/>
              <a:t>Since 1985, Peter Neumann has moderated a Usenet newsgroup named </a:t>
            </a:r>
            <a:r>
              <a:rPr lang="en-US" sz="2800">
                <a:latin typeface="Courier New" pitchFamily="49" charset="0"/>
              </a:rPr>
              <a:t>comp.risks</a:t>
            </a:r>
            <a:endParaRPr lang="en-US"/>
          </a:p>
          <a:p>
            <a:r>
              <a:rPr lang="en-US"/>
              <a:t>“Forum On Risks To The Public In Computers And Related Systems”</a:t>
            </a:r>
          </a:p>
          <a:p>
            <a:pPr lvl="1"/>
            <a:r>
              <a:rPr lang="en-US"/>
              <a:t>Safety, privacy, stupidity, etc.</a:t>
            </a:r>
          </a:p>
          <a:p>
            <a:r>
              <a:rPr lang="en-US"/>
              <a:t>A web version is the Risks Digest</a:t>
            </a:r>
          </a:p>
          <a:p>
            <a:pPr lvl="1"/>
            <a:r>
              <a:rPr lang="en-US">
                <a:latin typeface="Courier New" pitchFamily="49" charset="0"/>
              </a:rPr>
              <a:t>http://catless.ncl.ac.uk/Risks</a:t>
            </a:r>
            <a:endParaRPr lang="en-US"/>
          </a:p>
          <a:p>
            <a:endParaRPr lang="en-US"/>
          </a:p>
        </p:txBody>
      </p:sp>
    </p:spTree>
    <p:extLst>
      <p:ext uri="{BB962C8B-B14F-4D97-AF65-F5344CB8AC3E}">
        <p14:creationId xmlns:p14="http://schemas.microsoft.com/office/powerpoint/2010/main" val="3054703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546AC17F-FE48-42CF-945E-372FD098C655}" type="slidenum">
              <a:rPr lang="en-US"/>
              <a:pPr/>
              <a:t>4</a:t>
            </a:fld>
            <a:endParaRPr lang="en-US"/>
          </a:p>
        </p:txBody>
      </p:sp>
      <p:sp>
        <p:nvSpPr>
          <p:cNvPr id="1009666" name="Rectangle 2"/>
          <p:cNvSpPr>
            <a:spLocks noGrp="1" noChangeArrowheads="1"/>
          </p:cNvSpPr>
          <p:nvPr>
            <p:ph type="title"/>
          </p:nvPr>
        </p:nvSpPr>
        <p:spPr/>
        <p:txBody>
          <a:bodyPr/>
          <a:lstStyle/>
          <a:p>
            <a:r>
              <a:rPr lang="en-US"/>
              <a:t>Software safety</a:t>
            </a:r>
          </a:p>
        </p:txBody>
      </p:sp>
      <p:sp>
        <p:nvSpPr>
          <p:cNvPr id="1009667" name="Rectangle 3"/>
          <p:cNvSpPr>
            <a:spLocks noGrp="1" noChangeArrowheads="1"/>
          </p:cNvSpPr>
          <p:nvPr>
            <p:ph type="body" idx="1"/>
          </p:nvPr>
        </p:nvSpPr>
        <p:spPr/>
        <p:txBody>
          <a:bodyPr/>
          <a:lstStyle/>
          <a:p>
            <a:pPr>
              <a:spcBef>
                <a:spcPts val="500"/>
              </a:spcBef>
              <a:spcAft>
                <a:spcPts val="500"/>
              </a:spcAft>
            </a:pPr>
            <a:r>
              <a:rPr lang="en-US" sz="2800" i="1" dirty="0" err="1"/>
              <a:t>Safeware</a:t>
            </a:r>
            <a:r>
              <a:rPr lang="en-US" sz="2800" i="1" dirty="0"/>
              <a:t>: System Safety and Computers.</a:t>
            </a:r>
            <a:r>
              <a:rPr lang="en-US" sz="2800" dirty="0"/>
              <a:t> Nancy </a:t>
            </a:r>
            <a:r>
              <a:rPr lang="en-US" sz="2800" dirty="0" err="1"/>
              <a:t>Leveson</a:t>
            </a:r>
            <a:r>
              <a:rPr lang="en-US" sz="2800" dirty="0"/>
              <a:t>. Addison Wesley (1995</a:t>
            </a:r>
            <a:r>
              <a:rPr lang="en-US" sz="2800" dirty="0" smtClean="0"/>
              <a:t>).</a:t>
            </a:r>
            <a:endParaRPr lang="en-US" dirty="0"/>
          </a:p>
          <a:p>
            <a:pPr>
              <a:spcBef>
                <a:spcPts val="500"/>
              </a:spcBef>
              <a:spcAft>
                <a:spcPts val="500"/>
              </a:spcAft>
            </a:pPr>
            <a:r>
              <a:rPr lang="en-US" dirty="0"/>
              <a:t>Software safety is not the same as software reliability</a:t>
            </a:r>
          </a:p>
          <a:p>
            <a:pPr lvl="1">
              <a:spcBef>
                <a:spcPts val="500"/>
              </a:spcBef>
              <a:spcAft>
                <a:spcPts val="500"/>
              </a:spcAft>
            </a:pPr>
            <a:r>
              <a:rPr lang="en-US" dirty="0"/>
              <a:t>Reliability concerns the probability that a system will perform in a certain way</a:t>
            </a:r>
          </a:p>
          <a:p>
            <a:pPr lvl="1">
              <a:spcBef>
                <a:spcPts val="500"/>
              </a:spcBef>
              <a:spcAft>
                <a:spcPts val="500"/>
              </a:spcAft>
            </a:pPr>
            <a:r>
              <a:rPr lang="en-US" dirty="0"/>
              <a:t>Safety concerns what happens when a system fails</a:t>
            </a:r>
          </a:p>
        </p:txBody>
      </p:sp>
    </p:spTree>
    <p:extLst>
      <p:ext uri="{BB962C8B-B14F-4D97-AF65-F5344CB8AC3E}">
        <p14:creationId xmlns:p14="http://schemas.microsoft.com/office/powerpoint/2010/main" val="2540317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comp.risks</a:t>
            </a:r>
            <a:r>
              <a:rPr lang="en-US" dirty="0" smtClean="0"/>
              <a:t> first year: some </a:t>
            </a:r>
            <a:r>
              <a:rPr lang="en-US" dirty="0"/>
              <a:t>1985 topics</a:t>
            </a:r>
            <a:br>
              <a:rPr lang="en-US" dirty="0"/>
            </a:br>
            <a:r>
              <a:rPr lang="en-US" sz="1300" dirty="0"/>
              <a:t>Legend: ! = Loss of Life; * = Potentially Life-Critical; $ = Loss of Money/Equipment; S = Security/Privacy/Integrity Flaw</a:t>
            </a:r>
            <a:endParaRPr lang="en-US" dirty="0"/>
          </a:p>
        </p:txBody>
      </p:sp>
      <p:sp>
        <p:nvSpPr>
          <p:cNvPr id="3" name="Date Placeholder 2"/>
          <p:cNvSpPr>
            <a:spLocks noGrp="1"/>
          </p:cNvSpPr>
          <p:nvPr>
            <p:ph type="dt" sz="half" idx="10"/>
          </p:nvPr>
        </p:nvSpPr>
        <p:spPr/>
        <p:txBody>
          <a:bodyPr/>
          <a:lstStyle/>
          <a:p>
            <a:r>
              <a:rPr lang="en-US" smtClean="0"/>
              <a:t>CSE 331 Autumn 2011</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495EA0B-1783-492E-873E-F82651094ECA}" type="slidenum">
              <a:rPr lang="en-US" smtClean="0"/>
              <a:pPr/>
              <a:t>5</a:t>
            </a:fld>
            <a:endParaRPr lang="en-US" dirty="0"/>
          </a:p>
        </p:txBody>
      </p:sp>
      <p:sp>
        <p:nvSpPr>
          <p:cNvPr id="5" name="Content Placeholder 4"/>
          <p:cNvSpPr>
            <a:spLocks noGrp="1"/>
          </p:cNvSpPr>
          <p:nvPr>
            <p:ph sz="quarter" idx="1"/>
          </p:nvPr>
        </p:nvSpPr>
        <p:spPr/>
        <p:txBody>
          <a:bodyPr>
            <a:normAutofit fontScale="40000" lnSpcReduction="20000"/>
          </a:bodyPr>
          <a:lstStyle/>
          <a:p>
            <a:pPr>
              <a:buFont typeface="Wingdings" pitchFamily="2" charset="2"/>
              <a:buChar char="Ø"/>
            </a:pPr>
            <a:r>
              <a:rPr lang="en-US" dirty="0"/>
              <a:t>*$ Mariner 1: Atlas booster launch failure DO 100 I=1.10 (not 1,10) (SEN 8 5)</a:t>
            </a:r>
          </a:p>
          <a:p>
            <a:pPr>
              <a:buFont typeface="Wingdings" pitchFamily="2" charset="2"/>
              <a:buChar char="Ø"/>
            </a:pPr>
            <a:r>
              <a:rPr lang="en-US" dirty="0"/>
              <a:t>*$ Mariner 18: aborted due to missing NOT in program (SEN 5 2)</a:t>
            </a:r>
          </a:p>
          <a:p>
            <a:pPr>
              <a:buFont typeface="Wingdings" pitchFamily="2" charset="2"/>
              <a:buChar char="Ø"/>
            </a:pPr>
            <a:r>
              <a:rPr lang="en-US" dirty="0"/>
              <a:t>*$ F18: plane crashed due to missing exception condition, pilot OK (SEN 6 2)</a:t>
            </a:r>
          </a:p>
          <a:p>
            <a:pPr>
              <a:buFont typeface="Wingdings" pitchFamily="2" charset="2"/>
              <a:buChar char="Ø"/>
            </a:pPr>
            <a:r>
              <a:rPr lang="en-US" dirty="0" smtClean="0"/>
              <a:t>*$ </a:t>
            </a:r>
            <a:r>
              <a:rPr lang="en-US" dirty="0"/>
              <a:t>El Dorado brake computer bug caused recall of all El Dorados (SEN 4 4)</a:t>
            </a:r>
          </a:p>
          <a:p>
            <a:pPr>
              <a:buFont typeface="Wingdings" pitchFamily="2" charset="2"/>
              <a:buChar char="Ø"/>
            </a:pPr>
            <a:r>
              <a:rPr lang="en-US" dirty="0" smtClean="0"/>
              <a:t>*  </a:t>
            </a:r>
            <a:r>
              <a:rPr lang="en-US" dirty="0"/>
              <a:t>Second Space Shuttle operational simulation: tight loop upon cancellation </a:t>
            </a:r>
            <a:r>
              <a:rPr lang="en-US" dirty="0" smtClean="0"/>
              <a:t>of an </a:t>
            </a:r>
            <a:r>
              <a:rPr lang="en-US" dirty="0"/>
              <a:t>attempted abort; required manual override (SEN 7 1)</a:t>
            </a:r>
          </a:p>
          <a:p>
            <a:pPr>
              <a:buFont typeface="Wingdings" pitchFamily="2" charset="2"/>
              <a:buChar char="Ø"/>
            </a:pPr>
            <a:r>
              <a:rPr lang="en-US" dirty="0" smtClean="0"/>
              <a:t>*  </a:t>
            </a:r>
            <a:r>
              <a:rPr lang="en-US" dirty="0"/>
              <a:t>Gemini V 100mi landing err, </a:t>
            </a:r>
            <a:r>
              <a:rPr lang="en-US" dirty="0" err="1"/>
              <a:t>prog</a:t>
            </a:r>
            <a:r>
              <a:rPr lang="en-US" dirty="0"/>
              <a:t> ignored orbital motion around sun (SEN 9 1)</a:t>
            </a:r>
          </a:p>
          <a:p>
            <a:pPr>
              <a:buFont typeface="Wingdings" pitchFamily="2" charset="2"/>
              <a:buChar char="Ø"/>
            </a:pPr>
            <a:r>
              <a:rPr lang="en-US" dirty="0"/>
              <a:t>*  F16 simulation: plane flipped over whenever it crossed equator (SEN 5 2)</a:t>
            </a:r>
          </a:p>
          <a:p>
            <a:pPr>
              <a:buFont typeface="Wingdings" pitchFamily="2" charset="2"/>
              <a:buChar char="Ø"/>
            </a:pPr>
            <a:r>
              <a:rPr lang="en-US" dirty="0"/>
              <a:t>*  F16 simulation: upside-down F16 deadlock over left vs. right roll (SEN 9 5)</a:t>
            </a:r>
          </a:p>
          <a:p>
            <a:pPr>
              <a:buFont typeface="Wingdings" pitchFamily="2" charset="2"/>
              <a:buChar char="Ø"/>
            </a:pPr>
            <a:r>
              <a:rPr lang="en-US" dirty="0" smtClean="0"/>
              <a:t>*  </a:t>
            </a:r>
            <a:r>
              <a:rPr lang="en-US" dirty="0"/>
              <a:t>SF BART train doors sometimes open on long legs between stations (SEN 8 5)</a:t>
            </a:r>
          </a:p>
          <a:p>
            <a:pPr>
              <a:buFont typeface="Wingdings" pitchFamily="2" charset="2"/>
              <a:buChar char="Ø"/>
            </a:pPr>
            <a:r>
              <a:rPr lang="en-US" dirty="0"/>
              <a:t>*  IRS reprogramming cost USA interest on at least 1,150,000 refunds (SEN 10 3)</a:t>
            </a:r>
          </a:p>
          <a:p>
            <a:pPr>
              <a:buFont typeface="Wingdings" pitchFamily="2" charset="2"/>
              <a:buChar char="Ø"/>
            </a:pPr>
            <a:r>
              <a:rPr lang="en-US" dirty="0" smtClean="0"/>
              <a:t>   Santa </a:t>
            </a:r>
            <a:r>
              <a:rPr lang="en-US" dirty="0"/>
              <a:t>Clara prison data system (inmate altered release date) (SEN 10 1).</a:t>
            </a:r>
          </a:p>
          <a:p>
            <a:pPr>
              <a:buFont typeface="Wingdings" pitchFamily="2" charset="2"/>
              <a:buChar char="Ø"/>
            </a:pPr>
            <a:r>
              <a:rPr lang="en-US" dirty="0" smtClean="0"/>
              <a:t>   Computerized </a:t>
            </a:r>
            <a:r>
              <a:rPr lang="en-US" dirty="0"/>
              <a:t>time-bomb inserted by programmer (for extortion?) (10 3)</a:t>
            </a:r>
          </a:p>
          <a:p>
            <a:pPr>
              <a:buFont typeface="Wingdings" pitchFamily="2" charset="2"/>
              <a:buChar char="Ø"/>
            </a:pPr>
            <a:r>
              <a:rPr lang="en-US" dirty="0"/>
              <a:t>*$ Colorado River flooding in 1983, due to faulty weather data and/or </a:t>
            </a:r>
            <a:r>
              <a:rPr lang="en-US" dirty="0" smtClean="0"/>
              <a:t>faulty </a:t>
            </a:r>
            <a:r>
              <a:rPr lang="en-US" dirty="0"/>
              <a:t>model; too much water was kept dammed prior to spring thaws.</a:t>
            </a:r>
          </a:p>
          <a:p>
            <a:pPr>
              <a:buFont typeface="Wingdings" pitchFamily="2" charset="2"/>
              <a:buChar char="Ø"/>
            </a:pPr>
            <a:r>
              <a:rPr lang="en-US" dirty="0" smtClean="0"/>
              <a:t>$  </a:t>
            </a:r>
            <a:r>
              <a:rPr lang="en-US" dirty="0"/>
              <a:t>1979 AT&amp;T program bug downed phone service to Greece for months (SEN 10 3)</a:t>
            </a:r>
          </a:p>
          <a:p>
            <a:pPr>
              <a:buFont typeface="Wingdings" pitchFamily="2" charset="2"/>
              <a:buChar char="Ø"/>
            </a:pPr>
            <a:r>
              <a:rPr lang="en-US" dirty="0" smtClean="0"/>
              <a:t>    Quebec </a:t>
            </a:r>
            <a:r>
              <a:rPr lang="en-US" dirty="0"/>
              <a:t>election prediction gave loser big win [1981] (SEN 10 2, p. 25-26)</a:t>
            </a:r>
          </a:p>
          <a:p>
            <a:pPr>
              <a:buFont typeface="Wingdings" pitchFamily="2" charset="2"/>
              <a:buChar char="Ø"/>
            </a:pPr>
            <a:r>
              <a:rPr lang="en-US" dirty="0"/>
              <a:t> </a:t>
            </a:r>
            <a:r>
              <a:rPr lang="en-US" dirty="0" smtClean="0"/>
              <a:t>  </a:t>
            </a:r>
            <a:r>
              <a:rPr lang="en-US" dirty="0"/>
              <a:t>SW vendor rigs elections? (David Burnham, NY Times front page, 29 July 1985)</a:t>
            </a:r>
          </a:p>
          <a:p>
            <a:pPr>
              <a:buFont typeface="Wingdings" pitchFamily="2" charset="2"/>
              <a:buChar char="Ø"/>
            </a:pPr>
            <a:r>
              <a:rPr lang="en-US" dirty="0"/>
              <a:t> </a:t>
            </a:r>
            <a:r>
              <a:rPr lang="en-US" dirty="0" smtClean="0"/>
              <a:t>  </a:t>
            </a:r>
            <a:r>
              <a:rPr lang="en-US" dirty="0"/>
              <a:t>Vancouver Stock Index lost 574 points over 22 months -- </a:t>
            </a:r>
            <a:r>
              <a:rPr lang="en-US" dirty="0" err="1"/>
              <a:t>roundoff</a:t>
            </a:r>
            <a:r>
              <a:rPr lang="en-US" dirty="0"/>
              <a:t> (SEN 9 1) </a:t>
            </a:r>
          </a:p>
        </p:txBody>
      </p:sp>
    </p:spTree>
    <p:extLst>
      <p:ext uri="{BB962C8B-B14F-4D97-AF65-F5344CB8AC3E}">
        <p14:creationId xmlns:p14="http://schemas.microsoft.com/office/powerpoint/2010/main" val="200217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1985: more</a:t>
            </a:r>
            <a:endParaRPr lang="en-US" dirty="0"/>
          </a:p>
        </p:txBody>
      </p:sp>
      <p:sp>
        <p:nvSpPr>
          <p:cNvPr id="3" name="Date Placeholder 2"/>
          <p:cNvSpPr>
            <a:spLocks noGrp="1"/>
          </p:cNvSpPr>
          <p:nvPr>
            <p:ph type="dt" sz="half" idx="10"/>
          </p:nvPr>
        </p:nvSpPr>
        <p:spPr/>
        <p:txBody>
          <a:bodyPr/>
          <a:lstStyle/>
          <a:p>
            <a:r>
              <a:rPr lang="en-US" smtClean="0"/>
              <a:t>CSE 331 Autumn 2011</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495EA0B-1783-492E-873E-F82651094ECA}" type="slidenum">
              <a:rPr lang="en-US" smtClean="0"/>
              <a:pPr/>
              <a:t>6</a:t>
            </a:fld>
            <a:endParaRPr lang="en-US" dirty="0"/>
          </a:p>
        </p:txBody>
      </p:sp>
      <p:sp>
        <p:nvSpPr>
          <p:cNvPr id="5" name="Content Placeholder 4"/>
          <p:cNvSpPr>
            <a:spLocks noGrp="1"/>
          </p:cNvSpPr>
          <p:nvPr>
            <p:ph sz="quarter" idx="1"/>
          </p:nvPr>
        </p:nvSpPr>
        <p:spPr/>
        <p:txBody>
          <a:bodyPr>
            <a:normAutofit fontScale="62500" lnSpcReduction="20000"/>
          </a:bodyPr>
          <a:lstStyle/>
          <a:p>
            <a:pPr>
              <a:buFont typeface="Wingdings" pitchFamily="2" charset="2"/>
              <a:buChar char="Ø"/>
            </a:pPr>
            <a:r>
              <a:rPr lang="en-US" dirty="0"/>
              <a:t>!  Michigan man killed by robotic die-casting machinery (SEN 10 2)</a:t>
            </a:r>
          </a:p>
          <a:p>
            <a:pPr>
              <a:buFont typeface="Wingdings" pitchFamily="2" charset="2"/>
              <a:buChar char="Ø"/>
            </a:pPr>
            <a:r>
              <a:rPr lang="en-US" dirty="0" smtClean="0"/>
              <a:t>!  </a:t>
            </a:r>
            <a:r>
              <a:rPr lang="en-US" dirty="0"/>
              <a:t>Chinese computer builder electrocuted by his smart computer after he built </a:t>
            </a:r>
            <a:r>
              <a:rPr lang="en-US" dirty="0" smtClean="0"/>
              <a:t>a </a:t>
            </a:r>
            <a:r>
              <a:rPr lang="en-US" dirty="0"/>
              <a:t>newer one. "Jealous Computer Zaps its Creator"!  (SEN 10 1)</a:t>
            </a:r>
          </a:p>
          <a:p>
            <a:pPr>
              <a:buFont typeface="Wingdings" pitchFamily="2" charset="2"/>
              <a:buChar char="Ø"/>
            </a:pPr>
            <a:r>
              <a:rPr lang="en-US" dirty="0"/>
              <a:t>*  FAA Air Traffic Control: many computer system outages (e.g., SEN 5 3)</a:t>
            </a:r>
          </a:p>
          <a:p>
            <a:pPr>
              <a:buFont typeface="Wingdings" pitchFamily="2" charset="2"/>
              <a:buChar char="Ø"/>
            </a:pPr>
            <a:r>
              <a:rPr lang="en-US" dirty="0"/>
              <a:t>*  ARPANET ground to a complete halt [27 Oct 1980] (SEN 6 1 [Rosen])</a:t>
            </a:r>
          </a:p>
          <a:p>
            <a:pPr>
              <a:buFont typeface="Wingdings" pitchFamily="2" charset="2"/>
              <a:buChar char="Ø"/>
            </a:pPr>
            <a:r>
              <a:rPr lang="en-US" dirty="0"/>
              <a:t>*$ Ford Mark VII wiring fires: flaw in computerized air suspension (SEN 10 3)</a:t>
            </a:r>
          </a:p>
          <a:p>
            <a:pPr>
              <a:buFont typeface="Wingdings" pitchFamily="2" charset="2"/>
              <a:buChar char="Ø"/>
            </a:pPr>
            <a:r>
              <a:rPr lang="en-US" dirty="0"/>
              <a:t>$S Harrah's $1.7 Million payoff scam -- Trojan horse chip (SEN 8 5) </a:t>
            </a:r>
          </a:p>
          <a:p>
            <a:pPr>
              <a:buFont typeface="Wingdings" pitchFamily="2" charset="2"/>
              <a:buChar char="Ø"/>
            </a:pPr>
            <a:r>
              <a:rPr lang="en-US" dirty="0"/>
              <a:t>$  Great Northeast power blackout due to threshold set-too-low being exceeded</a:t>
            </a:r>
          </a:p>
          <a:p>
            <a:pPr>
              <a:buFont typeface="Wingdings" pitchFamily="2" charset="2"/>
              <a:buChar char="Ø"/>
            </a:pPr>
            <a:r>
              <a:rPr lang="en-US" dirty="0" smtClean="0"/>
              <a:t>- </a:t>
            </a:r>
            <a:r>
              <a:rPr lang="en-US" dirty="0"/>
              <a:t>SF Muni Metro: Ghost Train reappeared, forcing manual operation (SEN 8 3)</a:t>
            </a:r>
          </a:p>
          <a:p>
            <a:pPr>
              <a:buFont typeface="Wingdings" pitchFamily="2" charset="2"/>
              <a:buChar char="Ø"/>
            </a:pPr>
            <a:r>
              <a:rPr lang="en-US" dirty="0" smtClean="0"/>
              <a:t>*$ </a:t>
            </a:r>
            <a:r>
              <a:rPr lang="en-US" dirty="0"/>
              <a:t>8080 control system dropped bits and boulders from 80 </a:t>
            </a:r>
            <a:r>
              <a:rPr lang="en-US" dirty="0" err="1"/>
              <a:t>ft</a:t>
            </a:r>
            <a:r>
              <a:rPr lang="en-US" dirty="0"/>
              <a:t> conveyor (SEN 10 2)</a:t>
            </a:r>
          </a:p>
          <a:p>
            <a:pPr>
              <a:buFont typeface="Wingdings" pitchFamily="2" charset="2"/>
              <a:buChar char="Ø"/>
            </a:pPr>
            <a:r>
              <a:rPr lang="en-US" dirty="0"/>
              <a:t> S 1984 Rose Bowl hoax, scoreboard takeover ("Cal Tech vs. MIT") (SEN 9 2)</a:t>
            </a:r>
          </a:p>
        </p:txBody>
      </p:sp>
    </p:spTree>
    <p:extLst>
      <p:ext uri="{BB962C8B-B14F-4D97-AF65-F5344CB8AC3E}">
        <p14:creationId xmlns:p14="http://schemas.microsoft.com/office/powerpoint/2010/main" val="2728472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1985: SDI (“Star Wars”)</a:t>
            </a:r>
            <a:endParaRPr lang="en-US" dirty="0"/>
          </a:p>
        </p:txBody>
      </p:sp>
      <p:sp>
        <p:nvSpPr>
          <p:cNvPr id="3" name="Date Placeholder 2"/>
          <p:cNvSpPr>
            <a:spLocks noGrp="1"/>
          </p:cNvSpPr>
          <p:nvPr>
            <p:ph type="dt" sz="half" idx="10"/>
          </p:nvPr>
        </p:nvSpPr>
        <p:spPr/>
        <p:txBody>
          <a:bodyPr/>
          <a:lstStyle/>
          <a:p>
            <a:r>
              <a:rPr lang="en-US" smtClean="0"/>
              <a:t>CSE 331 Autumn 2011</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495EA0B-1783-492E-873E-F82651094ECA}" type="slidenum">
              <a:rPr lang="en-US" smtClean="0"/>
              <a:pPr/>
              <a:t>7</a:t>
            </a:fld>
            <a:endParaRPr lang="en-US" dirty="0"/>
          </a:p>
        </p:txBody>
      </p:sp>
      <p:sp>
        <p:nvSpPr>
          <p:cNvPr id="5" name="Content Placeholder 4"/>
          <p:cNvSpPr>
            <a:spLocks noGrp="1"/>
          </p:cNvSpPr>
          <p:nvPr>
            <p:ph sz="quarter" idx="1"/>
          </p:nvPr>
        </p:nvSpPr>
        <p:spPr/>
        <p:txBody>
          <a:bodyPr>
            <a:normAutofit fontScale="47500" lnSpcReduction="20000"/>
          </a:bodyPr>
          <a:lstStyle/>
          <a:p>
            <a:r>
              <a:rPr lang="en-US" dirty="0" smtClean="0"/>
              <a:t>[</a:t>
            </a:r>
            <a:r>
              <a:rPr lang="en-US" dirty="0" err="1" smtClean="0"/>
              <a:t>comp.risks</a:t>
            </a:r>
            <a:r>
              <a:rPr lang="en-US" dirty="0" smtClean="0"/>
              <a:t>] “The </a:t>
            </a:r>
            <a:r>
              <a:rPr lang="en-US" dirty="0"/>
              <a:t>Strategic Defense Initiative (popularly known as Star Wars) is considering the feasibility of developing what is probably the most complex and most critical system ever </a:t>
            </a:r>
            <a:r>
              <a:rPr lang="en-US" dirty="0" smtClean="0"/>
              <a:t>contemplated”</a:t>
            </a:r>
            <a:endParaRPr lang="en-US" dirty="0"/>
          </a:p>
          <a:p>
            <a:r>
              <a:rPr lang="en-US" dirty="0"/>
              <a:t>[NY Times] Washington, July 11 - A computer scientist has resigned from an advisory panel on antimissile defense, asserting that it will never be possible to program a vast complex of battle management computers reliably or to assume they will work when confronted with a salvo of nuclear missiles. </a:t>
            </a:r>
            <a:br>
              <a:rPr lang="en-US" dirty="0"/>
            </a:br>
            <a:r>
              <a:rPr lang="en-US" dirty="0" smtClean="0"/>
              <a:t/>
            </a:r>
            <a:br>
              <a:rPr lang="en-US" dirty="0" smtClean="0"/>
            </a:br>
            <a:r>
              <a:rPr lang="en-US" dirty="0" smtClean="0"/>
              <a:t>The </a:t>
            </a:r>
            <a:r>
              <a:rPr lang="en-US" dirty="0"/>
              <a:t>scientist, David L. </a:t>
            </a:r>
            <a:r>
              <a:rPr lang="en-US" dirty="0" err="1"/>
              <a:t>Parnas</a:t>
            </a:r>
            <a:r>
              <a:rPr lang="en-US" dirty="0"/>
              <a:t>, a professor at the University of Victoria in Victoria, British Columbia, who is consultant to the Office of Naval Research in Washington, was one of nine scientists asked by the Strategic Defense Initiative Office to serve </a:t>
            </a:r>
            <a:r>
              <a:rPr lang="en-US" dirty="0" smtClean="0"/>
              <a:t>… on </a:t>
            </a:r>
            <a:r>
              <a:rPr lang="en-US" dirty="0"/>
              <a:t>the "panel on computing in support of battle management</a:t>
            </a:r>
            <a:r>
              <a:rPr lang="en-US" dirty="0" smtClean="0"/>
              <a:t>".</a:t>
            </a:r>
            <a:br>
              <a:rPr lang="en-US" dirty="0" smtClean="0"/>
            </a:br>
            <a:r>
              <a:rPr lang="en-US" dirty="0" smtClean="0"/>
              <a:t/>
            </a:r>
            <a:br>
              <a:rPr lang="en-US" dirty="0" smtClean="0"/>
            </a:br>
            <a:r>
              <a:rPr lang="en-US" dirty="0" smtClean="0"/>
              <a:t>Professor </a:t>
            </a:r>
            <a:r>
              <a:rPr lang="en-US" dirty="0" err="1"/>
              <a:t>Parnas</a:t>
            </a:r>
            <a:r>
              <a:rPr lang="en-US" dirty="0"/>
              <a:t>, an American citizen with secret military clearances, said in a letter of resignation and 17 accompanying memorandums that it would never be possible to test realistically the large array of computers that would link and control a system of sensors, antimissile weapons, guidance and aiming devices, and battle management </a:t>
            </a:r>
            <a:r>
              <a:rPr lang="en-US" dirty="0" smtClean="0"/>
              <a:t>stations.</a:t>
            </a:r>
            <a:br>
              <a:rPr lang="en-US" dirty="0" smtClean="0"/>
            </a:br>
            <a:r>
              <a:rPr lang="en-US" dirty="0" smtClean="0"/>
              <a:t/>
            </a:r>
            <a:br>
              <a:rPr lang="en-US" dirty="0" smtClean="0"/>
            </a:br>
            <a:r>
              <a:rPr lang="en-US" dirty="0" smtClean="0"/>
              <a:t>Nor</a:t>
            </a:r>
            <a:r>
              <a:rPr lang="en-US" dirty="0"/>
              <a:t>, he protested, would it be possible to follow orthodox computer program-writing practices in which errors and "bugs" are detected and eliminated in prolonged everyday use. ... </a:t>
            </a:r>
            <a:r>
              <a:rPr lang="en-US" dirty="0" smtClean="0"/>
              <a:t/>
            </a:r>
            <a:br>
              <a:rPr lang="en-US" dirty="0" smtClean="0"/>
            </a:br>
            <a:r>
              <a:rPr lang="en-US" dirty="0" smtClean="0"/>
              <a:t/>
            </a:r>
            <a:br>
              <a:rPr lang="en-US" dirty="0" smtClean="0"/>
            </a:br>
            <a:r>
              <a:rPr lang="en-US" dirty="0" smtClean="0"/>
              <a:t>"</a:t>
            </a:r>
            <a:r>
              <a:rPr lang="en-US" dirty="0"/>
              <a:t>I believe," Professor </a:t>
            </a:r>
            <a:r>
              <a:rPr lang="en-US" dirty="0" err="1"/>
              <a:t>Parnas</a:t>
            </a:r>
            <a:r>
              <a:rPr lang="en-US" dirty="0"/>
              <a:t> said, "that it is our duty, as scientists and engineers, to reply that we have no technological magic that will accomplish that. The President and the public should know that." ...</a:t>
            </a:r>
          </a:p>
        </p:txBody>
      </p:sp>
    </p:spTree>
    <p:extLst>
      <p:ext uri="{BB962C8B-B14F-4D97-AF65-F5344CB8AC3E}">
        <p14:creationId xmlns:p14="http://schemas.microsoft.com/office/powerpoint/2010/main" val="3791215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quick on-line view of risks topics</a:t>
            </a:r>
            <a:endParaRPr lang="en-US" dirty="0"/>
          </a:p>
        </p:txBody>
      </p:sp>
      <p:sp>
        <p:nvSpPr>
          <p:cNvPr id="3" name="Date Placeholder 2"/>
          <p:cNvSpPr>
            <a:spLocks noGrp="1"/>
          </p:cNvSpPr>
          <p:nvPr>
            <p:ph type="dt" sz="half" idx="10"/>
          </p:nvPr>
        </p:nvSpPr>
        <p:spPr/>
        <p:txBody>
          <a:bodyPr/>
          <a:lstStyle/>
          <a:p>
            <a:r>
              <a:rPr lang="en-US" smtClean="0"/>
              <a:t>CSE 331 Autumn 2011</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495EA0B-1783-492E-873E-F82651094ECA}" type="slidenum">
              <a:rPr lang="en-US" smtClean="0"/>
              <a:pPr/>
              <a:t>8</a:t>
            </a:fld>
            <a:endParaRPr lang="en-US" dirty="0"/>
          </a:p>
        </p:txBody>
      </p:sp>
      <p:sp>
        <p:nvSpPr>
          <p:cNvPr id="5" name="Content Placeholder 4"/>
          <p:cNvSpPr>
            <a:spLocks noGrp="1"/>
          </p:cNvSpPr>
          <p:nvPr>
            <p:ph sz="quarter" idx="1"/>
          </p:nvPr>
        </p:nvSpPr>
        <p:spPr/>
        <p:txBody>
          <a:bodyPr/>
          <a:lstStyle/>
          <a:p>
            <a:r>
              <a:rPr lang="en-US" dirty="0" smtClean="0"/>
              <a:t>How do they change – and stay the same – over 25 years?</a:t>
            </a:r>
          </a:p>
          <a:p>
            <a:r>
              <a:rPr lang="en-US" dirty="0">
                <a:hlinkClick r:id="rId2"/>
              </a:rPr>
              <a:t>http://catless.ncl.ac.uk/Risks/</a:t>
            </a:r>
            <a:endParaRPr lang="en-US" dirty="0"/>
          </a:p>
        </p:txBody>
      </p:sp>
    </p:spTree>
    <p:extLst>
      <p:ext uri="{BB962C8B-B14F-4D97-AF65-F5344CB8AC3E}">
        <p14:creationId xmlns:p14="http://schemas.microsoft.com/office/powerpoint/2010/main" val="3136515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CSE 331 Autumn 2011</a:t>
            </a:r>
            <a:endParaRPr lang="en-US"/>
          </a:p>
        </p:txBody>
      </p:sp>
      <p:sp>
        <p:nvSpPr>
          <p:cNvPr id="6" name="Slide Number Placeholder 5"/>
          <p:cNvSpPr>
            <a:spLocks noGrp="1"/>
          </p:cNvSpPr>
          <p:nvPr>
            <p:ph type="sldNum" sz="quarter" idx="12"/>
          </p:nvPr>
        </p:nvSpPr>
        <p:spPr/>
        <p:txBody>
          <a:bodyPr>
            <a:normAutofit fontScale="85000" lnSpcReduction="20000"/>
          </a:bodyPr>
          <a:lstStyle/>
          <a:p>
            <a:fld id="{32818482-DD07-4FC4-91ED-63AFFD7A483D}" type="slidenum">
              <a:rPr lang="en-US"/>
              <a:pPr/>
              <a:t>9</a:t>
            </a:fld>
            <a:endParaRPr lang="en-US"/>
          </a:p>
        </p:txBody>
      </p:sp>
      <p:sp>
        <p:nvSpPr>
          <p:cNvPr id="1028098" name="Rectangle 1026"/>
          <p:cNvSpPr>
            <a:spLocks noGrp="1" noChangeArrowheads="1"/>
          </p:cNvSpPr>
          <p:nvPr>
            <p:ph type="title"/>
          </p:nvPr>
        </p:nvSpPr>
        <p:spPr/>
        <p:txBody>
          <a:bodyPr/>
          <a:lstStyle/>
          <a:p>
            <a:r>
              <a:rPr lang="en-US" dirty="0" smtClean="0"/>
              <a:t>A fun one</a:t>
            </a:r>
            <a:endParaRPr lang="en-US" dirty="0"/>
          </a:p>
        </p:txBody>
      </p:sp>
      <p:sp>
        <p:nvSpPr>
          <p:cNvPr id="1028099" name="Rectangle 1027"/>
          <p:cNvSpPr>
            <a:spLocks noGrp="1" noChangeArrowheads="1"/>
          </p:cNvSpPr>
          <p:nvPr>
            <p:ph type="body" idx="1"/>
          </p:nvPr>
        </p:nvSpPr>
        <p:spPr/>
        <p:txBody>
          <a:bodyPr/>
          <a:lstStyle/>
          <a:p>
            <a:pPr marL="0" indent="0">
              <a:spcBef>
                <a:spcPts val="500"/>
              </a:spcBef>
              <a:spcAft>
                <a:spcPts val="500"/>
              </a:spcAft>
              <a:buFontTx/>
              <a:buNone/>
            </a:pPr>
            <a:r>
              <a:rPr lang="en-US" dirty="0"/>
              <a:t>A short news article in a weekend newspaper told how a woman was woken by a mysterious phone call at 4:30am every day. She reported it to British Telecom who monitored the line for several months to track down the phone pest ... and eventually discovered that the calls were due to a programming error in one of their own test computers! </a:t>
            </a:r>
          </a:p>
        </p:txBody>
      </p:sp>
    </p:spTree>
    <p:extLst>
      <p:ext uri="{BB962C8B-B14F-4D97-AF65-F5344CB8AC3E}">
        <p14:creationId xmlns:p14="http://schemas.microsoft.com/office/powerpoint/2010/main" val="23523376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n-course-lectur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7520</TotalTime>
  <Words>2451</Words>
  <Application>Microsoft Office PowerPoint</Application>
  <PresentationFormat>On-screen Show (4:3)</PresentationFormat>
  <Paragraphs>199</Paragraphs>
  <Slides>29</Slides>
  <Notes>2</Notes>
  <HiddenSlides>0</HiddenSlides>
  <MMClips>2</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dn-course-lecture</vt:lpstr>
      <vt:lpstr>CSE 331 Software Design &amp; Implementation software disasters</vt:lpstr>
      <vt:lpstr>Today’s educational objective</vt:lpstr>
      <vt:lpstr>comp.risks</vt:lpstr>
      <vt:lpstr>Software safety</vt:lpstr>
      <vt:lpstr>comp.risks first year: some 1985 topics Legend: ! = Loss of Life; * = Potentially Life-Critical; $ = Loss of Money/Equipment; S = Security/Privacy/Integrity Flaw</vt:lpstr>
      <vt:lpstr>1985: more</vt:lpstr>
      <vt:lpstr>1985: SDI (“Star Wars”)</vt:lpstr>
      <vt:lpstr>A quick on-line view of risks topics</vt:lpstr>
      <vt:lpstr>A fun one</vt:lpstr>
      <vt:lpstr>Another fun one</vt:lpstr>
      <vt:lpstr>A not fun one: Therac-25</vt:lpstr>
      <vt:lpstr>The problem I</vt:lpstr>
      <vt:lpstr>The problem II</vt:lpstr>
      <vt:lpstr>High level observations</vt:lpstr>
      <vt:lpstr>FDA recalls I</vt:lpstr>
      <vt:lpstr>FDA recalls II</vt:lpstr>
      <vt:lpstr>Ariane 5 failure</vt:lpstr>
      <vt:lpstr>Ariane 5 failure</vt:lpstr>
      <vt:lpstr>Different views</vt:lpstr>
      <vt:lpstr>Voting?</vt:lpstr>
      <vt:lpstr>Voting… very serious</vt:lpstr>
      <vt:lpstr>Humor</vt:lpstr>
      <vt:lpstr>Denver Airport Gibbs, Scientific American 1994</vt:lpstr>
      <vt:lpstr>Denver Airport: complexitynth Myerson, NY Times, 1994</vt:lpstr>
      <vt:lpstr>System complexity</vt:lpstr>
      <vt:lpstr>Failures</vt:lpstr>
      <vt:lpstr>Most important</vt:lpstr>
      <vt:lpstr>Next steps</vt:lpstr>
      <vt:lpstr>PowerPoint Presentation</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cse</dc:creator>
  <cp:lastModifiedBy>CSE</cp:lastModifiedBy>
  <cp:revision>426</cp:revision>
  <dcterms:created xsi:type="dcterms:W3CDTF">2010-03-29T16:00:41Z</dcterms:created>
  <dcterms:modified xsi:type="dcterms:W3CDTF">2011-11-23T18:31:18Z</dcterms:modified>
</cp:coreProperties>
</file>