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336" r:id="rId2"/>
    <p:sldId id="339" r:id="rId3"/>
    <p:sldId id="341" r:id="rId4"/>
    <p:sldId id="342" r:id="rId5"/>
    <p:sldId id="343" r:id="rId6"/>
    <p:sldId id="344" r:id="rId7"/>
    <p:sldId id="340" r:id="rId8"/>
    <p:sldId id="345" r:id="rId9"/>
    <p:sldId id="337" r:id="rId10"/>
    <p:sldId id="338" r:id="rId11"/>
  </p:sldIdLst>
  <p:sldSz cx="10077450" cy="7562850"/>
  <p:notesSz cx="7302500" cy="95885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  <a:srgbClr val="CCECFF"/>
    <a:srgbClr val="00003E"/>
    <a:srgbClr val="66FF99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170" y="-90"/>
      </p:cViewPr>
      <p:guideLst>
        <p:guide orient="horz" pos="2142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42"/>
    </p:cViewPr>
  </p:sorterViewPr>
  <p:notesViewPr>
    <p:cSldViewPr showGuides="1">
      <p:cViewPr varScale="1">
        <p:scale>
          <a:sx n="54" d="100"/>
          <a:sy n="54" d="100"/>
        </p:scale>
        <p:origin x="-1776" y="-78"/>
      </p:cViewPr>
      <p:guideLst>
        <p:guide orient="horz" pos="2745"/>
        <p:guide pos="20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5438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51C137-F485-4921-A2C6-E32B7577C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2088" y="958850"/>
            <a:ext cx="4378325" cy="328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4425" y="4564063"/>
            <a:ext cx="508000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4547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58495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675438"/>
            <a:ext cx="2478088" cy="785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6665913"/>
            <a:ext cx="7477125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3341" y="4453678"/>
            <a:ext cx="7138194" cy="20167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3341" y="6671846"/>
            <a:ext cx="7390130" cy="756285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4138" y="6692900"/>
            <a:ext cx="2266950" cy="755650"/>
          </a:xfrm>
        </p:spPr>
        <p:txBody>
          <a:bodyPr>
            <a:noAutofit/>
          </a:bodyPr>
          <a:lstStyle>
            <a:lvl1pPr algn="ctr">
              <a:defRPr sz="2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5888" cy="4032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18563" y="252413"/>
            <a:ext cx="922337" cy="4191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FA9ED1-B44A-46A6-A768-3382AF992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19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476B-9296-4C9C-9245-42CEEBC53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6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718300" y="0"/>
            <a:ext cx="352425" cy="756285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9100" y="671513"/>
            <a:ext cx="252413" cy="689133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69100" y="0"/>
            <a:ext cx="252413" cy="58896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173" y="672254"/>
            <a:ext cx="2267426" cy="6083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872" y="672253"/>
            <a:ext cx="6130449" cy="6083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21538" y="6891338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889750"/>
            <a:ext cx="61436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0031" y="159544"/>
            <a:ext cx="588963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56F2A-75AA-4056-A0CF-FD346B95A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88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89" y="252095"/>
            <a:ext cx="8985726" cy="1092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8985726" cy="49578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204C-1DA7-453D-8FFD-FF95C4A1D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0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681163"/>
            <a:ext cx="10077450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65300"/>
            <a:ext cx="1427163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1300" y="1765300"/>
            <a:ext cx="8566150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8" y="3025141"/>
            <a:ext cx="7850264" cy="1845195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64665"/>
            <a:ext cx="8397875" cy="1092412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7163" cy="774700"/>
          </a:xfrm>
        </p:spPr>
        <p:txBody>
          <a:bodyPr>
            <a:noAutofit/>
          </a:bodyPr>
          <a:lstStyle>
            <a:lvl1pPr>
              <a:defRPr sz="2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5AAD53-5968-472A-8D60-B5E047514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95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1830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9485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C44ADE-EC28-4F1B-A0A3-9B5374E37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1" y="301113"/>
            <a:ext cx="8985726" cy="959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1830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0661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1830" y="1932728"/>
            <a:ext cx="4282916" cy="70586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0661" y="1932728"/>
            <a:ext cx="4282916" cy="70586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FBA3C7-1823-45FD-8EF4-AE7619D15A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3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6E98B-C6C2-4744-9AD2-EE4F2FAD8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91338"/>
            <a:ext cx="587375" cy="4191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694CDB-948B-4333-89E6-6FE3EC269E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01113"/>
            <a:ext cx="8901748" cy="959362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1830" y="1932728"/>
            <a:ext cx="1763554" cy="4789805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3341" y="1932728"/>
            <a:ext cx="7054215" cy="487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8C571-2951-4AB7-A56C-DFE9043D16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1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504190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5143500"/>
            <a:ext cx="1611313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3388" y="5132388"/>
            <a:ext cx="8374062" cy="787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95438" y="0"/>
            <a:ext cx="111125" cy="75723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4" y="6050280"/>
            <a:ext cx="8061960" cy="756285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4" y="5125932"/>
            <a:ext cx="8061960" cy="756285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9885" y="0"/>
            <a:ext cx="8357565" cy="503853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6575" y="6891338"/>
            <a:ext cx="2938463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6675"/>
            <a:ext cx="1595438" cy="731838"/>
          </a:xfrm>
        </p:spPr>
        <p:txBody>
          <a:bodyPr rtlCol="0"/>
          <a:lstStyle>
            <a:lvl1pPr>
              <a:defRPr sz="3100" smtClean="0"/>
            </a:lvl1pPr>
          </a:lstStyle>
          <a:p>
            <a:pPr>
              <a:defRPr/>
            </a:pPr>
            <a:fld id="{367DD921-0546-40F6-91ED-899F8703D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3713" y="6889750"/>
            <a:ext cx="5038725" cy="4032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99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5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74688" y="1765300"/>
            <a:ext cx="8986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8300" y="6891338"/>
            <a:ext cx="2938463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CSE 331 Autumn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1513" y="6889750"/>
            <a:ext cx="5975350" cy="40322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2075"/>
            <a:ext cx="10077450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875" y="1411288"/>
            <a:ext cx="9426575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3350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1D8FAE-6665-4F22-AB8A-265D3B39B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1" r:id="rId6"/>
    <p:sldLayoutId id="2147483688" r:id="rId7"/>
    <p:sldLayoutId id="2147483682" r:id="rId8"/>
    <p:sldLayoutId id="2147483689" r:id="rId9"/>
    <p:sldLayoutId id="2147483683" r:id="rId10"/>
    <p:sldLayoutId id="214748369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argb4vdEMo" TargetMode="External"/><Relationship Id="rId2" Type="http://schemas.openxmlformats.org/officeDocument/2006/relationships/hyperlink" Target="http://www.youtube.com/watch?v=qtWqU4ac-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a/af/Revision_controlled_project_visualization-2010-24-02.svg/220px-Revision_controlled_project_visualization-2010-24-02.svg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4286250"/>
            <a:ext cx="9153525" cy="2016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CSE 331</a:t>
            </a:r>
            <a:br>
              <a:rPr lang="en-US" b="1" dirty="0"/>
            </a:br>
            <a:r>
              <a:rPr lang="en-US" b="1" dirty="0"/>
              <a:t>Software Design &amp; Implementation</a:t>
            </a:r>
            <a:br>
              <a:rPr lang="en-US" b="1" dirty="0"/>
            </a:br>
            <a:r>
              <a:rPr lang="en-US" b="1" dirty="0" smtClean="0">
                <a:solidFill>
                  <a:schemeClr val="accent1"/>
                </a:solidFill>
              </a:rPr>
              <a:t>version control research @ UW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221" name="Subtitle 2"/>
          <p:cNvSpPr>
            <a:spLocks noGrp="1"/>
          </p:cNvSpPr>
          <p:nvPr>
            <p:ph type="subTitle" idx="1"/>
          </p:nvPr>
        </p:nvSpPr>
        <p:spPr>
          <a:xfrm>
            <a:off x="2603500" y="6672263"/>
            <a:ext cx="7389813" cy="75565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2215" y="1295254"/>
            <a:ext cx="2433021" cy="4972344"/>
          </a:xfrm>
          <a:prstGeom prst="rect">
            <a:avLst/>
          </a:prstGeom>
          <a:noFill/>
        </p:spPr>
        <p:txBody>
          <a:bodyPr wrap="none" lIns="100794" tIns="50397" rIns="100794" bIns="50397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>
              <a:defRPr/>
            </a:pPr>
            <a:r>
              <a:rPr lang="en-US" sz="31600" b="1" dirty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</a:p>
        </p:txBody>
      </p:sp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</a:rPr>
              <a:t>CSE 331 Autumn 2011</a:t>
            </a: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FB8011-3937-4854-99F8-40D3E1373590}" type="slidenum">
              <a:rPr lang="en-US" sz="1500">
                <a:solidFill>
                  <a:schemeClr val="tx2"/>
                </a:solidFill>
              </a:rPr>
              <a:pPr/>
              <a:t>10</a:t>
            </a:fld>
            <a:endParaRPr lang="en-US" sz="15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control: research @ UW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trailers…for a research talk and a research demo at the 2011 Joint European Software Engineering Conference and  ACM SIGSOFT Symposium on the Foundations of Software Engineering (ESEC/FSE)</a:t>
            </a:r>
          </a:p>
          <a:p>
            <a:r>
              <a:rPr lang="en-US" dirty="0" smtClean="0">
                <a:hlinkClick r:id="rId2"/>
              </a:rPr>
              <a:t>http://www.youtube.com/watch?v=qtWqU4ac-IM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http://www.youtube.com/watch?v=Iargb4vdEMo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19E204C-1DA7-453D-8FFD-FF95C4A1D9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9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6420936" cy="4957868"/>
          </a:xfrm>
        </p:spPr>
        <p:txBody>
          <a:bodyPr/>
          <a:lstStyle/>
          <a:p>
            <a:r>
              <a:rPr lang="en-US" dirty="0" smtClean="0"/>
              <a:t>Tools intended to help teams of people work concurrently and on shared code – both are needed for a collaborative project to make genuine progress</a:t>
            </a:r>
          </a:p>
          <a:p>
            <a:r>
              <a:rPr lang="en-US" dirty="0" smtClean="0"/>
              <a:t>Track multiple versions and variants</a:t>
            </a:r>
          </a:p>
          <a:p>
            <a:r>
              <a:rPr lang="en-US" dirty="0" smtClean="0"/>
              <a:t>Help identify and manage conflicts</a:t>
            </a:r>
          </a:p>
          <a:p>
            <a:r>
              <a:rPr lang="en-US" dirty="0" smtClean="0"/>
              <a:t>Reduces chances of data loss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19E204C-1DA7-453D-8FFD-FF95C4A1D9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7826" name="Picture 2" descr="http://upload.wikimedia.org/wikipedia/commons/thumb/a/af/Revision_controlled_project_visualization-2010-24-02.svg/220px-Revision_controlled_project_visualization-2010-24-02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003" y="1190624"/>
            <a:ext cx="2095500" cy="51435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162925" y="6383427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+mn-lt"/>
              </a:rPr>
              <a:t>wikipedia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371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standard client-server approach of the first decades of version control – SCCS, RCS, CVS, SVN, …</a:t>
            </a:r>
          </a:p>
          <a:p>
            <a:r>
              <a:rPr lang="en-US" dirty="0" smtClean="0"/>
              <a:t>A server holds the “real” repository – it represents the core reality of the project</a:t>
            </a:r>
          </a:p>
          <a:p>
            <a:r>
              <a:rPr lang="en-US" dirty="0" smtClean="0"/>
              <a:t>Team members check-out and work on copies of the repository</a:t>
            </a:r>
          </a:p>
          <a:p>
            <a:r>
              <a:rPr lang="en-US" dirty="0" smtClean="0"/>
              <a:t>When they check-in those changes, they are checked against the repository and it is updated</a:t>
            </a:r>
          </a:p>
          <a:p>
            <a:pPr lvl="1"/>
            <a:r>
              <a:rPr lang="en-US" dirty="0" smtClean="0"/>
              <a:t>Handling merges must be done if there are conflicts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19E204C-1DA7-453D-8FFD-FF95C4A1D9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Decentralized 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Developed in the past decade, taking a more independent peer-to-peer approach for versioning</a:t>
            </a:r>
          </a:p>
          <a:p>
            <a:r>
              <a:rPr lang="en-US" sz="2800" dirty="0" smtClean="0"/>
              <a:t>Every copy is a full-fledged repository – if there is a “main” repository it is only by agreement</a:t>
            </a:r>
          </a:p>
          <a:p>
            <a:pPr lvl="1"/>
            <a:r>
              <a:rPr lang="en-US" sz="2500" dirty="0" smtClean="0"/>
              <a:t>There is an explicit separation between a repository and a working copy of that repository</a:t>
            </a:r>
          </a:p>
          <a:p>
            <a:r>
              <a:rPr lang="en-US" sz="2800" dirty="0" smtClean="0"/>
              <a:t>Repositories are synchronized by exchanging change-sets </a:t>
            </a:r>
          </a:p>
          <a:p>
            <a:pPr lvl="1"/>
            <a:r>
              <a:rPr lang="en-US" sz="2800" dirty="0" smtClean="0"/>
              <a:t>Allows fast operations (committing or reverting changes, for example), because they are done locally</a:t>
            </a:r>
          </a:p>
          <a:p>
            <a:pPr lvl="1"/>
            <a:r>
              <a:rPr lang="en-US" sz="2800" dirty="0" smtClean="0"/>
              <a:t>Only need to interact with peers when synchronizing changes </a:t>
            </a:r>
          </a:p>
          <a:p>
            <a:r>
              <a:rPr lang="en-US" sz="3100" dirty="0" smtClean="0"/>
              <a:t>Examples: </a:t>
            </a:r>
            <a:r>
              <a:rPr lang="en-US" sz="3100" dirty="0" err="1" smtClean="0"/>
              <a:t>git</a:t>
            </a:r>
            <a:r>
              <a:rPr lang="en-US" sz="3100" dirty="0" smtClean="0"/>
              <a:t>, mercurial (hg), bazaar, monotone,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19E204C-1DA7-453D-8FFD-FF95C4A1D9A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4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Code from disparate repositories can be merged in more flexible ways – often (especially in open source projects) based on a web-of-trust relationship – change-sets can be applied for a person without “committer” status</a:t>
            </a:r>
          </a:p>
          <a:p>
            <a:pPr lvl="1"/>
            <a:r>
              <a:rPr lang="en-US" sz="2000" dirty="0" smtClean="0"/>
              <a:t>Participation in projects does not require permission</a:t>
            </a:r>
            <a:endParaRPr lang="en-US" sz="2400" dirty="0" smtClean="0"/>
          </a:p>
          <a:p>
            <a:r>
              <a:rPr lang="en-US" sz="2400" dirty="0" smtClean="0"/>
              <a:t>Local and remote repositories are synced using different commands</a:t>
            </a:r>
          </a:p>
          <a:p>
            <a:r>
              <a:rPr lang="en-US" sz="2400" dirty="0" smtClean="0"/>
              <a:t>Private, revision-controlled work</a:t>
            </a:r>
            <a:r>
              <a:rPr lang="en-US" sz="2400" dirty="0"/>
              <a:t> </a:t>
            </a:r>
            <a:r>
              <a:rPr lang="en-US" sz="2400" dirty="0" smtClean="0"/>
              <a:t>is allowed – this is hard in centralized version control</a:t>
            </a:r>
          </a:p>
          <a:p>
            <a:pPr lvl="1"/>
            <a:r>
              <a:rPr lang="en-US" sz="2100" dirty="0"/>
              <a:t>U</a:t>
            </a:r>
            <a:r>
              <a:rPr lang="en-US" sz="2100" dirty="0" smtClean="0"/>
              <a:t>sers can use their revision control system even for exploratory work</a:t>
            </a:r>
          </a:p>
          <a:p>
            <a:r>
              <a:rPr lang="en-US" sz="2400" dirty="0" smtClean="0"/>
              <a:t>No single machine remains as a point of failure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19E204C-1DA7-453D-8FFD-FF95C4A1D9A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1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19E204C-1DA7-453D-8FFD-FF95C4A1D9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47650"/>
            <a:ext cx="9648825" cy="706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55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UW research project: Crystal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0694CDB-948B-4333-89E6-6FE3EC269E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86837" cy="1092200"/>
          </a:xfrm>
        </p:spPr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4403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</a:rPr>
              <a:t>CSE 331 Autumn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657035-C362-4217-A1E8-BB8C9187AF1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4037" name="Content Placeholder 4"/>
          <p:cNvSpPr>
            <a:spLocks noGrp="1"/>
          </p:cNvSpPr>
          <p:nvPr>
            <p:ph sz="quarter" idx="1"/>
          </p:nvPr>
        </p:nvSpPr>
        <p:spPr>
          <a:xfrm>
            <a:off x="674688" y="1765300"/>
            <a:ext cx="8986837" cy="4957763"/>
          </a:xfrm>
        </p:spPr>
        <p:txBody>
          <a:bodyPr/>
          <a:lstStyle/>
          <a:p>
            <a:r>
              <a:rPr lang="en-US" dirty="0" smtClean="0"/>
              <a:t>Worksheet A: due in class on Monday</a:t>
            </a:r>
          </a:p>
          <a:p>
            <a:pPr lvl="1"/>
            <a:r>
              <a:rPr lang="en-US" dirty="0" smtClean="0"/>
              <a:t>5% extra credit if you have it in on time and grade with the class during Monday lecture</a:t>
            </a:r>
          </a:p>
          <a:p>
            <a:r>
              <a:rPr lang="en-US" dirty="0" smtClean="0"/>
              <a:t>Worksheet B: available Monday PM</a:t>
            </a:r>
          </a:p>
          <a:p>
            <a:r>
              <a:rPr lang="en-US" dirty="0" smtClean="0"/>
              <a:t>Wednesday: Brief final review; course evaluations</a:t>
            </a:r>
          </a:p>
          <a:p>
            <a:r>
              <a:rPr lang="en-US" dirty="0" smtClean="0"/>
              <a:t>Friday: repeat of Monday, including extra credit, for Worksheet B</a:t>
            </a:r>
          </a:p>
          <a:p>
            <a:r>
              <a:rPr lang="en-US" dirty="0" smtClean="0"/>
              <a:t>Final: 14:30-16:20 Wednesday December 14</a:t>
            </a:r>
          </a:p>
          <a:p>
            <a:pPr lvl="1"/>
            <a:r>
              <a:rPr lang="en-US" dirty="0" smtClean="0"/>
              <a:t>Intended to be one hour, but you can take the whole time</a:t>
            </a:r>
            <a:r>
              <a:rPr lang="en-US" dirty="0"/>
              <a:t>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lect02-specifications</Template>
  <TotalTime>2400</TotalTime>
  <Words>460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dn-course-lecture</vt:lpstr>
      <vt:lpstr>CSE 331 Software Design &amp; Implementation version control research @ UW</vt:lpstr>
      <vt:lpstr>Version control: research @ UW</vt:lpstr>
      <vt:lpstr>Version control</vt:lpstr>
      <vt:lpstr>Centralized version control</vt:lpstr>
      <vt:lpstr>Decentralized version control</vt:lpstr>
      <vt:lpstr>More differences</vt:lpstr>
      <vt:lpstr>PowerPoint Presentation</vt:lpstr>
      <vt:lpstr>A UW research project: Crystal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Notkin</dc:creator>
  <cp:lastModifiedBy>CSE</cp:lastModifiedBy>
  <cp:revision>99</cp:revision>
  <dcterms:modified xsi:type="dcterms:W3CDTF">2011-12-07T17:58:21Z</dcterms:modified>
</cp:coreProperties>
</file>