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308" r:id="rId2"/>
    <p:sldId id="310" r:id="rId3"/>
    <p:sldId id="311" r:id="rId4"/>
    <p:sldId id="312" r:id="rId5"/>
    <p:sldId id="313" r:id="rId6"/>
    <p:sldId id="316" r:id="rId7"/>
    <p:sldId id="315" r:id="rId8"/>
    <p:sldId id="314" r:id="rId9"/>
    <p:sldId id="317" r:id="rId10"/>
    <p:sldId id="318" r:id="rId11"/>
    <p:sldId id="319" r:id="rId12"/>
    <p:sldId id="320" r:id="rId13"/>
    <p:sldId id="321" r:id="rId14"/>
    <p:sldId id="322" r:id="rId15"/>
    <p:sldId id="307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9C8E5F-F276-468B-8BA5-5D4EDA9A97D6}">
          <p14:sldIdLst>
            <p14:sldId id="308"/>
            <p14:sldId id="310"/>
            <p14:sldId id="311"/>
            <p14:sldId id="312"/>
            <p14:sldId id="313"/>
            <p14:sldId id="316"/>
            <p14:sldId id="315"/>
            <p14:sldId id="314"/>
            <p14:sldId id="317"/>
            <p14:sldId id="318"/>
            <p14:sldId id="319"/>
            <p14:sldId id="320"/>
            <p14:sldId id="321"/>
            <p14:sldId id="322"/>
          </p14:sldIdLst>
        </p14:section>
        <p14:section name="Untitled Section" id="{2C1532E2-7040-4815-BE1A-A034E14BDC9F}">
          <p14:sldIdLst>
            <p14:sldId id="30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DCCA26F-C783-49A4-B9A0-27C24732CCB6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ABCC0E5-58D3-417E-B5D1-CE964B5E12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41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86200"/>
            <a:ext cx="8305800" cy="1828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CSE 331</a:t>
            </a:r>
            <a:br>
              <a:rPr lang="en-US" sz="4000" b="1" dirty="0" smtClean="0"/>
            </a:br>
            <a:r>
              <a:rPr lang="en-US" sz="4000" b="1" dirty="0" smtClean="0"/>
              <a:t>Software Design &amp; Implementation</a:t>
            </a:r>
            <a:br>
              <a:rPr lang="en-US" sz="4000" b="1" dirty="0" smtClean="0"/>
            </a:br>
            <a:r>
              <a:rPr lang="en-US" sz="4000" b="1" dirty="0" smtClean="0">
                <a:solidFill>
                  <a:schemeClr val="accent1"/>
                </a:solidFill>
              </a:rPr>
              <a:t>worksheet 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Autumn 2011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AutoShape 2" descr="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0375" y="188416"/>
            <a:ext cx="8302625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Today’s Process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If you haven’t completed  the solution sheet for Worksheet A, please leave (and go finish it)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Make sure your student ID (or name) is on your solution sheet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We’ll collect them all, shuffle them, and hand them out – if you get your own, let us know ASAP,  since grading your own is not allowed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Then use a post-it to put your student ID (and name) on the sheet you are grading – otherwise we cannot give you the extra credit you should earn</a:t>
            </a:r>
          </a:p>
        </p:txBody>
      </p:sp>
    </p:spTree>
    <p:extLst>
      <p:ext uri="{BB962C8B-B14F-4D97-AF65-F5344CB8AC3E}">
        <p14:creationId xmlns:p14="http://schemas.microsoft.com/office/powerpoint/2010/main" val="245913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onsolas" pitchFamily="49" charset="0"/>
                <a:cs typeface="Consolas" pitchFamily="49" charset="0"/>
              </a:rPr>
              <a:t>2x=3y</a:t>
            </a:r>
            <a:r>
              <a:rPr lang="en-US" sz="3600" dirty="0"/>
              <a:t> {x = 2x} </a:t>
            </a:r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x=3y</a:t>
            </a:r>
            <a:endParaRPr lang="en-US" sz="3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153400" cy="4495800"/>
          </a:xfrm>
        </p:spPr>
        <p:txBody>
          <a:bodyPr>
            <a:normAutofit/>
          </a:bodyPr>
          <a:lstStyle/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Q(x) 	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  <a:sym typeface="Symbol"/>
              </a:rPr>
              <a:t>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x=3y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Q(E)	</a:t>
            </a:r>
            <a:r>
              <a:rPr lang="en-US" sz="2400" b="1" dirty="0" smtClean="0">
                <a:cs typeface="Consolas" pitchFamily="49" charset="0"/>
                <a:sym typeface="Symbol"/>
              </a:rPr>
              <a:t>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Q(2x)</a:t>
            </a:r>
            <a:br>
              <a:rPr lang="en-US" sz="24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	</a:t>
            </a:r>
            <a:r>
              <a:rPr lang="en-US" sz="2400" b="1" dirty="0">
                <a:cs typeface="Consolas" pitchFamily="49" charset="0"/>
                <a:sym typeface="Symbol"/>
              </a:rPr>
              <a:t> </a:t>
            </a:r>
            <a:r>
              <a:rPr lang="en-US" sz="2400" b="1" dirty="0" smtClean="0">
                <a:cs typeface="Consolas" pitchFamily="49" charset="0"/>
                <a:sym typeface="Symbol"/>
              </a:rPr>
              <a:t>	  (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2x)=3y</a:t>
            </a:r>
            <a:br>
              <a:rPr lang="en-US" sz="24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cs typeface="Consolas" pitchFamily="49" charset="0"/>
                <a:sym typeface="Symbol"/>
              </a:rPr>
              <a:t> 	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2x=3y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617220" lvl="2" indent="-342900">
              <a:spcBef>
                <a:spcPts val="700"/>
              </a:spcBef>
              <a:buSzPct val="60000"/>
              <a:buFont typeface="Wingdings" pitchFamily="2" charset="2"/>
              <a:buChar char="q"/>
            </a:pPr>
            <a:r>
              <a:rPr lang="en-US" sz="2400" dirty="0" smtClean="0">
                <a:cs typeface="Consolas" pitchFamily="49" charset="0"/>
              </a:rPr>
              <a:t>So the precondition</a:t>
            </a:r>
            <a:r>
              <a:rPr lang="en-US" sz="2400" b="1" dirty="0" smtClean="0"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2x=3y </a:t>
            </a:r>
            <a:r>
              <a:rPr lang="en-US" sz="2400" dirty="0" smtClean="0">
                <a:cs typeface="Consolas" pitchFamily="49" charset="0"/>
                <a:sym typeface="Symbol"/>
              </a:rPr>
              <a:t>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2x=3y </a:t>
            </a:r>
            <a:r>
              <a:rPr lang="en-US" sz="2400" dirty="0" smtClean="0">
                <a:cs typeface="Consolas" pitchFamily="49" charset="0"/>
              </a:rPr>
              <a:t>[Q(E)]</a:t>
            </a:r>
            <a:endParaRPr lang="en-US" sz="2400" dirty="0">
              <a:cs typeface="Consolas" pitchFamily="49" charset="0"/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400" dirty="0" smtClean="0">
                <a:cs typeface="Consolas" pitchFamily="49" charset="0"/>
              </a:rPr>
              <a:t>Yes, </a:t>
            </a:r>
            <a:r>
              <a:rPr lang="en-US" sz="2400" dirty="0" smtClean="0">
                <a:cs typeface="Consolas" pitchFamily="49" charset="0"/>
              </a:rPr>
              <a:t>so the tuple is</a:t>
            </a:r>
            <a:r>
              <a:rPr lang="en-US" sz="2400" b="1" dirty="0" smtClean="0"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sz="24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4572000"/>
            <a:ext cx="4572000" cy="92333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 points </a:t>
            </a:r>
            <a:r>
              <a:rPr lang="en-US" dirty="0"/>
              <a:t>for </a:t>
            </a:r>
            <a:r>
              <a:rPr lang="en-US" b="1" dirty="0" smtClean="0">
                <a:solidFill>
                  <a:srgbClr val="FF0000"/>
                </a:solidFill>
              </a:rPr>
              <a:t>true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0 points </a:t>
            </a:r>
            <a:r>
              <a:rPr lang="en-US" dirty="0"/>
              <a:t>for </a:t>
            </a:r>
            <a:r>
              <a:rPr lang="en-US" b="1" dirty="0" smtClean="0">
                <a:solidFill>
                  <a:srgbClr val="00B050"/>
                </a:solidFill>
              </a:rPr>
              <a:t>false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 partial credit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19600" y="-1219200"/>
            <a:ext cx="2528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Q(E) {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 = 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 Q(x)</a:t>
            </a:r>
          </a:p>
        </p:txBody>
      </p:sp>
    </p:spTree>
    <p:extLst>
      <p:ext uri="{BB962C8B-B14F-4D97-AF65-F5344CB8AC3E}">
        <p14:creationId xmlns:p14="http://schemas.microsoft.com/office/powerpoint/2010/main" val="214046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x&gt;2</a:t>
            </a:r>
            <a:r>
              <a:rPr lang="en-US" dirty="0" smtClean="0"/>
              <a:t> {if x&gt;2 then y=1 else y=-1} 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y&gt;0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Conditionals of the form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</a:t>
            </a:r>
            <a:r>
              <a:rPr lang="en-US" dirty="0" smtClean="0"/>
              <a:t> {if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C</a:t>
            </a:r>
            <a:r>
              <a:rPr lang="en-US" dirty="0" smtClean="0"/>
              <a:t> S</a:t>
            </a:r>
            <a:r>
              <a:rPr lang="en-US" baseline="-25000" dirty="0" smtClean="0"/>
              <a:t>1</a:t>
            </a:r>
            <a:r>
              <a:rPr lang="en-US" dirty="0" smtClean="0"/>
              <a:t> else S</a:t>
            </a:r>
            <a:r>
              <a:rPr lang="en-US" baseline="-25000" dirty="0" smtClean="0"/>
              <a:t>2</a:t>
            </a:r>
            <a:r>
              <a:rPr lang="en-US" dirty="0" smtClean="0"/>
              <a:t>}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Q </a:t>
            </a:r>
            <a:r>
              <a:rPr lang="en-US" sz="2800" dirty="0" smtClean="0">
                <a:cs typeface="Consolas" pitchFamily="49" charset="0"/>
              </a:rPr>
              <a:t>require</a:t>
            </a:r>
            <a:br>
              <a:rPr lang="en-US" sz="2800" dirty="0" smtClean="0">
                <a:cs typeface="Consolas" pitchFamily="49" charset="0"/>
              </a:rPr>
            </a:br>
            <a:r>
              <a:rPr lang="en-US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C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{</a:t>
            </a:r>
            <a:r>
              <a:rPr lang="en-US" dirty="0">
                <a:cs typeface="Consolas" pitchFamily="49" charset="0"/>
              </a:rPr>
              <a:t>S</a:t>
            </a:r>
            <a:r>
              <a:rPr lang="en-US" baseline="-25000" dirty="0">
                <a:cs typeface="Consolas" pitchFamily="49" charset="0"/>
              </a:rPr>
              <a:t>1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} Q)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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 pitchFamily="18" charset="2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(P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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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C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{</a:t>
            </a:r>
            <a:r>
              <a:rPr lang="en-US" dirty="0" smtClean="0">
                <a:cs typeface="Consolas" pitchFamily="49" charset="0"/>
              </a:rPr>
              <a:t>S</a:t>
            </a:r>
            <a:r>
              <a:rPr lang="en-US" baseline="-25000" dirty="0" smtClean="0">
                <a:cs typeface="Consolas" pitchFamily="49" charset="0"/>
              </a:rPr>
              <a:t>2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Q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x&gt;2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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x&gt;2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	{</a:t>
            </a:r>
            <a:r>
              <a:rPr lang="en-US" dirty="0" smtClean="0">
                <a:cs typeface="Consolas" pitchFamily="49" charset="0"/>
              </a:rPr>
              <a:t>y=1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} 	y&gt;0)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</a:t>
            </a:r>
            <a:br>
              <a:rPr lang="en-US" b="1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(x&gt;2x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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2 	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en-US" dirty="0">
                <a:cs typeface="Consolas" pitchFamily="49" charset="0"/>
              </a:rPr>
              <a:t>y</a:t>
            </a:r>
            <a:r>
              <a:rPr lang="en-US" dirty="0" smtClean="0">
                <a:cs typeface="Consolas" pitchFamily="49" charset="0"/>
              </a:rPr>
              <a:t>=-1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} 	y&gt;0)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/>
              <a:t>The first conjunct is </a:t>
            </a:r>
            <a:r>
              <a:rPr lang="en-US" b="1" dirty="0">
                <a:solidFill>
                  <a:srgbClr val="00B050"/>
                </a:solidFill>
              </a:rPr>
              <a:t>true</a:t>
            </a:r>
            <a:r>
              <a:rPr lang="en-US" dirty="0" smtClean="0"/>
              <a:t>: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x&gt;2</a:t>
            </a:r>
            <a:r>
              <a:rPr lang="en-US" dirty="0" smtClean="0"/>
              <a:t> {y=1}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y&gt;0</a:t>
            </a:r>
          </a:p>
          <a:p>
            <a:r>
              <a:rPr lang="en-US" dirty="0" smtClean="0"/>
              <a:t>The second conjunct is </a:t>
            </a:r>
            <a:r>
              <a:rPr lang="en-US" b="1" dirty="0">
                <a:solidFill>
                  <a:srgbClr val="00B050"/>
                </a:solidFill>
              </a:rPr>
              <a:t>true</a:t>
            </a:r>
            <a:r>
              <a:rPr lang="en-US" dirty="0" smtClean="0"/>
              <a:t>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false</a:t>
            </a:r>
            <a:r>
              <a:rPr lang="en-US" dirty="0" smtClean="0"/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{</a:t>
            </a:r>
            <a:r>
              <a:rPr lang="en-US" dirty="0">
                <a:cs typeface="Consolas" pitchFamily="49" charset="0"/>
              </a:rPr>
              <a:t>y=-1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}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y&gt;0</a:t>
            </a:r>
            <a:endParaRPr lang="en-US" dirty="0" smtClean="0"/>
          </a:p>
          <a:p>
            <a:r>
              <a:rPr lang="en-US" dirty="0" smtClean="0"/>
              <a:t>So the triple is </a:t>
            </a:r>
            <a:r>
              <a:rPr lang="en-US" b="1" dirty="0" smtClean="0">
                <a:solidFill>
                  <a:srgbClr val="00B050"/>
                </a:solidFill>
              </a:rPr>
              <a:t>true </a:t>
            </a:r>
            <a:endParaRPr lang="en-US" b="1" dirty="0" smtClean="0">
              <a:solidFill>
                <a:srgbClr val="00B050"/>
              </a:solidFill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5181600"/>
            <a:ext cx="4572000" cy="92333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 points for </a:t>
            </a:r>
            <a:r>
              <a:rPr lang="en-US" b="1" dirty="0" smtClean="0">
                <a:solidFill>
                  <a:srgbClr val="00B050"/>
                </a:solidFill>
              </a:rPr>
              <a:t>true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0 points </a:t>
            </a:r>
            <a:r>
              <a:rPr lang="en-US" dirty="0"/>
              <a:t>for </a:t>
            </a:r>
            <a:r>
              <a:rPr lang="en-US" b="1" dirty="0" smtClean="0">
                <a:solidFill>
                  <a:srgbClr val="FF0000"/>
                </a:solidFill>
              </a:rPr>
              <a:t>false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 partial 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41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x/y</a:t>
            </a:r>
            <a:r>
              <a:rPr lang="en-US" dirty="0" smtClean="0"/>
              <a:t> – remainder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r</a:t>
            </a:r>
            <a:r>
              <a:rPr lang="en-US" dirty="0" smtClean="0"/>
              <a:t>) and quotient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q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true </a:t>
            </a:r>
            <a:r>
              <a:rPr lang="en-US" sz="2800" dirty="0" smtClean="0"/>
              <a:t>{</a:t>
            </a:r>
            <a:endParaRPr lang="en-US" sz="2800" dirty="0"/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x;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q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0;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(y &lt;= r)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r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= r −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y;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q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= 1 + q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/>
              <a:t>x </a:t>
            </a:r>
            <a:r>
              <a:rPr lang="en-US" sz="2800" b="1" dirty="0"/>
              <a:t>= r + </a:t>
            </a:r>
            <a:r>
              <a:rPr lang="en-US" sz="2800" b="1" dirty="0" err="1" smtClean="0"/>
              <a:t>yq</a:t>
            </a:r>
            <a:r>
              <a:rPr lang="en-US" sz="2800" b="1" dirty="0" smtClean="0"/>
              <a:t> </a:t>
            </a:r>
            <a:r>
              <a:rPr lang="en-US" sz="2800" b="1" dirty="0"/>
              <a:t>∧ y &gt; r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1752759"/>
            <a:ext cx="4495800" cy="258532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7338" indent="-287338"/>
            <a:r>
              <a:rPr lang="en-US" b="1" dirty="0" smtClean="0">
                <a:latin typeface="Consolas" pitchFamily="49" charset="0"/>
                <a:cs typeface="Consolas" pitchFamily="49" charset="0"/>
              </a:rPr>
              <a:t>I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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x=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r+yq</a:t>
            </a:r>
            <a:endParaRPr lang="en-US" b="1" dirty="0" smtClean="0">
              <a:latin typeface="Consolas" pitchFamily="49" charset="0"/>
              <a:cs typeface="Consolas" pitchFamily="49" charset="0"/>
              <a:sym typeface="Symbol"/>
            </a:endParaRPr>
          </a:p>
          <a:p>
            <a:pPr marL="287338" indent="-287338">
              <a:buFont typeface="+mj-lt"/>
              <a:buAutoNum type="alphaUcPeriod"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(r=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</a:t>
            </a:r>
            <a:r>
              <a:rPr lang="en-US" b="1" dirty="0" err="1">
                <a:latin typeface="Consolas" pitchFamily="49" charset="0"/>
                <a:cs typeface="Consolas" pitchFamily="49" charset="0"/>
                <a:sym typeface="Symbol"/>
              </a:rPr>
              <a:t>q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=0) </a:t>
            </a:r>
            <a:r>
              <a:rPr lang="en-US" dirty="0" smtClean="0">
                <a:sym typeface="Symbol"/>
              </a:rPr>
              <a:t>implies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x=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r+yq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b="1" dirty="0" smtClean="0">
                <a:latin typeface="Consolas" pitchFamily="49" charset="0"/>
                <a:cs typeface="Consolas" pitchFamily="49" charset="0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</a:rPr>
              <a:t>(r=x) </a:t>
            </a:r>
            <a:r>
              <a:rPr lang="en-US" dirty="0">
                <a:sym typeface="Symbol"/>
              </a:rPr>
              <a:t>implies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x=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r </a:t>
            </a:r>
          </a:p>
          <a:p>
            <a:pPr marL="287338" indent="-287338">
              <a:buFont typeface="+mj-lt"/>
              <a:buAutoNum type="alphaUcPeriod"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b="1" dirty="0" err="1" smtClean="0">
                <a:latin typeface="Consolas" pitchFamily="49" charset="0"/>
                <a:cs typeface="Consolas" pitchFamily="49" charset="0"/>
                <a:sym typeface="Symbol"/>
              </a:rPr>
              <a:t>r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)^I {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r=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Symbol"/>
              </a:rPr>
              <a:t>r-y;q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=q+1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} I</a:t>
            </a:r>
            <a:b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x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=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(r-y)+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y(q+1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  <a:br>
              <a:rPr lang="en-US" b="1" dirty="0" smtClean="0">
                <a:latin typeface="Consolas" pitchFamily="49" charset="0"/>
                <a:cs typeface="Consolas" pitchFamily="49" charset="0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</a:rPr>
              <a:t>x=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r-y+yq+y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b="1" dirty="0" smtClean="0">
                <a:latin typeface="Consolas" pitchFamily="49" charset="0"/>
                <a:cs typeface="Consolas" pitchFamily="49" charset="0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</a:rPr>
              <a:t>x=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r+yq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287338" indent="-287338">
              <a:buFont typeface="+mj-lt"/>
              <a:buAutoNum type="alphaUcPeriod"/>
            </a:pP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y&gt;</a:t>
            </a:r>
            <a:r>
              <a:rPr lang="en-US" b="1" dirty="0" err="1" smtClean="0">
                <a:latin typeface="Consolas" pitchFamily="49" charset="0"/>
                <a:cs typeface="Consolas" pitchFamily="49" charset="0"/>
                <a:sym typeface="Symbol"/>
              </a:rPr>
              <a:t>rx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=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r+y×q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 </a:t>
            </a:r>
            <a:r>
              <a:rPr lang="en-US" dirty="0" smtClean="0">
                <a:cs typeface="Consolas" pitchFamily="49" charset="0"/>
                <a:sym typeface="Symbol"/>
              </a:rPr>
              <a:t>implies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x=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r+yq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∧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y&gt;r</a:t>
            </a:r>
            <a:endParaRPr lang="en-US" b="1" dirty="0" smtClean="0">
              <a:latin typeface="Consolas" pitchFamily="49" charset="0"/>
              <a:cs typeface="Consolas" pitchFamily="49" charset="0"/>
              <a:sym typeface="Symbol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QED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4719935"/>
            <a:ext cx="4572000" cy="147732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-2 for reporting that the triple is </a:t>
            </a:r>
            <a:r>
              <a:rPr lang="en-US" b="1" dirty="0" smtClean="0">
                <a:solidFill>
                  <a:srgbClr val="FF0000"/>
                </a:solidFill>
              </a:rPr>
              <a:t>false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-3 points for incorrect loop invariant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-1 point for each of the three subparts that is missing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-1 or -2 for confusing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3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90500" y="16002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n &gt; 0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/>
              <a:t>{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k=0;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j=1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 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while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k!=n){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k=k+1;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j=2*j;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} 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cs typeface="Courier New" pitchFamily="49" charset="0"/>
              </a:rPr>
              <a:t>}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j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= 2</a:t>
            </a:r>
            <a:r>
              <a:rPr lang="en-US" sz="2400" b="1" baseline="30000" dirty="0">
                <a:latin typeface="Consolas" pitchFamily="49" charset="0"/>
                <a:cs typeface="Consolas" pitchFamily="49" charset="0"/>
              </a:rPr>
              <a:t>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6600" y="1752759"/>
            <a:ext cx="5715000" cy="230832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7338" indent="-287338"/>
            <a:r>
              <a:rPr lang="en-US" b="1" dirty="0" smtClean="0">
                <a:latin typeface="Consolas" pitchFamily="49" charset="0"/>
                <a:cs typeface="Consolas" pitchFamily="49" charset="0"/>
              </a:rPr>
              <a:t>I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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j=2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  <a:sym typeface="Symbol"/>
              </a:rPr>
              <a:t>k</a:t>
            </a:r>
            <a:endParaRPr lang="en-US" b="1" dirty="0">
              <a:latin typeface="Consolas" pitchFamily="49" charset="0"/>
              <a:cs typeface="Consolas" pitchFamily="49" charset="0"/>
              <a:sym typeface="Symbol"/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(k=0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j=1) </a:t>
            </a:r>
            <a:r>
              <a:rPr lang="en-US" dirty="0" smtClean="0">
                <a:sym typeface="Symbol"/>
              </a:rPr>
              <a:t>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j=2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  <a:sym typeface="Symbol"/>
              </a:rPr>
              <a:t>k</a:t>
            </a:r>
            <a:endParaRPr lang="en-US" b="1" baseline="30000" dirty="0">
              <a:latin typeface="Consolas" pitchFamily="49" charset="0"/>
              <a:cs typeface="Consolas" pitchFamily="49" charset="0"/>
              <a:sym typeface="Symbol"/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(k!=n)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j=2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  <a:sym typeface="Symbol"/>
              </a:rPr>
              <a:t>k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{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k=k+1;j=2*j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}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j=2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  <a:sym typeface="Symbol"/>
              </a:rPr>
              <a:t>k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  <a:sym typeface="Symbol"/>
              </a:rPr>
              <a:t/>
            </a:r>
            <a:br>
              <a:rPr lang="en-US" b="1" baseline="30000" dirty="0" smtClean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2j=2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  <a:sym typeface="Symbol"/>
              </a:rPr>
              <a:t>(k+1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  <a:sym typeface="Symbol"/>
              </a:rPr>
              <a:t>)</a:t>
            </a:r>
            <a:br>
              <a:rPr lang="en-US" b="1" baseline="30000" dirty="0" smtClean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2j=2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  <a:sym typeface="Symbol"/>
              </a:rPr>
              <a:t>k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2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/>
            </a:r>
            <a:b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j=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2</a:t>
            </a:r>
            <a:r>
              <a:rPr lang="en-US" b="1" baseline="30000" dirty="0">
                <a:latin typeface="Consolas" pitchFamily="49" charset="0"/>
                <a:cs typeface="Consolas" pitchFamily="49" charset="0"/>
                <a:sym typeface="Symbol"/>
              </a:rPr>
              <a:t>k</a:t>
            </a:r>
            <a:endParaRPr lang="en-US" b="1" dirty="0">
              <a:latin typeface="Consolas" pitchFamily="49" charset="0"/>
              <a:cs typeface="Consolas" pitchFamily="49" charset="0"/>
              <a:sym typeface="Symbol"/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(k=</a:t>
            </a:r>
            <a:r>
              <a:rPr lang="en-US" b="1" dirty="0" err="1" smtClean="0">
                <a:latin typeface="Consolas" pitchFamily="49" charset="0"/>
                <a:cs typeface="Consolas" pitchFamily="49" charset="0"/>
                <a:sym typeface="Symbol"/>
              </a:rPr>
              <a:t>n</a:t>
            </a:r>
            <a:r>
              <a:rPr lang="en-US" b="1" dirty="0" err="1" smtClean="0">
                <a:latin typeface="Consolas" pitchFamily="49" charset="0"/>
                <a:cs typeface="Consolas" pitchFamily="49" charset="0"/>
                <a:sym typeface="Symbol"/>
              </a:rPr>
              <a:t>j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=2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  <a:sym typeface="Symbol"/>
              </a:rPr>
              <a:t>k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) </a:t>
            </a:r>
            <a:r>
              <a:rPr lang="en-US" dirty="0">
                <a:sym typeface="Symbol"/>
              </a:rPr>
              <a:t>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j=2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b="1" baseline="30000" dirty="0" smtClean="0">
                <a:latin typeface="Consolas" pitchFamily="49" charset="0"/>
                <a:cs typeface="Consolas" pitchFamily="49" charset="0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QED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4495800"/>
            <a:ext cx="4572000" cy="147732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-2 for reporting that the triple is </a:t>
            </a:r>
            <a:r>
              <a:rPr lang="en-US" b="1" dirty="0" smtClean="0">
                <a:solidFill>
                  <a:srgbClr val="FF0000"/>
                </a:solidFill>
              </a:rPr>
              <a:t>false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-3 points for incorrect loop invariant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-1 point for each of the three subparts that is missing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-1 or -2 for confusing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53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90500" y="16002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n &gt; 0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/>
              <a:t>{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k=0;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j=1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 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while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k!=n){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k=k+1;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j=2+j;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} 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cs typeface="Courier New" pitchFamily="49" charset="0"/>
              </a:rPr>
              <a:t>}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j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2n+1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2895600"/>
            <a:ext cx="5715000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7338" indent="-287338"/>
            <a:r>
              <a:rPr lang="en-US" b="1" dirty="0">
                <a:latin typeface="Consolas" pitchFamily="49" charset="0"/>
                <a:cs typeface="Consolas" pitchFamily="49" charset="0"/>
              </a:rPr>
              <a:t>I 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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j=2k+1</a:t>
            </a:r>
            <a:endParaRPr lang="en-US" b="1" dirty="0">
              <a:latin typeface="Consolas" pitchFamily="49" charset="0"/>
              <a:cs typeface="Consolas" pitchFamily="49" charset="0"/>
              <a:sym typeface="Symbol"/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(k=0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j=1) </a:t>
            </a:r>
            <a:r>
              <a:rPr lang="en-US" dirty="0">
                <a:sym typeface="Symbol"/>
              </a:rPr>
              <a:t>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j=2k+1</a:t>
            </a:r>
            <a:endParaRPr lang="en-US" b="1" baseline="30000" dirty="0">
              <a:latin typeface="Consolas" pitchFamily="49" charset="0"/>
              <a:cs typeface="Consolas" pitchFamily="49" charset="0"/>
              <a:sym typeface="Symbol"/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(k!=n)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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j=2k+1 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{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k=k+1;j=2+j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}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j=2k+1</a:t>
            </a:r>
            <a:r>
              <a:rPr lang="en-US" b="1" baseline="30000" dirty="0">
                <a:latin typeface="Consolas" pitchFamily="49" charset="0"/>
                <a:cs typeface="Consolas" pitchFamily="49" charset="0"/>
                <a:sym typeface="Symbol"/>
              </a:rPr>
              <a:t/>
            </a:r>
            <a:br>
              <a:rPr lang="en-US" b="1" baseline="30000" dirty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2+j=2(k+1)+1</a:t>
            </a:r>
            <a:r>
              <a:rPr lang="en-US" b="1" baseline="30000" dirty="0">
                <a:latin typeface="Consolas" pitchFamily="49" charset="0"/>
                <a:cs typeface="Consolas" pitchFamily="49" charset="0"/>
                <a:sym typeface="Symbol"/>
              </a:rPr>
              <a:t/>
            </a:r>
            <a:br>
              <a:rPr lang="en-US" b="1" baseline="30000" dirty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2+j=2k+2+1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/>
            </a:r>
            <a:b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2+j=2k+3</a:t>
            </a:r>
            <a:b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j=2k+1</a:t>
            </a:r>
            <a:endParaRPr lang="en-US" b="1" dirty="0">
              <a:latin typeface="Consolas" pitchFamily="49" charset="0"/>
              <a:cs typeface="Consolas" pitchFamily="49" charset="0"/>
              <a:sym typeface="Symbol"/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(k=</a:t>
            </a:r>
            <a:r>
              <a:rPr lang="en-US" b="1" dirty="0" err="1">
                <a:latin typeface="Consolas" pitchFamily="49" charset="0"/>
                <a:cs typeface="Consolas" pitchFamily="49" charset="0"/>
                <a:sym typeface="Symbol"/>
              </a:rPr>
              <a:t>nj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=2</a:t>
            </a:r>
            <a:r>
              <a:rPr lang="en-US" b="1" baseline="30000" dirty="0">
                <a:latin typeface="Consolas" pitchFamily="49" charset="0"/>
                <a:cs typeface="Consolas" pitchFamily="49" charset="0"/>
                <a:sym typeface="Symbol"/>
              </a:rPr>
              <a:t>k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) </a:t>
            </a:r>
            <a:r>
              <a:rPr lang="en-US" dirty="0">
                <a:sym typeface="Symbol"/>
              </a:rPr>
              <a:t>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j=2</a:t>
            </a:r>
            <a:r>
              <a:rPr lang="en-US" b="1" baseline="30000" dirty="0">
                <a:latin typeface="Consolas" pitchFamily="49" charset="0"/>
                <a:cs typeface="Consolas" pitchFamily="49" charset="0"/>
              </a:rPr>
              <a:t>n</a:t>
            </a:r>
            <a:br>
              <a:rPr lang="en-US" b="1" baseline="30000" dirty="0">
                <a:latin typeface="Consolas" pitchFamily="49" charset="0"/>
                <a:cs typeface="Consolas" pitchFamily="49" charset="0"/>
              </a:rPr>
            </a:b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QED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QED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861923"/>
            <a:ext cx="7620000" cy="92333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-3 </a:t>
            </a:r>
            <a:r>
              <a:rPr lang="en-US" dirty="0"/>
              <a:t>for reporting that the triple is </a:t>
            </a:r>
            <a:r>
              <a:rPr lang="en-US" b="1" dirty="0">
                <a:solidFill>
                  <a:srgbClr val="FF0000"/>
                </a:solidFill>
              </a:rPr>
              <a:t>false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-4 for an entirely separate proof from the previous item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-1 to -3 for confusing association between the previous proof and this proof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81916" y="304800"/>
            <a:ext cx="5715000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7338" indent="-287338"/>
            <a:r>
              <a:rPr lang="en-US" b="1" dirty="0" smtClean="0">
                <a:latin typeface="Consolas" pitchFamily="49" charset="0"/>
                <a:cs typeface="Consolas" pitchFamily="49" charset="0"/>
              </a:rPr>
              <a:t>I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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j=2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  <a:sym typeface="Symbol"/>
              </a:rPr>
              <a:t>k</a:t>
            </a:r>
            <a:endParaRPr lang="en-US" b="1" dirty="0">
              <a:latin typeface="Consolas" pitchFamily="49" charset="0"/>
              <a:cs typeface="Consolas" pitchFamily="49" charset="0"/>
              <a:sym typeface="Symbol"/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(k=0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j=1) </a:t>
            </a:r>
            <a:r>
              <a:rPr lang="en-US" dirty="0" smtClean="0">
                <a:sym typeface="Symbol"/>
              </a:rPr>
              <a:t>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j=2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  <a:sym typeface="Symbol"/>
              </a:rPr>
              <a:t>k</a:t>
            </a:r>
            <a:endParaRPr lang="en-US" b="1" baseline="30000" dirty="0">
              <a:latin typeface="Consolas" pitchFamily="49" charset="0"/>
              <a:cs typeface="Consolas" pitchFamily="49" charset="0"/>
              <a:sym typeface="Symbol"/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(k!=n)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j=2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  <a:sym typeface="Symbol"/>
              </a:rPr>
              <a:t>k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{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k=k+1;j=2*j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}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j=2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  <a:sym typeface="Symbol"/>
              </a:rPr>
              <a:t>k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  <a:sym typeface="Symbol"/>
              </a:rPr>
              <a:t/>
            </a:r>
            <a:br>
              <a:rPr lang="en-US" b="1" baseline="30000" dirty="0" smtClean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2j=2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  <a:sym typeface="Symbol"/>
              </a:rPr>
              <a:t>(k+1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  <a:sym typeface="Symbol"/>
              </a:rPr>
              <a:t>)</a:t>
            </a:r>
            <a:br>
              <a:rPr lang="en-US" b="1" baseline="30000" dirty="0" smtClean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2j=2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  <a:sym typeface="Symbol"/>
              </a:rPr>
              <a:t>k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2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/>
            </a:r>
            <a:b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j=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2</a:t>
            </a:r>
            <a:r>
              <a:rPr lang="en-US" b="1" baseline="30000" dirty="0">
                <a:latin typeface="Consolas" pitchFamily="49" charset="0"/>
                <a:cs typeface="Consolas" pitchFamily="49" charset="0"/>
                <a:sym typeface="Symbol"/>
              </a:rPr>
              <a:t>k</a:t>
            </a:r>
            <a:endParaRPr lang="en-US" b="1" dirty="0">
              <a:latin typeface="Consolas" pitchFamily="49" charset="0"/>
              <a:cs typeface="Consolas" pitchFamily="49" charset="0"/>
              <a:sym typeface="Symbol"/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(k=</a:t>
            </a:r>
            <a:r>
              <a:rPr lang="en-US" b="1" dirty="0" err="1" smtClean="0">
                <a:latin typeface="Consolas" pitchFamily="49" charset="0"/>
                <a:cs typeface="Consolas" pitchFamily="49" charset="0"/>
                <a:sym typeface="Symbol"/>
              </a:rPr>
              <a:t>n</a:t>
            </a:r>
            <a:r>
              <a:rPr lang="en-US" b="1" dirty="0" err="1" smtClean="0">
                <a:latin typeface="Consolas" pitchFamily="49" charset="0"/>
                <a:cs typeface="Consolas" pitchFamily="49" charset="0"/>
                <a:sym typeface="Symbol"/>
              </a:rPr>
              <a:t>j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=2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  <a:sym typeface="Symbol"/>
              </a:rPr>
              <a:t>k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) </a:t>
            </a:r>
            <a:r>
              <a:rPr lang="en-US" dirty="0">
                <a:sym typeface="Symbol"/>
              </a:rPr>
              <a:t>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j=2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b="1" baseline="30000" dirty="0" smtClean="0">
                <a:latin typeface="Consolas" pitchFamily="49" charset="0"/>
                <a:cs typeface="Consolas" pitchFamily="49" charset="0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QED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24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68172" y="1174537"/>
            <a:ext cx="2207656" cy="450892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bliqueTopRight">
                <a:rot lat="0" lon="1200000" rev="0"/>
              </a:camera>
              <a:lightRig rig="threePt" dir="t"/>
            </a:scene3d>
            <a:sp3d prstMaterial="dkEdge">
              <a:bevelB w="69850" h="69850" prst="divot"/>
            </a:sp3d>
          </a:bodyPr>
          <a:lstStyle/>
          <a:p>
            <a:pPr algn="ctr"/>
            <a:r>
              <a:rPr lang="en-US" sz="28700" b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?</a:t>
            </a:r>
            <a:endParaRPr lang="en-US" sz="28700" b="1" dirty="0">
              <a:solidFill>
                <a:srgbClr val="7030A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y≤3</a:t>
            </a:r>
            <a:r>
              <a:rPr lang="en-US" dirty="0"/>
              <a:t> {</a:t>
            </a:r>
            <a:r>
              <a:rPr lang="en-US" dirty="0" smtClean="0"/>
              <a:t>x=y+1</a:t>
            </a:r>
            <a:r>
              <a:rPr lang="en-US" dirty="0"/>
              <a:t>} </a:t>
            </a:r>
            <a:r>
              <a:rPr lang="en-US" b="1" dirty="0" smtClean="0"/>
              <a:t>2x+y≤11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Apply assignment rule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Q(E) {x = E} Q(x)</a:t>
            </a:r>
          </a:p>
          <a:p>
            <a:r>
              <a:rPr lang="en-US" dirty="0" smtClean="0"/>
              <a:t>In this case, directly from the triple</a:t>
            </a:r>
          </a:p>
          <a:p>
            <a:pPr lvl="1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E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  <a:sym typeface="Symbol"/>
              </a:rPr>
              <a:t>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y+1</a:t>
            </a:r>
          </a:p>
          <a:p>
            <a:pPr lvl="1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Q(x) </a:t>
            </a:r>
            <a:r>
              <a:rPr lang="en-US" sz="2400" b="1" dirty="0">
                <a:latin typeface="Consolas" pitchFamily="49" charset="0"/>
                <a:cs typeface="Consolas" pitchFamily="49" charset="0"/>
                <a:sym typeface="Symbol"/>
              </a:rPr>
              <a:t>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2x+y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≤11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So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Q(E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b="1" dirty="0">
                <a:latin typeface="Consolas" pitchFamily="49" charset="0"/>
                <a:cs typeface="Consolas" pitchFamily="49" charset="0"/>
                <a:sym typeface="Symbol"/>
              </a:rPr>
              <a:t>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2(y+1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)+y≤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11</a:t>
            </a:r>
          </a:p>
          <a:p>
            <a:pPr marL="274320" lvl="2" indent="0">
              <a:spcBef>
                <a:spcPts val="700"/>
              </a:spcBef>
              <a:buSzPct val="6000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	 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  <a:sym typeface="Symbol"/>
              </a:rPr>
              <a:t>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2y+2+y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≤11</a:t>
            </a:r>
          </a:p>
          <a:p>
            <a:pPr marL="274320" lvl="2" indent="0">
              <a:spcBef>
                <a:spcPts val="700"/>
              </a:spcBef>
              <a:buSzPct val="6000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	 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  <a:sym typeface="Symbol"/>
              </a:rPr>
              <a:t>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3y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≤9</a:t>
            </a:r>
          </a:p>
          <a:p>
            <a:pPr marL="274320" lvl="2" indent="0">
              <a:spcBef>
                <a:spcPts val="700"/>
              </a:spcBef>
              <a:buSzPct val="6000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	 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  <a:sym typeface="Symbol"/>
              </a:rPr>
              <a:t>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y≤3</a:t>
            </a:r>
          </a:p>
          <a:p>
            <a:pPr marL="320040" lvl="1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900" dirty="0" smtClean="0"/>
              <a:t>The precondition </a:t>
            </a:r>
            <a:r>
              <a:rPr lang="en-US" sz="2900" dirty="0"/>
              <a:t>is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y≤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sz="2900" dirty="0"/>
              <a:t>, </a:t>
            </a:r>
            <a:r>
              <a:rPr lang="en-US" sz="2900" dirty="0" smtClean="0"/>
              <a:t>which implies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Q(E)</a:t>
            </a:r>
            <a:r>
              <a:rPr lang="en-US" sz="2900" dirty="0" smtClean="0"/>
              <a:t>, so the triple is </a:t>
            </a:r>
            <a:r>
              <a:rPr lang="en-US" sz="2900" b="1" dirty="0" smtClean="0">
                <a:solidFill>
                  <a:srgbClr val="00B050"/>
                </a:solidFill>
              </a:rPr>
              <a:t>true</a:t>
            </a:r>
            <a:endParaRPr lang="en-US" sz="2900" b="1" dirty="0">
              <a:solidFill>
                <a:srgbClr val="00B050"/>
              </a:solidFill>
            </a:endParaRPr>
          </a:p>
          <a:p>
            <a:pPr marL="320040" lvl="1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700" b="1" dirty="0">
              <a:latin typeface="Consolas" pitchFamily="49" charset="0"/>
              <a:cs typeface="Consolas" pitchFamily="49" charset="0"/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4191000"/>
            <a:ext cx="4572000" cy="923330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 points for </a:t>
            </a:r>
            <a:r>
              <a:rPr lang="en-US" b="1" dirty="0" smtClean="0">
                <a:solidFill>
                  <a:srgbClr val="00B050"/>
                </a:solidFill>
              </a:rPr>
              <a:t>true</a:t>
            </a:r>
            <a:endParaRPr lang="en-US" sz="2700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0 points for </a:t>
            </a:r>
            <a:r>
              <a:rPr lang="en-US" b="1" dirty="0" smtClean="0">
                <a:solidFill>
                  <a:srgbClr val="FF0000"/>
                </a:solidFill>
              </a:rPr>
              <a:t>false</a:t>
            </a:r>
            <a:endParaRPr lang="en-US" sz="27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1 point for </a:t>
            </a:r>
            <a:r>
              <a:rPr lang="en-US" b="1" dirty="0">
                <a:solidFill>
                  <a:srgbClr val="FF0000"/>
                </a:solidFill>
              </a:rPr>
              <a:t>false </a:t>
            </a:r>
            <a:r>
              <a:rPr lang="en-US" dirty="0" smtClean="0"/>
              <a:t>with an arithmetic mistake</a:t>
            </a:r>
            <a:endParaRPr lang="en-US" sz="1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306643"/>
              </p:ext>
            </p:extLst>
          </p:nvPr>
        </p:nvGraphicFramePr>
        <p:xfrm>
          <a:off x="7415528" y="2209800"/>
          <a:ext cx="1423672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493"/>
                <a:gridCol w="346393"/>
                <a:gridCol w="346393"/>
                <a:gridCol w="346393"/>
              </a:tblGrid>
              <a:tr h="0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dirty="0" smtClean="0">
                          <a:sym typeface="Symbol"/>
                        </a:rPr>
                        <a:t>B</a:t>
                      </a:r>
                      <a:endParaRPr lang="en-US" dirty="0" smtClean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Oval Callout 7"/>
          <p:cNvSpPr/>
          <p:nvPr/>
        </p:nvSpPr>
        <p:spPr>
          <a:xfrm>
            <a:off x="7239000" y="507861"/>
            <a:ext cx="1752600" cy="1168539"/>
          </a:xfrm>
          <a:prstGeom prst="wedgeEllipseCallout">
            <a:avLst>
              <a:gd name="adj1" fmla="val 3560"/>
              <a:gd name="adj2" fmla="val 94004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Reminder: logical implication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88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n is even </a:t>
            </a:r>
            <a:r>
              <a:rPr lang="en-US" sz="3600" dirty="0" smtClean="0"/>
              <a:t>∧ </a:t>
            </a:r>
            <a:r>
              <a:rPr lang="en-US" sz="3600" b="1" dirty="0" smtClean="0"/>
              <a:t>n≤100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 smtClean="0"/>
              <a:t>{</a:t>
            </a:r>
            <a:r>
              <a:rPr lang="en-US" sz="3600" dirty="0"/>
              <a:t>n = n + </a:t>
            </a:r>
            <a:r>
              <a:rPr lang="en-US" sz="3600" dirty="0" smtClean="0"/>
              <a:t>2} </a:t>
            </a:r>
            <a:r>
              <a:rPr lang="en-US" sz="3600" b="1" dirty="0" smtClean="0"/>
              <a:t>n </a:t>
            </a:r>
            <a:r>
              <a:rPr lang="en-US" sz="3600" b="1" dirty="0"/>
              <a:t>is even </a:t>
            </a:r>
            <a:r>
              <a:rPr lang="en-US" sz="3600" b="1" dirty="0" smtClean="0"/>
              <a:t>∧ </a:t>
            </a:r>
            <a:r>
              <a:rPr lang="en-US" sz="3600" b="1" dirty="0" smtClean="0"/>
              <a:t>n≤101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Apply assignment </a:t>
            </a:r>
            <a:r>
              <a:rPr lang="en-US" dirty="0" smtClean="0"/>
              <a:t>rule; in </a:t>
            </a:r>
            <a:r>
              <a:rPr lang="en-US" dirty="0" smtClean="0"/>
              <a:t>this case, directly from the triple</a:t>
            </a:r>
          </a:p>
          <a:p>
            <a:pPr lvl="1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E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  <a:sym typeface="Symbol"/>
              </a:rPr>
              <a:t>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n+2</a:t>
            </a:r>
          </a:p>
          <a:p>
            <a:pPr lvl="1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Q(n)</a:t>
            </a:r>
            <a:r>
              <a:rPr lang="en-US" sz="2400" b="1" dirty="0" smtClean="0"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  <a:sym typeface="Symbol"/>
              </a:rPr>
              <a:t>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n is even </a:t>
            </a:r>
            <a:r>
              <a:rPr lang="en-US" sz="2400" b="1" dirty="0"/>
              <a:t>∧ </a:t>
            </a:r>
            <a:r>
              <a:rPr lang="en-US" sz="2400" b="1" dirty="0" smtClean="0"/>
              <a:t> </a:t>
            </a:r>
            <a:r>
              <a:rPr lang="en-US" sz="2400" b="1" dirty="0" smtClean="0"/>
              <a:t>n≤101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So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Q(E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b="1" dirty="0">
                <a:latin typeface="Consolas" pitchFamily="49" charset="0"/>
                <a:cs typeface="Consolas" pitchFamily="49" charset="0"/>
                <a:sym typeface="Symbol"/>
              </a:rPr>
              <a:t>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(n+2 is even) </a:t>
            </a:r>
            <a:r>
              <a:rPr lang="en-US" sz="2400" b="1" dirty="0" smtClean="0"/>
              <a:t>∧  n+2≤101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marL="274320" lvl="2" indent="0">
              <a:spcBef>
                <a:spcPts val="700"/>
              </a:spcBef>
              <a:buSzPct val="6000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  <a:sym typeface="Symbol"/>
              </a:rPr>
              <a:t>	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  <a:sym typeface="Symbol"/>
              </a:rPr>
              <a:t>   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(n+2 is even) </a:t>
            </a:r>
            <a:r>
              <a:rPr lang="en-US" sz="2400" b="1" dirty="0"/>
              <a:t>∧  </a:t>
            </a:r>
            <a:r>
              <a:rPr lang="en-US" sz="2400" b="1" dirty="0" smtClean="0"/>
              <a:t>n≤99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marL="320040" lvl="1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900" dirty="0" smtClean="0"/>
              <a:t>The precondition </a:t>
            </a:r>
            <a:r>
              <a:rPr lang="en-US" sz="2900" dirty="0"/>
              <a:t>is </a:t>
            </a:r>
            <a:r>
              <a:rPr lang="en-US" sz="2800" b="1" dirty="0"/>
              <a:t>n is even </a:t>
            </a:r>
            <a:r>
              <a:rPr lang="en-US" sz="2800" dirty="0"/>
              <a:t>∧ </a:t>
            </a:r>
            <a:r>
              <a:rPr lang="en-US" sz="2800" b="1" dirty="0" smtClean="0"/>
              <a:t>n≤100</a:t>
            </a:r>
            <a:endParaRPr lang="en-US" sz="2800" b="1" dirty="0" smtClean="0"/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400" dirty="0" smtClean="0"/>
              <a:t>The precondition conjunct </a:t>
            </a:r>
            <a:r>
              <a:rPr lang="en-US" sz="2800" b="1" dirty="0"/>
              <a:t>n is even </a:t>
            </a:r>
            <a:r>
              <a:rPr lang="en-US" sz="2400" b="1" dirty="0">
                <a:latin typeface="Consolas" pitchFamily="49" charset="0"/>
                <a:cs typeface="Consolas" pitchFamily="49" charset="0"/>
                <a:sym typeface="Symbol"/>
              </a:rPr>
              <a:t> </a:t>
            </a:r>
            <a:r>
              <a:rPr lang="en-US" sz="2800" b="1" dirty="0" smtClean="0"/>
              <a:t>n+2 </a:t>
            </a:r>
            <a:r>
              <a:rPr lang="en-US" sz="2800" b="1" dirty="0"/>
              <a:t>is </a:t>
            </a:r>
            <a:r>
              <a:rPr lang="en-US" sz="2800" b="1" dirty="0" smtClean="0"/>
              <a:t>even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400" dirty="0"/>
              <a:t>The precondition </a:t>
            </a:r>
            <a:r>
              <a:rPr lang="en-US" sz="2400" dirty="0" smtClean="0"/>
              <a:t>conjunct </a:t>
            </a:r>
            <a:r>
              <a:rPr lang="en-US" sz="2400" b="1" dirty="0" smtClean="0"/>
              <a:t>n≤100 </a:t>
            </a:r>
            <a:r>
              <a:rPr lang="en-US" sz="2400" dirty="0"/>
              <a:t>does not </a:t>
            </a:r>
            <a:r>
              <a:rPr lang="en-US" sz="2400" dirty="0" smtClean="0">
                <a:sym typeface="Symbol"/>
              </a:rPr>
              <a:t></a:t>
            </a:r>
            <a:r>
              <a:rPr lang="en-US" sz="2400" dirty="0" smtClean="0"/>
              <a:t> </a:t>
            </a:r>
            <a:r>
              <a:rPr lang="en-US" sz="2400" b="1" dirty="0" smtClean="0"/>
              <a:t>n </a:t>
            </a:r>
            <a:r>
              <a:rPr lang="en-US" sz="2400" b="1" dirty="0" smtClean="0"/>
              <a:t>≤99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400" dirty="0"/>
              <a:t>So the triple is </a:t>
            </a:r>
            <a:r>
              <a:rPr lang="en-US" sz="2900" b="1" dirty="0">
                <a:solidFill>
                  <a:srgbClr val="FF0000"/>
                </a:solidFill>
              </a:rPr>
              <a:t>false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858470"/>
            <a:ext cx="8686800" cy="92333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 points for </a:t>
            </a:r>
            <a:r>
              <a:rPr lang="en-US" b="1" dirty="0" smtClean="0">
                <a:solidFill>
                  <a:srgbClr val="FF0000"/>
                </a:solidFill>
              </a:rPr>
              <a:t>false; </a:t>
            </a:r>
            <a:r>
              <a:rPr lang="en-US" dirty="0" smtClean="0"/>
              <a:t>0 </a:t>
            </a:r>
            <a:r>
              <a:rPr lang="en-US" dirty="0"/>
              <a:t>points for </a:t>
            </a:r>
            <a:r>
              <a:rPr lang="en-US" b="1" dirty="0" smtClean="0">
                <a:solidFill>
                  <a:srgbClr val="00B050"/>
                </a:solidFill>
              </a:rPr>
              <a:t>true</a:t>
            </a:r>
            <a:endParaRPr lang="en-US" sz="27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1 point for </a:t>
            </a:r>
            <a:r>
              <a:rPr lang="en-US" b="1" dirty="0">
                <a:solidFill>
                  <a:srgbClr val="00B050"/>
                </a:solidFill>
              </a:rPr>
              <a:t>true </a:t>
            </a:r>
            <a:r>
              <a:rPr lang="en-US" dirty="0" smtClean="0"/>
              <a:t>with an arithmetic mistake but not for getting the implication between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≤100 </a:t>
            </a:r>
            <a:r>
              <a:rPr lang="en-US" dirty="0" smtClean="0"/>
              <a:t>and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n≤99 </a:t>
            </a:r>
            <a:r>
              <a:rPr lang="en-US" dirty="0" smtClean="0">
                <a:cs typeface="Consolas" pitchFamily="49" charset="0"/>
              </a:rPr>
              <a:t>wrong</a:t>
            </a:r>
            <a:endParaRPr lang="en-US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88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onsolas" pitchFamily="49" charset="0"/>
                <a:cs typeface="Consolas" pitchFamily="49" charset="0"/>
              </a:rPr>
              <a:t>true</a:t>
            </a:r>
            <a:r>
              <a:rPr lang="en-US" b="1" dirty="0"/>
              <a:t> </a:t>
            </a:r>
            <a:r>
              <a:rPr lang="en-US" dirty="0"/>
              <a:t>{x = 5; y = 0</a:t>
            </a:r>
            <a:r>
              <a:rPr lang="en-US" dirty="0" smtClean="0"/>
              <a:t>}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x=5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intermediate assertion</a:t>
            </a:r>
          </a:p>
          <a:p>
            <a:pPr lvl="1"/>
            <a:r>
              <a:rPr lang="en-US" b="1" dirty="0">
                <a:latin typeface="Consolas" pitchFamily="49" charset="0"/>
                <a:cs typeface="Consolas" pitchFamily="49" charset="0"/>
              </a:rPr>
              <a:t>true</a:t>
            </a:r>
            <a:r>
              <a:rPr lang="en-US" b="1" dirty="0"/>
              <a:t> </a:t>
            </a:r>
            <a:r>
              <a:rPr lang="en-US" dirty="0"/>
              <a:t>{x = </a:t>
            </a:r>
            <a:r>
              <a:rPr lang="en-US" dirty="0" smtClean="0"/>
              <a:t>5}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x=5</a:t>
            </a:r>
            <a:r>
              <a:rPr lang="en-US" dirty="0" smtClean="0"/>
              <a:t> {y </a:t>
            </a:r>
            <a:r>
              <a:rPr lang="en-US" dirty="0"/>
              <a:t>= 0}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x=5</a:t>
            </a:r>
          </a:p>
          <a:p>
            <a:r>
              <a:rPr lang="en-US" dirty="0" smtClean="0"/>
              <a:t>Work backwards (forwards works, too)</a:t>
            </a:r>
          </a:p>
          <a:p>
            <a:pPr lvl="1"/>
            <a:r>
              <a:rPr lang="en-US" sz="2400" b="1" dirty="0">
                <a:latin typeface="Consolas" pitchFamily="49" charset="0"/>
                <a:cs typeface="Consolas" pitchFamily="49" charset="0"/>
              </a:rPr>
              <a:t>x=5</a:t>
            </a:r>
            <a:r>
              <a:rPr lang="en-US" sz="2400" dirty="0"/>
              <a:t> {y = 0}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x=5</a:t>
            </a:r>
            <a:r>
              <a:rPr lang="en-US" sz="2400" b="1" dirty="0" smtClean="0">
                <a:cs typeface="Courier New" pitchFamily="49" charset="0"/>
              </a:rPr>
              <a:t/>
            </a:r>
            <a:br>
              <a:rPr lang="en-US" sz="2400" b="1" dirty="0" smtClean="0">
                <a:cs typeface="Courier New" pitchFamily="49" charset="0"/>
              </a:rPr>
            </a:br>
            <a:r>
              <a:rPr lang="en-US" sz="2400" dirty="0" smtClean="0"/>
              <a:t>is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sz="2400" dirty="0" smtClean="0"/>
              <a:t> </a:t>
            </a:r>
            <a:r>
              <a:rPr lang="en-US" sz="2400" dirty="0"/>
              <a:t>by </a:t>
            </a:r>
            <a:r>
              <a:rPr lang="en-US" sz="2400" dirty="0" smtClean="0"/>
              <a:t>trivial application of assignment rule</a:t>
            </a:r>
          </a:p>
          <a:p>
            <a:pPr lvl="1"/>
            <a:r>
              <a:rPr lang="en-US" sz="2400" b="1" dirty="0">
                <a:latin typeface="Consolas" pitchFamily="49" charset="0"/>
                <a:cs typeface="Consolas" pitchFamily="49" charset="0"/>
              </a:rPr>
              <a:t>true</a:t>
            </a:r>
            <a:r>
              <a:rPr lang="en-US" sz="2400" b="1" dirty="0"/>
              <a:t> </a:t>
            </a:r>
            <a:r>
              <a:rPr lang="en-US" sz="2400" dirty="0"/>
              <a:t>{x = 5}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x=5</a:t>
            </a:r>
            <a:br>
              <a:rPr lang="en-US" sz="24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dirty="0" smtClean="0"/>
              <a:t>is also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true</a:t>
            </a:r>
            <a:r>
              <a:rPr lang="en-US" sz="2400" dirty="0"/>
              <a:t> by trivial application of assignment </a:t>
            </a:r>
            <a:r>
              <a:rPr lang="en-US" sz="2400" dirty="0" smtClean="0"/>
              <a:t>rule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/>
              <a:t>S</a:t>
            </a:r>
            <a:r>
              <a:rPr lang="en-US" sz="2900" dirty="0" smtClean="0"/>
              <a:t>o the triple is </a:t>
            </a:r>
            <a:r>
              <a:rPr lang="en-US" sz="2900" b="1" dirty="0" smtClean="0">
                <a:solidFill>
                  <a:srgbClr val="00B050"/>
                </a:solidFill>
              </a:rPr>
              <a:t>true</a:t>
            </a:r>
            <a:endParaRPr lang="en-US" sz="2900" b="1" dirty="0">
              <a:solidFill>
                <a:srgbClr val="00B050"/>
              </a:solidFill>
            </a:endParaRPr>
          </a:p>
          <a:p>
            <a:pPr marL="320040" lvl="1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700" b="1" dirty="0">
              <a:latin typeface="Consolas" pitchFamily="49" charset="0"/>
              <a:cs typeface="Consolas" pitchFamily="49" charset="0"/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5114330"/>
            <a:ext cx="4572000" cy="923330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 points for </a:t>
            </a:r>
            <a:r>
              <a:rPr lang="en-US" b="1" dirty="0" smtClean="0">
                <a:solidFill>
                  <a:srgbClr val="00B050"/>
                </a:solidFill>
              </a:rPr>
              <a:t>true</a:t>
            </a:r>
            <a:endParaRPr lang="en-US" sz="2700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0 points for </a:t>
            </a:r>
            <a:r>
              <a:rPr lang="en-US" b="1" dirty="0" smtClean="0">
                <a:solidFill>
                  <a:srgbClr val="FF0000"/>
                </a:solidFill>
              </a:rPr>
              <a:t>false</a:t>
            </a:r>
            <a:endParaRPr lang="en-US" sz="27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 partial credit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0259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x=2∧x=3</a:t>
            </a:r>
            <a:r>
              <a:rPr lang="en-US" b="1" dirty="0"/>
              <a:t> </a:t>
            </a:r>
            <a:r>
              <a:rPr lang="en-US" dirty="0"/>
              <a:t>{x = 5</a:t>
            </a:r>
            <a:r>
              <a:rPr lang="en-US" dirty="0" smtClean="0"/>
              <a:t>}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x=0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Simplify to</a:t>
            </a:r>
            <a:br>
              <a:rPr lang="en-US" dirty="0" smtClean="0"/>
            </a:br>
            <a:r>
              <a:rPr lang="en-US" b="1" dirty="0" smtClean="0">
                <a:latin typeface="Consolas" pitchFamily="49" charset="0"/>
                <a:cs typeface="Consolas" pitchFamily="49" charset="0"/>
              </a:rPr>
              <a:t>false</a:t>
            </a:r>
            <a:r>
              <a:rPr lang="en-US" b="1" dirty="0"/>
              <a:t> </a:t>
            </a:r>
            <a:r>
              <a:rPr lang="en-US" dirty="0"/>
              <a:t>{x = 5}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x=0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 Hoare triple with a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dirty="0" smtClean="0"/>
              <a:t> precondition is always </a:t>
            </a:r>
            <a:r>
              <a:rPr lang="en-US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 smtClean="0"/>
              <a:t> – the same as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dirty="0" smtClean="0"/>
              <a:t> precondition allowing a piece of code to provide any behavior</a:t>
            </a:r>
          </a:p>
          <a:p>
            <a:pPr lvl="1"/>
            <a:r>
              <a:rPr lang="en-US" sz="2000" dirty="0" smtClean="0">
                <a:cs typeface="Consolas" pitchFamily="49" charset="0"/>
              </a:rPr>
              <a:t>Or push the assignment rule through to get</a:t>
            </a:r>
            <a:br>
              <a:rPr lang="en-US" sz="2000" dirty="0" smtClean="0">
                <a:cs typeface="Consolas" pitchFamily="49" charset="0"/>
              </a:rPr>
            </a:b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sz="2000" dirty="0" smtClean="0">
                <a:cs typeface="Consolas" pitchFamily="49" charset="0"/>
              </a:rPr>
              <a:t> </a:t>
            </a:r>
            <a:r>
              <a:rPr lang="en-US" sz="2000" b="1" dirty="0">
                <a:latin typeface="Consolas" pitchFamily="49" charset="0"/>
                <a:cs typeface="Consolas" pitchFamily="49" charset="0"/>
                <a:sym typeface="Symbol"/>
              </a:rPr>
              <a:t>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0=5, which also yields </a:t>
            </a:r>
            <a:r>
              <a:rPr lang="en-US" sz="20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since</a:t>
            </a:r>
            <a:br>
              <a:rPr lang="en-US" sz="20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  <a:sym typeface="Symbol"/>
              </a:rPr>
              <a:t>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is </a:t>
            </a:r>
            <a:r>
              <a:rPr lang="en-US" sz="20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 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/>
              <a:t>S</a:t>
            </a:r>
            <a:r>
              <a:rPr lang="en-US" sz="2900" dirty="0" smtClean="0"/>
              <a:t>o the triple is </a:t>
            </a:r>
            <a:r>
              <a:rPr lang="en-US" sz="2900" b="1" dirty="0" smtClean="0">
                <a:solidFill>
                  <a:srgbClr val="00B050"/>
                </a:solidFill>
              </a:rPr>
              <a:t>true</a:t>
            </a:r>
            <a:endParaRPr lang="en-US" sz="2900" b="1" dirty="0">
              <a:solidFill>
                <a:srgbClr val="00B050"/>
              </a:solidFill>
            </a:endParaRPr>
          </a:p>
          <a:p>
            <a:pPr marL="320040" lvl="1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700" b="1" dirty="0">
              <a:latin typeface="Consolas" pitchFamily="49" charset="0"/>
              <a:cs typeface="Consolas" pitchFamily="49" charset="0"/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5114330"/>
            <a:ext cx="4572000" cy="923330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 points for </a:t>
            </a:r>
            <a:r>
              <a:rPr lang="en-US" b="1" dirty="0" smtClean="0">
                <a:solidFill>
                  <a:srgbClr val="00B050"/>
                </a:solidFill>
              </a:rPr>
              <a:t>true</a:t>
            </a:r>
            <a:endParaRPr lang="en-US" sz="2700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0 points for </a:t>
            </a:r>
            <a:r>
              <a:rPr lang="en-US" b="1" dirty="0" smtClean="0">
                <a:solidFill>
                  <a:srgbClr val="FF0000"/>
                </a:solidFill>
              </a:rPr>
              <a:t>false</a:t>
            </a:r>
            <a:endParaRPr lang="en-US" sz="27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 partial credit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4831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 smtClean="0"/>
              <a:t>{</a:t>
            </a:r>
            <a:r>
              <a:rPr lang="en-US" sz="3600" dirty="0" err="1" smtClean="0"/>
              <a:t>System.out.println</a:t>
            </a:r>
            <a:r>
              <a:rPr lang="en-US" sz="3600" dirty="0"/>
              <a:t>("Hello world</a:t>
            </a:r>
            <a:r>
              <a:rPr lang="en-US" sz="3600" dirty="0" smtClean="0"/>
              <a:t>")} </a:t>
            </a:r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false</a:t>
            </a:r>
            <a:endParaRPr lang="en-US" sz="36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Because the print statement doesn’t change the program state, this reduces to</a:t>
            </a:r>
            <a:br>
              <a:rPr lang="en-US" sz="2800" dirty="0" smtClean="0"/>
            </a:b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sz="2800" b="1" dirty="0" smtClean="0"/>
              <a:t> </a:t>
            </a:r>
            <a:r>
              <a:rPr lang="en-US" sz="2800" dirty="0" smtClean="0"/>
              <a:t>{no-op}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false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2800" dirty="0" smtClean="0"/>
              <a:t>Does </a:t>
            </a:r>
            <a:r>
              <a:rPr lang="en-US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 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sz="2800" dirty="0" smtClean="0"/>
              <a:t>?  No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800" dirty="0"/>
              <a:t>S</a:t>
            </a:r>
            <a:r>
              <a:rPr lang="en-US" sz="2800" dirty="0" smtClean="0"/>
              <a:t>o the triple is 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false</a:t>
            </a:r>
            <a:endParaRPr lang="en-US" sz="2800" b="1" dirty="0">
              <a:solidFill>
                <a:srgbClr val="00B050"/>
              </a:solidFill>
            </a:endParaRPr>
          </a:p>
          <a:p>
            <a:pPr marL="320040" lvl="1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700" b="1" dirty="0">
              <a:latin typeface="Consolas" pitchFamily="49" charset="0"/>
              <a:cs typeface="Consolas" pitchFamily="49" charset="0"/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4343400"/>
            <a:ext cx="4572000" cy="923330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 points for </a:t>
            </a:r>
            <a:r>
              <a:rPr lang="en-US" b="1" dirty="0" smtClean="0">
                <a:solidFill>
                  <a:srgbClr val="FF0000"/>
                </a:solidFill>
              </a:rPr>
              <a:t>false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0 </a:t>
            </a:r>
            <a:r>
              <a:rPr lang="en-US" dirty="0"/>
              <a:t>points for </a:t>
            </a:r>
            <a:r>
              <a:rPr lang="en-US" b="1" dirty="0" smtClean="0">
                <a:solidFill>
                  <a:srgbClr val="00B050"/>
                </a:solidFill>
              </a:rPr>
              <a:t>true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 partial 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57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false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 smtClean="0"/>
              <a:t>{</a:t>
            </a:r>
            <a:r>
              <a:rPr lang="en-US" sz="3600" dirty="0" err="1" smtClean="0"/>
              <a:t>System.out.println</a:t>
            </a:r>
            <a:r>
              <a:rPr lang="en-US" sz="3600" dirty="0"/>
              <a:t>("Hello world</a:t>
            </a:r>
            <a:r>
              <a:rPr lang="en-US" sz="3600" dirty="0" smtClean="0"/>
              <a:t>")} </a:t>
            </a:r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true</a:t>
            </a:r>
            <a:endParaRPr lang="en-US" sz="36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See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x=2∧x=3</a:t>
            </a:r>
            <a:r>
              <a:rPr lang="en-US" sz="2800" b="1" dirty="0"/>
              <a:t> </a:t>
            </a:r>
            <a:r>
              <a:rPr lang="en-US" sz="2800" dirty="0"/>
              <a:t>{x = 5}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x=0</a:t>
            </a:r>
          </a:p>
          <a:p>
            <a:r>
              <a:rPr lang="en-US" sz="2800" dirty="0" smtClean="0"/>
              <a:t>The triple is </a:t>
            </a:r>
            <a:r>
              <a:rPr lang="en-US" sz="2800" b="1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sz="2800" b="1" dirty="0">
              <a:solidFill>
                <a:srgbClr val="92D050"/>
              </a:solidFill>
            </a:endParaRPr>
          </a:p>
          <a:p>
            <a:pPr marL="320040" lvl="1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700" b="1" dirty="0">
              <a:latin typeface="Consolas" pitchFamily="49" charset="0"/>
              <a:cs typeface="Consolas" pitchFamily="49" charset="0"/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274320" lvl="2" indent="0">
              <a:spcBef>
                <a:spcPts val="700"/>
              </a:spcBef>
              <a:buSzPct val="60000"/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2967335"/>
            <a:ext cx="4572000" cy="923330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 points for </a:t>
            </a:r>
            <a:r>
              <a:rPr lang="en-US" b="1" dirty="0" smtClean="0">
                <a:solidFill>
                  <a:srgbClr val="00B050"/>
                </a:solidFill>
              </a:rPr>
              <a:t>true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0 </a:t>
            </a:r>
            <a:r>
              <a:rPr lang="en-US" dirty="0"/>
              <a:t>points </a:t>
            </a:r>
            <a:r>
              <a:rPr lang="en-US" dirty="0" smtClean="0"/>
              <a:t>for </a:t>
            </a:r>
            <a:r>
              <a:rPr lang="en-US" b="1" dirty="0" smtClean="0">
                <a:solidFill>
                  <a:srgbClr val="FF0000"/>
                </a:solidFill>
              </a:rPr>
              <a:t>false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 partial 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64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x=0</a:t>
            </a:r>
            <a:r>
              <a:rPr lang="en-US" sz="3600" b="1" dirty="0"/>
              <a:t> </a:t>
            </a:r>
            <a:r>
              <a:rPr lang="en-US" sz="3600" dirty="0"/>
              <a:t>{while x == 0 do x = </a:t>
            </a:r>
            <a:r>
              <a:rPr lang="en-US" sz="3600" dirty="0" smtClean="0"/>
              <a:t>x+1}</a:t>
            </a:r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x=1</a:t>
            </a:r>
            <a:endParaRPr lang="en-US" sz="3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153400" cy="449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Loops of the form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P</a:t>
            </a:r>
            <a:r>
              <a:rPr lang="en-US" sz="2000" b="1" dirty="0"/>
              <a:t>{</a:t>
            </a:r>
            <a:r>
              <a:rPr lang="en-US" sz="2000" dirty="0"/>
              <a:t>while B do </a:t>
            </a:r>
            <a:r>
              <a:rPr lang="en-US" sz="2000" dirty="0" smtClean="0">
                <a:cs typeface="Consolas" pitchFamily="49" charset="0"/>
              </a:rPr>
              <a:t>S</a:t>
            </a:r>
            <a:r>
              <a:rPr lang="en-US" sz="2000" b="1" dirty="0" smtClean="0">
                <a:cs typeface="Consolas" pitchFamily="49" charset="0"/>
              </a:rPr>
              <a:t>}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Q </a:t>
            </a:r>
            <a:r>
              <a:rPr lang="en-US" sz="2000" dirty="0" smtClean="0"/>
              <a:t>require a loop invariant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/>
              <a:t> to be defined and three properties to 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sz="1600" dirty="0" smtClean="0"/>
              <a:t>The invariant holds on entry to the loop: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P</a:t>
            </a:r>
            <a:r>
              <a:rPr lang="en-US" sz="1600" dirty="0" smtClean="0"/>
              <a:t> </a:t>
            </a:r>
            <a:r>
              <a:rPr lang="en-US" sz="1600" b="1" dirty="0">
                <a:latin typeface="Consolas" pitchFamily="49" charset="0"/>
                <a:cs typeface="Consolas" pitchFamily="49" charset="0"/>
                <a:sym typeface="Symbol"/>
              </a:rPr>
              <a:t>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/>
              <a:t> </a:t>
            </a:r>
            <a:endParaRPr lang="en-US" sz="1600" b="1" dirty="0" smtClean="0">
              <a:latin typeface="Consolas" pitchFamily="49" charset="0"/>
              <a:cs typeface="Consolas" pitchFamily="49" charset="0"/>
            </a:endParaRPr>
          </a:p>
          <a:p>
            <a:pPr marL="880110" lvl="1" indent="-514350">
              <a:buFont typeface="+mj-lt"/>
              <a:buAutoNum type="alphaUcPeriod"/>
            </a:pPr>
            <a:r>
              <a:rPr lang="en-US" sz="1600" dirty="0"/>
              <a:t>The invariant </a:t>
            </a:r>
            <a:r>
              <a:rPr lang="en-US" sz="1600" dirty="0" smtClean="0"/>
              <a:t>holds after execution of the loop body: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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I 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{</a:t>
            </a:r>
            <a:r>
              <a:rPr lang="en-US" sz="1600" dirty="0">
                <a:cs typeface="Consolas" pitchFamily="49" charset="0"/>
              </a:rPr>
              <a:t>S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}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I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sz="1600" dirty="0" smtClean="0"/>
              <a:t>If the loop terminates, the </a:t>
            </a:r>
            <a:r>
              <a:rPr lang="en-US" sz="1600" dirty="0" err="1" smtClean="0"/>
              <a:t>postcondition</a:t>
            </a:r>
            <a:r>
              <a:rPr lang="en-US" sz="1600" dirty="0" smtClean="0"/>
              <a:t> can be proved:</a:t>
            </a:r>
            <a:br>
              <a:rPr lang="en-US" sz="1600" dirty="0" smtClean="0"/>
            </a:br>
            <a:r>
              <a:rPr lang="en-US" sz="1600" b="1" dirty="0">
                <a:latin typeface="Consolas" pitchFamily="49" charset="0"/>
                <a:cs typeface="Consolas" pitchFamily="49" charset="0"/>
                <a:sym typeface="Symbol" pitchFamily="18" charset="2"/>
              </a:rPr>
              <a:t>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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I </a:t>
            </a:r>
            <a:r>
              <a:rPr lang="en-US" sz="1600" b="1" dirty="0">
                <a:latin typeface="Consolas" pitchFamily="49" charset="0"/>
                <a:cs typeface="Consolas" pitchFamily="49" charset="0"/>
                <a:sym typeface="Symbol"/>
              </a:rPr>
              <a:t>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Q</a:t>
            </a:r>
            <a:endParaRPr lang="en-US" sz="1600" b="1" dirty="0" smtClean="0">
              <a:latin typeface="Consolas" pitchFamily="49" charset="0"/>
              <a:cs typeface="Consolas" pitchFamily="49" charset="0"/>
            </a:endParaRPr>
          </a:p>
          <a:p>
            <a:pPr marL="502920" indent="-457200"/>
            <a:r>
              <a:rPr lang="en-US" sz="1600" dirty="0" smtClean="0"/>
              <a:t>Define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I </a:t>
            </a:r>
            <a:r>
              <a:rPr lang="en-US" sz="1600" dirty="0"/>
              <a:t>as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x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=0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=1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x=0 </a:t>
            </a:r>
            <a:r>
              <a:rPr lang="en-US" sz="1600" b="1" dirty="0">
                <a:latin typeface="Consolas" pitchFamily="49" charset="0"/>
                <a:cs typeface="Consolas" pitchFamily="49" charset="0"/>
                <a:sym typeface="Symbol"/>
              </a:rPr>
              <a:t>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=0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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=1 		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x=0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(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600" b="1" dirty="0">
                <a:latin typeface="Consolas" pitchFamily="49" charset="0"/>
                <a:cs typeface="Consolas" pitchFamily="49" charset="0"/>
                <a:sym typeface="Symbol"/>
              </a:rPr>
              <a:t>=0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=1) {</a:t>
            </a:r>
            <a:r>
              <a:rPr lang="en-US" sz="1600" dirty="0" smtClean="0">
                <a:cs typeface="Consolas" pitchFamily="49" charset="0"/>
                <a:sym typeface="Symbol"/>
              </a:rPr>
              <a:t>x=x+1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}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 x</a:t>
            </a:r>
            <a:r>
              <a:rPr lang="en-US" sz="1600" b="1" dirty="0">
                <a:latin typeface="Consolas" pitchFamily="49" charset="0"/>
                <a:cs typeface="Consolas" pitchFamily="49" charset="0"/>
                <a:sym typeface="Symbol"/>
              </a:rPr>
              <a:t>=0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=1	</a:t>
            </a:r>
            <a:b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US" sz="1600" b="1" dirty="0">
                <a:latin typeface="Consolas" pitchFamily="49" charset="0"/>
                <a:cs typeface="Consolas" pitchFamily="49" charset="0"/>
                <a:sym typeface="Symbol"/>
              </a:rPr>
              <a:t>x=0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{</a:t>
            </a:r>
            <a:r>
              <a:rPr lang="en-US" sz="1600" dirty="0" smtClean="0">
                <a:cs typeface="Consolas" pitchFamily="49" charset="0"/>
                <a:sym typeface="Symbol"/>
              </a:rPr>
              <a:t>x=x+1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}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x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=0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=1</a:t>
            </a:r>
            <a:b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/>
            </a:r>
            <a:b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Q(x)	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 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600" b="1" dirty="0">
                <a:latin typeface="Consolas" pitchFamily="49" charset="0"/>
                <a:cs typeface="Consolas" pitchFamily="49" charset="0"/>
                <a:sym typeface="Symbol"/>
              </a:rPr>
              <a:t>=0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600" b="1" dirty="0">
                <a:latin typeface="Consolas" pitchFamily="49" charset="0"/>
                <a:cs typeface="Consolas" pitchFamily="49" charset="0"/>
                <a:sym typeface="Symbol"/>
              </a:rPr>
              <a:t>=1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 so Q(E) </a:t>
            </a:r>
            <a:r>
              <a:rPr lang="en-US" sz="1600" b="1" dirty="0">
                <a:latin typeface="Consolas" pitchFamily="49" charset="0"/>
                <a:cs typeface="Consolas" pitchFamily="49" charset="0"/>
                <a:sym typeface="Symbol"/>
              </a:rPr>
              <a:t>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x+1=0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x+1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=1</a:t>
            </a:r>
            <a:b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Q(E)	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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x=-1x=0</a:t>
            </a:r>
            <a:b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US" sz="1600" dirty="0" smtClean="0">
                <a:cs typeface="Consolas" pitchFamily="49" charset="0"/>
                <a:sym typeface="Symbol"/>
              </a:rPr>
              <a:t>Precondition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 x=0 </a:t>
            </a:r>
            <a:r>
              <a:rPr lang="en-US" sz="1600" b="1" dirty="0">
                <a:latin typeface="Consolas" pitchFamily="49" charset="0"/>
                <a:cs typeface="Consolas" pitchFamily="49" charset="0"/>
                <a:sym typeface="Symbol"/>
              </a:rPr>
              <a:t>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Q(E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)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x</a:t>
            </a:r>
            <a:r>
              <a:rPr lang="en-US" sz="1600" b="1" dirty="0">
                <a:latin typeface="Consolas" pitchFamily="49" charset="0"/>
                <a:cs typeface="Consolas" pitchFamily="49" charset="0"/>
                <a:sym typeface="Symbol"/>
              </a:rPr>
              <a:t>!=0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(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600" b="1" dirty="0">
                <a:latin typeface="Consolas" pitchFamily="49" charset="0"/>
                <a:cs typeface="Consolas" pitchFamily="49" charset="0"/>
                <a:sym typeface="Symbol"/>
              </a:rPr>
              <a:t>=0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=1) </a:t>
            </a:r>
            <a:r>
              <a:rPr lang="en-US" sz="1600" b="1" dirty="0">
                <a:latin typeface="Consolas" pitchFamily="49" charset="0"/>
                <a:cs typeface="Consolas" pitchFamily="49" charset="0"/>
                <a:sym typeface="Symbol"/>
              </a:rPr>
              <a:t>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  <a:sym typeface="Symbol"/>
              </a:rPr>
              <a:t>x=1</a:t>
            </a:r>
            <a:endParaRPr lang="en-US" sz="1600" b="1" dirty="0" smtClean="0">
              <a:latin typeface="Consolas" pitchFamily="49" charset="0"/>
              <a:cs typeface="Consolas" pitchFamily="49" charset="0"/>
              <a:sym typeface="Symbol"/>
            </a:endParaRPr>
          </a:p>
          <a:p>
            <a:pPr marL="502920" indent="-457200"/>
            <a:r>
              <a:rPr lang="en-US" sz="1600" dirty="0" smtClean="0"/>
              <a:t>So the triple is </a:t>
            </a:r>
            <a:r>
              <a:rPr lang="en-US" sz="1600" b="1" dirty="0">
                <a:solidFill>
                  <a:srgbClr val="00B050"/>
                </a:solidFill>
              </a:rPr>
              <a:t>true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endParaRPr lang="en-US" sz="1600" b="1" dirty="0">
              <a:latin typeface="Consolas" pitchFamily="49" charset="0"/>
              <a:cs typeface="Consolas" pitchFamily="49" charset="0"/>
              <a:sym typeface="Symbol"/>
            </a:endParaRPr>
          </a:p>
          <a:p>
            <a:pPr marL="880110" lvl="1" indent="-514350">
              <a:buFont typeface="+mj-lt"/>
              <a:buAutoNum type="alphaUcPeriod"/>
            </a:pPr>
            <a:endParaRPr lang="en-US" sz="2400" b="1" dirty="0">
              <a:latin typeface="Consolas" pitchFamily="49" charset="0"/>
              <a:cs typeface="Consolas" pitchFamily="49" charset="0"/>
              <a:sym typeface="Symbol"/>
            </a:endParaRPr>
          </a:p>
          <a:p>
            <a:pPr marL="880110" lvl="1" indent="-514350">
              <a:buFont typeface="+mj-lt"/>
              <a:buAutoNum type="alphaUcPeriod"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4153" y="5638800"/>
            <a:ext cx="4238847" cy="92333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 points for </a:t>
            </a:r>
            <a:r>
              <a:rPr lang="en-US" b="1" dirty="0" smtClean="0">
                <a:solidFill>
                  <a:srgbClr val="00B050"/>
                </a:solidFill>
              </a:rPr>
              <a:t>true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1 </a:t>
            </a:r>
            <a:r>
              <a:rPr lang="en-US" dirty="0" smtClean="0"/>
              <a:t>point </a:t>
            </a:r>
            <a:r>
              <a:rPr lang="en-US" dirty="0"/>
              <a:t>for </a:t>
            </a:r>
            <a:r>
              <a:rPr lang="en-US" b="1" dirty="0" smtClean="0">
                <a:solidFill>
                  <a:srgbClr val="FF0000"/>
                </a:solidFill>
              </a:rPr>
              <a:t>false </a:t>
            </a:r>
            <a:r>
              <a:rPr lang="en-US" dirty="0" smtClean="0"/>
              <a:t>with correct invariant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0 points </a:t>
            </a:r>
            <a:r>
              <a:rPr lang="en-US" dirty="0"/>
              <a:t>for </a:t>
            </a:r>
            <a:r>
              <a:rPr lang="en-US" b="1" dirty="0">
                <a:solidFill>
                  <a:srgbClr val="FF0000"/>
                </a:solidFill>
              </a:rPr>
              <a:t>false </a:t>
            </a:r>
            <a:r>
              <a:rPr lang="en-US" dirty="0"/>
              <a:t>with </a:t>
            </a:r>
            <a:r>
              <a:rPr lang="en-US" dirty="0" smtClean="0"/>
              <a:t>incorrect </a:t>
            </a:r>
            <a:r>
              <a:rPr lang="en-US" dirty="0" smtClean="0"/>
              <a:t>invariant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79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x=1</a:t>
            </a:r>
            <a:r>
              <a:rPr lang="en-US" sz="3600" dirty="0"/>
              <a:t> {while x != 0 do x = </a:t>
            </a:r>
            <a:r>
              <a:rPr lang="en-US" sz="3600" dirty="0" smtClean="0"/>
              <a:t>x+1} </a:t>
            </a:r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x=100</a:t>
            </a:r>
            <a:endParaRPr lang="en-US" sz="3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153400" cy="4495800"/>
          </a:xfrm>
        </p:spPr>
        <p:txBody>
          <a:bodyPr>
            <a:normAutofit/>
          </a:bodyPr>
          <a:lstStyle/>
          <a:p>
            <a:pPr marL="502920" indent="-457200"/>
            <a:r>
              <a:rPr lang="en-US" dirty="0" smtClean="0"/>
              <a:t>Define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 </a:t>
            </a:r>
            <a:r>
              <a:rPr lang="en-US" dirty="0"/>
              <a:t>as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x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</a:t>
            </a:r>
            <a:r>
              <a:rPr lang="en-US" sz="2900" b="1" dirty="0" smtClean="0">
                <a:latin typeface="Consolas" pitchFamily="49" charset="0"/>
                <a:cs typeface="Consolas" pitchFamily="49" charset="0"/>
                <a:sym typeface="Symbol"/>
              </a:rPr>
              <a:t>100 	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>x=1 </a:t>
            </a:r>
            <a:r>
              <a:rPr lang="en-US" sz="2800" dirty="0" smtClean="0">
                <a:cs typeface="Consolas" pitchFamily="49" charset="0"/>
                <a:sym typeface="Symbol"/>
              </a:rPr>
              <a:t>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>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>100	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>Q(x)	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>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></a:t>
            </a:r>
            <a:r>
              <a:rPr lang="en-US" sz="2800" b="1" dirty="0">
                <a:latin typeface="Consolas" pitchFamily="49" charset="0"/>
                <a:cs typeface="Consolas" pitchFamily="49" charset="0"/>
                <a:sym typeface="Symbol"/>
              </a:rPr>
              <a:t>100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> so Q(E) </a:t>
            </a:r>
            <a:r>
              <a:rPr lang="en-US" sz="2800" b="1" dirty="0">
                <a:latin typeface="Consolas" pitchFamily="49" charset="0"/>
                <a:cs typeface="Consolas" pitchFamily="49" charset="0"/>
                <a:sym typeface="Symbol"/>
              </a:rPr>
              <a:t>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>x+1</a:t>
            </a:r>
            <a:r>
              <a:rPr lang="en-US" sz="2800" b="1" dirty="0">
                <a:latin typeface="Consolas" pitchFamily="49" charset="0"/>
                <a:cs typeface="Consolas" pitchFamily="49" charset="0"/>
                <a:sym typeface="Symbol"/>
              </a:rPr>
              <a:t>100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/>
            </a:r>
            <a:b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>Q(E)	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>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>x99 </a:t>
            </a:r>
            <a:b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US" sz="2800" dirty="0" smtClean="0">
                <a:cs typeface="Consolas" pitchFamily="49" charset="0"/>
                <a:sym typeface="Symbol"/>
              </a:rPr>
              <a:t>Precondition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> x=1 </a:t>
            </a:r>
            <a:r>
              <a:rPr lang="en-US" sz="2800" dirty="0">
                <a:cs typeface="Consolas" pitchFamily="49" charset="0"/>
                <a:sym typeface="Symbol"/>
              </a:rPr>
              <a:t>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>Q(E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>)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>x=0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(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>100) </a:t>
            </a:r>
            <a:r>
              <a:rPr lang="en-US" sz="2800" dirty="0">
                <a:cs typeface="Consolas" pitchFamily="49" charset="0"/>
                <a:sym typeface="Symbol"/>
              </a:rPr>
              <a:t>does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> </a:t>
            </a:r>
            <a:r>
              <a:rPr lang="en-US" sz="2800" dirty="0">
                <a:cs typeface="Consolas" pitchFamily="49" charset="0"/>
                <a:sym typeface="Symbol"/>
              </a:rPr>
              <a:t>not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> </a:t>
            </a:r>
            <a:r>
              <a:rPr lang="en-US" sz="2800" dirty="0">
                <a:cs typeface="Consolas" pitchFamily="49" charset="0"/>
                <a:sym typeface="Symbol"/>
              </a:rPr>
              <a:t>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>x=100</a:t>
            </a:r>
            <a:endParaRPr lang="en-US" sz="2800" b="1" dirty="0" smtClean="0">
              <a:latin typeface="Consolas" pitchFamily="49" charset="0"/>
              <a:cs typeface="Consolas" pitchFamily="49" charset="0"/>
              <a:sym typeface="Symbol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Could there be an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800" dirty="0" smtClean="0"/>
              <a:t> that works?  No.  Negating the condition for the third part will never let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x=0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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I </a:t>
            </a:r>
            <a:r>
              <a:rPr lang="en-US" sz="2800" dirty="0">
                <a:cs typeface="Consolas" pitchFamily="49" charset="0"/>
                <a:sym typeface="Symbol"/>
              </a:rPr>
              <a:t>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x=100 </a:t>
            </a:r>
            <a:r>
              <a:rPr lang="en-US" sz="2800" dirty="0"/>
              <a:t>for any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I</a:t>
            </a:r>
            <a:endParaRPr lang="en-US" sz="2400" b="1" dirty="0">
              <a:latin typeface="Consolas" pitchFamily="49" charset="0"/>
              <a:cs typeface="Consolas" pitchFamily="49" charset="0"/>
              <a:sym typeface="Symbol"/>
            </a:endParaRPr>
          </a:p>
          <a:p>
            <a:pPr marL="880110" lvl="1" indent="-514350">
              <a:buFont typeface="+mj-lt"/>
              <a:buAutoNum type="alphaUcPeriod"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46896" y="5638800"/>
            <a:ext cx="4572000" cy="646331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 points </a:t>
            </a:r>
            <a:r>
              <a:rPr lang="en-US" dirty="0"/>
              <a:t>for </a:t>
            </a:r>
            <a:r>
              <a:rPr lang="en-US" b="1" dirty="0">
                <a:solidFill>
                  <a:srgbClr val="FF0000"/>
                </a:solidFill>
              </a:rPr>
              <a:t>false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0 </a:t>
            </a:r>
            <a:r>
              <a:rPr lang="en-US" dirty="0" smtClean="0"/>
              <a:t>points </a:t>
            </a:r>
            <a:r>
              <a:rPr lang="en-US" dirty="0"/>
              <a:t>for </a:t>
            </a:r>
            <a:r>
              <a:rPr lang="en-US" b="1" dirty="0" smtClean="0">
                <a:solidFill>
                  <a:srgbClr val="00B050"/>
                </a:solidFill>
              </a:rPr>
              <a:t>true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61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n-course-lectur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dn-course-lecture</Template>
  <TotalTime>6274</TotalTime>
  <Words>716</Words>
  <Application>Microsoft Office PowerPoint</Application>
  <PresentationFormat>On-screen Show (4:3)</PresentationFormat>
  <Paragraphs>204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dn-course-lecture</vt:lpstr>
      <vt:lpstr>CSE 331 Software Design &amp; Implementation worksheet a</vt:lpstr>
      <vt:lpstr>y≤3 {x=y+1} 2x+y≤11</vt:lpstr>
      <vt:lpstr>n is even ∧ n≤100 {n = n + 2} n is even ∧ n≤101</vt:lpstr>
      <vt:lpstr>true {x = 5; y = 0} x=5</vt:lpstr>
      <vt:lpstr>x=2∧x=3 {x = 5} x=0</vt:lpstr>
      <vt:lpstr>true {System.out.println("Hello world")} false</vt:lpstr>
      <vt:lpstr>false {System.out.println("Hello world")} true</vt:lpstr>
      <vt:lpstr>x=0 {while x == 0 do x = x+1}x=1</vt:lpstr>
      <vt:lpstr>x=1 {while x != 0 do x = x+1} x=100</vt:lpstr>
      <vt:lpstr>2x=3y {x = 2x} x=3y</vt:lpstr>
      <vt:lpstr>x&gt;2 {if x&gt;2 then y=1 else y=-1} y&gt;0</vt:lpstr>
      <vt:lpstr>x/y – remainder (r) and quotient (q)</vt:lpstr>
      <vt:lpstr> </vt:lpstr>
      <vt:lpstr>PowerPoint Presentation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CSE 331 Software Design &amp; Implementation</dc:title>
  <dc:creator>cse</dc:creator>
  <cp:lastModifiedBy>CSE</cp:lastModifiedBy>
  <cp:revision>502</cp:revision>
  <cp:lastPrinted>2011-08-10T16:18:23Z</cp:lastPrinted>
  <dcterms:created xsi:type="dcterms:W3CDTF">2010-03-29T15:39:55Z</dcterms:created>
  <dcterms:modified xsi:type="dcterms:W3CDTF">2011-12-05T23:08:38Z</dcterms:modified>
</cp:coreProperties>
</file>