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308" r:id="rId2"/>
    <p:sldId id="323" r:id="rId3"/>
    <p:sldId id="326" r:id="rId4"/>
    <p:sldId id="327" r:id="rId5"/>
    <p:sldId id="328" r:id="rId6"/>
    <p:sldId id="332" r:id="rId7"/>
    <p:sldId id="330" r:id="rId8"/>
    <p:sldId id="331" r:id="rId9"/>
    <p:sldId id="329" r:id="rId10"/>
    <p:sldId id="333" r:id="rId11"/>
    <p:sldId id="334" r:id="rId12"/>
    <p:sldId id="338" r:id="rId13"/>
    <p:sldId id="335" r:id="rId14"/>
    <p:sldId id="337" r:id="rId15"/>
    <p:sldId id="336" r:id="rId16"/>
    <p:sldId id="307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9C8E5F-F276-468B-8BA5-5D4EDA9A97D6}">
          <p14:sldIdLst>
            <p14:sldId id="308"/>
            <p14:sldId id="323"/>
            <p14:sldId id="326"/>
            <p14:sldId id="327"/>
            <p14:sldId id="328"/>
            <p14:sldId id="332"/>
            <p14:sldId id="330"/>
            <p14:sldId id="331"/>
            <p14:sldId id="329"/>
            <p14:sldId id="333"/>
            <p14:sldId id="334"/>
            <p14:sldId id="338"/>
            <p14:sldId id="335"/>
            <p14:sldId id="337"/>
            <p14:sldId id="336"/>
          </p14:sldIdLst>
        </p14:section>
        <p14:section name="Untitled Section" id="{2C1532E2-7040-4815-BE1A-A034E14BDC9F}">
          <p14:sldIdLst>
            <p14:sldId id="3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42" y="-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DCCA26F-C783-49A4-B9A0-27C24732CCB6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ABCC0E5-58D3-417E-B5D1-CE964B5E1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4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7FA20C-4CD7-444A-A924-39D7745EE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ObjectAdapter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eodore_Kaczynski" TargetMode="External"/><Relationship Id="rId2" Type="http://schemas.openxmlformats.org/officeDocument/2006/relationships/hyperlink" Target="http://en.wikipedia.org/wiki/Willard_Van_Orman_Quin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worksheet </a:t>
            </a:r>
            <a:r>
              <a:rPr lang="en-US" sz="4000" b="1" dirty="0" smtClean="0">
                <a:solidFill>
                  <a:schemeClr val="accent1"/>
                </a:solidFill>
              </a:rPr>
              <a:t>B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0375" y="188416"/>
            <a:ext cx="8302625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Today’s Process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If you haven’t completed  the solution sheet for Worksheet </a:t>
            </a:r>
            <a:r>
              <a:rPr lang="en-US" sz="2400" dirty="0"/>
              <a:t>B</a:t>
            </a:r>
            <a:r>
              <a:rPr lang="en-US" sz="2400" dirty="0" smtClean="0"/>
              <a:t>, </a:t>
            </a:r>
            <a:r>
              <a:rPr lang="en-US" sz="2400" dirty="0" smtClean="0"/>
              <a:t>please leave (and go finish it)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Make sure your student ID (or name) is on your solution sheet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We’ll collect them all, shuffle them, and hand them out – if you get your own, let us know ASAP,  since grading your own is not allowed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Then use a post-it to put your student ID (and name) on the sheet you are grading – otherwise we cannot give you the extra credit you should earn</a:t>
            </a:r>
          </a:p>
        </p:txBody>
      </p:sp>
    </p:spTree>
    <p:extLst>
      <p:ext uri="{BB962C8B-B14F-4D97-AF65-F5344CB8AC3E}">
        <p14:creationId xmlns:p14="http://schemas.microsoft.com/office/powerpoint/2010/main" val="245913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2057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 run-time, you cannot determine the precise value of a parameter of a generic class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62400" y="457200"/>
            <a:ext cx="4572000" cy="64633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6937" r="12778" b="15792"/>
          <a:stretch/>
        </p:blipFill>
        <p:spPr bwMode="auto">
          <a:xfrm>
            <a:off x="2286000" y="1600200"/>
            <a:ext cx="6766560" cy="47548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Consider the UML class diagram 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 of the adapter pattern. Does this diagram represent conventional call-return flow-of-control, or does it represent inversion-of-control? In one sentence, justify your answer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81400"/>
            <a:ext cx="367665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4038600"/>
            <a:ext cx="4572000" cy="92333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-2 </a:t>
            </a:r>
            <a:r>
              <a:rPr lang="en-US" dirty="0" smtClean="0"/>
              <a:t>points </a:t>
            </a:r>
            <a:r>
              <a:rPr lang="en-US" dirty="0" smtClean="0"/>
              <a:t>for answering “inversion-of-control”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-1, -2, -3</a:t>
            </a:r>
            <a:r>
              <a:rPr lang="en-US" dirty="0" smtClean="0"/>
              <a:t> </a:t>
            </a:r>
            <a:r>
              <a:rPr lang="en-US" dirty="0"/>
              <a:t>points </a:t>
            </a:r>
            <a:r>
              <a:rPr lang="en-US" dirty="0" smtClean="0"/>
              <a:t>for missing, confusing or inaccurate justification.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838" y="5486400"/>
            <a:ext cx="5189561" cy="92333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Example: “This pattern uses standard flow-of-control: in each case, the caller explicitly knows the name of the </a:t>
            </a:r>
            <a:r>
              <a:rPr lang="en-US" dirty="0" smtClean="0"/>
              <a:t>class/interface that it is calling.”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Sketch a UML class diagram that describes the relationships among parties, tables, and the waiting list from A3 (Restaurant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Key points</a:t>
            </a:r>
          </a:p>
          <a:p>
            <a:pPr lvl="1"/>
            <a:r>
              <a:rPr lang="en-US" dirty="0" smtClean="0"/>
              <a:t>Waiting list: 0 or more parties (ordered)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able: 0 or more parties</a:t>
            </a:r>
          </a:p>
          <a:p>
            <a:pPr lvl="1"/>
            <a:r>
              <a:rPr lang="en-US" dirty="0" smtClean="0"/>
              <a:t>Party: Size, name, seated or on waiting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True or false: The primary objective of design patterns is to make it easier to ensure correctness of an implementation. In one sentence, justify your answer.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038600"/>
            <a:ext cx="8229600" cy="92333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-2 </a:t>
            </a:r>
            <a:r>
              <a:rPr lang="en-US" dirty="0" smtClean="0"/>
              <a:t>points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-1 for a justification not mentioning “change”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-1, -2</a:t>
            </a:r>
            <a:r>
              <a:rPr lang="en-US" dirty="0" smtClean="0"/>
              <a:t> </a:t>
            </a:r>
            <a:r>
              <a:rPr lang="en-US" dirty="0"/>
              <a:t>points </a:t>
            </a:r>
            <a:r>
              <a:rPr lang="en-US" dirty="0" smtClean="0"/>
              <a:t>for additional missing, confusing or inaccurate justification.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838" y="5163234"/>
            <a:ext cx="8542362" cy="92333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Example: “Although a few patterns (such as Singleton) constrain a program in a way that eases reasoning, most patterns (such as Visitor, MVC, etc</a:t>
            </a:r>
            <a:r>
              <a:rPr lang="en-US" dirty="0" smtClean="0"/>
              <a:t>.) provide ways to ease future program modifications.”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8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Willard Van </a:t>
            </a:r>
            <a:r>
              <a:rPr lang="en-US" b="1" dirty="0" err="1"/>
              <a:t>Orman</a:t>
            </a:r>
            <a:r>
              <a:rPr lang="en-US" b="1" dirty="0"/>
              <a:t> </a:t>
            </a:r>
            <a:r>
              <a:rPr lang="en-US" b="1" dirty="0" err="1" smtClean="0"/>
              <a:t>Quine</a:t>
            </a:r>
            <a:r>
              <a:rPr lang="en-US" b="1" dirty="0" smtClean="0"/>
              <a:t> </a:t>
            </a:r>
            <a:r>
              <a:rPr lang="en-US" dirty="0">
                <a:sym typeface="Webdings"/>
                <a:hlinkClick r:id="rId2"/>
              </a:rPr>
              <a:t>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Famous philosopher and logician (1908-2000)</a:t>
            </a:r>
          </a:p>
          <a:p>
            <a:r>
              <a:rPr lang="hu-HU" dirty="0"/>
              <a:t>Erdős </a:t>
            </a:r>
            <a:r>
              <a:rPr lang="hu-HU" dirty="0" smtClean="0"/>
              <a:t>number</a:t>
            </a:r>
            <a:r>
              <a:rPr lang="en-US" dirty="0"/>
              <a:t>:</a:t>
            </a:r>
            <a:r>
              <a:rPr lang="hu-HU" dirty="0" smtClean="0"/>
              <a:t> 3</a:t>
            </a:r>
            <a:endParaRPr lang="en-US" dirty="0" smtClean="0"/>
          </a:p>
          <a:p>
            <a:pPr lvl="1"/>
            <a:r>
              <a:rPr lang="en-US" dirty="0" smtClean="0"/>
              <a:t>Same as me: </a:t>
            </a:r>
            <a:r>
              <a:rPr lang="en-US" dirty="0" err="1" smtClean="0"/>
              <a:t>Notkin</a:t>
            </a:r>
            <a:r>
              <a:rPr lang="en-US" dirty="0" err="1" smtClean="0">
                <a:sym typeface="Symbol"/>
              </a:rPr>
              <a:t>BeameSaks</a:t>
            </a:r>
            <a:r>
              <a:rPr lang="en-US" dirty="0" smtClean="0">
                <a:sym typeface="Symbol"/>
              </a:rPr>
              <a:t></a:t>
            </a:r>
            <a:r>
              <a:rPr lang="hu-HU" dirty="0" smtClean="0"/>
              <a:t>Erdős</a:t>
            </a:r>
            <a:endParaRPr lang="en-US" dirty="0" smtClean="0"/>
          </a:p>
          <a:p>
            <a:r>
              <a:rPr lang="en-US" dirty="0" smtClean="0"/>
              <a:t>Two students famous for reasons other than philosophy or logic</a:t>
            </a:r>
            <a:endParaRPr lang="en-US" dirty="0"/>
          </a:p>
        </p:txBody>
      </p:sp>
      <p:pic>
        <p:nvPicPr>
          <p:cNvPr id="4098" name="Picture 2" descr="A man in an orange shirt in front of a height scale.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95800"/>
            <a:ext cx="2095500" cy="1562100"/>
          </a:xfrm>
          <a:prstGeom prst="rect">
            <a:avLst/>
          </a:prstGeom>
          <a:noFill/>
          <a:ln w="1143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metaphorical.net/asset/images/work/preview/img71_previe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76131"/>
            <a:ext cx="2362200" cy="2362201"/>
          </a:xfrm>
          <a:prstGeom prst="rect">
            <a:avLst/>
          </a:prstGeom>
          <a:noFill/>
          <a:ln w="114300"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22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84360"/>
            <a:ext cx="8916720" cy="3968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Quine</a:t>
            </a:r>
            <a:r>
              <a:rPr lang="en-US" dirty="0" smtClean="0"/>
              <a:t>: A program that prints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UML class diagram can be executed (just like a Java program can be executed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Although some aspects of UML diagrams have great similarity to a programming language, it is not a programming language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3124200"/>
            <a:ext cx="4572000" cy="64633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Reducing the size of a test case is an important step in debugging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objective of this step is to narrow the part of the program that must be considered – and the program is usually much bigger than the size of the test case that failed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3124200"/>
            <a:ext cx="4572000" cy="64633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</a:t>
            </a:r>
            <a:r>
              <a:rPr lang="en-US" dirty="0" smtClean="0"/>
              <a:t>for </a:t>
            </a:r>
            <a:r>
              <a:rPr lang="en-US" b="1" dirty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good practice is to treat all Java exceptions -- both checked and unchecked exceptions -- in the same way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Unchecked exceptions (like </a:t>
            </a:r>
            <a:r>
              <a:rPr lang="en-US" dirty="0" err="1" smtClean="0"/>
              <a:t>NullPointerException</a:t>
            </a:r>
            <a:r>
              <a:rPr lang="en-US" dirty="0" smtClean="0"/>
              <a:t>) can in principle occur anywhere; checked exceptions (defined for a given program) cannot</a:t>
            </a:r>
          </a:p>
          <a:p>
            <a:pPr lvl="1"/>
            <a:r>
              <a:rPr lang="en-US" dirty="0" smtClean="0"/>
              <a:t>It’s essential to treat checked exceptions carefully, usually through exception chaining – but other approaches can be used for handling unchecked exceptions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95099" y="2630269"/>
            <a:ext cx="4572000" cy="64633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advantage of implementing 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repOK</a:t>
            </a:r>
            <a:r>
              <a:rPr lang="en-US" dirty="0"/>
              <a:t> as a method instead of as an exception is that it allows the implementer of a class to re-establish a broken representation invariant.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Doesn’t always happen, but it’s certainly feasible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3657600"/>
            <a:ext cx="4572000" cy="64633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</a:t>
            </a:r>
            <a:r>
              <a:rPr lang="en-US" dirty="0" smtClean="0"/>
              <a:t>for </a:t>
            </a:r>
            <a:r>
              <a:rPr lang="en-US" b="1" dirty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singleton pattern and the ability to define multiplicity in UML provide the same power to a design/programmer.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Both relate to multiplicity, but UML allows much richer relationships than “precisely one instance.”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3124200"/>
            <a:ext cx="4572000" cy="64633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Representation invariants would be more appropriate to apply to a UML class diagram than in a UML sequence diagram.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Representation invariants address the question of “what are legal values of the representation” but do not directly address the question of the operations, their order of invocation, etc.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3124200"/>
            <a:ext cx="4572000" cy="64633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</a:t>
            </a:r>
            <a:r>
              <a:rPr lang="en-US" dirty="0" smtClean="0"/>
              <a:t>for </a:t>
            </a:r>
            <a:r>
              <a:rPr lang="en-US" b="1" dirty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Regression testing in principle addresses the removal of tests that no longer apply to a program.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Regression testing can no longer run tests that apply to (for example) removed features </a:t>
            </a:r>
          </a:p>
          <a:p>
            <a:pPr lvl="1"/>
            <a:r>
              <a:rPr lang="en-US" dirty="0" smtClean="0"/>
              <a:t>These tests are often not actually removed, but their failures are noted without concern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4863" y="2667000"/>
            <a:ext cx="4572000" cy="64633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</a:t>
            </a:r>
            <a:r>
              <a:rPr lang="en-US" dirty="0" smtClean="0"/>
              <a:t>for </a:t>
            </a:r>
            <a:r>
              <a:rPr lang="en-US" b="1" dirty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True/False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CSE331 11au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Covariance/</a:t>
            </a:r>
            <a:r>
              <a:rPr lang="en-US" dirty="0" err="1"/>
              <a:t>contravariance</a:t>
            </a:r>
            <a:r>
              <a:rPr lang="en-US" dirty="0"/>
              <a:t> are concepts used to define the type system of a programming language.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These terms refer to a relationship among types – they are used to define a languages notion of “stronger” and “weaker” types, allowing or disallowing substitution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3163669"/>
            <a:ext cx="4572000" cy="64633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points for </a:t>
            </a:r>
            <a:r>
              <a:rPr lang="en-US" b="1" dirty="0" smtClean="0">
                <a:solidFill>
                  <a:srgbClr val="00B050"/>
                </a:solidFill>
              </a:rPr>
              <a:t>true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0 points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endParaRPr lang="en-US" sz="27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4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6501</TotalTime>
  <Words>618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dn-course-lecture</vt:lpstr>
      <vt:lpstr>CSE 331 Software Design &amp; Implementation worksheet B</vt:lpstr>
      <vt:lpstr>True/False</vt:lpstr>
      <vt:lpstr>True/False</vt:lpstr>
      <vt:lpstr>True/False</vt:lpstr>
      <vt:lpstr>True/False</vt:lpstr>
      <vt:lpstr>True/False</vt:lpstr>
      <vt:lpstr>True/False</vt:lpstr>
      <vt:lpstr>True/False</vt:lpstr>
      <vt:lpstr>True/False</vt:lpstr>
      <vt:lpstr>True/False</vt:lpstr>
      <vt:lpstr>PowerPoint Presentation</vt:lpstr>
      <vt:lpstr>PowerPoint Presentation</vt:lpstr>
      <vt:lpstr>PowerPoint Presentation</vt:lpstr>
      <vt:lpstr>Willard Van Orman Quine </vt:lpstr>
      <vt:lpstr>Quine: A program that prints itself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CSE 331 Software Design &amp; Implementation</dc:title>
  <dc:creator>cse</dc:creator>
  <cp:lastModifiedBy>CSE</cp:lastModifiedBy>
  <cp:revision>513</cp:revision>
  <cp:lastPrinted>2011-08-10T16:18:23Z</cp:lastPrinted>
  <dcterms:created xsi:type="dcterms:W3CDTF">2010-03-29T15:39:55Z</dcterms:created>
  <dcterms:modified xsi:type="dcterms:W3CDTF">2011-12-09T19:18:44Z</dcterms:modified>
</cp:coreProperties>
</file>