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5" r:id="rId2"/>
    <p:sldId id="293" r:id="rId3"/>
    <p:sldId id="298" r:id="rId4"/>
    <p:sldId id="286" r:id="rId5"/>
    <p:sldId id="305" r:id="rId6"/>
    <p:sldId id="299" r:id="rId7"/>
    <p:sldId id="300" r:id="rId8"/>
    <p:sldId id="311" r:id="rId9"/>
    <p:sldId id="309" r:id="rId10"/>
    <p:sldId id="301" r:id="rId11"/>
    <p:sldId id="310" r:id="rId12"/>
    <p:sldId id="304" r:id="rId13"/>
    <p:sldId id="315" r:id="rId14"/>
    <p:sldId id="303" r:id="rId15"/>
    <p:sldId id="306" r:id="rId16"/>
    <p:sldId id="296" r:id="rId17"/>
    <p:sldId id="287" r:id="rId18"/>
    <p:sldId id="288" r:id="rId19"/>
    <p:sldId id="289" r:id="rId20"/>
    <p:sldId id="290" r:id="rId21"/>
    <p:sldId id="291" r:id="rId22"/>
    <p:sldId id="294" r:id="rId23"/>
    <p:sldId id="295" r:id="rId24"/>
    <p:sldId id="314" r:id="rId25"/>
    <p:sldId id="312" r:id="rId26"/>
    <p:sldId id="313" r:id="rId27"/>
  </p:sldIdLst>
  <p:sldSz cx="9144000" cy="6858000" type="screen4x3"/>
  <p:notesSz cx="6934200" cy="92202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80000" autoAdjust="0"/>
  </p:normalViewPr>
  <p:slideViewPr>
    <p:cSldViewPr>
      <p:cViewPr varScale="1">
        <p:scale>
          <a:sx n="87" d="100"/>
          <a:sy n="87" d="100"/>
        </p:scale>
        <p:origin x="-1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86"/>
    </p:cViewPr>
  </p:sorter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311 Au13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0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39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13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3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001000" cy="1752600"/>
          </a:xfrm>
        </p:spPr>
        <p:txBody>
          <a:bodyPr/>
          <a:lstStyle/>
          <a:p>
            <a:r>
              <a:rPr lang="en-US" dirty="0" smtClean="0"/>
              <a:t>Dan Grossman</a:t>
            </a:r>
          </a:p>
          <a:p>
            <a:r>
              <a:rPr lang="en-US" dirty="0" smtClean="0"/>
              <a:t>Spring 2015</a:t>
            </a:r>
            <a:endParaRPr lang="en-US" dirty="0" smtClean="0"/>
          </a:p>
          <a:p>
            <a:r>
              <a:rPr lang="en-US" dirty="0" smtClean="0"/>
              <a:t>Lecture 1 – Introduction &amp; </a:t>
            </a:r>
            <a:r>
              <a:rPr lang="en-US" dirty="0" smtClean="0"/>
              <a:t>Overview</a:t>
            </a:r>
          </a:p>
          <a:p>
            <a:r>
              <a:rPr lang="en-US" sz="1800" dirty="0"/>
              <a:t>(Based on slides by Mike Ernst, 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 (and quizzes)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These are “real” books about software, approachable in 331 </a:t>
            </a:r>
          </a:p>
          <a:p>
            <a:pPr lvl="1"/>
            <a:r>
              <a:rPr lang="en-US" sz="2000" dirty="0" smtClean="0"/>
              <a:t>Occasionally slight reach: accept the challenge</a:t>
            </a:r>
          </a:p>
          <a:p>
            <a:endParaRPr lang="en-US" sz="2000" dirty="0"/>
          </a:p>
          <a:p>
            <a:r>
              <a:rPr lang="en-US" sz="2000" dirty="0" smtClean="0"/>
              <a:t>Overlap only partial with lectures</a:t>
            </a:r>
          </a:p>
          <a:p>
            <a:endParaRPr lang="en-US" sz="2000" dirty="0"/>
          </a:p>
          <a:p>
            <a:r>
              <a:rPr lang="en-US" sz="2000" dirty="0" smtClean="0"/>
              <a:t>Want to make sure you “do it” </a:t>
            </a:r>
          </a:p>
          <a:p>
            <a:pPr lvl="1"/>
            <a:r>
              <a:rPr lang="en-US" sz="2000" dirty="0" smtClean="0"/>
              <a:t>Reading and thinking about software design is essential</a:t>
            </a:r>
          </a:p>
          <a:p>
            <a:pPr lvl="2"/>
            <a:r>
              <a:rPr lang="en-US" sz="2000" dirty="0" smtClean="0"/>
              <a:t>Books seem expensive given your budget, but very cheap as a time-constrained professional</a:t>
            </a:r>
          </a:p>
          <a:p>
            <a:pPr lvl="1"/>
            <a:r>
              <a:rPr lang="en-US" sz="2000" dirty="0" smtClean="0"/>
              <a:t>Will have some simple online reading quizzes</a:t>
            </a:r>
          </a:p>
          <a:p>
            <a:pPr lvl="2"/>
            <a:r>
              <a:rPr lang="en-US" sz="2000" dirty="0" smtClean="0"/>
              <a:t>In a few batches; no late days</a:t>
            </a:r>
          </a:p>
          <a:p>
            <a:pPr lvl="1"/>
            <a:r>
              <a:rPr lang="en-US" sz="2000" dirty="0" smtClean="0"/>
              <a:t>Material is fair-game for exams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4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Books? In </a:t>
            </a:r>
            <a:r>
              <a:rPr lang="en-US" dirty="0" smtClean="0"/>
              <a:t>the 21</a:t>
            </a:r>
            <a:r>
              <a:rPr lang="en-US" baseline="30000" dirty="0" smtClean="0"/>
              <a:t>st</a:t>
            </a:r>
            <a:r>
              <a:rPr lang="en-US" dirty="0" smtClean="0"/>
              <a:t> century?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Why not just use Google, Stack Overflow, </a:t>
            </a:r>
            <a:r>
              <a:rPr lang="en-US" sz="2000" dirty="0" err="1" smtClean="0"/>
              <a:t>Reddit</a:t>
            </a:r>
            <a:r>
              <a:rPr lang="en-US" sz="2000" dirty="0" smtClean="0"/>
              <a:t>, </a:t>
            </a:r>
            <a:r>
              <a:rPr lang="en-US" sz="2000" dirty="0" err="1" smtClean="0"/>
              <a:t>Quora</a:t>
            </a:r>
            <a:r>
              <a:rPr lang="en-US" sz="2000" dirty="0" smtClean="0"/>
              <a:t>, …?</a:t>
            </a:r>
          </a:p>
          <a:p>
            <a:r>
              <a:rPr lang="en-US" sz="2000" dirty="0" smtClean="0"/>
              <a:t>Web-search good for:</a:t>
            </a:r>
            <a:endParaRPr lang="en-US" sz="2000" dirty="0"/>
          </a:p>
          <a:p>
            <a:pPr lvl="1"/>
            <a:r>
              <a:rPr lang="en-US" sz="2000" dirty="0"/>
              <a:t>Quick reference (What is the name of the function that does …?  What are its parameters?)</a:t>
            </a:r>
          </a:p>
          <a:p>
            <a:pPr lvl="1"/>
            <a:r>
              <a:rPr lang="en-US" sz="2000" dirty="0" smtClean="0"/>
              <a:t>Links to a good reference</a:t>
            </a:r>
            <a:endParaRPr lang="en-US" sz="2000" dirty="0"/>
          </a:p>
          <a:p>
            <a:r>
              <a:rPr lang="en-US" sz="2000" dirty="0"/>
              <a:t>(can be) Bad for</a:t>
            </a:r>
          </a:p>
          <a:p>
            <a:pPr lvl="1"/>
            <a:r>
              <a:rPr lang="en-US" sz="2000" dirty="0"/>
              <a:t>Why does it work this way?</a:t>
            </a:r>
          </a:p>
          <a:p>
            <a:pPr lvl="1"/>
            <a:r>
              <a:rPr lang="en-US" sz="2000" dirty="0"/>
              <a:t>What is the intended use?</a:t>
            </a:r>
          </a:p>
          <a:p>
            <a:pPr lvl="1"/>
            <a:r>
              <a:rPr lang="en-US" sz="2000" dirty="0"/>
              <a:t>How does my issue fit into the bigger picture?</a:t>
            </a:r>
          </a:p>
          <a:p>
            <a:r>
              <a:rPr lang="en-US" sz="2000" dirty="0" smtClean="0"/>
              <a:t>Beware:</a:t>
            </a:r>
            <a:endParaRPr lang="en-US" sz="2000" dirty="0"/>
          </a:p>
          <a:p>
            <a:pPr lvl="1"/>
            <a:r>
              <a:rPr lang="en-US" sz="2000" dirty="0"/>
              <a:t>Random code blobs </a:t>
            </a:r>
            <a:r>
              <a:rPr lang="en-US" sz="2000" dirty="0" smtClean="0"/>
              <a:t>cut-and-paste </a:t>
            </a:r>
            <a:r>
              <a:rPr lang="en-US" sz="2000" dirty="0"/>
              <a:t>into your code (why does it work?  what does it do</a:t>
            </a:r>
            <a:r>
              <a:rPr lang="en-US" sz="2000" dirty="0" smtClean="0"/>
              <a:t>?)</a:t>
            </a:r>
          </a:p>
          <a:p>
            <a:pPr lvl="1"/>
            <a:r>
              <a:rPr lang="en-US" sz="2000" dirty="0" smtClean="0"/>
              <a:t>This inscrutable incantation solved my problem on an unstated version for no known reason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Midterm: </a:t>
            </a:r>
            <a:r>
              <a:rPr lang="en-US" sz="2000" dirty="0" smtClean="0"/>
              <a:t>Wednesday May 6, </a:t>
            </a:r>
            <a:r>
              <a:rPr lang="en-US" sz="2000" dirty="0" smtClean="0"/>
              <a:t>in class</a:t>
            </a:r>
          </a:p>
          <a:p>
            <a:endParaRPr lang="en-US" sz="2000" dirty="0"/>
          </a:p>
          <a:p>
            <a:r>
              <a:rPr lang="en-US" sz="2000" dirty="0"/>
              <a:t>Final: </a:t>
            </a:r>
            <a:r>
              <a:rPr lang="en-US" sz="2000" dirty="0"/>
              <a:t>Monday </a:t>
            </a:r>
            <a:r>
              <a:rPr lang="en-US" sz="2000" dirty="0" smtClean="0"/>
              <a:t>June 8, </a:t>
            </a:r>
            <a:r>
              <a:rPr lang="en-US" sz="2000" dirty="0"/>
              <a:t>8:30-10:20 AM </a:t>
            </a:r>
            <a:r>
              <a:rPr lang="en-US" sz="1200" dirty="0" smtClean="0"/>
              <a:t>(Sorry! Not my fault!)</a:t>
            </a:r>
            <a:endParaRPr lang="en-US" sz="2000" dirty="0" smtClean="0"/>
          </a:p>
          <a:p>
            <a:endParaRPr lang="en-US" sz="2000" b="1" dirty="0"/>
          </a:p>
          <a:p>
            <a:r>
              <a:rPr lang="en-US" sz="2000" dirty="0" smtClean="0"/>
              <a:t>All the concepts, different format than homework</a:t>
            </a:r>
          </a:p>
          <a:p>
            <a:pPr lvl="1"/>
            <a:r>
              <a:rPr lang="en-US" sz="2000" dirty="0" smtClean="0"/>
              <a:t>Will post old exams from various instructors later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7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Last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0.5% of your grade for attending a </a:t>
            </a:r>
            <a:r>
              <a:rPr lang="en-US" sz="2000" i="1" dirty="0" smtClean="0"/>
              <a:t>talk-to-the-professor session</a:t>
            </a:r>
            <a:r>
              <a:rPr lang="en-US" sz="2000" dirty="0" smtClean="0"/>
              <a:t> in my office</a:t>
            </a:r>
          </a:p>
          <a:p>
            <a:endParaRPr lang="en-US" sz="1000" dirty="0"/>
          </a:p>
          <a:p>
            <a:r>
              <a:rPr lang="en-US" sz="2000" dirty="0" smtClean="0"/>
              <a:t>Why?</a:t>
            </a:r>
          </a:p>
          <a:p>
            <a:pPr lvl="1"/>
            <a:r>
              <a:rPr lang="en-US" sz="2000" dirty="0" smtClean="0"/>
              <a:t>Communicating is important</a:t>
            </a:r>
          </a:p>
          <a:p>
            <a:pPr lvl="1"/>
            <a:r>
              <a:rPr lang="en-US" sz="2000" dirty="0" smtClean="0"/>
              <a:t>Professors are approachable human beings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What?</a:t>
            </a:r>
          </a:p>
          <a:p>
            <a:pPr lvl="1"/>
            <a:r>
              <a:rPr lang="en-US" sz="2000" dirty="0" smtClean="0"/>
              <a:t>20 minutes – don’t be 1-minute late</a:t>
            </a:r>
          </a:p>
          <a:p>
            <a:pPr lvl="1"/>
            <a:r>
              <a:rPr lang="en-US" sz="2000" dirty="0" smtClean="0"/>
              <a:t>Groups of 4 (less intimidating and more efficient)</a:t>
            </a:r>
          </a:p>
          <a:p>
            <a:pPr lvl="1"/>
            <a:r>
              <a:rPr lang="en-US" sz="2000" dirty="0" smtClean="0"/>
              <a:t>Sign-ups posted </a:t>
            </a:r>
            <a:r>
              <a:rPr lang="en-US" sz="2000" dirty="0" smtClean="0"/>
              <a:t>soon (Doodle)</a:t>
            </a:r>
            <a:endParaRPr lang="en-US" sz="2000" dirty="0" smtClean="0"/>
          </a:p>
          <a:p>
            <a:pPr lvl="1"/>
            <a:r>
              <a:rPr lang="en-US" sz="2000" dirty="0" smtClean="0"/>
              <a:t>Will ask about your courses, goals, background and leave time for you to ask me anything</a:t>
            </a:r>
          </a:p>
          <a:p>
            <a:pPr lvl="1"/>
            <a:r>
              <a:rPr lang="en-US" sz="2000" dirty="0" smtClean="0"/>
              <a:t>A conversation, not an interview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3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Integrity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000" dirty="0" smtClean="0"/>
              <a:t>Read the course policy carefully</a:t>
            </a:r>
          </a:p>
          <a:p>
            <a:pPr lvl="1"/>
            <a:r>
              <a:rPr lang="en-US" sz="2000" dirty="0" smtClean="0"/>
              <a:t>Clearly explains how you can and cannot get/provide help on homework and projects</a:t>
            </a:r>
          </a:p>
          <a:p>
            <a:endParaRPr lang="en-US" sz="2000" dirty="0" smtClean="0"/>
          </a:p>
          <a:p>
            <a:r>
              <a:rPr lang="en-US" sz="2000" dirty="0" smtClean="0"/>
              <a:t>Always explain any unconventional action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I have promoted and enforced academic integrity since I was a freshman</a:t>
            </a:r>
          </a:p>
          <a:p>
            <a:pPr lvl="1"/>
            <a:r>
              <a:rPr lang="en-US" sz="2000" dirty="0" smtClean="0"/>
              <a:t>Great trust with little sympathy for violations</a:t>
            </a:r>
          </a:p>
          <a:p>
            <a:pPr lvl="1"/>
            <a:r>
              <a:rPr lang="en-US" sz="2000" dirty="0" smtClean="0"/>
              <a:t>Honest work is the most important feature of a university (or engineering or business).  Anything less disrespects your colleagues (including me) and yourself.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2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2743200"/>
          </a:xfrm>
        </p:spPr>
        <p:txBody>
          <a:bodyPr/>
          <a:lstStyle/>
          <a:p>
            <a:endParaRPr lang="en-US" i="1" dirty="0" smtClean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sz="2000" i="1" dirty="0" smtClean="0"/>
              <a:t>Anything </a:t>
            </a:r>
            <a:r>
              <a:rPr lang="en-US" sz="2000" i="1" dirty="0"/>
              <a:t>I forgot about course mechanics before we discuss, you know, </a:t>
            </a:r>
            <a:r>
              <a:rPr lang="en-US" sz="2000" i="1" dirty="0" smtClean="0"/>
              <a:t>software?</a:t>
            </a:r>
            <a:endParaRPr lang="en-US" sz="2000" i="1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CSE 331 will teach you to how to write correct programs</a:t>
            </a:r>
          </a:p>
          <a:p>
            <a:endParaRPr lang="en-US" sz="1000" dirty="0" smtClean="0"/>
          </a:p>
          <a:p>
            <a:r>
              <a:rPr lang="en-US" sz="2000" dirty="0" smtClean="0"/>
              <a:t>What does it mean for a program to be </a:t>
            </a:r>
            <a:r>
              <a:rPr lang="en-US" sz="2000" dirty="0" smtClean="0">
                <a:solidFill>
                  <a:srgbClr val="0000FF"/>
                </a:solidFill>
              </a:rPr>
              <a:t>correct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Specifications</a:t>
            </a:r>
          </a:p>
          <a:p>
            <a:pPr lvl="1"/>
            <a:endParaRPr lang="en-US" sz="1000" dirty="0" smtClean="0"/>
          </a:p>
          <a:p>
            <a:r>
              <a:rPr lang="en-US" sz="2000" dirty="0" smtClean="0"/>
              <a:t>What are ways to </a:t>
            </a:r>
            <a:r>
              <a:rPr lang="en-US" sz="2000" dirty="0" smtClean="0">
                <a:solidFill>
                  <a:srgbClr val="0000FF"/>
                </a:solidFill>
              </a:rPr>
              <a:t>achieve correctness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Principled design and development</a:t>
            </a:r>
          </a:p>
          <a:p>
            <a:pPr lvl="1"/>
            <a:r>
              <a:rPr lang="en-US" sz="2000" dirty="0" smtClean="0"/>
              <a:t>Abstraction and modularity</a:t>
            </a:r>
          </a:p>
          <a:p>
            <a:pPr lvl="1"/>
            <a:r>
              <a:rPr lang="en-US" sz="2000" dirty="0" smtClean="0"/>
              <a:t>Documentation</a:t>
            </a:r>
          </a:p>
          <a:p>
            <a:pPr lvl="1"/>
            <a:endParaRPr lang="en-US" sz="1000" dirty="0" smtClean="0"/>
          </a:p>
          <a:p>
            <a:r>
              <a:rPr lang="en-US" sz="2000" dirty="0" smtClean="0"/>
              <a:t>What are ways to </a:t>
            </a:r>
            <a:r>
              <a:rPr lang="en-US" sz="2000" dirty="0" smtClean="0">
                <a:solidFill>
                  <a:srgbClr val="0000FF"/>
                </a:solidFill>
              </a:rPr>
              <a:t>verify correctness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Testing</a:t>
            </a:r>
          </a:p>
          <a:p>
            <a:pPr lvl="1"/>
            <a:r>
              <a:rPr lang="en-US" sz="2000" dirty="0" smtClean="0"/>
              <a:t>Reasoning and verification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8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topic:  Managing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Abstraction and specification</a:t>
            </a:r>
          </a:p>
          <a:p>
            <a:pPr lvl="1"/>
            <a:r>
              <a:rPr lang="en-US" dirty="0" smtClean="0"/>
              <a:t>Procedural, data, and control flow abstractions</a:t>
            </a:r>
          </a:p>
          <a:p>
            <a:pPr lvl="1"/>
            <a:r>
              <a:rPr lang="en-US" dirty="0" smtClean="0"/>
              <a:t>Why they are useful and how to use </a:t>
            </a:r>
            <a:r>
              <a:rPr lang="en-US" dirty="0" smtClean="0"/>
              <a:t>them</a:t>
            </a:r>
          </a:p>
          <a:p>
            <a:pPr lvl="1"/>
            <a:endParaRPr lang="en-US" sz="600" dirty="0" smtClean="0"/>
          </a:p>
          <a:p>
            <a:r>
              <a:rPr lang="en-US" dirty="0" smtClean="0"/>
              <a:t>Writing, understanding, and reasoning about code</a:t>
            </a:r>
          </a:p>
          <a:p>
            <a:pPr lvl="1"/>
            <a:r>
              <a:rPr lang="en-US" dirty="0" smtClean="0"/>
              <a:t>Will use Java, but the issues apply in all languages</a:t>
            </a:r>
          </a:p>
          <a:p>
            <a:pPr lvl="1"/>
            <a:r>
              <a:rPr lang="en-US" dirty="0" smtClean="0"/>
              <a:t>Some focus on object-oriented </a:t>
            </a:r>
            <a:r>
              <a:rPr lang="en-US" dirty="0" smtClean="0"/>
              <a:t>programming</a:t>
            </a:r>
          </a:p>
          <a:p>
            <a:pPr lvl="1"/>
            <a:endParaRPr lang="en-US" sz="600" dirty="0" smtClean="0"/>
          </a:p>
          <a:p>
            <a:r>
              <a:rPr lang="en-US" dirty="0" smtClean="0"/>
              <a:t>Program design and documentation</a:t>
            </a:r>
          </a:p>
          <a:p>
            <a:pPr lvl="1"/>
            <a:r>
              <a:rPr lang="en-US" dirty="0" smtClean="0"/>
              <a:t>What makes a design good or bad (example: modularity)</a:t>
            </a:r>
          </a:p>
          <a:p>
            <a:pPr lvl="1"/>
            <a:r>
              <a:rPr lang="en-US" dirty="0" smtClean="0"/>
              <a:t>Design processes and </a:t>
            </a:r>
            <a:r>
              <a:rPr lang="en-US" dirty="0" smtClean="0"/>
              <a:t>tools</a:t>
            </a:r>
          </a:p>
          <a:p>
            <a:pPr lvl="1"/>
            <a:endParaRPr lang="en-US" sz="600" dirty="0" smtClean="0"/>
          </a:p>
          <a:p>
            <a:r>
              <a:rPr lang="en-US" dirty="0" smtClean="0"/>
              <a:t>Pragmatic considerations</a:t>
            </a:r>
          </a:p>
          <a:p>
            <a:pPr lvl="1"/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Debugging and defensive programming</a:t>
            </a:r>
          </a:p>
          <a:p>
            <a:pPr lvl="1"/>
            <a:r>
              <a:rPr lang="en-US" dirty="0" smtClean="0"/>
              <a:t>[more in CSE403: Managing software projects]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5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 of system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To create a </a:t>
            </a:r>
            <a:r>
              <a:rPr lang="en-US" sz="2000" dirty="0" smtClean="0">
                <a:solidFill>
                  <a:srgbClr val="0000FF"/>
                </a:solidFill>
              </a:rPr>
              <a:t>correctly functioning artifact</a:t>
            </a:r>
            <a:endParaRPr lang="en-US" sz="2000" dirty="0" smtClean="0"/>
          </a:p>
          <a:p>
            <a:endParaRPr lang="en-US" sz="1000" dirty="0" smtClean="0"/>
          </a:p>
          <a:p>
            <a:r>
              <a:rPr lang="en-US" sz="2000" dirty="0" smtClean="0"/>
              <a:t>All other matters are secondary</a:t>
            </a:r>
          </a:p>
          <a:p>
            <a:pPr lvl="1"/>
            <a:r>
              <a:rPr lang="en-US" sz="2000" dirty="0" smtClean="0"/>
              <a:t>Many of them are </a:t>
            </a:r>
            <a:r>
              <a:rPr lang="en-US" sz="2000" b="1" i="1" dirty="0" smtClean="0"/>
              <a:t>essential</a:t>
            </a:r>
            <a:r>
              <a:rPr lang="en-US" sz="2000" dirty="0" smtClean="0"/>
              <a:t> to producing a correct system</a:t>
            </a:r>
          </a:p>
          <a:p>
            <a:pPr lvl="1"/>
            <a:endParaRPr lang="en-US" sz="1000" dirty="0" smtClean="0"/>
          </a:p>
          <a:p>
            <a:r>
              <a:rPr lang="en-US" sz="2000" dirty="0" smtClean="0"/>
              <a:t>We insist that you learn to create correct systems</a:t>
            </a:r>
          </a:p>
          <a:p>
            <a:pPr lvl="1"/>
            <a:r>
              <a:rPr lang="en-US" sz="2000" dirty="0" smtClean="0"/>
              <a:t>This is hard (but fun and rewarding!)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Related skill: </a:t>
            </a:r>
            <a:r>
              <a:rPr lang="en-US" sz="2000" i="1" dirty="0" smtClean="0"/>
              <a:t>communication</a:t>
            </a:r>
          </a:p>
          <a:p>
            <a:pPr lvl="1"/>
            <a:r>
              <a:rPr lang="en-US" sz="2000" dirty="0" smtClean="0"/>
              <a:t>Can you convince yourself and others something is correct via precise, coherent explanations?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4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is building good software hard?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Large software systems are enormously complex</a:t>
            </a:r>
          </a:p>
          <a:p>
            <a:pPr lvl="1"/>
            <a:r>
              <a:rPr lang="en-US" sz="2000" dirty="0" smtClean="0"/>
              <a:t>Millions of “moving parts”</a:t>
            </a:r>
          </a:p>
          <a:p>
            <a:r>
              <a:rPr lang="en-US" sz="2000" dirty="0" smtClean="0"/>
              <a:t>People expect software to be malleable</a:t>
            </a:r>
          </a:p>
          <a:p>
            <a:pPr lvl="1"/>
            <a:r>
              <a:rPr lang="en-US" sz="2000" dirty="0" smtClean="0"/>
              <a:t>After all, it’s “only software”</a:t>
            </a:r>
          </a:p>
          <a:p>
            <a:r>
              <a:rPr lang="en-US" sz="2000" dirty="0" smtClean="0"/>
              <a:t>We are always trying to do new things with software</a:t>
            </a:r>
          </a:p>
          <a:p>
            <a:pPr lvl="1"/>
            <a:r>
              <a:rPr lang="en-US" sz="2000" dirty="0" smtClean="0"/>
              <a:t>Relevant experience often missing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Software engineering is about:</a:t>
            </a:r>
          </a:p>
          <a:p>
            <a:pPr lvl="1"/>
            <a:r>
              <a:rPr lang="en-US" sz="2000" dirty="0" smtClean="0"/>
              <a:t>Managing complexity </a:t>
            </a:r>
          </a:p>
          <a:p>
            <a:pPr lvl="1"/>
            <a:r>
              <a:rPr lang="en-US" sz="2000" dirty="0" smtClean="0"/>
              <a:t>Managing change</a:t>
            </a:r>
          </a:p>
          <a:p>
            <a:pPr lvl="1"/>
            <a:r>
              <a:rPr lang="en-US" sz="2000" dirty="0" smtClean="0"/>
              <a:t>Coping with potential defects </a:t>
            </a:r>
          </a:p>
          <a:p>
            <a:pPr lvl="2"/>
            <a:r>
              <a:rPr lang="en-US" sz="2000" dirty="0" smtClean="0"/>
              <a:t>Customers, developers, environment, software</a:t>
            </a:r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7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Welcome!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We have 10 weeks to move well beyond novice </a:t>
            </a:r>
            <a:r>
              <a:rPr lang="en-US" sz="2000" i="1" dirty="0" smtClean="0"/>
              <a:t>programmer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endParaRPr lang="en-US" sz="600" dirty="0" smtClean="0"/>
          </a:p>
          <a:p>
            <a:r>
              <a:rPr lang="en-US" sz="2000" dirty="0" smtClean="0"/>
              <a:t>Larger programs</a:t>
            </a:r>
          </a:p>
          <a:p>
            <a:pPr lvl="1"/>
            <a:r>
              <a:rPr lang="en-US" sz="2000" dirty="0" smtClean="0"/>
              <a:t>Small programs are easy: “code it up”</a:t>
            </a:r>
          </a:p>
          <a:p>
            <a:pPr lvl="1"/>
            <a:r>
              <a:rPr lang="en-US" sz="2000" dirty="0" smtClean="0"/>
              <a:t>Complexity changes everything: “design an artifact”</a:t>
            </a:r>
          </a:p>
          <a:p>
            <a:pPr lvl="1"/>
            <a:r>
              <a:rPr lang="en-US" sz="2000" dirty="0" smtClean="0"/>
              <a:t>Analogy: using hammers and saws vs. making cabinets (but not yet building houses)</a:t>
            </a:r>
          </a:p>
          <a:p>
            <a:endParaRPr lang="en-US" sz="600" dirty="0" smtClean="0"/>
          </a:p>
          <a:p>
            <a:r>
              <a:rPr lang="en-US" sz="2000" dirty="0" smtClean="0"/>
              <a:t>Principled, systematic software: What does “it’s right” mean? How do we know “it’s right”?  What are best practices for “getting it right”?</a:t>
            </a:r>
          </a:p>
          <a:p>
            <a:endParaRPr lang="en-US" sz="600" dirty="0" smtClean="0"/>
          </a:p>
          <a:p>
            <a:r>
              <a:rPr lang="en-US" sz="2000" dirty="0" smtClean="0"/>
              <a:t>Effective use of languages and tools: Java, IDEs, debuggers, </a:t>
            </a:r>
            <a:r>
              <a:rPr lang="en-US" sz="2000" dirty="0" err="1" smtClean="0"/>
              <a:t>JUnit</a:t>
            </a:r>
            <a:r>
              <a:rPr lang="en-US" sz="2000" dirty="0" smtClean="0"/>
              <a:t>, </a:t>
            </a:r>
            <a:r>
              <a:rPr lang="en-US" sz="2000" dirty="0" err="1" smtClean="0"/>
              <a:t>JavaDoc</a:t>
            </a:r>
            <a:r>
              <a:rPr lang="en-US" sz="2000" dirty="0" smtClean="0"/>
              <a:t>, Subversion, …</a:t>
            </a:r>
          </a:p>
          <a:p>
            <a:pPr lvl="1"/>
            <a:r>
              <a:rPr lang="en-US" sz="2000" dirty="0" smtClean="0"/>
              <a:t>Principles are ultimately more important than details</a:t>
            </a:r>
          </a:p>
          <a:p>
            <a:pPr lvl="2"/>
            <a:r>
              <a:rPr lang="en-US" sz="2000" dirty="0" smtClean="0"/>
              <a:t>You will forever learn details of new tools/versions</a:t>
            </a:r>
          </a:p>
          <a:p>
            <a:pPr lvl="1"/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is 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It is surprisingly difficult to specify, design, implement, test, debug, and maintain even a simple program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CSE331 will challenge you 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If you are having trouble, </a:t>
            </a:r>
            <a:r>
              <a:rPr lang="en-US" sz="2000" i="1" dirty="0" smtClean="0">
                <a:solidFill>
                  <a:srgbClr val="0000FF"/>
                </a:solidFill>
              </a:rPr>
              <a:t>think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before you act</a:t>
            </a:r>
          </a:p>
          <a:p>
            <a:pPr lvl="1">
              <a:lnSpc>
                <a:spcPct val="90000"/>
              </a:lnSpc>
            </a:pPr>
            <a:r>
              <a:rPr lang="en-US" sz="2000" b="0" dirty="0" smtClean="0">
                <a:solidFill>
                  <a:schemeClr val="tx1"/>
                </a:solidFill>
              </a:rPr>
              <a:t>Then, look for help</a:t>
            </a:r>
          </a:p>
          <a:p>
            <a:pPr lvl="1">
              <a:lnSpc>
                <a:spcPct val="90000"/>
              </a:lnSpc>
            </a:pPr>
            <a:endParaRPr lang="en-US" sz="2000" b="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 smtClean="0"/>
              <a:t>We strive to create assignments that are reasonable if you apply the techniques taught in class…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 smtClean="0"/>
              <a:t>… but likely hard to do in a brute-force manner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/>
              <a:t>	</a:t>
            </a:r>
            <a:r>
              <a:rPr lang="en-US" sz="2000" dirty="0" smtClean="0"/>
              <a:t>… and almost certainly impossible to finish if you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/>
              <a:t>	 </a:t>
            </a:r>
            <a:r>
              <a:rPr lang="en-US" sz="2000" dirty="0" smtClean="0"/>
              <a:t>    put them off until a few days before they’re due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8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495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Knowing Java is a prerequisite</a:t>
            </a:r>
          </a:p>
          <a:p>
            <a:pPr lvl="1"/>
            <a:r>
              <a:rPr lang="en-US" sz="2000" dirty="0" smtClean="0"/>
              <a:t>We assume you have mastered CSE142 and CSE143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Examples:</a:t>
            </a:r>
          </a:p>
          <a:p>
            <a:r>
              <a:rPr lang="en-US" sz="2000" dirty="0" smtClean="0"/>
              <a:t>Sharing:</a:t>
            </a:r>
          </a:p>
          <a:p>
            <a:pPr lvl="1"/>
            <a:r>
              <a:rPr lang="en-US" sz="2000" dirty="0" smtClean="0"/>
              <a:t>Distinction between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equals()</a:t>
            </a:r>
          </a:p>
          <a:p>
            <a:pPr lvl="1"/>
            <a:r>
              <a:rPr lang="en-US" sz="2000" dirty="0" smtClean="0"/>
              <a:t>Aliasing: multiple references to the same object</a:t>
            </a:r>
          </a:p>
          <a:p>
            <a:r>
              <a:rPr lang="en-US" sz="2000" dirty="0"/>
              <a:t>Object-oriented dispatch:</a:t>
            </a:r>
          </a:p>
          <a:p>
            <a:pPr lvl="1"/>
            <a:r>
              <a:rPr lang="en-US" sz="2000" dirty="0"/>
              <a:t>Inheritance and overriding</a:t>
            </a:r>
          </a:p>
          <a:p>
            <a:pPr lvl="1"/>
            <a:r>
              <a:rPr lang="en-US" sz="2000" dirty="0"/>
              <a:t>Objects/values have a run-time </a:t>
            </a:r>
            <a:r>
              <a:rPr lang="en-US" sz="2000" dirty="0" smtClean="0"/>
              <a:t>type</a:t>
            </a:r>
          </a:p>
          <a:p>
            <a:r>
              <a:rPr lang="en-US" sz="2000" dirty="0" smtClean="0"/>
              <a:t>Subtyping</a:t>
            </a:r>
          </a:p>
          <a:p>
            <a:pPr lvl="1"/>
            <a:r>
              <a:rPr lang="en-US" sz="2000" dirty="0"/>
              <a:t>Expressions have a compile-time type</a:t>
            </a:r>
          </a:p>
          <a:p>
            <a:pPr lvl="1"/>
            <a:r>
              <a:rPr lang="en-US" sz="2000" dirty="0" smtClean="0"/>
              <a:t>Subtyping via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sz="2000" dirty="0" smtClean="0"/>
              <a:t> (classes)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sz="2000" dirty="0" smtClean="0"/>
              <a:t> (interfaces)</a:t>
            </a:r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7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have homework!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Homework 0, due online by </a:t>
            </a:r>
            <a:r>
              <a:rPr lang="en-US" sz="2000" dirty="0" smtClean="0"/>
              <a:t>10AM Wednesday</a:t>
            </a:r>
            <a:endParaRPr lang="en-US" sz="2000" dirty="0" smtClean="0"/>
          </a:p>
          <a:p>
            <a:pPr lvl="1"/>
            <a:r>
              <a:rPr lang="en-US" sz="2000" dirty="0" smtClean="0"/>
              <a:t>Write (don’t run!) an algorithm to rearrange (swap) the elements in an array</a:t>
            </a:r>
          </a:p>
          <a:p>
            <a:pPr lvl="1"/>
            <a:r>
              <a:rPr lang="en-US" sz="2000" dirty="0" smtClean="0"/>
              <a:t>And argue (prove) in concise, convincing English that your solution is correct!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Purpose:</a:t>
            </a:r>
          </a:p>
          <a:p>
            <a:pPr lvl="1"/>
            <a:r>
              <a:rPr lang="en-US" sz="2000" dirty="0" smtClean="0"/>
              <a:t>Great practice</a:t>
            </a:r>
          </a:p>
          <a:p>
            <a:pPr lvl="1"/>
            <a:r>
              <a:rPr lang="en-US" sz="2000" dirty="0" smtClean="0"/>
              <a:t>Surprisingly difficult</a:t>
            </a:r>
          </a:p>
          <a:p>
            <a:pPr lvl="1"/>
            <a:r>
              <a:rPr lang="en-US" sz="2000" dirty="0" smtClean="0"/>
              <a:t>So we can build up to reasoning about large designs, not just 5-10 line programs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6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CSE331 is hard!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smtClean="0"/>
              <a:t>You will learn a lot!</a:t>
            </a:r>
          </a:p>
          <a:p>
            <a:pPr eaLnBrk="1" hangingPunct="1"/>
            <a:r>
              <a:rPr lang="en-US" sz="2000" dirty="0" smtClean="0"/>
              <a:t>Be prepared to work and to think</a:t>
            </a:r>
          </a:p>
          <a:p>
            <a:pPr eaLnBrk="1" hangingPunct="1"/>
            <a:r>
              <a:rPr lang="en-US" sz="2000" dirty="0" smtClean="0"/>
              <a:t>The staff will help you learn</a:t>
            </a:r>
          </a:p>
          <a:p>
            <a:pPr lvl="1" eaLnBrk="1" hangingPunct="1"/>
            <a:r>
              <a:rPr lang="en-US" sz="2000" dirty="0" smtClean="0"/>
              <a:t>And will be working hard, too</a:t>
            </a:r>
          </a:p>
          <a:p>
            <a:pPr lvl="1" eaLnBrk="1" hangingPunct="1"/>
            <a:endParaRPr lang="en-US" sz="2000" dirty="0"/>
          </a:p>
          <a:p>
            <a:pPr eaLnBrk="1" hangingPunct="1"/>
            <a:r>
              <a:rPr lang="en-US" sz="2000" dirty="0" smtClean="0"/>
              <a:t>So let’s get going…</a:t>
            </a:r>
          </a:p>
          <a:p>
            <a:pPr lvl="1" eaLnBrk="1" hangingPunct="1"/>
            <a:r>
              <a:rPr lang="en-US" sz="2000" dirty="0" smtClean="0"/>
              <a:t>Before we create masterpieces we need to hone our ability to reason very precisely about code…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4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“Complete this method such that it returns the index of the max of the first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dirty="0" smtClean="0"/>
              <a:t> elements of the array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dirty="0" smtClean="0"/>
              <a:t>.”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index_of_max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“Complete this method such that it returns the index of the max of the first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dirty="0" smtClean="0"/>
              <a:t> elements of the array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dirty="0" smtClean="0"/>
              <a:t>.”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index_of_max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What questions do you have about the </a:t>
            </a:r>
            <a:r>
              <a:rPr lang="en-US" sz="2000" i="1" dirty="0" smtClean="0">
                <a:latin typeface="+mj-lt"/>
                <a:cs typeface="Courier New" panose="02070309020205020404" pitchFamily="49" charset="0"/>
              </a:rPr>
              <a:t>specification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?</a:t>
            </a:r>
          </a:p>
          <a:p>
            <a:pPr marL="0" indent="0">
              <a:buNone/>
            </a:pPr>
            <a:endParaRPr lang="en-US" sz="20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Given a (better) specification, is there 1 </a:t>
            </a:r>
            <a:r>
              <a:rPr lang="en-US" sz="2000" i="1" dirty="0" smtClean="0">
                <a:latin typeface="+mj-lt"/>
                <a:cs typeface="Courier New" panose="02070309020205020404" pitchFamily="49" charset="0"/>
              </a:rPr>
              <a:t>implementation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?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2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You can all write the code</a:t>
            </a:r>
          </a:p>
          <a:p>
            <a:endParaRPr lang="en-US" sz="2000" dirty="0"/>
          </a:p>
          <a:p>
            <a:r>
              <a:rPr lang="en-US" sz="2000" dirty="0" smtClean="0"/>
              <a:t>More interesting in CSE331:</a:t>
            </a:r>
          </a:p>
          <a:p>
            <a:pPr lvl="1"/>
            <a:r>
              <a:rPr lang="en-US" sz="2000" dirty="0" smtClean="0"/>
              <a:t>What if n is 0?</a:t>
            </a:r>
          </a:p>
          <a:p>
            <a:pPr lvl="1"/>
            <a:r>
              <a:rPr lang="en-US" sz="2000" dirty="0" smtClean="0"/>
              <a:t>What if n is less than 0?</a:t>
            </a:r>
          </a:p>
          <a:p>
            <a:pPr lvl="1"/>
            <a:r>
              <a:rPr lang="en-US" sz="2000" dirty="0"/>
              <a:t>What if </a:t>
            </a:r>
            <a:r>
              <a:rPr lang="en-US" sz="2000" dirty="0" smtClean="0"/>
              <a:t>n is greater than array length</a:t>
            </a:r>
          </a:p>
          <a:p>
            <a:pPr lvl="1"/>
            <a:r>
              <a:rPr lang="en-US" sz="2000" dirty="0" smtClean="0"/>
              <a:t>What if there are “ties”?</a:t>
            </a:r>
          </a:p>
          <a:p>
            <a:pPr lvl="1"/>
            <a:r>
              <a:rPr lang="en-US" sz="2000" dirty="0" smtClean="0"/>
              <a:t>Ways to indicate errors: exceptions, return value, …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Weaker  versus stronger specifications?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Hard to write English specifications (n vs. n-1)</a:t>
            </a:r>
          </a:p>
          <a:p>
            <a:pPr lvl="1"/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8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Concise to-do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Before next class: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Familiarize yourself with website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chemeClr val="accent2"/>
                </a:solidFill>
              </a:rPr>
              <a:t>http://</a:t>
            </a:r>
            <a:r>
              <a:rPr lang="en-US" sz="2000" dirty="0" smtClean="0">
                <a:solidFill>
                  <a:schemeClr val="accent2"/>
                </a:solidFill>
              </a:rPr>
              <a:t>courses.cs.washington.edu/courses/cse331/15sp/</a:t>
            </a:r>
            <a:endParaRPr lang="en-US" sz="2000" dirty="0" smtClean="0">
              <a:solidFill>
                <a:schemeClr val="accent2"/>
              </a:solidFill>
            </a:endParaRPr>
          </a:p>
          <a:p>
            <a:endParaRPr lang="en-US" sz="2000" dirty="0"/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 smtClean="0"/>
              <a:t>Read syllabus and academic-integrity policy</a:t>
            </a:r>
          </a:p>
          <a:p>
            <a:pPr marL="457200" indent="-457200">
              <a:buFont typeface="+mj-lt"/>
              <a:buAutoNum type="arabicPeriod" startAt="2"/>
            </a:pPr>
            <a:endParaRPr lang="en-US" sz="20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 smtClean="0"/>
              <a:t>Email-list settings</a:t>
            </a:r>
          </a:p>
          <a:p>
            <a:pPr marL="457200" indent="-457200">
              <a:buFont typeface="+mj-lt"/>
              <a:buAutoNum type="arabicPeriod" startAt="2"/>
            </a:pPr>
            <a:endParaRPr lang="en-US" sz="2000" dirty="0"/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 smtClean="0"/>
              <a:t>Take survey (in homework section)</a:t>
            </a:r>
          </a:p>
          <a:p>
            <a:pPr marL="457200" indent="-457200">
              <a:buFont typeface="+mj-lt"/>
              <a:buAutoNum type="arabicPeriod" startAt="2"/>
            </a:pPr>
            <a:endParaRPr lang="en-US" sz="2000" dirty="0"/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 smtClean="0">
                <a:solidFill>
                  <a:schemeClr val="accent2"/>
                </a:solidFill>
              </a:rPr>
              <a:t>Do Homework 0 (in homework section), due </a:t>
            </a:r>
            <a:r>
              <a:rPr lang="en-US" sz="2000" dirty="0" smtClean="0">
                <a:solidFill>
                  <a:schemeClr val="accent2"/>
                </a:solidFill>
              </a:rPr>
              <a:t>10AM Wednesday</a:t>
            </a:r>
            <a:r>
              <a:rPr lang="en-US" sz="2000" dirty="0" smtClean="0">
                <a:solidFill>
                  <a:schemeClr val="accent2"/>
                </a:solidFill>
              </a:rPr>
              <a:t>!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Who: Course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4495800"/>
          </a:xfrm>
        </p:spPr>
        <p:txBody>
          <a:bodyPr/>
          <a:lstStyle/>
          <a:p>
            <a:r>
              <a:rPr lang="en-US" sz="2000" dirty="0" smtClean="0"/>
              <a:t>Lecturer:</a:t>
            </a:r>
          </a:p>
          <a:p>
            <a:pPr lvl="1"/>
            <a:r>
              <a:rPr lang="en-US" sz="2000" dirty="0" smtClean="0"/>
              <a:t>Dan Grossman: Faculty since 2003, </a:t>
            </a:r>
            <a:r>
              <a:rPr lang="en-US" sz="2000" dirty="0" smtClean="0"/>
              <a:t>3rd </a:t>
            </a:r>
            <a:r>
              <a:rPr lang="en-US" sz="2000" dirty="0" smtClean="0"/>
              <a:t>time teaching CSE331</a:t>
            </a:r>
          </a:p>
          <a:p>
            <a:r>
              <a:rPr lang="en-US" sz="2000" dirty="0" smtClean="0"/>
              <a:t>TAs:</a:t>
            </a:r>
          </a:p>
          <a:p>
            <a:pPr lvl="1"/>
            <a:r>
              <a:rPr lang="en-US" sz="2000" dirty="0" smtClean="0"/>
              <a:t>Christopher Chen</a:t>
            </a:r>
          </a:p>
          <a:p>
            <a:pPr lvl="1"/>
            <a:r>
              <a:rPr lang="en-US" sz="2000" dirty="0" smtClean="0"/>
              <a:t>Naruto Iwasaki</a:t>
            </a:r>
          </a:p>
          <a:p>
            <a:pPr lvl="1"/>
            <a:r>
              <a:rPr lang="en-US" sz="2000" dirty="0" err="1" smtClean="0"/>
              <a:t>Uldarico</a:t>
            </a:r>
            <a:r>
              <a:rPr lang="en-US" sz="2000" dirty="0" smtClean="0"/>
              <a:t> </a:t>
            </a:r>
            <a:r>
              <a:rPr lang="en-US" sz="2000" dirty="0" err="1" smtClean="0"/>
              <a:t>Muico</a:t>
            </a:r>
            <a:endParaRPr lang="en-US" sz="2000" dirty="0" smtClean="0"/>
          </a:p>
          <a:p>
            <a:pPr lvl="1"/>
            <a:r>
              <a:rPr lang="en-US" sz="2000" dirty="0" smtClean="0"/>
              <a:t>Vinod </a:t>
            </a:r>
            <a:r>
              <a:rPr lang="en-US" sz="2000" dirty="0" err="1" smtClean="0"/>
              <a:t>Rathnam</a:t>
            </a:r>
            <a:endParaRPr lang="en-US" sz="2000" dirty="0" smtClean="0"/>
          </a:p>
          <a:p>
            <a:pPr lvl="1"/>
            <a:r>
              <a:rPr lang="en-US" sz="2000" dirty="0" smtClean="0"/>
              <a:t>Kevin Quinn</a:t>
            </a:r>
            <a:endParaRPr lang="en-US" sz="2000" dirty="0" smtClean="0"/>
          </a:p>
          <a:p>
            <a:r>
              <a:rPr lang="en-US" sz="2000" dirty="0" smtClean="0"/>
              <a:t>Office </a:t>
            </a:r>
            <a:r>
              <a:rPr lang="en-US" sz="2000" dirty="0"/>
              <a:t>hours will be figured out ASAP</a:t>
            </a:r>
          </a:p>
          <a:p>
            <a:pPr lvl="1"/>
            <a:endParaRPr lang="en-US" sz="800" dirty="0" smtClean="0"/>
          </a:p>
          <a:p>
            <a:pPr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Get to know us!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Make sure this </a:t>
            </a:r>
            <a:r>
              <a:rPr lang="en-US" sz="2000" i="1" dirty="0" smtClean="0">
                <a:solidFill>
                  <a:schemeClr val="accent2"/>
                </a:solidFill>
              </a:rPr>
              <a:t>feels like</a:t>
            </a:r>
            <a:r>
              <a:rPr lang="en-US" sz="2000" dirty="0" smtClean="0">
                <a:solidFill>
                  <a:schemeClr val="accent2"/>
                </a:solidFill>
              </a:rPr>
              <a:t> a 40-person class with </a:t>
            </a:r>
            <a:r>
              <a:rPr lang="en-US" sz="2000" dirty="0" smtClean="0">
                <a:solidFill>
                  <a:schemeClr val="accent2"/>
                </a:solidFill>
              </a:rPr>
              <a:t>90 </a:t>
            </a:r>
            <a:r>
              <a:rPr lang="en-US" sz="2000" dirty="0" smtClean="0">
                <a:solidFill>
                  <a:schemeClr val="accent2"/>
                </a:solidFill>
              </a:rPr>
              <a:t>students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We’re here to help you succeed</a:t>
            </a:r>
          </a:p>
          <a:p>
            <a:pPr lvl="1"/>
            <a:endParaRPr lang="en-US" sz="1000" dirty="0"/>
          </a:p>
          <a:p>
            <a:pPr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2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Course designed/created/evolved/edited by others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Michael D. Ernst</a:t>
            </a:r>
          </a:p>
          <a:p>
            <a:pPr lvl="1"/>
            <a:r>
              <a:rPr lang="en-US" sz="2000" dirty="0" smtClean="0"/>
              <a:t>Hal Perkins</a:t>
            </a:r>
          </a:p>
          <a:p>
            <a:pPr lvl="1"/>
            <a:r>
              <a:rPr lang="en-US" sz="2000" dirty="0" smtClean="0"/>
              <a:t>David </a:t>
            </a:r>
            <a:r>
              <a:rPr lang="en-US" sz="2000" dirty="0" err="1" smtClean="0"/>
              <a:t>Notkin</a:t>
            </a:r>
            <a:endParaRPr lang="en-US" sz="2000" dirty="0" smtClean="0"/>
          </a:p>
          <a:p>
            <a:pPr lvl="1"/>
            <a:r>
              <a:rPr lang="en-US" sz="2000" dirty="0" smtClean="0"/>
              <a:t>A couple dozen amazing TAs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Hoping my own perspective </a:t>
            </a:r>
            <a:r>
              <a:rPr lang="en-US" sz="2000" dirty="0" smtClean="0"/>
              <a:t>offers </a:t>
            </a:r>
            <a:r>
              <a:rPr lang="en-US" sz="2000" dirty="0" smtClean="0"/>
              <a:t>benefits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[Because you are unlikely to care, I won’t carefully attribute authorship of course materials]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in touch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848600" cy="4495800"/>
          </a:xfrm>
        </p:spPr>
        <p:txBody>
          <a:bodyPr/>
          <a:lstStyle/>
          <a:p>
            <a:r>
              <a:rPr lang="en-US" sz="2000" dirty="0" smtClean="0"/>
              <a:t>Course email list: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cse331a_sp15@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.washington.edu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/>
              <a:t>Students and staff already subscribed</a:t>
            </a:r>
          </a:p>
          <a:p>
            <a:pPr lvl="1"/>
            <a:r>
              <a:rPr lang="en-US" sz="2000" dirty="0" smtClean="0"/>
              <a:t>You must get announcements sent there</a:t>
            </a:r>
          </a:p>
          <a:p>
            <a:pPr lvl="1"/>
            <a:r>
              <a:rPr lang="en-US" sz="2000" dirty="0" smtClean="0"/>
              <a:t>Fairly low traffic</a:t>
            </a:r>
          </a:p>
          <a:p>
            <a:pPr lvl="1"/>
            <a:endParaRPr lang="en-US" sz="1000" dirty="0" smtClean="0"/>
          </a:p>
          <a:p>
            <a:r>
              <a:rPr lang="en-US" sz="2000" dirty="0" smtClean="0"/>
              <a:t>Course staff: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cse331-staff@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.washington.edu</a:t>
            </a:r>
          </a:p>
          <a:p>
            <a:endParaRPr lang="en-US" sz="1000" dirty="0" smtClean="0"/>
          </a:p>
          <a:p>
            <a:r>
              <a:rPr lang="en-US" sz="2000" dirty="0" smtClean="0"/>
              <a:t>Message Board</a:t>
            </a:r>
          </a:p>
          <a:p>
            <a:pPr lvl="1"/>
            <a:r>
              <a:rPr lang="en-US" sz="2000" dirty="0" smtClean="0"/>
              <a:t>For appropriate discussions; TAs will monitor</a:t>
            </a:r>
          </a:p>
          <a:p>
            <a:pPr lvl="1"/>
            <a:r>
              <a:rPr lang="en-US" sz="2000" dirty="0" smtClean="0"/>
              <a:t>Recommended/optional: won’t use for announcements</a:t>
            </a:r>
          </a:p>
          <a:p>
            <a:pPr lvl="1"/>
            <a:endParaRPr lang="en-US" sz="1000" dirty="0" smtClean="0"/>
          </a:p>
          <a:p>
            <a:r>
              <a:rPr lang="en-US" sz="2000" dirty="0" smtClean="0"/>
              <a:t>Anonymous feedback link on webpage</a:t>
            </a:r>
          </a:p>
          <a:p>
            <a:pPr lvl="1"/>
            <a:r>
              <a:rPr lang="en-US" sz="2000" dirty="0" smtClean="0"/>
              <a:t>For good and bad: </a:t>
            </a:r>
            <a:r>
              <a:rPr lang="en-US" sz="2000" dirty="0"/>
              <a:t>I</a:t>
            </a:r>
            <a:r>
              <a:rPr lang="en-US" sz="2000" dirty="0" smtClean="0"/>
              <a:t>f you don’t tell me, I don’t know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6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and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Both required</a:t>
            </a:r>
          </a:p>
          <a:p>
            <a:endParaRPr lang="en-US" sz="2000" dirty="0"/>
          </a:p>
          <a:p>
            <a:r>
              <a:rPr lang="en-US" sz="2000" dirty="0" smtClean="0"/>
              <a:t>All materials posted, but they are visual aids</a:t>
            </a:r>
          </a:p>
          <a:p>
            <a:pPr lvl="1"/>
            <a:r>
              <a:rPr lang="en-US" sz="2000" dirty="0" smtClean="0"/>
              <a:t>Arrive punctually and pay attention</a:t>
            </a:r>
          </a:p>
          <a:p>
            <a:pPr lvl="1"/>
            <a:r>
              <a:rPr lang="en-US" sz="2000" dirty="0" smtClean="0"/>
              <a:t>If doing so doesn’t save you time, one of us is messing up (!)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Section will often be more tools and homework-details focused</a:t>
            </a:r>
          </a:p>
          <a:p>
            <a:pPr lvl="1"/>
            <a:r>
              <a:rPr lang="en-US" sz="2000" dirty="0" smtClean="0"/>
              <a:t>Especially this week and next: preparing for projects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Other posted handouts </a:t>
            </a:r>
            <a:r>
              <a:rPr lang="en-US" sz="2000" dirty="0" smtClean="0"/>
              <a:t>related </a:t>
            </a:r>
            <a:r>
              <a:rPr lang="en-US" sz="2000" dirty="0" smtClean="0"/>
              <a:t>to class material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2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Biggest misconception about CSE331 (?)</a:t>
            </a:r>
          </a:p>
          <a:p>
            <a:pPr marL="457200" lvl="1" indent="0" algn="ctr"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“Homework was programming projects that seemed disconnected from lecture”</a:t>
            </a:r>
          </a:p>
          <a:p>
            <a:pPr lvl="1"/>
            <a:r>
              <a:rPr lang="en-US" sz="2000" dirty="0" smtClean="0"/>
              <a:t>If you think so, you are making them harder!</a:t>
            </a:r>
          </a:p>
          <a:p>
            <a:pPr lvl="2"/>
            <a:r>
              <a:rPr lang="en-US" sz="2000" dirty="0" smtClean="0"/>
              <a:t>Reconsider</a:t>
            </a:r>
          </a:p>
          <a:p>
            <a:pPr lvl="2"/>
            <a:r>
              <a:rPr lang="en-US" sz="2000" dirty="0" smtClean="0"/>
              <a:t>Seek out the connections by thinking-before-typing</a:t>
            </a:r>
          </a:p>
          <a:p>
            <a:pPr lvl="2"/>
            <a:r>
              <a:rPr lang="en-US" sz="2000" dirty="0" smtClean="0"/>
              <a:t>Approaching them as CSE143 homework won’t work well</a:t>
            </a:r>
          </a:p>
          <a:p>
            <a:pPr lvl="2"/>
            <a:r>
              <a:rPr lang="en-US" sz="2000" dirty="0" smtClean="0"/>
              <a:t>Don’t keep cutting with a dull blade</a:t>
            </a:r>
          </a:p>
          <a:p>
            <a:pPr lvl="2"/>
            <a:endParaRPr lang="en-US" sz="1400" dirty="0"/>
          </a:p>
          <a:p>
            <a:r>
              <a:rPr lang="en-US" sz="2000" dirty="0" smtClean="0"/>
              <a:t>First couple assignments are “more on paper”, followed by software development that is increasingly substantial</a:t>
            </a:r>
          </a:p>
          <a:p>
            <a:endParaRPr lang="en-US" sz="1400" dirty="0"/>
          </a:p>
          <a:p>
            <a:r>
              <a:rPr lang="en-US" sz="2000" dirty="0" smtClean="0"/>
              <a:t>Four late days for the quarter: save for </a:t>
            </a:r>
            <a:r>
              <a:rPr lang="en-US" sz="2000" dirty="0" smtClean="0"/>
              <a:t>emergencies</a:t>
            </a:r>
          </a:p>
          <a:p>
            <a:pPr lvl="1"/>
            <a:r>
              <a:rPr lang="en-US" sz="2000" dirty="0" smtClean="0"/>
              <a:t>Max 2 per homework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5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 – 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Required:</a:t>
            </a:r>
          </a:p>
          <a:p>
            <a:r>
              <a:rPr lang="en-US" sz="2000" i="1" dirty="0" smtClean="0"/>
              <a:t>Pragmatic Programmer</a:t>
            </a:r>
            <a:r>
              <a:rPr lang="en-US" sz="2000" dirty="0" smtClean="0"/>
              <a:t>, Hunt &amp; Thomas</a:t>
            </a:r>
          </a:p>
          <a:p>
            <a:r>
              <a:rPr lang="en-US" sz="2000" i="1" dirty="0" smtClean="0"/>
              <a:t>Effective Java</a:t>
            </a:r>
            <a:r>
              <a:rPr lang="en-US" sz="2000" dirty="0" smtClean="0"/>
              <a:t> 2nd </a:t>
            </a:r>
            <a:r>
              <a:rPr lang="en-US" sz="2000" dirty="0" err="1" smtClean="0"/>
              <a:t>ed</a:t>
            </a:r>
            <a:r>
              <a:rPr lang="en-US" sz="2000" dirty="0" smtClean="0"/>
              <a:t>, Bloch</a:t>
            </a:r>
          </a:p>
          <a:p>
            <a:pPr marL="0" indent="0">
              <a:buNone/>
            </a:pPr>
            <a:r>
              <a:rPr lang="en-US" sz="2000" dirty="0" smtClean="0"/>
              <a:t>Serious programmers</a:t>
            </a:r>
            <a:br>
              <a:rPr lang="en-US" sz="2000" dirty="0" smtClean="0"/>
            </a:br>
            <a:r>
              <a:rPr lang="en-US" sz="2000" dirty="0" smtClean="0"/>
              <a:t>should study these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Decent “Java book” is a wise thing to have</a:t>
            </a:r>
          </a:p>
          <a:p>
            <a:r>
              <a:rPr lang="en-US" sz="2000" i="1" dirty="0" smtClean="0"/>
              <a:t>Core Java</a:t>
            </a:r>
            <a:r>
              <a:rPr lang="en-US" sz="2000" dirty="0" smtClean="0"/>
              <a:t> </a:t>
            </a:r>
            <a:r>
              <a:rPr lang="en-US" sz="2000" dirty="0" err="1" smtClean="0"/>
              <a:t>Vol</a:t>
            </a:r>
            <a:r>
              <a:rPr lang="en-US" sz="2000" dirty="0" smtClean="0"/>
              <a:t> I, </a:t>
            </a:r>
            <a:r>
              <a:rPr lang="en-US" sz="2000" dirty="0" err="1" smtClean="0"/>
              <a:t>Horstmann</a:t>
            </a: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And use the Java API Docs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514600"/>
            <a:ext cx="1272209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057400"/>
            <a:ext cx="1249581" cy="1567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572000"/>
            <a:ext cx="1371600" cy="1816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7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4216</TotalTime>
  <Words>1607</Words>
  <Application>Microsoft Office PowerPoint</Application>
  <PresentationFormat>On-screen Show (4:3)</PresentationFormat>
  <Paragraphs>318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simple</vt:lpstr>
      <vt:lpstr>CSE 331 Software Design &amp; Implementation</vt:lpstr>
      <vt:lpstr>Welcome!</vt:lpstr>
      <vt:lpstr>Concise to-do list</vt:lpstr>
      <vt:lpstr>Who: Course staff</vt:lpstr>
      <vt:lpstr>Acknowledgments</vt:lpstr>
      <vt:lpstr>Staying in touch</vt:lpstr>
      <vt:lpstr>Lecture and section</vt:lpstr>
      <vt:lpstr>Homeworks</vt:lpstr>
      <vt:lpstr>Resources – Books</vt:lpstr>
      <vt:lpstr>Readings (and quizzes)</vt:lpstr>
      <vt:lpstr>Books? In the 21st century?</vt:lpstr>
      <vt:lpstr>Exams</vt:lpstr>
      <vt:lpstr>One Last Requirement</vt:lpstr>
      <vt:lpstr>Academic Integrity</vt:lpstr>
      <vt:lpstr>Questions?</vt:lpstr>
      <vt:lpstr>Goals</vt:lpstr>
      <vt:lpstr>Main topic:  Managing complexity</vt:lpstr>
      <vt:lpstr>The goal of system building</vt:lpstr>
      <vt:lpstr>Why is building good software hard?</vt:lpstr>
      <vt:lpstr>Programming is hard</vt:lpstr>
      <vt:lpstr>Prerequisites</vt:lpstr>
      <vt:lpstr>You have homework!</vt:lpstr>
      <vt:lpstr>CSE331 is hard!</vt:lpstr>
      <vt:lpstr>Example</vt:lpstr>
      <vt:lpstr>Example</vt:lpstr>
      <vt:lpstr>Moral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cse</cp:lastModifiedBy>
  <cp:revision>145</cp:revision>
  <cp:lastPrinted>2013-01-07T03:34:38Z</cp:lastPrinted>
  <dcterms:created xsi:type="dcterms:W3CDTF">2012-01-13T04:41:44Z</dcterms:created>
  <dcterms:modified xsi:type="dcterms:W3CDTF">2015-03-24T21:38:01Z</dcterms:modified>
</cp:coreProperties>
</file>