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59" r:id="rId2"/>
    <p:sldId id="362" r:id="rId3"/>
    <p:sldId id="364" r:id="rId4"/>
    <p:sldId id="365" r:id="rId5"/>
    <p:sldId id="367" r:id="rId6"/>
    <p:sldId id="368" r:id="rId7"/>
    <p:sldId id="369" r:id="rId8"/>
    <p:sldId id="370" r:id="rId9"/>
    <p:sldId id="371" r:id="rId10"/>
    <p:sldId id="372" r:id="rId11"/>
    <p:sldId id="373" r:id="rId12"/>
    <p:sldId id="374" r:id="rId13"/>
    <p:sldId id="377" r:id="rId14"/>
    <p:sldId id="378" r:id="rId15"/>
    <p:sldId id="379" r:id="rId16"/>
    <p:sldId id="380" r:id="rId17"/>
    <p:sldId id="381" r:id="rId18"/>
    <p:sldId id="382" r:id="rId19"/>
    <p:sldId id="383" r:id="rId20"/>
    <p:sldId id="384" r:id="rId21"/>
    <p:sldId id="385" r:id="rId22"/>
    <p:sldId id="395" r:id="rId23"/>
    <p:sldId id="387" r:id="rId24"/>
    <p:sldId id="388" r:id="rId25"/>
    <p:sldId id="390" r:id="rId26"/>
    <p:sldId id="391" r:id="rId27"/>
    <p:sldId id="392" r:id="rId28"/>
    <p:sldId id="393" r:id="rId29"/>
    <p:sldId id="394" r:id="rId30"/>
  </p:sldIdLst>
  <p:sldSz cx="9144000" cy="6858000" type="screen4x3"/>
  <p:notesSz cx="6934200" cy="92202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l Perkins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A7BC"/>
    <a:srgbClr val="009900"/>
    <a:srgbClr val="800080"/>
    <a:srgbClr val="FFFF99"/>
    <a:srgbClr val="FFFF00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23" autoAdjust="0"/>
    <p:restoredTop sz="84499" autoAdjust="0"/>
  </p:normalViewPr>
  <p:slideViewPr>
    <p:cSldViewPr>
      <p:cViewPr varScale="1">
        <p:scale>
          <a:sx n="74" d="100"/>
          <a:sy n="74" d="100"/>
        </p:scale>
        <p:origin x="-108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908" y="-8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00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 dirty="0"/>
            </a:lvl1pPr>
          </a:lstStyle>
          <a:p>
            <a:pPr>
              <a:defRPr/>
            </a:pPr>
            <a:r>
              <a:rPr lang="en-US" dirty="0"/>
              <a:t>CSE </a:t>
            </a:r>
            <a:r>
              <a:rPr lang="en-US" dirty="0" smtClean="0"/>
              <a:t>331 Au13</a:t>
            </a:r>
            <a:endParaRPr lang="en-US" dirty="0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80" y="8759800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r>
              <a:rPr lang="en-US" dirty="0" smtClean="0"/>
              <a:t>10-</a:t>
            </a:r>
            <a:fld id="{4490ECC9-DBDA-4236-ABEF-47C2FD79D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996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80" y="1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58" y="4379901"/>
            <a:ext cx="5086284" cy="41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00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80" y="8759800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5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686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93420" y="4379596"/>
            <a:ext cx="5547360" cy="41490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4813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93420" y="4379596"/>
            <a:ext cx="5547360" cy="41490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7065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93420" y="4379596"/>
            <a:ext cx="5547360" cy="41490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7168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93420" y="4379596"/>
            <a:ext cx="5547360" cy="41490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26869" y="8757664"/>
            <a:ext cx="3005825" cy="46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49" tIns="45424" rIns="90849" bIns="45424"/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0483" indent="-273263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93051" indent="-21861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30271" indent="-21861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67492" indent="-21861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04712" indent="-2186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41932" indent="-2186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79153" indent="-2186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16373" indent="-2186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094ACC3-D39B-4B2D-99C4-94321BB64F48}" type="slidenum">
              <a:rPr lang="en-US"/>
              <a:pPr/>
              <a:t>29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79450"/>
            <a:ext cx="4641850" cy="3481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5969" y="4388755"/>
            <a:ext cx="5135830" cy="416435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04" tIns="45352" rIns="90704" bIns="45352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762000" y="12954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762000" y="57912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80008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1F6C098-13F0-41FA-8110-EA5113992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1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3ACDB-C1BA-4139-A3B5-ECE71C1D9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2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5BC84-1DEC-4E9D-8DD0-2C203C730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16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96"/>
            <a:ext cx="9122394" cy="8464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71252" y="1451063"/>
            <a:ext cx="3834488" cy="23176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4023" y="1451063"/>
            <a:ext cx="3834488" cy="23176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71251" y="3906930"/>
            <a:ext cx="7807259" cy="23176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07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ACF16-E0F0-4B7F-BDAB-0ED6A37A3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2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C4CED-1F2F-4C0D-A4F7-58F3EB91B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4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EBA81-96FB-474D-A3C6-C60125E85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5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9CD30-6C9D-46DE-B266-6B0D81F43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9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E8722-9256-42EB-B779-63A99D304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7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983B7-E459-4701-B580-D0BD95C5F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4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E64B7-D971-4815-8FF7-96068F85D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3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15EA6-3B7E-4A7B-BCDE-0EB3FFF82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3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fld id="{12A14B3B-27EA-4853-B4FC-2EDFCA059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762000" y="12954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2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st.cs.uni-saarland.de/zeller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CSE 331</a:t>
            </a:r>
            <a:br>
              <a:rPr lang="en-US" dirty="0" smtClean="0"/>
            </a:br>
            <a:r>
              <a:rPr lang="en-US" dirty="0" smtClean="0"/>
              <a:t>Software Design &amp; Implementation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7924800" cy="1752600"/>
          </a:xfrm>
        </p:spPr>
        <p:txBody>
          <a:bodyPr/>
          <a:lstStyle/>
          <a:p>
            <a:r>
              <a:rPr lang="en-US" dirty="0"/>
              <a:t>Dan Grossman</a:t>
            </a:r>
          </a:p>
          <a:p>
            <a:r>
              <a:rPr lang="en-US" dirty="0"/>
              <a:t>Spring 2015</a:t>
            </a:r>
          </a:p>
          <a:p>
            <a:r>
              <a:rPr lang="en-US" dirty="0"/>
              <a:t>Debugging</a:t>
            </a:r>
          </a:p>
          <a:p>
            <a:r>
              <a:rPr lang="en-US" sz="1800" dirty="0"/>
              <a:t>(Based on slides by Mike Ernst</a:t>
            </a:r>
            <a:r>
              <a:rPr lang="en-US" sz="1800"/>
              <a:t>, </a:t>
            </a:r>
            <a:r>
              <a:rPr lang="en-US" sz="1800" dirty="0"/>
              <a:t>Dan</a:t>
            </a:r>
            <a:r>
              <a:rPr lang="en-US" sz="1800"/>
              <a:t> Grossman, David </a:t>
            </a:r>
            <a:r>
              <a:rPr lang="en-US" sz="1800" dirty="0" err="1"/>
              <a:t>Notkin</a:t>
            </a:r>
            <a:r>
              <a:rPr lang="en-US" sz="1800" dirty="0"/>
              <a:t>, Hal Perkins)</a:t>
            </a:r>
          </a:p>
        </p:txBody>
      </p:sp>
    </p:spTree>
    <p:extLst>
      <p:ext uri="{BB962C8B-B14F-4D97-AF65-F5344CB8AC3E}">
        <p14:creationId xmlns:p14="http://schemas.microsoft.com/office/powerpoint/2010/main" val="250620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Don't hide errors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00050" lvl="1" indent="0">
              <a:buNone/>
            </a:pPr>
            <a:r>
              <a:rPr lang="en-GB" sz="2000" b="1" dirty="0" smtClean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// k must be present in a</a:t>
            </a:r>
          </a:p>
          <a:p>
            <a:pPr marL="400050" lvl="1" indent="0">
              <a:buNone/>
            </a:pP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while (true) {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if (a[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]==k) break;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++;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2000" dirty="0" smtClean="0"/>
              <a:t>This code fragment searches an array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GB" sz="2000" dirty="0" smtClean="0"/>
              <a:t> for a value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k</a:t>
            </a:r>
          </a:p>
          <a:p>
            <a:pPr lvl="1"/>
            <a:r>
              <a:rPr lang="en-GB" sz="2000" dirty="0" smtClean="0"/>
              <a:t>Value is guaranteed to be in the array</a:t>
            </a:r>
          </a:p>
          <a:p>
            <a:pPr lvl="1"/>
            <a:r>
              <a:rPr lang="en-GB" sz="2000" dirty="0" smtClean="0"/>
              <a:t>What if that guarantee is broken (by a defect)?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4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Don't hide errors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GB" sz="2000" b="1" dirty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// k must be present in </a:t>
            </a:r>
            <a:r>
              <a:rPr lang="en-GB" sz="2000" b="1" dirty="0" smtClean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a</a:t>
            </a:r>
          </a:p>
          <a:p>
            <a:pPr marL="400050" lvl="1" indent="0">
              <a:buNone/>
            </a:pP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while (</a:t>
            </a:r>
            <a:r>
              <a:rPr lang="en-GB" sz="20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&lt; </a:t>
            </a:r>
            <a:r>
              <a:rPr lang="en-GB" sz="20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a.length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if (a[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]==k) break;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++;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00050" lvl="1" indent="0">
              <a:buNone/>
            </a:pPr>
            <a:endParaRPr lang="en-GB" sz="20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2000" dirty="0" smtClean="0"/>
              <a:t>Now the loop always terminates</a:t>
            </a:r>
          </a:p>
          <a:p>
            <a:pPr lvl="1"/>
            <a:r>
              <a:rPr lang="en-GB" sz="2000" dirty="0" smtClean="0"/>
              <a:t>But no longer guaranteed that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a[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]==k</a:t>
            </a:r>
          </a:p>
          <a:p>
            <a:pPr lvl="1"/>
            <a:r>
              <a:rPr lang="en-GB" sz="2000" dirty="0" smtClean="0"/>
              <a:t>If other code relies on this, then problems arise later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771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Don't hide errors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7848600" cy="4876800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GB" sz="2000" b="1" dirty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// k must be present in a</a:t>
            </a:r>
          </a:p>
          <a:p>
            <a:pPr marL="400050" lvl="1" indent="0">
              <a:buNone/>
            </a:pP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while (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&lt;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a.length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if (a[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]==k) break;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++;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assert (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!=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a.length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 : "key not found";</a:t>
            </a:r>
          </a:p>
          <a:p>
            <a:pPr marL="0" indent="0">
              <a:buNone/>
            </a:pPr>
            <a:endParaRPr lang="en-GB" sz="1400" dirty="0" smtClean="0"/>
          </a:p>
          <a:p>
            <a:r>
              <a:rPr lang="en-GB" sz="2000" dirty="0" smtClean="0"/>
              <a:t>Assertions let us document and check invariants</a:t>
            </a:r>
          </a:p>
          <a:p>
            <a:pPr marL="400050"/>
            <a:r>
              <a:rPr lang="en-GB" sz="2000" dirty="0" smtClean="0"/>
              <a:t>Abort/debug program as soon as problem is detected</a:t>
            </a:r>
          </a:p>
          <a:p>
            <a:pPr lvl="1"/>
            <a:r>
              <a:rPr lang="en-GB" sz="2000" dirty="0"/>
              <a:t>T</a:t>
            </a:r>
            <a:r>
              <a:rPr lang="en-GB" sz="2000" dirty="0" smtClean="0"/>
              <a:t>urn an </a:t>
            </a:r>
            <a:r>
              <a:rPr lang="en-GB" sz="2000" dirty="0" smtClean="0">
                <a:solidFill>
                  <a:srgbClr val="C00000"/>
                </a:solidFill>
              </a:rPr>
              <a:t>error</a:t>
            </a:r>
            <a:r>
              <a:rPr lang="en-GB" sz="2000" dirty="0" smtClean="0"/>
              <a:t> into a </a:t>
            </a:r>
            <a:r>
              <a:rPr lang="en-GB" sz="2000" dirty="0" smtClean="0">
                <a:solidFill>
                  <a:srgbClr val="C00000"/>
                </a:solidFill>
              </a:rPr>
              <a:t>failure</a:t>
            </a:r>
          </a:p>
          <a:p>
            <a:r>
              <a:rPr lang="en-US" sz="2000" dirty="0" smtClean="0"/>
              <a:t>Unfortunately, we may still be a long distance from the </a:t>
            </a:r>
            <a:r>
              <a:rPr lang="en-US" sz="2000" i="1" dirty="0" smtClean="0">
                <a:solidFill>
                  <a:srgbClr val="C00000"/>
                </a:solidFill>
              </a:rPr>
              <a:t>defect</a:t>
            </a:r>
          </a:p>
          <a:p>
            <a:pPr lvl="1"/>
            <a:r>
              <a:rPr lang="en-US" sz="2000" dirty="0" smtClean="0"/>
              <a:t>The defect caused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2000" dirty="0" smtClean="0"/>
              <a:t> not to be in the array </a:t>
            </a:r>
            <a:endParaRPr lang="en-GB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571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Last resort: debugging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Defects happen – people are imperfect</a:t>
            </a:r>
          </a:p>
          <a:p>
            <a:pPr lvl="1"/>
            <a:r>
              <a:rPr lang="en-GB" sz="2000" dirty="0" smtClean="0"/>
              <a:t>Industry average (?): 10 defects per 1000 lines of code</a:t>
            </a:r>
          </a:p>
          <a:p>
            <a:pPr lvl="1"/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Defects happen that are not immediately localizable</a:t>
            </a:r>
          </a:p>
          <a:p>
            <a:pPr lvl="1"/>
            <a:r>
              <a:rPr lang="en-GB" sz="2000" dirty="0" smtClean="0"/>
              <a:t>Found during integration testing</a:t>
            </a:r>
          </a:p>
          <a:p>
            <a:pPr lvl="1"/>
            <a:r>
              <a:rPr lang="en-GB" sz="2000" dirty="0" smtClean="0"/>
              <a:t>Or reported by user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step 1</a:t>
            </a:r>
            <a:r>
              <a:rPr lang="en-GB" sz="2000" dirty="0" smtClean="0"/>
              <a:t> – Clarify symptom (simplify input), create “minimal” test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step 2</a:t>
            </a:r>
            <a:r>
              <a:rPr lang="en-GB" sz="2000" dirty="0" smtClean="0"/>
              <a:t> – Find and understand cause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step 3</a:t>
            </a:r>
            <a:r>
              <a:rPr lang="en-GB" sz="2000" dirty="0" smtClean="0"/>
              <a:t> – Fix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step 4</a:t>
            </a:r>
            <a:r>
              <a:rPr lang="en-GB" sz="2000" dirty="0" smtClean="0"/>
              <a:t> – Rerun </a:t>
            </a:r>
            <a:r>
              <a:rPr lang="en-GB" sz="2000" i="1" dirty="0" smtClean="0"/>
              <a:t>all</a:t>
            </a:r>
            <a:r>
              <a:rPr lang="en-GB" sz="2000" dirty="0" smtClean="0"/>
              <a:t> tests, old and new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143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debugging process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9248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step 1</a:t>
            </a:r>
            <a:r>
              <a:rPr lang="en-GB" sz="2000" dirty="0" smtClean="0"/>
              <a:t> – </a:t>
            </a:r>
            <a:r>
              <a:rPr lang="en-GB" sz="2000" i="1" dirty="0" smtClean="0"/>
              <a:t>find small, repeatable test case that produces the failure</a:t>
            </a:r>
            <a:r>
              <a:rPr lang="en-GB" sz="2000" dirty="0" smtClean="0"/>
              <a:t> </a:t>
            </a:r>
          </a:p>
          <a:p>
            <a:pPr lvl="1"/>
            <a:r>
              <a:rPr lang="en-GB" sz="2000" dirty="0" smtClean="0"/>
              <a:t>May take effort, but helps identify the defect </a:t>
            </a:r>
            <a:r>
              <a:rPr lang="en-GB" sz="2000" i="1" dirty="0" smtClean="0"/>
              <a:t>and</a:t>
            </a:r>
            <a:r>
              <a:rPr lang="en-GB" sz="2000" dirty="0" smtClean="0"/>
              <a:t> gives you a regression test</a:t>
            </a:r>
          </a:p>
          <a:p>
            <a:pPr lvl="1"/>
            <a:r>
              <a:rPr lang="en-GB" sz="2000" dirty="0" smtClean="0"/>
              <a:t>Do </a:t>
            </a:r>
            <a:r>
              <a:rPr lang="en-GB" sz="2000" i="1" dirty="0">
                <a:solidFill>
                  <a:srgbClr val="FF0000"/>
                </a:solidFill>
              </a:rPr>
              <a:t>not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smtClean="0"/>
              <a:t>start step 2 until you have a simple repeatable test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step 2</a:t>
            </a:r>
            <a:r>
              <a:rPr lang="en-GB" sz="2000" dirty="0" smtClean="0"/>
              <a:t> – </a:t>
            </a:r>
            <a:r>
              <a:rPr lang="en-GB" sz="2000" i="1" dirty="0" smtClean="0"/>
              <a:t>narrow down location and proximate cause</a:t>
            </a:r>
            <a:endParaRPr lang="en-GB" sz="2000" dirty="0" smtClean="0"/>
          </a:p>
          <a:p>
            <a:pPr lvl="1"/>
            <a:r>
              <a:rPr lang="en-GB" sz="2000" i="1" dirty="0" smtClean="0"/>
              <a:t>Loop</a:t>
            </a:r>
            <a:r>
              <a:rPr lang="en-GB" sz="2000" dirty="0" smtClean="0"/>
              <a:t>: (a) Study the data (b) hypothesize (c) experiment </a:t>
            </a:r>
          </a:p>
          <a:p>
            <a:pPr lvl="1"/>
            <a:r>
              <a:rPr lang="en-GB" sz="2000" dirty="0" smtClean="0"/>
              <a:t>Experiments often involve changing the code</a:t>
            </a:r>
          </a:p>
          <a:p>
            <a:pPr lvl="1"/>
            <a:r>
              <a:rPr lang="en-GB" sz="2000" dirty="0" smtClean="0"/>
              <a:t>Do </a:t>
            </a:r>
            <a:r>
              <a:rPr lang="en-GB" sz="2000" i="1" dirty="0">
                <a:solidFill>
                  <a:srgbClr val="FF0000"/>
                </a:solidFill>
              </a:rPr>
              <a:t>not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smtClean="0"/>
              <a:t>start step 3 until you understand the cause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step 3</a:t>
            </a:r>
            <a:r>
              <a:rPr lang="en-GB" sz="2000" dirty="0" smtClean="0"/>
              <a:t> – </a:t>
            </a:r>
            <a:r>
              <a:rPr lang="en-GB" sz="2000" i="1" dirty="0" smtClean="0"/>
              <a:t>fix the defect</a:t>
            </a:r>
          </a:p>
          <a:p>
            <a:pPr lvl="1"/>
            <a:r>
              <a:rPr lang="en-GB" sz="2000" dirty="0" smtClean="0"/>
              <a:t>Is it a simple typo, or a design flaw?  </a:t>
            </a:r>
          </a:p>
          <a:p>
            <a:pPr lvl="1"/>
            <a:r>
              <a:rPr lang="en-GB" sz="2000" i="1" dirty="0" smtClean="0">
                <a:solidFill>
                  <a:srgbClr val="C00000"/>
                </a:solidFill>
              </a:rPr>
              <a:t>Does it occur elsewhere?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step 4</a:t>
            </a:r>
            <a:r>
              <a:rPr lang="en-GB" sz="2000" dirty="0" smtClean="0"/>
              <a:t> – </a:t>
            </a:r>
            <a:r>
              <a:rPr lang="en-GB" sz="2000" i="1" dirty="0" smtClean="0"/>
              <a:t>add test case to regression suite</a:t>
            </a:r>
          </a:p>
          <a:p>
            <a:pPr lvl="1"/>
            <a:r>
              <a:rPr lang="en-GB" sz="2000" dirty="0" smtClean="0"/>
              <a:t>Is this failure fixed?  Are any other new failures introduced?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509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Debugging and the scientific method</a:t>
            </a:r>
          </a:p>
        </p:txBody>
      </p:sp>
      <p:sp>
        <p:nvSpPr>
          <p:cNvPr id="2765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 smtClean="0"/>
              <a:t>Debugging should be </a:t>
            </a:r>
            <a:r>
              <a:rPr lang="en-US" sz="2000" i="1" dirty="0" smtClean="0">
                <a:solidFill>
                  <a:srgbClr val="009900"/>
                </a:solidFill>
              </a:rPr>
              <a:t>systematic</a:t>
            </a:r>
          </a:p>
          <a:p>
            <a:pPr lvl="1"/>
            <a:r>
              <a:rPr lang="en-US" sz="2000" dirty="0" smtClean="0"/>
              <a:t>Carefully </a:t>
            </a:r>
            <a:r>
              <a:rPr lang="en-US" sz="2000" i="1" dirty="0" smtClean="0">
                <a:solidFill>
                  <a:srgbClr val="009900"/>
                </a:solidFill>
              </a:rPr>
              <a:t>decide</a:t>
            </a:r>
            <a:r>
              <a:rPr lang="en-US" sz="2000" dirty="0" smtClean="0"/>
              <a:t> what to do </a:t>
            </a:r>
          </a:p>
          <a:p>
            <a:pPr lvl="2"/>
            <a:r>
              <a:rPr lang="en-US" sz="2000" dirty="0" smtClean="0"/>
              <a:t>Don’t flail!</a:t>
            </a:r>
          </a:p>
          <a:p>
            <a:pPr lvl="1"/>
            <a:r>
              <a:rPr lang="en-US" sz="2000" dirty="0" smtClean="0"/>
              <a:t>Keep a </a:t>
            </a:r>
            <a:r>
              <a:rPr lang="en-US" sz="2000" i="1" dirty="0" smtClean="0">
                <a:solidFill>
                  <a:srgbClr val="009900"/>
                </a:solidFill>
              </a:rPr>
              <a:t>record</a:t>
            </a:r>
            <a:r>
              <a:rPr lang="en-US" sz="2000" dirty="0" smtClean="0"/>
              <a:t> of everything that you do</a:t>
            </a:r>
          </a:p>
          <a:p>
            <a:pPr lvl="1"/>
            <a:r>
              <a:rPr lang="en-US" sz="2000" dirty="0" smtClean="0"/>
              <a:t>Don’t get sucked into fruitless avenues</a:t>
            </a:r>
          </a:p>
          <a:p>
            <a:endParaRPr lang="en-US" sz="2000" dirty="0" smtClean="0"/>
          </a:p>
          <a:p>
            <a:r>
              <a:rPr lang="en-US" sz="2000" dirty="0" smtClean="0"/>
              <a:t>Use an iterative scientific process:</a:t>
            </a:r>
            <a:endParaRPr lang="en-US" sz="2000" dirty="0"/>
          </a:p>
        </p:txBody>
      </p:sp>
      <p:pic>
        <p:nvPicPr>
          <p:cNvPr id="27654" name="Picture 5" descr="Hom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0"/>
            <a:ext cx="1607546" cy="197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24200" y="4381380"/>
            <a:ext cx="2848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Formulate a </a:t>
            </a:r>
            <a:r>
              <a:rPr lang="en-US" sz="2000" dirty="0" smtClean="0">
                <a:solidFill>
                  <a:srgbClr val="009900"/>
                </a:solidFill>
                <a:latin typeface="+mj-lt"/>
              </a:rPr>
              <a:t>hypothesis</a:t>
            </a:r>
            <a:endParaRPr lang="en-US" sz="2000" dirty="0">
              <a:solidFill>
                <a:srgbClr val="0099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37729" y="5086290"/>
            <a:ext cx="2678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Design an </a:t>
            </a:r>
            <a:r>
              <a:rPr lang="en-US" sz="2000" dirty="0" smtClean="0">
                <a:solidFill>
                  <a:srgbClr val="009900"/>
                </a:solidFill>
                <a:latin typeface="+mj-lt"/>
              </a:rPr>
              <a:t>experiment</a:t>
            </a:r>
            <a:endParaRPr lang="en-US" sz="2000" dirty="0">
              <a:solidFill>
                <a:srgbClr val="0099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54054" y="5867400"/>
            <a:ext cx="2789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Perform an </a:t>
            </a:r>
            <a:r>
              <a:rPr lang="en-US" sz="2000" dirty="0" smtClean="0">
                <a:solidFill>
                  <a:srgbClr val="009900"/>
                </a:solidFill>
                <a:latin typeface="+mj-lt"/>
              </a:rPr>
              <a:t>experiment</a:t>
            </a:r>
            <a:endParaRPr lang="en-US" sz="2000" dirty="0">
              <a:solidFill>
                <a:srgbClr val="0099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4601" y="5086290"/>
            <a:ext cx="1962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Interpret </a:t>
            </a:r>
            <a:r>
              <a:rPr lang="en-US" sz="2000" dirty="0" smtClean="0">
                <a:solidFill>
                  <a:srgbClr val="009900"/>
                </a:solidFill>
                <a:latin typeface="+mj-lt"/>
              </a:rPr>
              <a:t>results</a:t>
            </a:r>
            <a:endParaRPr lang="en-US" sz="2000" dirty="0">
              <a:solidFill>
                <a:srgbClr val="009900"/>
              </a:solidFill>
              <a:latin typeface="+mj-lt"/>
            </a:endParaRPr>
          </a:p>
        </p:txBody>
      </p:sp>
      <p:sp>
        <p:nvSpPr>
          <p:cNvPr id="12" name="Bent Arrow 11"/>
          <p:cNvSpPr/>
          <p:nvPr/>
        </p:nvSpPr>
        <p:spPr>
          <a:xfrm rot="5400000">
            <a:off x="6127935" y="4347150"/>
            <a:ext cx="704910" cy="868680"/>
          </a:xfrm>
          <a:prstGeom prst="ben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Bent Arrow 15"/>
          <p:cNvSpPr/>
          <p:nvPr/>
        </p:nvSpPr>
        <p:spPr>
          <a:xfrm rot="10800000">
            <a:off x="5943600" y="5455919"/>
            <a:ext cx="857311" cy="868680"/>
          </a:xfrm>
          <a:prstGeom prst="ben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Bent Arrow 16"/>
          <p:cNvSpPr/>
          <p:nvPr/>
        </p:nvSpPr>
        <p:spPr>
          <a:xfrm rot="16200000">
            <a:off x="2363105" y="5487306"/>
            <a:ext cx="653508" cy="868680"/>
          </a:xfrm>
          <a:prstGeom prst="ben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Bent Arrow 17"/>
          <p:cNvSpPr/>
          <p:nvPr/>
        </p:nvSpPr>
        <p:spPr>
          <a:xfrm>
            <a:off x="2302721" y="4343400"/>
            <a:ext cx="821479" cy="763935"/>
          </a:xfrm>
          <a:prstGeom prst="ben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93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229600" cy="48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</a:t>
            </a:r>
            <a:r>
              <a:rPr lang="en-GB" sz="6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returns true </a:t>
            </a:r>
            <a:r>
              <a:rPr lang="en-GB" sz="20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iff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sub is a substring of full</a:t>
            </a:r>
          </a:p>
          <a:p>
            <a:pPr marL="0" indent="0">
              <a:buNone/>
            </a:pP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</a:t>
            </a:r>
            <a:r>
              <a:rPr lang="en-GB" sz="6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(i.e. </a:t>
            </a:r>
            <a:r>
              <a:rPr lang="en-GB" sz="20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iff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there exists A,B such that full=</a:t>
            </a:r>
            <a:r>
              <a:rPr lang="en-GB" sz="20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A+sub+B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contains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(String </a:t>
            </a:r>
            <a:r>
              <a:rPr lang="en-GB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full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, String </a:t>
            </a:r>
            <a:r>
              <a:rPr lang="en-GB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sub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endParaRPr lang="en-GB" sz="1000" i="1" dirty="0" smtClean="0"/>
          </a:p>
          <a:p>
            <a:pPr marL="0" indent="0">
              <a:buNone/>
            </a:pPr>
            <a:r>
              <a:rPr lang="en-GB" sz="2000" i="1" dirty="0" smtClean="0"/>
              <a:t>User bug report:</a:t>
            </a:r>
          </a:p>
          <a:p>
            <a:pPr marL="457200" lvl="1" indent="0">
              <a:buNone/>
            </a:pPr>
            <a:r>
              <a:rPr lang="en-GB" sz="2000" dirty="0" smtClean="0"/>
              <a:t>It can't find the string </a:t>
            </a:r>
            <a:r>
              <a:rPr lang="en-GB" sz="2000" b="1" dirty="0" smtClean="0">
                <a:latin typeface="Courier New"/>
                <a:cs typeface="Courier New"/>
              </a:rPr>
              <a:t>"very happy"</a:t>
            </a:r>
            <a:r>
              <a:rPr lang="en-GB" sz="2000" dirty="0" smtClean="0"/>
              <a:t> within:</a:t>
            </a:r>
          </a:p>
          <a:p>
            <a:pPr marL="914400" lvl="2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Fáilte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, you are very welcome! Hi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Seán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! I am very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very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happy to see you all."</a:t>
            </a:r>
          </a:p>
          <a:p>
            <a:pPr marL="0" indent="0">
              <a:buNone/>
            </a:pPr>
            <a:endParaRPr lang="en-GB" sz="1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Poor responses:</a:t>
            </a:r>
          </a:p>
          <a:p>
            <a:pPr lvl="1"/>
            <a:r>
              <a:rPr lang="en-GB" sz="2000" dirty="0" smtClean="0"/>
              <a:t>See accented characters, panic about not knowing about </a:t>
            </a:r>
            <a:r>
              <a:rPr lang="en-GB" sz="2000" dirty="0"/>
              <a:t>U</a:t>
            </a:r>
            <a:r>
              <a:rPr lang="en-GB" sz="2000" dirty="0" smtClean="0"/>
              <a:t>nicode, begin unorganized web searches and inserting poorly understood library calls, …</a:t>
            </a:r>
          </a:p>
          <a:p>
            <a:pPr lvl="1"/>
            <a:r>
              <a:rPr lang="en-GB" sz="2000" dirty="0" smtClean="0"/>
              <a:t>Start tracing the execution of this example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2"/>
                </a:solidFill>
              </a:rPr>
              <a:t>Better response</a:t>
            </a:r>
            <a:r>
              <a:rPr lang="en-GB" sz="2000" dirty="0" smtClean="0"/>
              <a:t>: simplify/clarify the symptom…</a:t>
            </a:r>
            <a:endParaRPr lang="en-GB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757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Reducing </a:t>
            </a:r>
            <a:r>
              <a:rPr lang="en-GB" i="1" dirty="0" smtClean="0"/>
              <a:t>absolute</a:t>
            </a:r>
            <a:r>
              <a:rPr lang="en-GB" dirty="0" smtClean="0"/>
              <a:t> input size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8077200" cy="44958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Find a simple test case by divide-and-conquer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Pare test down:</a:t>
            </a:r>
          </a:p>
          <a:p>
            <a:pPr marL="0" indent="0">
              <a:buNone/>
            </a:pPr>
            <a:r>
              <a:rPr lang="en-GB" sz="2000" i="1" smtClean="0">
                <a:solidFill>
                  <a:srgbClr val="009900"/>
                </a:solidFill>
              </a:rPr>
              <a:t>Cannot</a:t>
            </a:r>
            <a:r>
              <a:rPr lang="en-GB" sz="2000" smtClean="0"/>
              <a:t> </a:t>
            </a:r>
            <a:r>
              <a:rPr lang="en-GB" sz="2000" dirty="0"/>
              <a:t>find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"very happy"</a:t>
            </a:r>
            <a:r>
              <a:rPr lang="en-GB" sz="2000" dirty="0"/>
              <a:t> within</a:t>
            </a:r>
          </a:p>
          <a:p>
            <a:pPr marL="45720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Fáilte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 you are very welcome! Hi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Seán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! I am very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very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happy to see you all."</a:t>
            </a:r>
          </a:p>
          <a:p>
            <a:pPr marL="45720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"I am very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very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happy to see you all."</a:t>
            </a:r>
          </a:p>
          <a:p>
            <a:pPr marL="45720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"very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very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happy"</a:t>
            </a:r>
          </a:p>
          <a:p>
            <a:pPr marL="0" indent="0">
              <a:buNone/>
            </a:pPr>
            <a:r>
              <a:rPr lang="en-GB" sz="2000" i="1" dirty="0">
                <a:solidFill>
                  <a:srgbClr val="009900"/>
                </a:solidFill>
              </a:rPr>
              <a:t>Can</a:t>
            </a:r>
            <a:r>
              <a:rPr lang="en-GB" sz="2000" dirty="0"/>
              <a:t> find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"very happy"</a:t>
            </a:r>
            <a:r>
              <a:rPr lang="en-GB" sz="2000" dirty="0"/>
              <a:t> within</a:t>
            </a:r>
          </a:p>
          <a:p>
            <a:pPr marL="45720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"very happy"</a:t>
            </a:r>
          </a:p>
          <a:p>
            <a:pPr marL="0" indent="0">
              <a:buNone/>
            </a:pPr>
            <a:r>
              <a:rPr lang="en-GB" sz="2000" i="1" dirty="0">
                <a:solidFill>
                  <a:srgbClr val="009900"/>
                </a:solidFill>
              </a:rPr>
              <a:t>Cannot</a:t>
            </a:r>
            <a:r>
              <a:rPr lang="en-GB" sz="2000" dirty="0"/>
              <a:t> find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"ab"</a:t>
            </a:r>
            <a:r>
              <a:rPr lang="en-GB" sz="2000" dirty="0"/>
              <a:t> within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aab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944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Reducing relative input size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600200"/>
            <a:ext cx="8305800" cy="44958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Can you find two almost identical test cases where one gives the correct answer and the other does not?</a:t>
            </a:r>
          </a:p>
          <a:p>
            <a:pPr marL="0" indent="0">
              <a:buNone/>
            </a:pPr>
            <a:endParaRPr lang="en-GB" sz="2000" dirty="0"/>
          </a:p>
          <a:p>
            <a:pPr marL="457200" lvl="1" indent="0">
              <a:buNone/>
            </a:pPr>
            <a:r>
              <a:rPr lang="en-GB" sz="2000">
                <a:solidFill>
                  <a:srgbClr val="009900"/>
                </a:solidFill>
              </a:rPr>
              <a:t>Cannot</a:t>
            </a:r>
            <a:r>
              <a:rPr lang="en-GB" sz="2000"/>
              <a:t> find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"very happy"</a:t>
            </a:r>
            <a:r>
              <a:rPr lang="en-GB" sz="2000" dirty="0"/>
              <a:t> within</a:t>
            </a:r>
          </a:p>
          <a:p>
            <a:pPr marL="914400" lvl="2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"I am very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very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happy to see you all."</a:t>
            </a:r>
          </a:p>
          <a:p>
            <a:pPr marL="457200" lvl="1" indent="0">
              <a:buNone/>
            </a:pPr>
            <a:endParaRPr lang="en-GB" sz="2000" dirty="0">
              <a:solidFill>
                <a:srgbClr val="009900"/>
              </a:solidFill>
            </a:endParaRPr>
          </a:p>
          <a:p>
            <a:pPr marL="457200" lvl="1" indent="0">
              <a:buNone/>
            </a:pPr>
            <a:r>
              <a:rPr lang="en-GB" sz="2000" dirty="0">
                <a:solidFill>
                  <a:srgbClr val="009900"/>
                </a:solidFill>
              </a:rPr>
              <a:t>Can</a:t>
            </a:r>
            <a:r>
              <a:rPr lang="en-GB" sz="2000" dirty="0"/>
              <a:t> find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"very happy"</a:t>
            </a:r>
            <a:r>
              <a:rPr lang="en-GB" sz="2000" dirty="0"/>
              <a:t> within</a:t>
            </a:r>
          </a:p>
          <a:p>
            <a:pPr marL="914400" lvl="2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"I am very happy to see you all.”</a:t>
            </a:r>
          </a:p>
          <a:p>
            <a:pPr marL="914400" lvl="2" indent="0">
              <a:buNone/>
            </a:pPr>
            <a:endParaRPr lang="en-GB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405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General strategy:  simplify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In general: find simplest input that will provoke failure</a:t>
            </a:r>
          </a:p>
          <a:p>
            <a:pPr lvl="1"/>
            <a:r>
              <a:rPr lang="en-GB" sz="2000" dirty="0" smtClean="0"/>
              <a:t>Usually not the input that revealed existence of the defect</a:t>
            </a:r>
          </a:p>
          <a:p>
            <a:pPr marL="457200" lvl="1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Start with data that revealed the defect</a:t>
            </a:r>
          </a:p>
          <a:p>
            <a:pPr lvl="1"/>
            <a:r>
              <a:rPr lang="en-GB" sz="2000" dirty="0" smtClean="0"/>
              <a:t>Keep paring it down (“binary search” can help)</a:t>
            </a:r>
          </a:p>
          <a:p>
            <a:pPr lvl="1"/>
            <a:r>
              <a:rPr lang="en-GB" sz="2000" dirty="0" smtClean="0"/>
              <a:t>Often leads directly to an understanding of the cause</a:t>
            </a:r>
          </a:p>
          <a:p>
            <a:pPr marL="457200" lvl="1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When not dealing with simple method calls:</a:t>
            </a:r>
          </a:p>
          <a:p>
            <a:pPr lvl="1"/>
            <a:r>
              <a:rPr lang="en-GB" sz="2000" dirty="0" smtClean="0"/>
              <a:t>The “test input” is the set of steps that reliably trigger the failure</a:t>
            </a:r>
          </a:p>
          <a:p>
            <a:pPr lvl="1"/>
            <a:r>
              <a:rPr lang="en-GB" sz="2000" dirty="0" smtClean="0"/>
              <a:t>Same basic idea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829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Ways to get your code right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80010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Verification/quality assurance</a:t>
            </a:r>
          </a:p>
          <a:p>
            <a:pPr lvl="1"/>
            <a:r>
              <a:rPr lang="en-GB" sz="2000" dirty="0" smtClean="0"/>
              <a:t>Purpose is to uncover problems and increase confidence</a:t>
            </a:r>
          </a:p>
          <a:p>
            <a:pPr lvl="1"/>
            <a:r>
              <a:rPr lang="en-GB" sz="2000" dirty="0" smtClean="0"/>
              <a:t>Combination of </a:t>
            </a:r>
            <a:r>
              <a:rPr lang="en-GB" sz="2000" i="1" dirty="0" smtClean="0"/>
              <a:t>reasoning</a:t>
            </a:r>
            <a:r>
              <a:rPr lang="en-GB" sz="2000" dirty="0" smtClean="0"/>
              <a:t> and </a:t>
            </a:r>
            <a:r>
              <a:rPr lang="en-GB" sz="2000" i="1" dirty="0" smtClean="0"/>
              <a:t>testing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Debugging</a:t>
            </a:r>
          </a:p>
          <a:p>
            <a:pPr lvl="1"/>
            <a:r>
              <a:rPr lang="en-GB" sz="2000" dirty="0" smtClean="0"/>
              <a:t>Find out why a program is not functioning as intended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Defensive programming</a:t>
            </a:r>
          </a:p>
          <a:p>
            <a:pPr lvl="1"/>
            <a:r>
              <a:rPr lang="en-GB" sz="2000" dirty="0" smtClean="0"/>
              <a:t>Programming with validation and debugging in mind</a:t>
            </a:r>
          </a:p>
          <a:p>
            <a:pPr marL="457200" lvl="1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Testing ≠ debugging</a:t>
            </a:r>
          </a:p>
          <a:p>
            <a:pPr lvl="1"/>
            <a:r>
              <a:rPr lang="en-GB" sz="2000" i="1" dirty="0" smtClean="0"/>
              <a:t>test</a:t>
            </a:r>
            <a:r>
              <a:rPr lang="en-GB" sz="2000" dirty="0" smtClean="0"/>
              <a:t>: reveals existence of problem; test suite can also increase overall confidence</a:t>
            </a:r>
          </a:p>
          <a:p>
            <a:pPr lvl="1"/>
            <a:r>
              <a:rPr lang="en-GB" sz="2000" i="1" dirty="0" smtClean="0"/>
              <a:t>debug</a:t>
            </a:r>
            <a:r>
              <a:rPr lang="en-GB" sz="2000" dirty="0" smtClean="0"/>
              <a:t>: pinpoint location + cause of problem</a:t>
            </a:r>
          </a:p>
          <a:p>
            <a:pPr marL="0" indent="0">
              <a:buNone/>
            </a:pPr>
            <a:endParaRPr lang="en-GB" sz="2000" dirty="0" smtClean="0"/>
          </a:p>
          <a:p>
            <a:pPr marL="457200" lvl="1" indent="0">
              <a:buNone/>
            </a:pPr>
            <a:endParaRPr lang="en-GB" sz="2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847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Localizing a defect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752600"/>
            <a:ext cx="80010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Take advantage of modularity</a:t>
            </a:r>
          </a:p>
          <a:p>
            <a:pPr lvl="1"/>
            <a:r>
              <a:rPr lang="en-GB" sz="2000" dirty="0" smtClean="0"/>
              <a:t>Start with everything, take away pieces until failure goes away</a:t>
            </a:r>
          </a:p>
          <a:p>
            <a:pPr lvl="1"/>
            <a:r>
              <a:rPr lang="en-GB" sz="2000" dirty="0" smtClean="0"/>
              <a:t>Start with nothing, add pieces back in until failure appears</a:t>
            </a:r>
          </a:p>
          <a:p>
            <a:pPr marL="0" indent="0">
              <a:buNone/>
            </a:pPr>
            <a:endParaRPr lang="en-GB" sz="2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Take advantage of modular reasoning</a:t>
            </a:r>
          </a:p>
          <a:p>
            <a:pPr lvl="1"/>
            <a:r>
              <a:rPr lang="en-GB" sz="2000" dirty="0" smtClean="0"/>
              <a:t>Trace through program, viewing intermediate results</a:t>
            </a:r>
          </a:p>
          <a:p>
            <a:pPr marL="0" indent="0">
              <a:buNone/>
            </a:pPr>
            <a:endParaRPr lang="en-GB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000" i="1" dirty="0" smtClean="0">
                <a:solidFill>
                  <a:srgbClr val="009900"/>
                </a:solidFill>
              </a:rPr>
              <a:t>Binary search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>
                <a:solidFill>
                  <a:schemeClr val="accent6"/>
                </a:solidFill>
              </a:rPr>
              <a:t>speeds up the process</a:t>
            </a:r>
          </a:p>
          <a:p>
            <a:pPr lvl="1"/>
            <a:r>
              <a:rPr lang="en-GB" sz="2000" dirty="0" smtClean="0"/>
              <a:t>Error happens somewhere between first and last statement</a:t>
            </a:r>
          </a:p>
          <a:p>
            <a:pPr lvl="1"/>
            <a:r>
              <a:rPr lang="en-GB" sz="2000" dirty="0" smtClean="0"/>
              <a:t>Do binary search on that ordered set of statements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20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</a:t>
            </a:r>
            <a:r>
              <a:rPr lang="en-GB" dirty="0" smtClean="0"/>
              <a:t>inary search on buggy code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33400" y="1447800"/>
            <a:ext cx="7772400" cy="525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GB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MotionDetector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private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first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true;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private Matrix </a:t>
            </a:r>
            <a:r>
              <a:rPr lang="en-GB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prev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new Matrix();</a:t>
            </a:r>
          </a:p>
          <a:p>
            <a:pPr marL="0" indent="0">
              <a:buNone/>
            </a:pPr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public Point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apply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(Matrix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current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if (first) {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prev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current;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}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Matrix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motion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new Matrix();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getDifference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prev,current,motion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applyThreshold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(motion,motion,10);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2300" b="1" dirty="0" err="1" smtClean="0">
                <a:latin typeface="Courier New" pitchFamily="49" charset="0"/>
                <a:cs typeface="Courier New" pitchFamily="49" charset="0"/>
              </a:rPr>
              <a:t>labelImage</a:t>
            </a:r>
            <a:r>
              <a:rPr lang="en-GB" sz="23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300" b="1" dirty="0" err="1" smtClean="0">
                <a:latin typeface="Courier New" pitchFamily="49" charset="0"/>
                <a:cs typeface="Courier New" pitchFamily="49" charset="0"/>
              </a:rPr>
              <a:t>motion,motion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Hist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hist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getHistogram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(motion);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top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hist.getMostFrequent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applyThreshold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motion,motion,top,top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Point result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getCentroid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(motion);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prev.copy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(current);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return result;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3796" name="AutoShape 3"/>
          <p:cNvSpPr>
            <a:spLocks noChangeArrowheads="1"/>
          </p:cNvSpPr>
          <p:nvPr/>
        </p:nvSpPr>
        <p:spPr bwMode="auto">
          <a:xfrm>
            <a:off x="5807909" y="1741744"/>
            <a:ext cx="2281679" cy="403287"/>
          </a:xfrm>
          <a:prstGeom prst="roundRect">
            <a:avLst>
              <a:gd name="adj" fmla="val 26157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GB">
                <a:solidFill>
                  <a:srgbClr val="000000"/>
                </a:solidFill>
              </a:rPr>
              <a:t>no problem yet</a:t>
            </a:r>
          </a:p>
        </p:txBody>
      </p:sp>
      <p:sp>
        <p:nvSpPr>
          <p:cNvPr id="33797" name="AutoShape 4"/>
          <p:cNvSpPr>
            <a:spLocks noChangeArrowheads="1"/>
          </p:cNvSpPr>
          <p:nvPr/>
        </p:nvSpPr>
        <p:spPr bwMode="auto">
          <a:xfrm>
            <a:off x="5807909" y="5723530"/>
            <a:ext cx="2281679" cy="403287"/>
          </a:xfrm>
          <a:prstGeom prst="roundRect">
            <a:avLst>
              <a:gd name="adj" fmla="val 26157"/>
            </a:avLst>
          </a:prstGeom>
          <a:solidFill>
            <a:srgbClr val="FFA7B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GB">
                <a:solidFill>
                  <a:srgbClr val="000000"/>
                </a:solidFill>
              </a:rPr>
              <a:t>problem exists</a:t>
            </a:r>
          </a:p>
        </p:txBody>
      </p:sp>
      <p:cxnSp>
        <p:nvCxnSpPr>
          <p:cNvPr id="33798" name="AutoShape 5"/>
          <p:cNvCxnSpPr>
            <a:cxnSpLocks noChangeShapeType="1"/>
          </p:cNvCxnSpPr>
          <p:nvPr/>
        </p:nvCxnSpPr>
        <p:spPr bwMode="auto">
          <a:xfrm>
            <a:off x="6858000" y="2145031"/>
            <a:ext cx="0" cy="357849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5" name="AutoShape 6"/>
          <p:cNvSpPr>
            <a:spLocks noChangeArrowheads="1"/>
          </p:cNvSpPr>
          <p:nvPr/>
        </p:nvSpPr>
        <p:spPr bwMode="auto">
          <a:xfrm>
            <a:off x="6974963" y="3249532"/>
            <a:ext cx="2016637" cy="1144929"/>
          </a:xfrm>
          <a:prstGeom prst="roundRect">
            <a:avLst>
              <a:gd name="adj" fmla="val 17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Check 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intermediate result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at half-way point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67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</a:t>
            </a:r>
            <a:r>
              <a:rPr lang="en-GB" dirty="0" smtClean="0"/>
              <a:t>inary search on buggy code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33400" y="1447800"/>
            <a:ext cx="7772400" cy="525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GB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MotionDetector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private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first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true;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private Matrix </a:t>
            </a:r>
            <a:r>
              <a:rPr lang="en-GB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prev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new Matrix();</a:t>
            </a:r>
          </a:p>
          <a:p>
            <a:pPr marL="0" indent="0">
              <a:buNone/>
            </a:pPr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public Point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apply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(Matrix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current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if (first) {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prev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current;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}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Matrix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motion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new Matrix();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getDifference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prev,current,motion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applyThreshold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(motion,motion,10);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2300" b="1" dirty="0" err="1" smtClean="0">
                <a:latin typeface="Courier New" pitchFamily="49" charset="0"/>
                <a:cs typeface="Courier New" pitchFamily="49" charset="0"/>
              </a:rPr>
              <a:t>labelImage</a:t>
            </a:r>
            <a:r>
              <a:rPr lang="en-GB" sz="23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300" b="1" dirty="0" err="1" smtClean="0">
                <a:latin typeface="Courier New" pitchFamily="49" charset="0"/>
                <a:cs typeface="Courier New" pitchFamily="49" charset="0"/>
              </a:rPr>
              <a:t>motion,motion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Hist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hist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getHistogram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(motion);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top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hist.getMostFrequent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applyThreshold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motion,motion,top,top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Point result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getCentroid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(motion);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prev.copy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(current);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return result;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3796" name="AutoShape 3"/>
          <p:cNvSpPr>
            <a:spLocks noChangeArrowheads="1"/>
          </p:cNvSpPr>
          <p:nvPr/>
        </p:nvSpPr>
        <p:spPr bwMode="auto">
          <a:xfrm>
            <a:off x="5807909" y="1741744"/>
            <a:ext cx="2281679" cy="403287"/>
          </a:xfrm>
          <a:prstGeom prst="roundRect">
            <a:avLst>
              <a:gd name="adj" fmla="val 26157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GB">
                <a:solidFill>
                  <a:srgbClr val="000000"/>
                </a:solidFill>
              </a:rPr>
              <a:t>no problem yet</a:t>
            </a:r>
          </a:p>
        </p:txBody>
      </p:sp>
      <p:sp>
        <p:nvSpPr>
          <p:cNvPr id="33797" name="AutoShape 4"/>
          <p:cNvSpPr>
            <a:spLocks noChangeArrowheads="1"/>
          </p:cNvSpPr>
          <p:nvPr/>
        </p:nvSpPr>
        <p:spPr bwMode="auto">
          <a:xfrm>
            <a:off x="5867400" y="4038600"/>
            <a:ext cx="2281679" cy="403287"/>
          </a:xfrm>
          <a:prstGeom prst="roundRect">
            <a:avLst>
              <a:gd name="adj" fmla="val 26157"/>
            </a:avLst>
          </a:prstGeom>
          <a:solidFill>
            <a:srgbClr val="FFA7B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GB">
                <a:solidFill>
                  <a:srgbClr val="000000"/>
                </a:solidFill>
              </a:rPr>
              <a:t>problem exists</a:t>
            </a:r>
          </a:p>
        </p:txBody>
      </p:sp>
      <p:cxnSp>
        <p:nvCxnSpPr>
          <p:cNvPr id="33798" name="AutoShape 5"/>
          <p:cNvCxnSpPr>
            <a:cxnSpLocks noChangeShapeType="1"/>
          </p:cNvCxnSpPr>
          <p:nvPr/>
        </p:nvCxnSpPr>
        <p:spPr bwMode="auto">
          <a:xfrm>
            <a:off x="6858000" y="2145031"/>
            <a:ext cx="0" cy="189356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5" name="AutoShape 6"/>
          <p:cNvSpPr>
            <a:spLocks noChangeArrowheads="1"/>
          </p:cNvSpPr>
          <p:nvPr/>
        </p:nvSpPr>
        <p:spPr bwMode="auto">
          <a:xfrm>
            <a:off x="6974963" y="2436471"/>
            <a:ext cx="2016637" cy="1144929"/>
          </a:xfrm>
          <a:prstGeom prst="roundRect">
            <a:avLst>
              <a:gd name="adj" fmla="val 17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Check 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intermediate result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at half-way point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139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Detecting Bugs in the Real World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80772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Real Systems</a:t>
            </a:r>
          </a:p>
          <a:p>
            <a:pPr lvl="1"/>
            <a:r>
              <a:rPr lang="en-US" sz="2000" dirty="0" smtClean="0"/>
              <a:t>Large and complex (duh </a:t>
            </a:r>
            <a:r>
              <a:rPr lang="en-US" sz="2000" dirty="0" smtClean="0">
                <a:sym typeface="Wingdings" panose="05000000000000000000" pitchFamily="2" charset="2"/>
              </a:rPr>
              <a:t>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Collection of modules, written by multiple people</a:t>
            </a:r>
          </a:p>
          <a:p>
            <a:pPr lvl="1"/>
            <a:r>
              <a:rPr lang="en-US" sz="2000" dirty="0" smtClean="0"/>
              <a:t>Complex input</a:t>
            </a:r>
          </a:p>
          <a:p>
            <a:pPr lvl="1"/>
            <a:r>
              <a:rPr lang="en-US" sz="2000" dirty="0" smtClean="0"/>
              <a:t>Many external interactions </a:t>
            </a:r>
          </a:p>
          <a:p>
            <a:pPr lvl="1"/>
            <a:r>
              <a:rPr lang="en-US" sz="2000" dirty="0" smtClean="0"/>
              <a:t>Non-deterministic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Replication can be an issue</a:t>
            </a:r>
          </a:p>
          <a:p>
            <a:pPr lvl="1"/>
            <a:r>
              <a:rPr lang="en-US" sz="2000" dirty="0" smtClean="0"/>
              <a:t>Infrequent failure</a:t>
            </a:r>
          </a:p>
          <a:p>
            <a:pPr lvl="1"/>
            <a:r>
              <a:rPr lang="en-US" sz="2000" dirty="0" smtClean="0"/>
              <a:t>Instrumentation eliminates the failure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Defects cross abstraction barriers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Large time lag from corruption (defect) to detection (failure)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Heisenbugs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In a sequential, deterministic program, failure is repeatable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000" dirty="0" smtClean="0"/>
              <a:t>But the real world is not that nice…</a:t>
            </a:r>
          </a:p>
          <a:p>
            <a:pPr lvl="1"/>
            <a:r>
              <a:rPr lang="en-US" sz="2000" dirty="0" smtClean="0"/>
              <a:t>Continuous input/environment changes</a:t>
            </a:r>
          </a:p>
          <a:p>
            <a:pPr lvl="1"/>
            <a:r>
              <a:rPr lang="en-US" sz="2000" dirty="0" smtClean="0"/>
              <a:t>Timing dependencies</a:t>
            </a:r>
          </a:p>
          <a:p>
            <a:pPr lvl="1"/>
            <a:r>
              <a:rPr lang="en-US" sz="2000" dirty="0" smtClean="0"/>
              <a:t>Concurrency and parallelism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000" dirty="0" smtClean="0"/>
              <a:t>Failure occurs randomly </a:t>
            </a:r>
          </a:p>
          <a:p>
            <a:pPr lvl="1"/>
            <a:r>
              <a:rPr lang="en-US" sz="2000" dirty="0" smtClean="0"/>
              <a:t>Literally depends on results of random-number generation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000" dirty="0" smtClean="0"/>
              <a:t>Bugs hard to reproduce when: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Use of debugger or assertions </a:t>
            </a:r>
            <a:r>
              <a:rPr lang="en-US" sz="2000" dirty="0" smtClean="0">
                <a:solidFill>
                  <a:schemeClr val="accent2"/>
                </a:solidFill>
                <a:sym typeface="Wingdings" pitchFamily="2" charset="2"/>
              </a:rPr>
              <a:t>makes</a:t>
            </a:r>
            <a:r>
              <a:rPr lang="en-US" sz="2000" dirty="0" smtClean="0">
                <a:solidFill>
                  <a:schemeClr val="accent2"/>
                </a:solidFill>
              </a:rPr>
              <a:t> failure goes away</a:t>
            </a:r>
          </a:p>
          <a:p>
            <a:pPr lvl="2"/>
            <a:r>
              <a:rPr lang="en-US" sz="2000" dirty="0" smtClean="0">
                <a:solidFill>
                  <a:schemeClr val="accent2"/>
                </a:solidFill>
              </a:rPr>
              <a:t>Due to timing or assertions having side-effects</a:t>
            </a:r>
          </a:p>
          <a:p>
            <a:pPr lvl="1"/>
            <a:r>
              <a:rPr lang="en-US" sz="2000" dirty="0" smtClean="0"/>
              <a:t>Only happens when under heavy load</a:t>
            </a:r>
          </a:p>
          <a:p>
            <a:pPr lvl="1"/>
            <a:r>
              <a:rPr lang="en-US" sz="2000" dirty="0" smtClean="0"/>
              <a:t>Only happens once in a while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1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Logging Events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L</a:t>
            </a:r>
            <a:r>
              <a:rPr lang="en-US" sz="2000" dirty="0" smtClean="0"/>
              <a:t>og (record) events during execution as program runs (at full speed)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000" dirty="0" smtClean="0"/>
              <a:t>Examine logs to help reconstruct the past</a:t>
            </a:r>
          </a:p>
          <a:p>
            <a:pPr lvl="1"/>
            <a:r>
              <a:rPr lang="en-US" sz="2000" dirty="0" smtClean="0"/>
              <a:t>Particularly on failing runs</a:t>
            </a:r>
          </a:p>
          <a:p>
            <a:pPr lvl="1"/>
            <a:r>
              <a:rPr lang="en-US" sz="2000" dirty="0" smtClean="0"/>
              <a:t>And/or compare failing and non-failing runs</a:t>
            </a:r>
          </a:p>
          <a:p>
            <a:pPr lvl="1"/>
            <a:endParaRPr lang="en-US" sz="1100" dirty="0" smtClean="0"/>
          </a:p>
          <a:p>
            <a:pPr marL="0" indent="0">
              <a:buNone/>
            </a:pPr>
            <a:r>
              <a:rPr lang="en-US" sz="2000" dirty="0" smtClean="0"/>
              <a:t>The log may be all you know about a customer’s environment</a:t>
            </a:r>
          </a:p>
          <a:p>
            <a:pPr lvl="1" indent="-342900"/>
            <a:r>
              <a:rPr lang="en-US" sz="2000" dirty="0" smtClean="0"/>
              <a:t>Needs to tell you enough to reproduce the failure</a:t>
            </a:r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sz="2000" dirty="0" smtClean="0"/>
              <a:t>Performance / advanced issues:</a:t>
            </a:r>
          </a:p>
          <a:p>
            <a:pPr lvl="1" indent="-342900"/>
            <a:r>
              <a:rPr lang="en-US" sz="2000" dirty="0" smtClean="0"/>
              <a:t>To reduce overhead, store in main memory, not on disk (performance </a:t>
            </a:r>
            <a:r>
              <a:rPr lang="en-US" sz="2000" dirty="0" err="1" smtClean="0"/>
              <a:t>vs</a:t>
            </a:r>
            <a:r>
              <a:rPr lang="en-US" sz="2000" dirty="0" smtClean="0"/>
              <a:t> stable storage)</a:t>
            </a:r>
          </a:p>
          <a:p>
            <a:pPr lvl="1" indent="-342900"/>
            <a:r>
              <a:rPr lang="en-US" sz="2000" dirty="0" smtClean="0"/>
              <a:t>Circular logs avoid resource exhaustion and may be good enough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9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Tricks for Hard Bugs</a:t>
            </a:r>
          </a:p>
        </p:txBody>
      </p:sp>
      <p:sp>
        <p:nvSpPr>
          <p:cNvPr id="35843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Rebuild system from scratch, or restart/reboot</a:t>
            </a:r>
          </a:p>
          <a:p>
            <a:pPr lvl="1"/>
            <a:r>
              <a:rPr lang="en-US" sz="2000" dirty="0" smtClean="0"/>
              <a:t>Find the bug in your build system or persistent data structures</a:t>
            </a:r>
          </a:p>
          <a:p>
            <a:pPr marL="0" indent="0">
              <a:buNone/>
            </a:pPr>
            <a:endParaRPr lang="en-US" sz="6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Explain the problem to a friend (or to a rubber duck)</a:t>
            </a:r>
          </a:p>
          <a:p>
            <a:pPr marL="0" indent="0">
              <a:buNone/>
            </a:pPr>
            <a:endParaRPr lang="en-US" sz="6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Make sure it is a bug</a:t>
            </a:r>
            <a:endParaRPr lang="en-US" sz="2000" dirty="0"/>
          </a:p>
          <a:p>
            <a:pPr lvl="1" indent="-342900"/>
            <a:r>
              <a:rPr lang="en-US" sz="2000" dirty="0" smtClean="0"/>
              <a:t>Program may be working correctly and you don’t realize it!</a:t>
            </a:r>
          </a:p>
          <a:p>
            <a:pPr lvl="1" indent="-342900"/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And things we already know:</a:t>
            </a:r>
          </a:p>
          <a:p>
            <a:pPr marL="0" indent="0">
              <a:buNone/>
            </a:pPr>
            <a:endParaRPr lang="en-US" sz="600" dirty="0" smtClean="0">
              <a:solidFill>
                <a:schemeClr val="accent6"/>
              </a:solidFill>
            </a:endParaRP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Minimize input required to exercise bug (exhibit failure)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Add more checks to the program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Add more logging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084" y="152400"/>
            <a:ext cx="1874833" cy="16002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2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Where is the defect?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447800"/>
            <a:ext cx="77724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T</a:t>
            </a:r>
            <a:r>
              <a:rPr lang="en-GB" sz="2000" dirty="0" smtClean="0"/>
              <a:t>he defect is not where you think it is</a:t>
            </a:r>
            <a:endParaRPr lang="en-GB" sz="2000" dirty="0"/>
          </a:p>
          <a:p>
            <a:pPr lvl="1"/>
            <a:r>
              <a:rPr lang="en-GB" sz="2000" dirty="0" smtClean="0"/>
              <a:t>Ask yourself where it cannot be; explain why</a:t>
            </a:r>
          </a:p>
          <a:p>
            <a:pPr lvl="1"/>
            <a:r>
              <a:rPr lang="en-GB" sz="2000" dirty="0" smtClean="0"/>
              <a:t>Self-psychology: look forward to being wrong!</a:t>
            </a:r>
          </a:p>
          <a:p>
            <a:pPr marL="0" indent="0">
              <a:buNone/>
            </a:pPr>
            <a:endParaRPr lang="en-GB" sz="6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Look for simple easy-to-overlook mistakes first, e.g.,</a:t>
            </a:r>
          </a:p>
          <a:p>
            <a:pPr lvl="1"/>
            <a:r>
              <a:rPr lang="en-GB" sz="2000" dirty="0" smtClean="0"/>
              <a:t>Reversed order of arguments: </a:t>
            </a:r>
            <a:br>
              <a:rPr lang="en-GB" sz="2000" dirty="0" smtClean="0"/>
            </a:br>
            <a:r>
              <a:rPr lang="en-GB" sz="2000" dirty="0" smtClean="0"/>
              <a:t>	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Collections.copy(src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dest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lvl="1"/>
            <a:r>
              <a:rPr lang="en-GB" sz="2000" dirty="0" smtClean="0"/>
              <a:t>Spelling of identifiers: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hashcode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marL="914400" lvl="2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@Override</a:t>
            </a:r>
            <a:r>
              <a:rPr lang="en-GB" sz="2000" dirty="0" smtClean="0"/>
              <a:t> can help catch method name typos</a:t>
            </a:r>
          </a:p>
          <a:p>
            <a:pPr lvl="1"/>
            <a:r>
              <a:rPr lang="en-GB" sz="2000" dirty="0" smtClean="0"/>
              <a:t>Same object vs. equal: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a == b</a:t>
            </a:r>
            <a:r>
              <a:rPr lang="en-GB" sz="2000" dirty="0" smtClean="0"/>
              <a:t> versus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a.equals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(b)</a:t>
            </a:r>
          </a:p>
          <a:p>
            <a:pPr lvl="1"/>
            <a:r>
              <a:rPr lang="en-GB" sz="2000" dirty="0" smtClean="0"/>
              <a:t>Deep vs. shallow copy</a:t>
            </a:r>
          </a:p>
          <a:p>
            <a:pPr marL="0" indent="0">
              <a:buNone/>
            </a:pPr>
            <a:endParaRPr lang="en-GB" sz="600" dirty="0" smtClean="0">
              <a:solidFill>
                <a:srgbClr val="009900"/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2"/>
                </a:solidFill>
              </a:rPr>
              <a:t>Make sure that you have correct source code!</a:t>
            </a:r>
          </a:p>
          <a:p>
            <a:pPr lvl="1"/>
            <a:r>
              <a:rPr lang="en-GB" sz="2000" dirty="0" smtClean="0"/>
              <a:t>Check out fresh copy from repository; recompile everything</a:t>
            </a:r>
          </a:p>
          <a:p>
            <a:pPr lvl="1"/>
            <a:r>
              <a:rPr lang="en-GB" sz="2000" dirty="0" smtClean="0"/>
              <a:t>Does a syntax error break the build? (it should!)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976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When the going gets tough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80010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Reconsider assumptions</a:t>
            </a:r>
          </a:p>
          <a:p>
            <a:pPr lvl="1"/>
            <a:r>
              <a:rPr lang="en-GB" sz="2000" dirty="0"/>
              <a:t>e</a:t>
            </a:r>
            <a:r>
              <a:rPr lang="en-GB" sz="2000" dirty="0" smtClean="0"/>
              <a:t>.g., has the OS changed?  Is there room on the hard drive?  Is it a leap year? 2 full moons in the month?</a:t>
            </a:r>
          </a:p>
          <a:p>
            <a:pPr lvl="1"/>
            <a:r>
              <a:rPr lang="en-GB" sz="2000" dirty="0" smtClean="0"/>
              <a:t>Debug the code, </a:t>
            </a:r>
            <a:r>
              <a:rPr lang="en-GB" sz="2000" i="1" dirty="0" smtClean="0">
                <a:solidFill>
                  <a:srgbClr val="0000FF"/>
                </a:solidFill>
              </a:rPr>
              <a:t>not </a:t>
            </a:r>
            <a:r>
              <a:rPr lang="en-GB" sz="2000" dirty="0" smtClean="0"/>
              <a:t>the comments</a:t>
            </a:r>
          </a:p>
          <a:p>
            <a:pPr marL="1200150" lvl="2" indent="-342900"/>
            <a:r>
              <a:rPr lang="en-GB" sz="2000" dirty="0" smtClean="0"/>
              <a:t>Ensure that comments and specs describe the code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Start documenting your system</a:t>
            </a:r>
          </a:p>
          <a:p>
            <a:pPr lvl="1"/>
            <a:r>
              <a:rPr lang="en-GB" sz="2000" dirty="0" smtClean="0"/>
              <a:t>Gives a fresh angle, and highlights area of confusion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Get help</a:t>
            </a:r>
          </a:p>
          <a:p>
            <a:pPr lvl="1"/>
            <a:r>
              <a:rPr lang="en-GB" sz="2000" dirty="0" smtClean="0"/>
              <a:t>We all develop blind spots</a:t>
            </a:r>
          </a:p>
          <a:p>
            <a:pPr lvl="1"/>
            <a:r>
              <a:rPr lang="en-GB" sz="2000" dirty="0" smtClean="0"/>
              <a:t>Explaining the problem often helps (even to rubber duck)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Walk away</a:t>
            </a:r>
          </a:p>
          <a:p>
            <a:pPr lvl="1"/>
            <a:r>
              <a:rPr lang="en-GB" sz="2000" dirty="0" smtClean="0"/>
              <a:t>Trade latency for efficiency – sleep!</a:t>
            </a:r>
          </a:p>
          <a:p>
            <a:pPr lvl="1"/>
            <a:r>
              <a:rPr lang="en-GB" sz="2000" dirty="0" smtClean="0"/>
              <a:t>One good reason to start early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32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Concepts</a:t>
            </a:r>
          </a:p>
        </p:txBody>
      </p:sp>
      <p:sp>
        <p:nvSpPr>
          <p:cNvPr id="43013" name="Rectangle 3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Testing and debugging are different</a:t>
            </a:r>
          </a:p>
          <a:p>
            <a:pPr lvl="1"/>
            <a:r>
              <a:rPr lang="en-US" sz="2000" dirty="0" smtClean="0"/>
              <a:t>Testing reveals </a:t>
            </a:r>
            <a:r>
              <a:rPr lang="en-US" sz="2000" i="1" dirty="0" smtClean="0"/>
              <a:t>existence of failures</a:t>
            </a:r>
          </a:p>
          <a:p>
            <a:pPr lvl="1"/>
            <a:r>
              <a:rPr lang="en-US" sz="2000" dirty="0" smtClean="0"/>
              <a:t>Debugging pinpoints </a:t>
            </a:r>
            <a:r>
              <a:rPr lang="en-US" sz="2000" i="1" dirty="0" smtClean="0"/>
              <a:t>location of defects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Debugging should be a systematic process</a:t>
            </a:r>
          </a:p>
          <a:p>
            <a:pPr lvl="1"/>
            <a:r>
              <a:rPr lang="en-US" sz="2000" dirty="0" smtClean="0"/>
              <a:t>Use the </a:t>
            </a:r>
            <a:r>
              <a:rPr lang="en-US" sz="2000" i="1" dirty="0" smtClean="0"/>
              <a:t>scientific method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Understand the source of defects</a:t>
            </a:r>
          </a:p>
          <a:p>
            <a:pPr lvl="1"/>
            <a:r>
              <a:rPr lang="en-US" sz="2000" dirty="0" smtClean="0"/>
              <a:t>To </a:t>
            </a:r>
            <a:r>
              <a:rPr lang="en-US" sz="2000" i="1" dirty="0" smtClean="0"/>
              <a:t>find similar ones and prevent them in the future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Bug’s Life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i="1" dirty="0" smtClean="0">
                <a:solidFill>
                  <a:schemeClr val="accent2"/>
                </a:solidFill>
              </a:rPr>
              <a:t>defect</a:t>
            </a:r>
            <a:r>
              <a:rPr lang="en-US" sz="2000" dirty="0" smtClean="0"/>
              <a:t> – mistake committed by a human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000" i="1" dirty="0" smtClean="0">
                <a:solidFill>
                  <a:schemeClr val="accent2"/>
                </a:solidFill>
              </a:rPr>
              <a:t>error</a:t>
            </a:r>
            <a:r>
              <a:rPr lang="en-US" sz="2000" dirty="0" smtClean="0"/>
              <a:t> – incorrect computation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000" i="1" dirty="0" smtClean="0">
                <a:solidFill>
                  <a:schemeClr val="accent2"/>
                </a:solidFill>
              </a:rPr>
              <a:t>failure</a:t>
            </a:r>
            <a:r>
              <a:rPr lang="en-US" sz="2000" dirty="0" smtClean="0"/>
              <a:t> – visible error:  program violates its specification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Debugging starts when a failure is observed</a:t>
            </a:r>
          </a:p>
          <a:p>
            <a:pPr marL="457200" lvl="1" indent="0">
              <a:buNone/>
            </a:pPr>
            <a:r>
              <a:rPr lang="en-US" sz="2000" dirty="0" smtClean="0"/>
              <a:t>Unit testing</a:t>
            </a:r>
          </a:p>
          <a:p>
            <a:pPr marL="457200" lvl="1" indent="0">
              <a:buNone/>
            </a:pPr>
            <a:r>
              <a:rPr lang="en-US" sz="2000" dirty="0" smtClean="0"/>
              <a:t>Integration testing</a:t>
            </a:r>
          </a:p>
          <a:p>
            <a:pPr marL="457200" lvl="1" indent="0">
              <a:buNone/>
            </a:pPr>
            <a:r>
              <a:rPr lang="en-US" sz="2000" dirty="0" smtClean="0"/>
              <a:t>In the field</a:t>
            </a:r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Goal is to go </a:t>
            </a:r>
            <a:r>
              <a:rPr lang="en-US" sz="2000" i="1" dirty="0" smtClean="0">
                <a:solidFill>
                  <a:schemeClr val="accent2"/>
                </a:solidFill>
              </a:rPr>
              <a:t>from failure back to defect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2100" y="0"/>
            <a:ext cx="25019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4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Defense</a:t>
            </a:r>
            <a:r>
              <a:rPr lang="en-GB" dirty="0" smtClean="0"/>
              <a:t> in depth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524000"/>
            <a:ext cx="80772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Levels of </a:t>
            </a:r>
            <a:r>
              <a:rPr lang="en-GB" sz="2000" dirty="0" err="1" smtClean="0"/>
              <a:t>defense</a:t>
            </a:r>
            <a:r>
              <a:rPr lang="en-GB" sz="2000" dirty="0" smtClean="0"/>
              <a:t>:</a:t>
            </a:r>
          </a:p>
          <a:p>
            <a:pPr marL="0" indent="0">
              <a:buNone/>
            </a:pPr>
            <a:endParaRPr lang="en-GB" sz="12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Make errors </a:t>
            </a:r>
            <a:r>
              <a:rPr lang="en-GB" sz="2000" i="1" dirty="0" smtClean="0">
                <a:solidFill>
                  <a:schemeClr val="accent2"/>
                </a:solidFill>
              </a:rPr>
              <a:t>impossible</a:t>
            </a:r>
          </a:p>
          <a:p>
            <a:pPr lvl="1"/>
            <a:r>
              <a:rPr lang="en-GB" sz="2000" dirty="0" smtClean="0"/>
              <a:t>Examples: Java prevents type errors, memory corruption</a:t>
            </a:r>
          </a:p>
          <a:p>
            <a:pPr marL="457200" lvl="1" indent="0">
              <a:buNone/>
            </a:pPr>
            <a:endParaRPr lang="en-GB" sz="1000" dirty="0" smtClean="0"/>
          </a:p>
          <a:p>
            <a:pPr marL="514350" indent="-457200">
              <a:buFont typeface="+mj-lt"/>
              <a:buAutoNum type="arabicPeriod"/>
            </a:pPr>
            <a:r>
              <a:rPr lang="en-GB" sz="2000" dirty="0" smtClean="0"/>
              <a:t>Don’t introduce defects</a:t>
            </a:r>
          </a:p>
          <a:p>
            <a:pPr lvl="1"/>
            <a:r>
              <a:rPr lang="en-GB" sz="2000" dirty="0" smtClean="0"/>
              <a:t>“get things right the first time”</a:t>
            </a:r>
          </a:p>
          <a:p>
            <a:pPr lvl="1"/>
            <a:endParaRPr lang="en-GB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Make errors </a:t>
            </a:r>
            <a:r>
              <a:rPr lang="en-GB" sz="2000" i="1" dirty="0" smtClean="0">
                <a:solidFill>
                  <a:schemeClr val="accent2"/>
                </a:solidFill>
              </a:rPr>
              <a:t>immediately visible</a:t>
            </a:r>
          </a:p>
          <a:p>
            <a:pPr lvl="1"/>
            <a:r>
              <a:rPr lang="en-GB" sz="2000" dirty="0" smtClean="0"/>
              <a:t>Examples:  assertions, </a:t>
            </a:r>
            <a:r>
              <a:rPr lang="en-GB" sz="2000" b="1" dirty="0" err="1" smtClean="0">
                <a:latin typeface="Courier New"/>
                <a:cs typeface="Courier New"/>
              </a:rPr>
              <a:t>checkRep</a:t>
            </a:r>
            <a:endParaRPr lang="en-GB" sz="2000" b="1" dirty="0" smtClean="0">
              <a:latin typeface="Courier New"/>
              <a:cs typeface="Courier New"/>
            </a:endParaRPr>
          </a:p>
          <a:p>
            <a:pPr lvl="1"/>
            <a:r>
              <a:rPr lang="en-GB" sz="2000" dirty="0" smtClean="0">
                <a:latin typeface="+mj-lt"/>
                <a:cs typeface="Courier New"/>
              </a:rPr>
              <a:t>Reduce distance from error to failure</a:t>
            </a:r>
          </a:p>
          <a:p>
            <a:pPr lvl="1"/>
            <a:endParaRPr lang="en-GB" sz="1000" dirty="0">
              <a:latin typeface="+mj-lt"/>
              <a:cs typeface="Courier New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latin typeface="+mj-lt"/>
                <a:cs typeface="Courier New"/>
              </a:rPr>
              <a:t>Debug [last level/resort: needed to get from failure to defect]</a:t>
            </a:r>
          </a:p>
          <a:p>
            <a:pPr lvl="1"/>
            <a:r>
              <a:rPr lang="en-GB" sz="2000" dirty="0">
                <a:cs typeface="Courier New"/>
              </a:rPr>
              <a:t>Easier to do in </a:t>
            </a:r>
            <a:r>
              <a:rPr lang="en-GB" sz="2000" dirty="0" smtClean="0">
                <a:cs typeface="Courier New"/>
              </a:rPr>
              <a:t>modular programs with good specs &amp; test suites</a:t>
            </a:r>
            <a:endParaRPr lang="en-GB" sz="2000" dirty="0" smtClean="0">
              <a:latin typeface="+mj-lt"/>
              <a:cs typeface="Courier New"/>
            </a:endParaRPr>
          </a:p>
          <a:p>
            <a:pPr lvl="1"/>
            <a:r>
              <a:rPr lang="en-GB" sz="2000" dirty="0" smtClean="0">
                <a:latin typeface="+mj-lt"/>
                <a:cs typeface="Courier New"/>
              </a:rPr>
              <a:t>Use scientific method to gain information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 smtClean="0">
              <a:latin typeface="+mj-lt"/>
            </a:endParaRPr>
          </a:p>
          <a:p>
            <a:pPr marL="457200" lvl="1" indent="0">
              <a:buNone/>
            </a:pPr>
            <a:endParaRPr lang="en-GB" sz="2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547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First defense: Impossible by design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524000"/>
            <a:ext cx="77724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In the language</a:t>
            </a:r>
          </a:p>
          <a:p>
            <a:pPr lvl="1"/>
            <a:r>
              <a:rPr lang="en-US" sz="2000" dirty="0" smtClean="0"/>
              <a:t>Java prevents type mismatches, memory overwrite bugs; guaranteed sizes of numeric types, …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In the protocols/libraries/modules</a:t>
            </a:r>
          </a:p>
          <a:p>
            <a:pPr lvl="1"/>
            <a:r>
              <a:rPr lang="en-US" sz="2000" dirty="0" smtClean="0"/>
              <a:t>TCP/IP guarantees data is not reordered</a:t>
            </a:r>
          </a:p>
          <a:p>
            <a:pPr lvl="1"/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BigInteger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/>
              <a:t>guarantees there is no overflow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In self-imposed conventions</a:t>
            </a:r>
          </a:p>
          <a:p>
            <a:pPr lvl="1"/>
            <a:r>
              <a:rPr lang="en-GB" sz="2000" dirty="0" smtClean="0"/>
              <a:t>Immutable data structure guarantees </a:t>
            </a:r>
            <a:r>
              <a:rPr lang="en-US" sz="2000" dirty="0" smtClean="0"/>
              <a:t>behavioral </a:t>
            </a:r>
            <a:r>
              <a:rPr lang="en-GB" sz="2000" dirty="0" smtClean="0"/>
              <a:t>equality</a:t>
            </a:r>
          </a:p>
          <a:p>
            <a:pPr lvl="1"/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finally</a:t>
            </a:r>
            <a:r>
              <a:rPr lang="en-GB" sz="2000" dirty="0" smtClean="0"/>
              <a:t> block can prevent a resource leak</a:t>
            </a:r>
          </a:p>
          <a:p>
            <a:pPr marL="457200" lvl="1" indent="0">
              <a:buNone/>
            </a:pPr>
            <a:r>
              <a:rPr lang="en-GB" sz="2000" dirty="0" smtClean="0"/>
              <a:t>Caution:  You must maintain the discipline </a:t>
            </a:r>
            <a:endParaRPr lang="en-US" sz="2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3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Second defense:  Correctness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447800"/>
            <a:ext cx="80010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Get things right the first time</a:t>
            </a:r>
          </a:p>
          <a:p>
            <a:pPr lvl="1"/>
            <a:r>
              <a:rPr lang="en-GB" sz="2000" b="1" dirty="0" smtClean="0">
                <a:solidFill>
                  <a:srgbClr val="FF6600"/>
                </a:solidFill>
              </a:rPr>
              <a:t>Think </a:t>
            </a:r>
            <a:r>
              <a:rPr lang="en-GB" sz="2000" dirty="0" smtClean="0"/>
              <a:t>before you code.  Don’t code before you think!</a:t>
            </a:r>
          </a:p>
          <a:p>
            <a:pPr lvl="1"/>
            <a:r>
              <a:rPr lang="en-GB" sz="2000" dirty="0" smtClean="0"/>
              <a:t>If you're making lots of easy-to-find defects, you're also making hard-to-find defects – don't rush toward “it compiles”</a:t>
            </a:r>
          </a:p>
          <a:p>
            <a:pPr marL="0" indent="0">
              <a:buNone/>
            </a:pPr>
            <a:endParaRPr lang="en-GB" sz="1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Especially important when debugging is going to be hard </a:t>
            </a:r>
          </a:p>
          <a:p>
            <a:pPr lvl="1"/>
            <a:r>
              <a:rPr lang="en-GB" sz="2000" dirty="0" smtClean="0"/>
              <a:t>Concurrency, real-time environment, no access to customer environment, etc.</a:t>
            </a:r>
          </a:p>
          <a:p>
            <a:pPr marL="457200" lvl="1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sz="2000" dirty="0" smtClean="0"/>
              <a:t>The key techniques are everything we have been learning:</a:t>
            </a:r>
          </a:p>
          <a:p>
            <a:pPr lvl="1"/>
            <a:r>
              <a:rPr lang="en-GB" sz="2000" dirty="0" smtClean="0"/>
              <a:t>Clear and complete specs</a:t>
            </a:r>
          </a:p>
          <a:p>
            <a:pPr lvl="1"/>
            <a:r>
              <a:rPr lang="en-GB" sz="2000" dirty="0" smtClean="0"/>
              <a:t>Well-designed modularity with no rep exposure</a:t>
            </a:r>
          </a:p>
          <a:p>
            <a:pPr lvl="1"/>
            <a:r>
              <a:rPr lang="en-GB" sz="2000" dirty="0" smtClean="0"/>
              <a:t>Testing early and often with clear goals</a:t>
            </a:r>
          </a:p>
          <a:p>
            <a:pPr lvl="1"/>
            <a:r>
              <a:rPr lang="en-GB" sz="2000" dirty="0" smtClean="0"/>
              <a:t>…</a:t>
            </a:r>
          </a:p>
          <a:p>
            <a:pPr marL="457200" lvl="1" indent="0">
              <a:buNone/>
            </a:pPr>
            <a:r>
              <a:rPr lang="en-GB" sz="2000" dirty="0" smtClean="0"/>
              <a:t>These techniques lead to </a:t>
            </a:r>
            <a:r>
              <a:rPr lang="en-GB" sz="2000" i="1" dirty="0" smtClean="0">
                <a:solidFill>
                  <a:schemeClr val="accent2"/>
                </a:solidFill>
              </a:rPr>
              <a:t>simpler software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629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Strive for simplicity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“There are two ways of constructing a software</a:t>
            </a:r>
            <a:br>
              <a:rPr lang="en-US" sz="2000" dirty="0" smtClean="0"/>
            </a:br>
            <a:r>
              <a:rPr lang="en-US" sz="2000" dirty="0" smtClean="0"/>
              <a:t>design: </a:t>
            </a:r>
          </a:p>
          <a:p>
            <a:pPr marL="400050" lvl="1" indent="0">
              <a:buNone/>
            </a:pPr>
            <a:r>
              <a:rPr lang="en-US" sz="2000" dirty="0" smtClean="0"/>
              <a:t>One way is to make it </a:t>
            </a:r>
            <a:r>
              <a:rPr lang="en-US" sz="2000" dirty="0" smtClean="0">
                <a:solidFill>
                  <a:srgbClr val="C00000"/>
                </a:solidFill>
              </a:rPr>
              <a:t>so simple </a:t>
            </a:r>
            <a:r>
              <a:rPr lang="en-US" sz="2000" dirty="0" smtClean="0"/>
              <a:t>that there </a:t>
            </a:r>
            <a:br>
              <a:rPr lang="en-US" sz="2000" dirty="0" smtClean="0"/>
            </a:br>
            <a:r>
              <a:rPr lang="en-US" sz="2000" dirty="0" smtClean="0"/>
              <a:t>are obviously no deficiencies, and</a:t>
            </a:r>
          </a:p>
          <a:p>
            <a:pPr marL="400050" lvl="1" indent="0">
              <a:buNone/>
            </a:pPr>
            <a:r>
              <a:rPr lang="en-US" sz="2000" dirty="0" smtClean="0"/>
              <a:t>the other way is to make it </a:t>
            </a:r>
            <a:r>
              <a:rPr lang="en-US" sz="2000" dirty="0" smtClean="0">
                <a:solidFill>
                  <a:srgbClr val="C00000"/>
                </a:solidFill>
              </a:rPr>
              <a:t>so complicated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that there are no obvious deficiencies.</a:t>
            </a:r>
          </a:p>
          <a:p>
            <a:pPr marL="0" indent="0">
              <a:buNone/>
            </a:pPr>
            <a:r>
              <a:rPr lang="en-US" sz="2000" dirty="0" smtClean="0"/>
              <a:t>The first method is far more difficult.”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“Debugging is twice as hard as writing the code</a:t>
            </a:r>
            <a:br>
              <a:rPr lang="en-US" sz="2000" dirty="0" smtClean="0"/>
            </a:br>
            <a:r>
              <a:rPr lang="en-US" sz="2000" dirty="0" smtClean="0"/>
              <a:t>in the first place. Therefore, if you write the code</a:t>
            </a:r>
            <a:br>
              <a:rPr lang="en-US" sz="2000" dirty="0" smtClean="0"/>
            </a:br>
            <a:r>
              <a:rPr lang="en-US" sz="2000" dirty="0" smtClean="0"/>
              <a:t>as cleverly as possible, you are, by definition,</a:t>
            </a:r>
            <a:br>
              <a:rPr lang="en-US" sz="2000" dirty="0" smtClean="0"/>
            </a:br>
            <a:r>
              <a:rPr lang="en-US" sz="2000" dirty="0" smtClean="0">
                <a:solidFill>
                  <a:srgbClr val="C00000"/>
                </a:solidFill>
              </a:rPr>
              <a:t>not smart enough to debug it</a:t>
            </a:r>
            <a:r>
              <a:rPr lang="en-US" sz="2000" dirty="0" smtClean="0"/>
              <a:t>.”</a:t>
            </a:r>
            <a:endParaRPr lang="en-US" sz="2000" dirty="0"/>
          </a:p>
        </p:txBody>
      </p:sp>
      <p:pic>
        <p:nvPicPr>
          <p:cNvPr id="17413" name="Picture 2" descr="C:\Users\mernst\Desktop\150px-CAR_Ho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382" y="665070"/>
            <a:ext cx="2120348" cy="193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3" descr="C:\Users\mernst\Desktop\kernigh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11" y="3498098"/>
            <a:ext cx="1812091" cy="228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36324" y="2668920"/>
            <a:ext cx="2248464" cy="391533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</a:bodyPr>
          <a:lstStyle/>
          <a:p>
            <a:pPr marL="0" lvl="1" algn="ctr">
              <a:defRPr/>
            </a:pPr>
            <a:r>
              <a:rPr lang="en-US" sz="2000" dirty="0">
                <a:latin typeface="+mn-lt"/>
              </a:rPr>
              <a:t>Sir Anthony </a:t>
            </a:r>
            <a:r>
              <a:rPr lang="en-US" sz="2000" dirty="0" smtClean="0">
                <a:latin typeface="+mn-lt"/>
              </a:rPr>
              <a:t>Hoare</a:t>
            </a:r>
            <a:endParaRPr lang="en-US" sz="2000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1777" y="1524000"/>
            <a:ext cx="5669626" cy="26948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91969" y="5795312"/>
            <a:ext cx="2007757" cy="391533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</a:bodyPr>
          <a:lstStyle/>
          <a:p>
            <a:pPr marL="0" lvl="1" algn="ctr">
              <a:defRPr/>
            </a:pPr>
            <a:r>
              <a:rPr lang="en-US" sz="2000" dirty="0">
                <a:latin typeface="+mn-lt"/>
              </a:rPr>
              <a:t>Brian </a:t>
            </a:r>
            <a:r>
              <a:rPr lang="en-US" sz="2000" dirty="0" smtClean="0">
                <a:latin typeface="+mn-lt"/>
              </a:rPr>
              <a:t>Kernighan</a:t>
            </a:r>
            <a:endParaRPr lang="en-US" sz="2000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1777" y="4534572"/>
            <a:ext cx="5669626" cy="15201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9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Third defense:  Immediate visibility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If we can't prevent errors, we can try to localize them</a:t>
            </a:r>
          </a:p>
          <a:p>
            <a:pPr marL="457200" lvl="1" indent="0">
              <a:buNone/>
            </a:pPr>
            <a:endParaRPr lang="en-GB" sz="800" dirty="0" smtClean="0">
              <a:solidFill>
                <a:schemeClr val="accent6"/>
              </a:solidFill>
            </a:endParaRPr>
          </a:p>
          <a:p>
            <a:pPr marL="457200" lvl="1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Assertions</a:t>
            </a:r>
            <a:r>
              <a:rPr lang="en-GB" sz="2000" dirty="0" smtClean="0"/>
              <a:t>: catch errors early, before they contaminate and are perhaps masked by further computation</a:t>
            </a:r>
          </a:p>
          <a:p>
            <a:pPr marL="457200" lvl="1" indent="0">
              <a:buNone/>
            </a:pPr>
            <a:endParaRPr lang="en-GB" sz="800" dirty="0" smtClean="0">
              <a:solidFill>
                <a:schemeClr val="accent6"/>
              </a:solidFill>
            </a:endParaRPr>
          </a:p>
          <a:p>
            <a:pPr marL="457200" lvl="1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Unit testing</a:t>
            </a:r>
            <a:r>
              <a:rPr lang="en-GB" sz="2000" dirty="0" smtClean="0"/>
              <a:t>: when you test a module in isolation, any failure is due to a defect in that unit (or the test driver)</a:t>
            </a:r>
          </a:p>
          <a:p>
            <a:pPr marL="457200" lvl="1" indent="0">
              <a:buNone/>
            </a:pPr>
            <a:endParaRPr lang="en-GB" sz="800" dirty="0" smtClean="0">
              <a:solidFill>
                <a:schemeClr val="accent6"/>
              </a:solidFill>
            </a:endParaRPr>
          </a:p>
          <a:p>
            <a:pPr marL="457200" lvl="1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Regression testing</a:t>
            </a:r>
            <a:r>
              <a:rPr lang="en-GB" sz="2000" dirty="0" smtClean="0"/>
              <a:t>: run tests as often as possible when changing code.  If there is a failure, chances are there's a mistake in the code you just changed</a:t>
            </a:r>
          </a:p>
          <a:p>
            <a:pPr marL="457200" lvl="1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If you can localize problems to a single method or small module, defects can usually be found simply by studying the program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443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Benefits of immediate visibility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The key difficulty of debugging is to find the defect:  the code fragment responsible for an observed problem </a:t>
            </a:r>
          </a:p>
          <a:p>
            <a:pPr lvl="1"/>
            <a:r>
              <a:rPr lang="en-GB" sz="2000" dirty="0"/>
              <a:t>A method may return an erroneous result, but be itself error-free </a:t>
            </a:r>
            <a:r>
              <a:rPr lang="en-GB" sz="2000"/>
              <a:t>if representation was corrupted earlier</a:t>
            </a:r>
            <a:endParaRPr lang="en-GB" sz="2000" dirty="0"/>
          </a:p>
          <a:p>
            <a:pPr marL="0" indent="0">
              <a:buNone/>
            </a:pPr>
            <a:endParaRPr lang="en-GB" sz="2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2000" dirty="0"/>
              <a:t>The earlier a problem is observed, the easier it is to fix</a:t>
            </a:r>
          </a:p>
          <a:p>
            <a:pPr lvl="1"/>
            <a:r>
              <a:rPr lang="en-GB" sz="2000" dirty="0"/>
              <a:t>In terms of code-writing to code-fixing</a:t>
            </a:r>
          </a:p>
          <a:p>
            <a:pPr lvl="1"/>
            <a:r>
              <a:rPr lang="en-GB" sz="2000" dirty="0"/>
              <a:t>And in terms of window of program execution</a:t>
            </a:r>
          </a:p>
          <a:p>
            <a:pPr lvl="1"/>
            <a:endParaRPr lang="en-GB" sz="2000" dirty="0"/>
          </a:p>
          <a:p>
            <a:pPr marL="0" indent="0">
              <a:buNone/>
            </a:pPr>
            <a:r>
              <a:rPr lang="en-GB" sz="2000" dirty="0"/>
              <a:t>Don’t program in ways that hide errors</a:t>
            </a:r>
          </a:p>
          <a:p>
            <a:pPr lvl="1"/>
            <a:r>
              <a:rPr lang="en-GB" sz="2000" dirty="0"/>
              <a:t>This lengthens distance between defect and failure</a:t>
            </a:r>
          </a:p>
          <a:p>
            <a:pPr lvl="1"/>
            <a:endParaRPr lang="en-GB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604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simpl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</Template>
  <TotalTime>16373</TotalTime>
  <Words>2222</Words>
  <Application>Microsoft Office PowerPoint</Application>
  <PresentationFormat>On-screen Show (4:3)</PresentationFormat>
  <Paragraphs>430</Paragraphs>
  <Slides>29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simple</vt:lpstr>
      <vt:lpstr>CSE 331 Software Design &amp; Implementation</vt:lpstr>
      <vt:lpstr>Ways to get your code right</vt:lpstr>
      <vt:lpstr>A Bug’s Life</vt:lpstr>
      <vt:lpstr>Defense in depth</vt:lpstr>
      <vt:lpstr>First defense: Impossible by design</vt:lpstr>
      <vt:lpstr>Second defense:  Correctness</vt:lpstr>
      <vt:lpstr>Strive for simplicity</vt:lpstr>
      <vt:lpstr>Third defense:  Immediate visibility</vt:lpstr>
      <vt:lpstr>Benefits of immediate visibility</vt:lpstr>
      <vt:lpstr>Don't hide errors</vt:lpstr>
      <vt:lpstr>Don't hide errors</vt:lpstr>
      <vt:lpstr>Don't hide errors</vt:lpstr>
      <vt:lpstr>Last resort: debugging</vt:lpstr>
      <vt:lpstr>The debugging process</vt:lpstr>
      <vt:lpstr>Debugging and the scientific method</vt:lpstr>
      <vt:lpstr>Example</vt:lpstr>
      <vt:lpstr>Reducing absolute input size</vt:lpstr>
      <vt:lpstr>Reducing relative input size</vt:lpstr>
      <vt:lpstr>General strategy:  simplify</vt:lpstr>
      <vt:lpstr>Localizing a defect</vt:lpstr>
      <vt:lpstr>Binary search on buggy code</vt:lpstr>
      <vt:lpstr>Binary search on buggy code</vt:lpstr>
      <vt:lpstr>Detecting Bugs in the Real World</vt:lpstr>
      <vt:lpstr>Heisenbugs</vt:lpstr>
      <vt:lpstr>Logging Events</vt:lpstr>
      <vt:lpstr>More Tricks for Hard Bugs</vt:lpstr>
      <vt:lpstr>Where is the defect?</vt:lpstr>
      <vt:lpstr>When the going gets tough</vt:lpstr>
      <vt:lpstr>Key Concepts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374 Programming Concepts &amp; Tools</dc:title>
  <dc:creator>Hal Perkins</dc:creator>
  <cp:lastModifiedBy>cse</cp:lastModifiedBy>
  <cp:revision>267</cp:revision>
  <cp:lastPrinted>2013-10-30T05:15:40Z</cp:lastPrinted>
  <dcterms:created xsi:type="dcterms:W3CDTF">2012-02-17T18:07:42Z</dcterms:created>
  <dcterms:modified xsi:type="dcterms:W3CDTF">2015-05-13T22:46:29Z</dcterms:modified>
</cp:coreProperties>
</file>