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59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</p:sldIdLst>
  <p:sldSz cx="9144000" cy="6858000" type="screen4x3"/>
  <p:notesSz cx="6934200" cy="9220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3" autoAdjust="0"/>
    <p:restoredTop sz="84499" autoAdjust="0"/>
  </p:normalViewPr>
  <p:slideViewPr>
    <p:cSldViewPr>
      <p:cViewPr varScale="1">
        <p:scale>
          <a:sx n="76" d="100"/>
          <a:sy n="76" d="100"/>
        </p:scale>
        <p:origin x="-108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50" y="3886200"/>
            <a:ext cx="7962900" cy="1752600"/>
          </a:xfrm>
        </p:spPr>
        <p:txBody>
          <a:bodyPr/>
          <a:lstStyle/>
          <a:p>
            <a:r>
              <a:rPr lang="en-US" dirty="0"/>
              <a:t>Dan Grossman</a:t>
            </a:r>
          </a:p>
          <a:p>
            <a:r>
              <a:rPr lang="en-US" dirty="0"/>
              <a:t>Spring 2015</a:t>
            </a:r>
          </a:p>
          <a:p>
            <a:r>
              <a:rPr lang="en-US" dirty="0"/>
              <a:t>Java Graphics and GUIs</a:t>
            </a:r>
          </a:p>
          <a:p>
            <a:r>
              <a:rPr lang="en-US" sz="1800" dirty="0"/>
              <a:t>(Based on slides by Mike Ernst</a:t>
            </a:r>
            <a:r>
              <a:rPr lang="en-US" sz="1800"/>
              <a:t>, </a:t>
            </a:r>
            <a:r>
              <a:rPr lang="en-US" sz="1800" dirty="0"/>
              <a:t>Dan</a:t>
            </a:r>
            <a:r>
              <a:rPr lang="en-US" sz="1800"/>
              <a:t>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Some components…</a:t>
            </a:r>
            <a:endParaRPr lang="en-US" dirty="0">
              <a:latin typeface="Lucida San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0482" name="Picture 4" descr="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1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and container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Every GUI-related class descends from </a:t>
            </a:r>
            <a:r>
              <a:rPr lang="en-US" sz="2000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, which contains dozens of basic methods and fields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getBounds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isVisible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setForeground</a:t>
            </a:r>
            <a:r>
              <a:rPr lang="en-US" sz="2000" dirty="0" smtClean="0"/>
              <a:t>, …</a:t>
            </a:r>
          </a:p>
          <a:p>
            <a:pPr lvl="1"/>
            <a:endParaRPr lang="en-US" sz="400" dirty="0" smtClean="0"/>
          </a:p>
          <a:p>
            <a:r>
              <a:rPr lang="en-US" sz="2000" dirty="0" smtClean="0"/>
              <a:t>“Atomic” components: labels, text fields, buttons, check boxes, icons, menu items…</a:t>
            </a:r>
          </a:p>
          <a:p>
            <a:endParaRPr lang="en-US" sz="400" dirty="0" smtClean="0"/>
          </a:p>
          <a:p>
            <a:r>
              <a:rPr lang="en-US" sz="2000" dirty="0" smtClean="0"/>
              <a:t>Many components are </a:t>
            </a:r>
            <a:r>
              <a:rPr lang="en-US" sz="2000" dirty="0" smtClean="0">
                <a:solidFill>
                  <a:srgbClr val="0000FF"/>
                </a:solidFill>
              </a:rPr>
              <a:t>containers</a:t>
            </a:r>
            <a:r>
              <a:rPr lang="en-US" sz="2000" dirty="0" smtClean="0"/>
              <a:t> – things like panels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) that can hold nested subcomponents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572001" y="1612295"/>
            <a:ext cx="4343399" cy="4255105"/>
            <a:chOff x="5110355" y="1764695"/>
            <a:chExt cx="4343399" cy="4255105"/>
          </a:xfrm>
        </p:grpSpPr>
        <p:sp>
          <p:nvSpPr>
            <p:cNvPr id="6" name="Freeform 5"/>
            <p:cNvSpPr/>
            <p:nvPr/>
          </p:nvSpPr>
          <p:spPr>
            <a:xfrm>
              <a:off x="6362352" y="2514597"/>
              <a:ext cx="1289746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964"/>
                  </a:lnTo>
                  <a:lnTo>
                    <a:pt x="1289746" y="358964"/>
                  </a:lnTo>
                  <a:lnTo>
                    <a:pt x="1289746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355999" y="3645187"/>
              <a:ext cx="1338961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7575"/>
                  </a:lnTo>
                  <a:lnTo>
                    <a:pt x="1338961" y="447575"/>
                  </a:lnTo>
                  <a:lnTo>
                    <a:pt x="1338961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98861" y="4880654"/>
              <a:ext cx="1716088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1716088" y="383799"/>
                  </a:lnTo>
                  <a:lnTo>
                    <a:pt x="1716088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398861" y="4876800"/>
              <a:ext cx="419989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419989" y="383799"/>
                  </a:lnTo>
                  <a:lnTo>
                    <a:pt x="419989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522751" y="4880654"/>
              <a:ext cx="876110" cy="5815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76110" y="0"/>
                  </a:moveTo>
                  <a:lnTo>
                    <a:pt x="876110" y="383799"/>
                  </a:lnTo>
                  <a:lnTo>
                    <a:pt x="0" y="383799"/>
                  </a:lnTo>
                  <a:lnTo>
                    <a:pt x="0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312505" y="3645187"/>
              <a:ext cx="91440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47575"/>
                  </a:lnTo>
                  <a:lnTo>
                    <a:pt x="88582" y="447575"/>
                  </a:lnTo>
                  <a:lnTo>
                    <a:pt x="88582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310279" y="2514597"/>
              <a:ext cx="91440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073" y="0"/>
                  </a:moveTo>
                  <a:lnTo>
                    <a:pt x="52073" y="358964"/>
                  </a:lnTo>
                  <a:lnTo>
                    <a:pt x="45720" y="358964"/>
                  </a:lnTo>
                  <a:lnTo>
                    <a:pt x="45720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567554" y="1764695"/>
              <a:ext cx="1599126" cy="74990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Component</a:t>
              </a:r>
              <a:endParaRPr lang="en-US" sz="20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40578" y="2971801"/>
              <a:ext cx="1363472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Container</a:t>
              </a:r>
              <a:endParaRPr lang="en-US" sz="20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10200" y="4190998"/>
              <a:ext cx="1694038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JComponent</a:t>
              </a:r>
              <a:endParaRPr lang="en-US" sz="20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103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JPanel</a:t>
              </a:r>
              <a:endParaRPr lang="en-US" sz="18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253354" y="5346418"/>
              <a:ext cx="153124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JFileChooser</a:t>
              </a:r>
              <a:endParaRPr lang="en-US" sz="18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53554" y="5346418"/>
              <a:ext cx="160020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Tons of </a:t>
              </a:r>
              <a:r>
                <a:rPr lang="en-US" sz="1800" kern="1200" dirty="0" err="1" smtClean="0"/>
                <a:t>JComponents</a:t>
              </a:r>
              <a:endParaRPr lang="en-US" sz="18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2565" y="4203096"/>
              <a:ext cx="1480435" cy="838199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Various AWT containers</a:t>
              </a:r>
              <a:endParaRPr lang="en-US" sz="20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39703" y="2971801"/>
              <a:ext cx="1599497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Lots of AWT components</a:t>
              </a:r>
              <a:endParaRPr lang="en-US" sz="2000" kern="1200" dirty="0"/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Swing/AWT inheritance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648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Component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(AWT)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Window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Frame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JFrame</a:t>
            </a:r>
            <a:r>
              <a:rPr lang="en-US" dirty="0">
                <a:latin typeface="Courier New" charset="0"/>
              </a:rPr>
              <a:t>  </a:t>
            </a:r>
            <a:r>
              <a:rPr lang="en-US" dirty="0">
                <a:latin typeface="Calibri" charset="0"/>
              </a:rPr>
              <a:t>(Swing)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JDialog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endParaRPr lang="en-US" sz="800" dirty="0">
              <a:latin typeface="Courier New" charset="0"/>
            </a:endParaRP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Container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 err="1" smtClean="0">
                <a:latin typeface="Courier New" charset="0"/>
              </a:rPr>
              <a:t>JComponent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 smtClean="0">
                <a:latin typeface="Calibri" charset="0"/>
              </a:rPr>
              <a:t>(</a:t>
            </a:r>
            <a:r>
              <a:rPr lang="en-US" dirty="0">
                <a:latin typeface="Calibri" charset="0"/>
              </a:rPr>
              <a:t>Swing)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JButton</a:t>
            </a:r>
            <a:r>
              <a:rPr lang="en-US" sz="2400" b="1" dirty="0">
                <a:latin typeface="Courier New" charset="0"/>
              </a:rPr>
              <a:t>        </a:t>
            </a:r>
            <a:r>
              <a:rPr lang="en-US" sz="2400" b="1" dirty="0" err="1">
                <a:latin typeface="Courier New" charset="0"/>
              </a:rPr>
              <a:t>JColorChooser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JFileChooser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JComboBox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JLabel</a:t>
            </a:r>
            <a:r>
              <a:rPr lang="en-US" sz="2400" b="1" dirty="0">
                <a:latin typeface="Courier New" charset="0"/>
              </a:rPr>
              <a:t>           </a:t>
            </a:r>
            <a:r>
              <a:rPr lang="en-US" sz="2400" b="1" dirty="0" err="1">
                <a:latin typeface="Courier New" charset="0"/>
              </a:rPr>
              <a:t>JList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JMenuBar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JOptionPane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JPanel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JPopupMenu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JProgressBar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JScrollbar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JScrollPane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JSlider</a:t>
            </a:r>
            <a:r>
              <a:rPr lang="en-US" sz="2400" b="1" dirty="0">
                <a:latin typeface="Courier New" charset="0"/>
              </a:rPr>
              <a:t>          </a:t>
            </a:r>
            <a:r>
              <a:rPr lang="en-US" sz="2400" b="1" dirty="0" err="1">
                <a:latin typeface="Courier New" charset="0"/>
              </a:rPr>
              <a:t>JSpinner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JSplitPane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JTabbedPane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JTable</a:t>
            </a:r>
            <a:r>
              <a:rPr lang="en-US" sz="2400" b="1" dirty="0">
                <a:latin typeface="Courier New" charset="0"/>
              </a:rPr>
              <a:t>         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JToolbar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JTree</a:t>
            </a:r>
            <a:r>
              <a:rPr lang="en-US" sz="2400" b="1" dirty="0">
                <a:latin typeface="Courier New" charset="0"/>
              </a:rPr>
              <a:t>            </a:t>
            </a:r>
            <a:r>
              <a:rPr lang="en-US" sz="2400" b="1" dirty="0" err="1">
                <a:latin typeface="Courier New" charset="0"/>
              </a:rPr>
              <a:t>JTextArea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JTextField</a:t>
            </a:r>
            <a:r>
              <a:rPr lang="en-US" sz="2400" b="1" dirty="0">
                <a:latin typeface="Courier New" charset="0"/>
              </a:rPr>
              <a:t>    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Zillions.  Each has a </a:t>
            </a:r>
            <a:r>
              <a:rPr lang="en-US" sz="2000" b="1" dirty="0">
                <a:latin typeface="Courier New"/>
                <a:cs typeface="Courier New"/>
              </a:rPr>
              <a:t>get</a:t>
            </a:r>
            <a:r>
              <a:rPr lang="en-US" sz="2000" dirty="0"/>
              <a:t> (or </a:t>
            </a:r>
            <a:r>
              <a:rPr lang="en-US" sz="2000" b="1" dirty="0">
                <a:latin typeface="Courier New"/>
                <a:cs typeface="Courier New"/>
              </a:rPr>
              <a:t>is</a:t>
            </a:r>
            <a:r>
              <a:rPr lang="en-US" sz="2000" dirty="0"/>
              <a:t>) </a:t>
            </a:r>
            <a:r>
              <a:rPr lang="en-US" sz="2000" dirty="0" err="1"/>
              <a:t>accessor</a:t>
            </a:r>
            <a:r>
              <a:rPr lang="en-US" sz="2000" dirty="0"/>
              <a:t> and a </a:t>
            </a:r>
            <a:r>
              <a:rPr lang="en-US" sz="2000" b="1" dirty="0">
                <a:latin typeface="Courier New"/>
                <a:cs typeface="Courier New"/>
              </a:rPr>
              <a:t>set</a:t>
            </a:r>
            <a:r>
              <a:rPr lang="en-US" sz="2000" dirty="0"/>
              <a:t> modifier</a:t>
            </a:r>
            <a:r>
              <a:rPr lang="en-US" sz="2000"/>
              <a:t>. </a:t>
            </a:r>
            <a:r>
              <a:rPr lang="en-US" sz="2000" smtClean="0"/>
              <a:t>Examples: </a:t>
            </a:r>
            <a:r>
              <a:rPr lang="en-US" sz="2000" b="1" dirty="0" err="1">
                <a:latin typeface="Courier New"/>
                <a:cs typeface="Courier New"/>
              </a:rPr>
              <a:t>getColor,setFont,isVisible</a:t>
            </a:r>
            <a:r>
              <a:rPr lang="en-US" sz="2000" dirty="0"/>
              <a:t>, …</a:t>
            </a:r>
          </a:p>
        </p:txBody>
      </p:sp>
      <p:graphicFrame>
        <p:nvGraphicFramePr>
          <p:cNvPr id="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39993"/>
              </p:ext>
            </p:extLst>
          </p:nvPr>
        </p:nvGraphicFramePr>
        <p:xfrm>
          <a:off x="228600" y="2133600"/>
          <a:ext cx="8693150" cy="4297526"/>
        </p:xfrm>
        <a:graphic>
          <a:graphicData uri="http://schemas.openxmlformats.org/drawingml/2006/table">
            <a:tbl>
              <a:tblPr/>
              <a:tblGrid>
                <a:gridCol w="2468563"/>
                <a:gridCol w="1722437"/>
                <a:gridCol w="4502150"/>
              </a:tblGrid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 color behind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 line around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enabled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it can be interacted with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focusable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key text can be typed on 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 used for text in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 color of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height, width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component's current size in pixels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visible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component can be seen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tooltip text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 shown when hovering mouse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377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size, minimum / maximum / preferred 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Dimension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various sizes, size limits, or desired sizes that the component may take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Top-level containers: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JDialog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Often correspond to OS windows</a:t>
            </a:r>
          </a:p>
          <a:p>
            <a:pPr lvl="1"/>
            <a:r>
              <a:rPr lang="en-US" sz="2000" dirty="0" smtClean="0"/>
              <a:t>Usually a “host” for other components</a:t>
            </a:r>
          </a:p>
          <a:p>
            <a:pPr lvl="1"/>
            <a:r>
              <a:rPr lang="en-US" sz="2000" dirty="0" smtClean="0"/>
              <a:t>Live at top of UI hierarchy, not nested in anything else</a:t>
            </a:r>
          </a:p>
          <a:p>
            <a:endParaRPr lang="en-US" sz="2000" dirty="0" smtClean="0"/>
          </a:p>
          <a:p>
            <a:r>
              <a:rPr lang="en-US" sz="2000" dirty="0" smtClean="0"/>
              <a:t>Mid-level containers: panels, scroll panes, tool bars</a:t>
            </a:r>
          </a:p>
          <a:p>
            <a:pPr lvl="1"/>
            <a:r>
              <a:rPr lang="en-US" sz="2000" dirty="0" smtClean="0"/>
              <a:t>Sometimes contain other containers, sometimes not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 is a general-purpose component for drawing or hosting other UI elements (buttons, etc.)</a:t>
            </a:r>
          </a:p>
          <a:p>
            <a:endParaRPr lang="en-US" sz="2000" dirty="0" smtClean="0"/>
          </a:p>
          <a:p>
            <a:r>
              <a:rPr lang="en-US" sz="2000" dirty="0" smtClean="0"/>
              <a:t>Specialized containers: menus, list boxes, …</a:t>
            </a:r>
          </a:p>
          <a:p>
            <a:endParaRPr lang="en-US" sz="2000" dirty="0" smtClean="0"/>
          </a:p>
          <a:p>
            <a:r>
              <a:rPr lang="en-US" sz="2000" dirty="0" smtClean="0"/>
              <a:t>Technically, all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JComponent</a:t>
            </a:r>
            <a:r>
              <a:rPr lang="en-US" sz="2000" dirty="0" err="1" smtClean="0"/>
              <a:t>s</a:t>
            </a:r>
            <a:r>
              <a:rPr lang="en-US" sz="2000" dirty="0" smtClean="0"/>
              <a:t> are containers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– top-level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Graphical window on the screen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holds (hosts) other components</a:t>
            </a:r>
          </a:p>
          <a:p>
            <a:endParaRPr lang="en-US" sz="2000" dirty="0" smtClean="0"/>
          </a:p>
          <a:p>
            <a:r>
              <a:rPr lang="en-US" sz="2000" dirty="0" smtClean="0"/>
              <a:t>Common methods: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(String</a:t>
            </a:r>
            <a:r>
              <a:rPr lang="en-US" sz="2000" dirty="0" smtClean="0"/>
              <a:t> </a:t>
            </a:r>
            <a:r>
              <a:rPr lang="en-US" sz="2000" i="1" dirty="0" smtClean="0"/>
              <a:t>title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 </a:t>
            </a:r>
            <a:r>
              <a:rPr lang="en-US" sz="2000" dirty="0" smtClean="0"/>
              <a:t>constructor, title optional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setDefaultCloseOperation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what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/>
              <a:t> </a:t>
            </a:r>
            <a:endParaRPr lang="en-US" sz="2000" dirty="0"/>
          </a:p>
          <a:p>
            <a:pPr lvl="2"/>
            <a:r>
              <a:rPr lang="en-US" sz="2000" dirty="0" smtClean="0"/>
              <a:t>What to do on window close  </a:t>
            </a:r>
          </a:p>
          <a:p>
            <a:pPr lvl="2"/>
            <a:r>
              <a:rPr lang="en-US" sz="2000" b="1" dirty="0" err="1" smtClean="0">
                <a:latin typeface="Courier New"/>
                <a:cs typeface="Courier New"/>
              </a:rPr>
              <a:t>JFrame.EXIT_ON_CLOSE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terminates application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setSize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width</a:t>
            </a:r>
            <a:r>
              <a:rPr lang="en-US" sz="2000" b="1" dirty="0" smtClean="0"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height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latin typeface="+mj-lt"/>
                <a:cs typeface="Courier New"/>
              </a:rPr>
              <a:t>:</a:t>
            </a:r>
            <a:r>
              <a:rPr lang="en-US" sz="2000" dirty="0" smtClean="0"/>
              <a:t> set size</a:t>
            </a:r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add(Component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</a:t>
            </a:r>
            <a:r>
              <a:rPr lang="en-US" sz="2000" dirty="0" smtClean="0"/>
              <a:t> add component to window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boolean</a:t>
            </a:r>
            <a:r>
              <a:rPr lang="en-US" sz="2000" dirty="0" smtClean="0"/>
              <a:t> </a:t>
            </a:r>
            <a:r>
              <a:rPr lang="en-US" sz="2000" i="1" dirty="0" smtClean="0"/>
              <a:t>b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</a:t>
            </a:r>
            <a:r>
              <a:rPr lang="en-US" sz="2000" dirty="0" smtClean="0"/>
              <a:t> make window visible or not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2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SimpleFrameMain.java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3200" dirty="0" smtClean="0"/>
              <a:t> – a general-purpose container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Commonly used as a place for graphics, or to hold a collection of button, labels, etc.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Needs to be added to a window or other container: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frame.add</a:t>
            </a:r>
            <a:r>
              <a:rPr lang="en-US" sz="2000" b="1" dirty="0" smtClean="0">
                <a:latin typeface="Courier New"/>
                <a:cs typeface="Courier New"/>
              </a:rPr>
              <a:t>(new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(…))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err="1" smtClean="0"/>
              <a:t>s</a:t>
            </a:r>
            <a:r>
              <a:rPr lang="en-US" sz="2000" dirty="0" smtClean="0"/>
              <a:t> can be nested to any depth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methods/fields in common with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dirty="0" smtClean="0"/>
              <a:t> (since both inherit 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Component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Advice: can’t find a method/field?  Check the </a:t>
            </a:r>
            <a:r>
              <a:rPr lang="en-US" sz="2000" dirty="0" err="1" smtClean="0"/>
              <a:t>superclasses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particularly useful method: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setPreferredSize</a:t>
            </a:r>
            <a:r>
              <a:rPr lang="en-US" sz="2000" b="1" dirty="0" smtClean="0">
                <a:latin typeface="Courier New"/>
                <a:cs typeface="Courier New"/>
              </a:rPr>
              <a:t>(Dimension </a:t>
            </a:r>
            <a:r>
              <a:rPr lang="en-US" sz="2000" i="1" dirty="0" smtClean="0">
                <a:cs typeface="Courier New"/>
              </a:rPr>
              <a:t>d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Containers and layout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What if we add several components to a </a:t>
            </a:r>
            <a:r>
              <a:rPr lang="en-US" sz="2000" dirty="0" smtClean="0"/>
              <a:t>container?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are they positioned relative to each other?</a:t>
            </a:r>
          </a:p>
          <a:p>
            <a:r>
              <a:rPr lang="en-US" sz="2000" dirty="0"/>
              <a:t>Answer: each container has a </a:t>
            </a:r>
            <a:r>
              <a:rPr lang="en-US" sz="2000" i="1" dirty="0">
                <a:solidFill>
                  <a:srgbClr val="0000FF"/>
                </a:solidFill>
              </a:rPr>
              <a:t>layout </a:t>
            </a:r>
            <a:r>
              <a:rPr lang="en-US" sz="2000" i="1" dirty="0" smtClean="0">
                <a:solidFill>
                  <a:srgbClr val="0000FF"/>
                </a:solidFill>
              </a:rPr>
              <a:t>manger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29699" name="Picture 4" descr="26allLay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172200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6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Kinds: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FlowLayout</a:t>
            </a:r>
            <a:r>
              <a:rPr lang="en-US" sz="2000" dirty="0" smtClean="0"/>
              <a:t> (left to right [changeable], top to bottom) </a:t>
            </a:r>
            <a:endParaRPr lang="en-US" sz="2000" dirty="0"/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cs typeface="Courier New"/>
              </a:rPr>
              <a:t>Each row centered horizontally [changeable]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BorderLayout</a:t>
            </a:r>
            <a:r>
              <a:rPr lang="en-US" sz="2000" dirty="0" smtClean="0"/>
              <a:t> (“center”, “north”, “south”, “east”, “west”) </a:t>
            </a:r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No more than one component in each of 5 regions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(Of course, component can itself be a container)</a:t>
            </a: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GridLayout</a:t>
            </a:r>
            <a:r>
              <a:rPr lang="en-US" sz="2000" dirty="0" smtClean="0"/>
              <a:t> (regular 2-D grid)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2000" dirty="0" smtClean="0"/>
              <a:t>Others... (some are incredibly complex)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FlowLayout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and </a:t>
            </a:r>
            <a:r>
              <a:rPr lang="en-US" sz="2000" b="1" dirty="0" err="1">
                <a:latin typeface="Courier New"/>
                <a:cs typeface="Courier New"/>
              </a:rPr>
              <a:t>BorderLayout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should be good enough for now…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Today: introduction to Java graphics and Swing/AWT libraries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Then: event-driven programming and user interaction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None of this is comprehensive – only an overview and guide to what you should expect to be out there</a:t>
            </a:r>
          </a:p>
          <a:p>
            <a:pPr lvl="1"/>
            <a:r>
              <a:rPr lang="en-US" sz="2000" dirty="0" smtClean="0"/>
              <a:t>Some standard terminology and perspective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Credits: material taken from many places; including slides and materials by Ernst, </a:t>
            </a:r>
            <a:r>
              <a:rPr lang="en-US" sz="2000" dirty="0" err="1" smtClean="0"/>
              <a:t>Hotan</a:t>
            </a:r>
            <a:r>
              <a:rPr lang="en-US" sz="2000" dirty="0" smtClean="0"/>
              <a:t>, Mercer, </a:t>
            </a:r>
            <a:r>
              <a:rPr lang="en-US" sz="2000" dirty="0" err="1" smtClean="0"/>
              <a:t>Notkin</a:t>
            </a:r>
            <a:r>
              <a:rPr lang="en-US" sz="2000" dirty="0" smtClean="0"/>
              <a:t>, Perkins, </a:t>
            </a:r>
            <a:r>
              <a:rPr lang="en-US" sz="2000" dirty="0" err="1" smtClean="0"/>
              <a:t>Stepp</a:t>
            </a:r>
            <a:r>
              <a:rPr lang="en-US" sz="2000" dirty="0" smtClean="0"/>
              <a:t>; </a:t>
            </a:r>
            <a:r>
              <a:rPr lang="en-US" sz="2000" dirty="0" err="1" smtClean="0"/>
              <a:t>Reges</a:t>
            </a:r>
            <a:r>
              <a:rPr lang="en-US" sz="2000" dirty="0"/>
              <a:t>;</a:t>
            </a:r>
            <a:r>
              <a:rPr lang="en-US" sz="2000" dirty="0" smtClean="0"/>
              <a:t> Sun/Oracle docs &amp; tutorial; </a:t>
            </a:r>
            <a:r>
              <a:rPr lang="en-US" sz="2000" dirty="0" err="1" smtClean="0"/>
              <a:t>Horstmann</a:t>
            </a:r>
            <a:r>
              <a:rPr lang="en-US" sz="2000" dirty="0"/>
              <a:t>;</a:t>
            </a:r>
            <a:r>
              <a:rPr lang="en-US" sz="2000" dirty="0" smtClean="0"/>
              <a:t> Wikipedia; others, folklore, 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pack()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Once all the components are added to their containers, do this to make the window visible: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pack();</a:t>
            </a:r>
          </a:p>
          <a:p>
            <a:pPr marL="8001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(true);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pack()</a:t>
            </a:r>
            <a:r>
              <a:rPr lang="en-US" sz="2000" dirty="0" smtClean="0"/>
              <a:t> figures out the sizes of all components and calls the container’s layout manager to set locations in the container </a:t>
            </a:r>
          </a:p>
          <a:p>
            <a:pPr lvl="1"/>
            <a:r>
              <a:rPr lang="en-US" sz="2000" dirty="0" smtClean="0"/>
              <a:t>(recursively as needed)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If your window doesn’t look right, you may have forgotten </a:t>
            </a:r>
            <a:r>
              <a:rPr lang="en-US" sz="2000" b="1" dirty="0">
                <a:latin typeface="Courier New"/>
                <a:cs typeface="Courier New"/>
              </a:rPr>
              <a:t>pack()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SimpleLayoutMain.java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and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 far so good – and very boring…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What if we want to actually draw something? </a:t>
            </a:r>
          </a:p>
          <a:p>
            <a:pPr lvl="1"/>
            <a:r>
              <a:rPr lang="en-US" sz="2000" dirty="0" smtClean="0"/>
              <a:t>A map, an image, a path, …?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Answer: Override method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smtClean="0"/>
              <a:t> provide a suitable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that (in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err="1" smtClean="0"/>
              <a:t>’s</a:t>
            </a:r>
            <a:r>
              <a:rPr lang="en-US" sz="2000" dirty="0" smtClean="0"/>
              <a:t> case) draws the label text</a:t>
            </a:r>
          </a:p>
          <a:p>
            <a:pPr lvl="1"/>
            <a:r>
              <a:rPr lang="en-US" sz="2000" dirty="0" smtClean="0"/>
              <a:t>Other 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smtClean="0"/>
              <a:t> typically inherit an empty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and can override it to draw</a:t>
            </a:r>
            <a:r>
              <a:rPr lang="en-US" sz="2000" dirty="0"/>
              <a:t> </a:t>
            </a:r>
            <a:r>
              <a:rPr lang="en-US" sz="2000" dirty="0" smtClean="0"/>
              <a:t>things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Note: As we’ll see, </a:t>
            </a:r>
            <a:r>
              <a:rPr lang="en-US" sz="2000" i="1" dirty="0"/>
              <a:t>we</a:t>
            </a:r>
            <a:r>
              <a:rPr lang="en-US" sz="2000" dirty="0" smtClean="0"/>
              <a:t> </a:t>
            </a:r>
            <a:r>
              <a:rPr lang="en-US" sz="2000" dirty="0"/>
              <a:t>override</a:t>
            </a:r>
            <a:r>
              <a:rPr lang="en-US" sz="2000" dirty="0" smtClean="0"/>
              <a:t>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but </a:t>
            </a:r>
            <a:r>
              <a:rPr lang="en-US" sz="2000" i="1" dirty="0" smtClean="0"/>
              <a:t>we</a:t>
            </a:r>
            <a:r>
              <a:rPr lang="en-US" sz="2000" dirty="0" smtClean="0"/>
              <a:t> </a:t>
            </a:r>
            <a:r>
              <a:rPr lang="en-US" sz="2000" i="1" dirty="0" smtClean="0"/>
              <a:t>don’t</a:t>
            </a:r>
            <a:r>
              <a:rPr lang="en-US" sz="2000" dirty="0" smtClean="0"/>
              <a:t> call it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SimplePaintMain.java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0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Many methods to draw various lines, shapes, etc., 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 also draw images (pictures, etc.):</a:t>
            </a:r>
          </a:p>
          <a:p>
            <a:pPr lvl="1"/>
            <a:r>
              <a:rPr lang="en-US" sz="2000" dirty="0" smtClean="0"/>
              <a:t>In the program (</a:t>
            </a:r>
            <a:r>
              <a:rPr lang="en-US" sz="2000" b="1" i="1" dirty="0" smtClean="0"/>
              <a:t>not</a:t>
            </a:r>
            <a:r>
              <a:rPr lang="en-US" sz="2000" b="1" dirty="0" smtClean="0"/>
              <a:t> </a:t>
            </a:r>
            <a:r>
              <a:rPr lang="en-US" sz="2000" dirty="0" smtClean="0"/>
              <a:t>in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):</a:t>
            </a:r>
          </a:p>
          <a:p>
            <a:pPr lvl="2"/>
            <a:r>
              <a:rPr lang="en-US" sz="2000" dirty="0" smtClean="0"/>
              <a:t>Use AWT’s “Toolkit” to load an image:</a:t>
            </a:r>
            <a:endParaRPr lang="en-US" sz="2000" dirty="0"/>
          </a:p>
          <a:p>
            <a:pPr marL="9144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Image pic =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Toolkit.getDefaultToolkit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.</a:t>
            </a:r>
            <a:r>
              <a:rPr lang="en-US" sz="2000" b="1" dirty="0" err="1" smtClean="0">
                <a:latin typeface="Courier New"/>
                <a:cs typeface="Courier New"/>
              </a:rPr>
              <a:t>getImage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i="1" dirty="0" smtClean="0"/>
              <a:t>file-name (with path)</a:t>
            </a:r>
            <a:r>
              <a:rPr lang="en-US" sz="2000" b="1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sz="2000" dirty="0" smtClean="0"/>
              <a:t>Then in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:</a:t>
            </a:r>
          </a:p>
          <a:p>
            <a:pPr marL="9144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g.drawImage</a:t>
            </a:r>
            <a:r>
              <a:rPr lang="en-US" sz="2000" b="1" dirty="0" smtClean="0">
                <a:latin typeface="Courier New"/>
                <a:cs typeface="Courier New"/>
              </a:rPr>
              <a:t>(pic, …);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5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Graphics2D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Class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was part of the original Java AWT</a:t>
            </a:r>
          </a:p>
          <a:p>
            <a:pPr marL="457200" lvl="1" indent="0">
              <a:buNone/>
            </a:pPr>
            <a:r>
              <a:rPr lang="en-US" sz="2000" dirty="0" smtClean="0"/>
              <a:t>Has a procedural interface:                                            	</a:t>
            </a:r>
            <a:r>
              <a:rPr lang="en-US" sz="2000" b="1" dirty="0" err="1" smtClean="0">
                <a:latin typeface="Courier New"/>
                <a:cs typeface="Courier New"/>
              </a:rPr>
              <a:t>g.drawRect</a:t>
            </a:r>
            <a:r>
              <a:rPr lang="en-US" sz="2000" b="1" dirty="0" smtClean="0">
                <a:latin typeface="Courier New"/>
                <a:cs typeface="Courier New"/>
              </a:rPr>
              <a:t>(…), </a:t>
            </a:r>
            <a:r>
              <a:rPr lang="en-US" sz="2000" b="1" dirty="0" err="1" smtClean="0">
                <a:latin typeface="Courier New"/>
                <a:cs typeface="Courier New"/>
              </a:rPr>
              <a:t>g.fillOval</a:t>
            </a:r>
            <a:r>
              <a:rPr lang="en-US" sz="2000" b="1" dirty="0" smtClean="0">
                <a:latin typeface="Courier New"/>
                <a:cs typeface="Courier New"/>
              </a:rPr>
              <a:t>(…), …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Swing introduced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</a:p>
          <a:p>
            <a:pPr lvl="1"/>
            <a:r>
              <a:rPr lang="en-US" sz="2000" dirty="0" smtClean="0"/>
              <a:t>Added an object interface – create instances of </a:t>
            </a:r>
            <a:r>
              <a:rPr lang="en-US" sz="2000" b="1" dirty="0" smtClean="0">
                <a:latin typeface="Courier New"/>
                <a:cs typeface="Courier New"/>
              </a:rPr>
              <a:t>Shape</a:t>
            </a:r>
            <a:r>
              <a:rPr lang="en-US" sz="2000" dirty="0" smtClean="0"/>
              <a:t> like </a:t>
            </a:r>
            <a:r>
              <a:rPr lang="en-US" sz="2000" b="1" dirty="0" smtClean="0">
                <a:latin typeface="Courier New"/>
                <a:cs typeface="Courier New"/>
              </a:rPr>
              <a:t>Line2D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Rectangle2D</a:t>
            </a:r>
            <a:r>
              <a:rPr lang="en-US" sz="2000" dirty="0" smtClean="0"/>
              <a:t>, etc., and add these to the </a:t>
            </a:r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object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Actual parameter to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is always a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dirty="0" smtClean="0"/>
              <a:t>Can always cast this parameter from </a:t>
            </a:r>
            <a:r>
              <a:rPr lang="en-US" sz="2000" b="1" dirty="0">
                <a:latin typeface="Courier New"/>
                <a:cs typeface="Courier New"/>
              </a:rPr>
              <a:t>Graphics </a:t>
            </a:r>
            <a:r>
              <a:rPr lang="en-US" sz="2000" dirty="0" smtClean="0"/>
              <a:t>to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supports both sets of graphics methods</a:t>
            </a:r>
          </a:p>
          <a:p>
            <a:pPr lvl="1"/>
            <a:r>
              <a:rPr lang="en-US" sz="2000" dirty="0" smtClean="0"/>
              <a:t>Use whichever you like for CSE 331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who calls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paintComponent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And when??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Answer: the window manager calls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whenever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it wants</a:t>
            </a:r>
            <a:r>
              <a:rPr lang="en-US" i="1" dirty="0">
                <a:solidFill>
                  <a:srgbClr val="0000FF"/>
                </a:solidFill>
              </a:rPr>
              <a:t>!!!</a:t>
            </a:r>
            <a:r>
              <a:rPr lang="en-US" i="1" dirty="0" smtClean="0"/>
              <a:t> </a:t>
            </a:r>
            <a:r>
              <a:rPr lang="en-US" dirty="0" smtClean="0"/>
              <a:t> (a callback!)</a:t>
            </a:r>
            <a:endParaRPr lang="en-US" i="1" dirty="0" smtClean="0"/>
          </a:p>
          <a:p>
            <a:pPr lvl="1"/>
            <a:r>
              <a:rPr lang="en-US" dirty="0" smtClean="0"/>
              <a:t>When the window is first made visible, and whenever after that some or all of it needs to be </a:t>
            </a:r>
            <a:r>
              <a:rPr lang="en-US" i="1" dirty="0" smtClean="0"/>
              <a:t>repainted</a:t>
            </a:r>
          </a:p>
          <a:p>
            <a:pPr lvl="1"/>
            <a:endParaRPr lang="en-US" sz="500" i="1" dirty="0" smtClean="0"/>
          </a:p>
          <a:p>
            <a:r>
              <a:rPr lang="en-US" dirty="0" smtClean="0"/>
              <a:t>Corollary: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 smtClean="0"/>
              <a:t>must </a:t>
            </a:r>
            <a:r>
              <a:rPr lang="en-US" b="1" i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be ready to repaint  regardless of what else is going on</a:t>
            </a:r>
          </a:p>
          <a:p>
            <a:pPr lvl="1"/>
            <a:r>
              <a:rPr lang="en-US" dirty="0" smtClean="0"/>
              <a:t>You have no control over when or how often </a:t>
            </a:r>
          </a:p>
          <a:p>
            <a:pPr lvl="1"/>
            <a:r>
              <a:rPr lang="en-US" dirty="0" smtClean="0"/>
              <a:t>You must store enough information to repaint on demand</a:t>
            </a:r>
          </a:p>
          <a:p>
            <a:pPr lvl="1"/>
            <a:endParaRPr lang="en-US" sz="500" dirty="0" smtClean="0"/>
          </a:p>
          <a:p>
            <a:r>
              <a:rPr lang="en-US" dirty="0" smtClean="0"/>
              <a:t>If “you” want to redraw a window, call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/>
              <a:t> </a:t>
            </a:r>
            <a:r>
              <a:rPr lang="en-US" dirty="0" smtClean="0"/>
              <a:t>from the program (</a:t>
            </a:r>
            <a:r>
              <a:rPr lang="en-US" i="1" dirty="0" smtClean="0"/>
              <a:t>not</a:t>
            </a:r>
            <a:r>
              <a:rPr lang="en-US" dirty="0" smtClean="0"/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)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Tells the window manager to schedule repainting</a:t>
            </a:r>
          </a:p>
          <a:p>
            <a:pPr lvl="1"/>
            <a:r>
              <a:rPr lang="en-US" dirty="0" smtClean="0"/>
              <a:t>Window manager will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when it decides to redraw (soon, but maybe not right away)</a:t>
            </a:r>
          </a:p>
          <a:p>
            <a:pPr lvl="1"/>
            <a:r>
              <a:rPr lang="en-US" dirty="0" smtClean="0"/>
              <a:t>Window manager may combine several quick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 smtClean="0"/>
              <a:t> requests and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only once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FaceMain.java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repainting happens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window manager (UI)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90600" y="1976735"/>
            <a:ext cx="4114800" cy="766465"/>
            <a:chOff x="990600" y="1976735"/>
            <a:chExt cx="4114800" cy="7664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90600" y="2438400"/>
              <a:ext cx="4114800" cy="3048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63070" y="1976735"/>
              <a:ext cx="1846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  <a:latin typeface="Courier New"/>
                  <a:cs typeface="Courier New"/>
                </a:rPr>
                <a:t>repaint()</a:t>
              </a:r>
              <a:endParaRPr lang="en-US" b="1" dirty="0">
                <a:solidFill>
                  <a:srgbClr val="009900"/>
                </a:solidFill>
                <a:latin typeface="Courier New"/>
                <a:cs typeface="Courier New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990600" y="2819400"/>
            <a:ext cx="41148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4953000"/>
            <a:ext cx="41148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990600" y="3805535"/>
            <a:ext cx="4114800" cy="1147465"/>
            <a:chOff x="990600" y="3805535"/>
            <a:chExt cx="4114800" cy="114746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805535"/>
              <a:ext cx="4114800" cy="690265"/>
              <a:chOff x="990600" y="3805535"/>
              <a:chExt cx="4114800" cy="69026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H="1">
                <a:off x="990600" y="4267200"/>
                <a:ext cx="4114800" cy="2286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376686" y="3805535"/>
                <a:ext cx="3324498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paintComponent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(g)</a:t>
                </a:r>
                <a:endParaRPr lang="en-US" b="1" dirty="0">
                  <a:solidFill>
                    <a:srgbClr val="C00000"/>
                  </a:solidFill>
                  <a:latin typeface="Courier New"/>
                  <a:cs typeface="Courier New"/>
                </a:endParaRP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990600" y="4495800"/>
              <a:ext cx="0" cy="4572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15000" y="2209800"/>
            <a:ext cx="3091111" cy="39624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US" dirty="0" smtClean="0"/>
              <a:t>It’s worse than it looks!</a:t>
            </a:r>
          </a:p>
          <a:p>
            <a:endParaRPr lang="en-US" dirty="0"/>
          </a:p>
          <a:p>
            <a:r>
              <a:rPr lang="en-US" dirty="0" smtClean="0"/>
              <a:t>Your program and the window manager are running </a:t>
            </a:r>
            <a:r>
              <a:rPr lang="en-US" b="1" i="1" dirty="0" smtClean="0"/>
              <a:t>concurrently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Do not attempt to mess around – follow the rules and nobody gets hurt!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393469" y="5375564"/>
            <a:ext cx="2676066" cy="995422"/>
          </a:xfrm>
          <a:prstGeom prst="wedgeEllipseCallout">
            <a:avLst>
              <a:gd name="adj1" fmla="val 45735"/>
              <a:gd name="adj2" fmla="val -16536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Asynchronous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Callback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</a:rPr>
              <a:t>Crucial</a:t>
            </a:r>
            <a:r>
              <a:rPr lang="en-US" dirty="0" smtClean="0"/>
              <a:t> rules for painting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override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if you want to draw on a component</a:t>
            </a:r>
          </a:p>
          <a:p>
            <a:r>
              <a:rPr lang="en-US" sz="2000" dirty="0" smtClean="0"/>
              <a:t>Always call </a:t>
            </a:r>
            <a:r>
              <a:rPr lang="en-US" sz="2000" b="1" dirty="0" err="1" smtClean="0">
                <a:latin typeface="Courier New"/>
                <a:cs typeface="Courier New"/>
              </a:rPr>
              <a:t>super.paintComponent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first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NEVER, EVER, EVER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call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yourself  </a:t>
            </a:r>
          </a:p>
          <a:p>
            <a:r>
              <a:rPr lang="en-US" sz="2000" dirty="0" smtClean="0"/>
              <a:t>Always paint the entire picture, from scratch</a:t>
            </a:r>
          </a:p>
          <a:p>
            <a:r>
              <a:rPr lang="en-US" sz="2000" dirty="0" smtClean="0"/>
              <a:t>Use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parameter to do all the drawing.  </a:t>
            </a:r>
            <a:r>
              <a:rPr lang="en-US" sz="2000" b="1" i="1" dirty="0" smtClean="0">
                <a:solidFill>
                  <a:srgbClr val="C00000"/>
                </a:solidFill>
              </a:rPr>
              <a:t>ONLY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use it for that.  Don’t copy it, try to replace it, or mess with it.  It is quick to anger.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create new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r>
              <a:rPr lang="en-US" sz="2000" dirty="0" smtClean="0"/>
              <a:t> objects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Fine print: Once you are a certified™ wizard, you may find reasons to do things differently, but that requires deeper understanding of the GUI library’s structure and specification</a:t>
            </a:r>
            <a:endParaRPr lang="en-US" sz="20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Very useful start: Sun/Oracle Java tutorials</a:t>
            </a:r>
          </a:p>
          <a:p>
            <a:pPr lvl="1" indent="-342900"/>
            <a:r>
              <a:rPr lang="en-US" sz="2000" dirty="0"/>
              <a:t>http://docs.oracle.com/javase/tutorial/uiswing/index.html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Mike </a:t>
            </a:r>
            <a:r>
              <a:rPr lang="en-US" sz="2000" dirty="0" err="1"/>
              <a:t>Hoton’s</a:t>
            </a:r>
            <a:r>
              <a:rPr lang="en-US" sz="2000" dirty="0"/>
              <a:t> slides/sample code from CSE 331 Sp12 (lectures 23, 24 with more extensive widget examples)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http://courses.cs.washington.edu/courses/cse331/12sp/lectures/lect23-GUI.pdf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http://courses.cs.washington.edu/courses/cse331/12sp/lectures/lect24-Graphics.pdf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http://courses.cs.washington.edu/courses/cse331/12sp/lectures/lect23-GUI-code.zip</a:t>
            </a:r>
            <a:endParaRPr lang="en-US" sz="1400" b="1" dirty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http://courses.cs.washington.edu/courses/cse331/12sp/lectures/lect24-Graphics-code.zip</a:t>
            </a:r>
            <a:endParaRPr lang="en-US" sz="1400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Good book that covers this (and much more): </a:t>
            </a:r>
            <a:r>
              <a:rPr lang="en-US" sz="2000" i="1" dirty="0"/>
              <a:t>Core Java</a:t>
            </a:r>
            <a:r>
              <a:rPr lang="en-US" sz="2000" dirty="0"/>
              <a:t> vol. I by </a:t>
            </a:r>
            <a:r>
              <a:rPr lang="en-US" sz="2000" dirty="0" err="1"/>
              <a:t>Horstmann</a:t>
            </a:r>
            <a:r>
              <a:rPr lang="en-US" sz="2000" dirty="0"/>
              <a:t> &amp; Cornell</a:t>
            </a:r>
          </a:p>
          <a:p>
            <a:pPr lvl="1"/>
            <a:r>
              <a:rPr lang="en-US" sz="2000" dirty="0"/>
              <a:t>There are </a:t>
            </a:r>
            <a:r>
              <a:rPr lang="en-US" sz="2000" dirty="0" smtClean="0"/>
              <a:t>other </a:t>
            </a:r>
            <a:r>
              <a:rPr lang="en-US" sz="2000" dirty="0"/>
              <a:t>decent Java books out there </a:t>
            </a:r>
            <a:r>
              <a:rPr lang="en-US" sz="2000" dirty="0" smtClean="0"/>
              <a:t>too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– and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Major topic for next lecture is how to handle user interactions</a:t>
            </a:r>
          </a:p>
          <a:p>
            <a:pPr lvl="1"/>
            <a:r>
              <a:rPr lang="en-US" sz="2000" dirty="0" smtClean="0"/>
              <a:t>We already know the core idea: it’s a big-time use of the observer pattern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Beyond that you’re on your own to explore all the wonderful widgets in Swing/AWT.  </a:t>
            </a:r>
          </a:p>
          <a:p>
            <a:pPr lvl="1"/>
            <a:r>
              <a:rPr lang="en-US" sz="2000" dirty="0" smtClean="0"/>
              <a:t>Have fun!!</a:t>
            </a:r>
          </a:p>
          <a:p>
            <a:pPr lvl="1" indent="-342900"/>
            <a:r>
              <a:rPr lang="en-US" sz="2000" dirty="0" smtClean="0"/>
              <a:t>(But don’t sink huge amounts of time into eye candy)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GUIs?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95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Er</a:t>
            </a:r>
            <a:r>
              <a:rPr lang="en-US" sz="2000" dirty="0" smtClean="0"/>
              <a:t>, because graphical user interfaces are pretty common (duh </a:t>
            </a:r>
            <a:r>
              <a:rPr lang="en-US" sz="2000" dirty="0" smtClean="0"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And it’s fun!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Classic example of using inheritance to organize large class libraries</a:t>
            </a:r>
          </a:p>
          <a:p>
            <a:pPr lvl="1"/>
            <a:r>
              <a:rPr lang="en-US" sz="2000" dirty="0" smtClean="0"/>
              <a:t>The best (?) example of OOP’s strengths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Work with a huge API – and learn how (not</a:t>
            </a:r>
            <a:r>
              <a:rPr lang="en-US" sz="2000" dirty="0"/>
              <a:t>) </a:t>
            </a:r>
            <a:r>
              <a:rPr lang="en-US" sz="2000" dirty="0" smtClean="0"/>
              <a:t>to deal with all of it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core </a:t>
            </a:r>
            <a:r>
              <a:rPr lang="en-US" sz="2000" i="1" dirty="0" smtClean="0"/>
              <a:t>design patterns</a:t>
            </a:r>
            <a:r>
              <a:rPr lang="en-US" sz="2000" dirty="0" smtClean="0"/>
              <a:t> show up: </a:t>
            </a:r>
            <a:r>
              <a:rPr lang="en-US" sz="2000" dirty="0"/>
              <a:t>callbacks, </a:t>
            </a:r>
            <a:r>
              <a:rPr lang="en-US" sz="2000" dirty="0" smtClean="0"/>
              <a:t>listeners, event-driven programs, decorators, façade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Don’t try to learn the whole library: There’s way too much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memorize – look things up as you need them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miss the main ideas, fundamental concepts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get bogged down implementing eye candy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topics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Organization of the AWT/Swing library</a:t>
            </a:r>
          </a:p>
          <a:p>
            <a:pPr lvl="1"/>
            <a:r>
              <a:rPr lang="en-US" sz="2000" dirty="0" smtClean="0"/>
              <a:t>Names of essential widgets/components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Graphics and drawing</a:t>
            </a:r>
          </a:p>
          <a:p>
            <a:pPr lvl="1"/>
            <a:r>
              <a:rPr lang="en-US" sz="2000" dirty="0" smtClean="0"/>
              <a:t>Repaint callbacks, layout managers,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Handling user events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Building GUI applications</a:t>
            </a:r>
          </a:p>
          <a:p>
            <a:pPr lvl="1"/>
            <a:r>
              <a:rPr lang="en-US" sz="2000" dirty="0" smtClean="0"/>
              <a:t>MVC, user events, updates,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Java’s standard libraries have supported GUIs from the beginning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Original Java GUI: </a:t>
            </a:r>
            <a:r>
              <a:rPr lang="en-US" sz="2000" dirty="0" smtClean="0">
                <a:solidFill>
                  <a:srgbClr val="0000FF"/>
                </a:solidFill>
              </a:rPr>
              <a:t>AWT</a:t>
            </a:r>
            <a:r>
              <a:rPr lang="en-US" sz="2000" dirty="0" smtClean="0"/>
              <a:t> (Abstract Window Toolkit)</a:t>
            </a:r>
          </a:p>
          <a:p>
            <a:pPr lvl="1" indent="-342900"/>
            <a:r>
              <a:rPr lang="en-US" sz="2000" dirty="0"/>
              <a:t>Limited set of user interface elements (widgets)</a:t>
            </a:r>
          </a:p>
          <a:p>
            <a:pPr lvl="1" indent="-342900"/>
            <a:r>
              <a:rPr lang="en-US" sz="2000" dirty="0" smtClean="0"/>
              <a:t>Mapped Java UI to host system UI widgets</a:t>
            </a:r>
          </a:p>
          <a:p>
            <a:pPr lvl="1" indent="-342900"/>
            <a:r>
              <a:rPr lang="en-US" sz="2000" dirty="0" smtClean="0"/>
              <a:t>Lowest common denominator</a:t>
            </a:r>
          </a:p>
          <a:p>
            <a:pPr lvl="1" indent="-342900"/>
            <a:r>
              <a:rPr lang="en-US" sz="2000" dirty="0" smtClean="0"/>
              <a:t>“Write once, debug everywhere”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Swing</a:t>
            </a:r>
            <a:r>
              <a:rPr lang="en-US" sz="2000" dirty="0" smtClean="0"/>
              <a:t>: Newer GUI library, introduced with Java 2 (1998)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Basic idea: underlying system provides only a blank window</a:t>
            </a:r>
          </a:p>
          <a:p>
            <a:pPr lvl="1"/>
            <a:r>
              <a:rPr lang="en-US" sz="2000" dirty="0" smtClean="0"/>
              <a:t>Swing draws all UI components directly</a:t>
            </a:r>
          </a:p>
          <a:p>
            <a:pPr lvl="1"/>
            <a:r>
              <a:rPr lang="en-US" sz="2000" dirty="0" smtClean="0"/>
              <a:t>Doesn’t use underlying system widgets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 a total replacement for AWT:  Swing is implemented on top of core AWT classes and both still coexist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Swing, but deal with AWT when you must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window</a:t>
            </a:r>
            <a:r>
              <a:rPr lang="en-US" sz="2000" dirty="0" smtClean="0"/>
              <a:t>: A first-class citizen of the graphical desktop</a:t>
            </a:r>
          </a:p>
          <a:p>
            <a:pPr lvl="1"/>
            <a:r>
              <a:rPr lang="en-US" sz="2000" dirty="0" smtClean="0"/>
              <a:t>Also called a </a:t>
            </a:r>
            <a:r>
              <a:rPr lang="en-US" sz="2000" i="1" dirty="0" smtClean="0"/>
              <a:t>top-level container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i="1" dirty="0" smtClean="0">
                <a:solidFill>
                  <a:schemeClr val="accent2"/>
                </a:solidFill>
              </a:rPr>
              <a:t>frame</a:t>
            </a:r>
            <a:r>
              <a:rPr lang="en-US" sz="2000" dirty="0" smtClean="0"/>
              <a:t>, dialog box, applet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: A GUI </a:t>
            </a:r>
            <a:r>
              <a:rPr lang="en-US" sz="2000" i="1" dirty="0" smtClean="0"/>
              <a:t>widget</a:t>
            </a:r>
            <a:r>
              <a:rPr lang="en-US" sz="2000" dirty="0" smtClean="0"/>
              <a:t> that resides in a window</a:t>
            </a:r>
          </a:p>
          <a:p>
            <a:pPr lvl="1"/>
            <a:r>
              <a:rPr lang="en-US" sz="2000" dirty="0" smtClean="0"/>
              <a:t>Called </a:t>
            </a:r>
            <a:r>
              <a:rPr lang="en-US" sz="2000" i="1" dirty="0" smtClean="0"/>
              <a:t>controls</a:t>
            </a:r>
            <a:r>
              <a:rPr lang="en-US" sz="2000" dirty="0" smtClean="0"/>
              <a:t> in many other languages</a:t>
            </a:r>
          </a:p>
          <a:p>
            <a:pPr lvl="1"/>
            <a:r>
              <a:rPr lang="en-US" sz="2000" dirty="0" smtClean="0"/>
              <a:t>Examples: button, text box, label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container</a:t>
            </a:r>
            <a:r>
              <a:rPr lang="en-US" sz="2000" dirty="0" smtClean="0"/>
              <a:t>: A component that hosts (holds) components</a:t>
            </a:r>
          </a:p>
          <a:p>
            <a:pPr lvl="1"/>
            <a:r>
              <a:rPr lang="en-US" sz="2000" dirty="0" smtClean="0"/>
              <a:t>Examples: frame, applet, </a:t>
            </a:r>
            <a:r>
              <a:rPr lang="en-US" sz="2000" i="1" dirty="0" smtClean="0"/>
              <a:t>panel</a:t>
            </a:r>
            <a:r>
              <a:rPr lang="en-US" sz="2000" dirty="0" smtClean="0"/>
              <a:t>, box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4" descr="7Celsius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8153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20080</TotalTime>
  <Words>1801</Words>
  <Application>Microsoft Office PowerPoint</Application>
  <PresentationFormat>On-screen Show (4:3)</PresentationFormat>
  <Paragraphs>379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simple</vt:lpstr>
      <vt:lpstr>CSE 331 Software Design &amp; Implementation</vt:lpstr>
      <vt:lpstr>The plan</vt:lpstr>
      <vt:lpstr>References</vt:lpstr>
      <vt:lpstr>Why study GUIs?</vt:lpstr>
      <vt:lpstr>What not to do…</vt:lpstr>
      <vt:lpstr>Main topics to learn</vt:lpstr>
      <vt:lpstr>A very short history (1)</vt:lpstr>
      <vt:lpstr>A very short history (2)</vt:lpstr>
      <vt:lpstr>GUI terminology</vt:lpstr>
      <vt:lpstr>Some components…</vt:lpstr>
      <vt:lpstr>Component and container classes</vt:lpstr>
      <vt:lpstr>Swing/AWT inheritance hierarchy</vt:lpstr>
      <vt:lpstr>Component properties</vt:lpstr>
      <vt:lpstr>Types of containers</vt:lpstr>
      <vt:lpstr>JFrame – top-level window</vt:lpstr>
      <vt:lpstr>Example</vt:lpstr>
      <vt:lpstr>JPanel – a general-purpose container</vt:lpstr>
      <vt:lpstr>Containers and layout</vt:lpstr>
      <vt:lpstr>Layout managers</vt:lpstr>
      <vt:lpstr>pack()</vt:lpstr>
      <vt:lpstr>Example</vt:lpstr>
      <vt:lpstr>Graphics and drawing</vt:lpstr>
      <vt:lpstr>Example</vt:lpstr>
      <vt:lpstr>Graphics methods</vt:lpstr>
      <vt:lpstr>Graphics vs Graphics2D</vt:lpstr>
      <vt:lpstr>So who calls paintComponent? And when??</vt:lpstr>
      <vt:lpstr>Example</vt:lpstr>
      <vt:lpstr>How repainting happens</vt:lpstr>
      <vt:lpstr>Crucial rules for painting</vt:lpstr>
      <vt:lpstr>What’s next – and not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&amp; Implementation</dc:title>
  <dc:creator>Hal Perkins</dc:creator>
  <cp:lastModifiedBy>cse</cp:lastModifiedBy>
  <cp:revision>329</cp:revision>
  <cp:lastPrinted>2013-10-30T05:15:40Z</cp:lastPrinted>
  <dcterms:created xsi:type="dcterms:W3CDTF">2012-02-17T18:07:42Z</dcterms:created>
  <dcterms:modified xsi:type="dcterms:W3CDTF">2015-05-20T15:49:36Z</dcterms:modified>
</cp:coreProperties>
</file>