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9" r:id="rId2"/>
    <p:sldId id="420" r:id="rId3"/>
    <p:sldId id="421" r:id="rId4"/>
    <p:sldId id="422" r:id="rId5"/>
    <p:sldId id="405" r:id="rId6"/>
    <p:sldId id="432" r:id="rId7"/>
    <p:sldId id="423" r:id="rId8"/>
    <p:sldId id="424" r:id="rId9"/>
    <p:sldId id="425" r:id="rId10"/>
    <p:sldId id="433" r:id="rId11"/>
    <p:sldId id="408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934200" cy="9220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l Perkin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2" autoAdjust="0"/>
    <p:restoredTop sz="84499" autoAdjust="0"/>
  </p:normalViewPr>
  <p:slideViewPr>
    <p:cSldViewPr>
      <p:cViewPr varScale="1">
        <p:scale>
          <a:sx n="84" d="100"/>
          <a:sy n="84" d="100"/>
        </p:scale>
        <p:origin x="-7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3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3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Course Victory Lap</a:t>
            </a:r>
          </a:p>
          <a:p>
            <a:r>
              <a:rPr lang="en-US" sz="1800" dirty="0"/>
              <a:t>(Based on slides by </a:t>
            </a:r>
            <a:r>
              <a:rPr lang="en-US" sz="1800" dirty="0" smtClean="0"/>
              <a:t>Mike </a:t>
            </a:r>
            <a:r>
              <a:rPr lang="en-US" sz="1800" dirty="0"/>
              <a:t>Ernst, </a:t>
            </a:r>
            <a:r>
              <a:rPr lang="en-US" sz="1800" dirty="0" smtClean="0"/>
              <a:t>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Some new slides to tie the pieces together…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Divide and conquer:</a:t>
            </a:r>
            <a:br>
              <a:rPr lang="en-GB" dirty="0" smtClean="0"/>
            </a:br>
            <a:r>
              <a:rPr lang="en-GB" dirty="0" smtClean="0"/>
              <a:t>Modularity, abstraction,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No one person can understand all of a realistic system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Modularity</a:t>
            </a:r>
            <a:r>
              <a:rPr lang="en-US" sz="2000" dirty="0" smtClean="0"/>
              <a:t> permits focusing on just one part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Abstraction</a:t>
            </a:r>
            <a:r>
              <a:rPr lang="en-US" sz="2000" dirty="0" smtClean="0"/>
              <a:t> enables ignoring detail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Specifications</a:t>
            </a:r>
            <a:r>
              <a:rPr lang="en-US" sz="2000" dirty="0" smtClean="0"/>
              <a:t> (and </a:t>
            </a:r>
            <a:r>
              <a:rPr lang="en-US" sz="2000" dirty="0" smtClean="0">
                <a:solidFill>
                  <a:srgbClr val="C00000"/>
                </a:solidFill>
              </a:rPr>
              <a:t>documentation</a:t>
            </a:r>
            <a:r>
              <a:rPr lang="en-US" sz="2000" dirty="0" smtClean="0"/>
              <a:t>) formally describe behavior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Reasoning</a:t>
            </a:r>
            <a:r>
              <a:rPr lang="en-US" sz="2000" dirty="0" smtClean="0"/>
              <a:t> relies on all three to understand/fix errors</a:t>
            </a:r>
          </a:p>
          <a:p>
            <a:pPr lvl="1"/>
            <a:r>
              <a:rPr lang="en-US" sz="2000" dirty="0" smtClean="0"/>
              <a:t>Or avoid them in the first place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</a:rPr>
              <a:t>Proving, testing, debugging</a:t>
            </a:r>
            <a:r>
              <a:rPr lang="en-US" sz="2000" dirty="0" smtClean="0"/>
              <a:t>: all are intellectually challenging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CSE 331 fits together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990600" y="1687513"/>
            <a:ext cx="4040188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Lectures:  ideas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90600" y="2327274"/>
            <a:ext cx="4040188" cy="43021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000" dirty="0" smtClean="0"/>
              <a:t>Specifications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Testing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Subtyping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Equality &amp; identity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Generics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Design patterns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Reasoning, debugging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Events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Systems integration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3581400" y="1687513"/>
            <a:ext cx="4876800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  <a:sym typeface="Symbol"/>
              </a:rPr>
              <a:t> </a:t>
            </a:r>
            <a:r>
              <a:rPr lang="en-US" sz="2000" dirty="0" smtClean="0">
                <a:solidFill>
                  <a:schemeClr val="accent2"/>
                </a:solidFill>
              </a:rPr>
              <a:t>Assignments:  get practice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3581400" y="2327274"/>
            <a:ext cx="4875212" cy="4302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Symbol" pitchFamily="18" charset="2"/>
              <a:buChar char="Þ"/>
            </a:pPr>
            <a:r>
              <a:rPr lang="en-US" sz="2000" dirty="0" smtClean="0"/>
              <a:t>Design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tests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subclasses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Override equals, use collections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Write generic classes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Larger designs; MVC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Correctness, testing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GUIs</a:t>
            </a:r>
          </a:p>
          <a:p>
            <a:pPr>
              <a:buFont typeface="Symbol" pitchFamily="18" charset="2"/>
              <a:buChar char="Þ"/>
            </a:pPr>
            <a:r>
              <a:rPr lang="en-US" sz="2000" dirty="0" smtClean="0"/>
              <a:t>N/A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have learned in CSE 331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Compare your skills today to 10 weeks ago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Theory:  abstraction, specification, design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Practice:  implementation, testing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Theory &amp; practice:  correctness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Bottom line aspiration:  Much of what we’ve done would be </a:t>
            </a:r>
            <a:r>
              <a:rPr lang="en-US" sz="2000" i="1" dirty="0" smtClean="0"/>
              <a:t>easy</a:t>
            </a:r>
            <a:r>
              <a:rPr lang="en-US" sz="2000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000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009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09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Your next project can be much more ambitious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But beware of “second system” effect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Know your limits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Be humble (reality helps you with this)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You will continue to learn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Building interesting systems is never easy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Like any worthwhile endeavor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Practice is a good teacher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Requires thoughtful introspection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Don’t learn </a:t>
            </a:r>
            <a:r>
              <a:rPr lang="en-US" sz="2000" i="1" dirty="0" smtClean="0"/>
              <a:t>only</a:t>
            </a:r>
            <a:r>
              <a:rPr lang="en-US" sz="2000" dirty="0" smtClean="0"/>
              <a:t> by trial and error!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Voraciously consume ideas </a:t>
            </a:r>
            <a:r>
              <a:rPr lang="en-US" sz="2000" i="1" dirty="0" smtClean="0"/>
              <a:t>and</a:t>
            </a:r>
            <a:r>
              <a:rPr lang="en-US" sz="2000" dirty="0" smtClean="0"/>
              <a:t>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Courses</a:t>
            </a:r>
          </a:p>
          <a:p>
            <a:pPr lvl="1"/>
            <a:r>
              <a:rPr lang="en-US" sz="2000" dirty="0" smtClean="0"/>
              <a:t>CSE 403 Software Engineering</a:t>
            </a:r>
          </a:p>
          <a:p>
            <a:pPr lvl="2"/>
            <a:r>
              <a:rPr lang="en-US" sz="2000" dirty="0" smtClean="0"/>
              <a:t>Focuses more on requirements, software lifecycle, teamwork</a:t>
            </a:r>
          </a:p>
          <a:p>
            <a:pPr lvl="1"/>
            <a:r>
              <a:rPr lang="en-US" sz="2000" dirty="0" smtClean="0"/>
              <a:t>Capstone projects</a:t>
            </a:r>
          </a:p>
          <a:p>
            <a:pPr lvl="1"/>
            <a:r>
              <a:rPr lang="en-US" sz="2000" dirty="0" smtClean="0"/>
              <a:t>Any class that requires software design and implementation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Research</a:t>
            </a:r>
          </a:p>
          <a:p>
            <a:pPr lvl="1"/>
            <a:r>
              <a:rPr lang="en-US" sz="2000" dirty="0" smtClean="0"/>
              <a:t>In software engineering &amp; programming systems</a:t>
            </a:r>
          </a:p>
          <a:p>
            <a:pPr lvl="1"/>
            <a:r>
              <a:rPr lang="en-US" sz="2000" dirty="0" smtClean="0"/>
              <a:t>In any topic that involves software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Having an impact on the world</a:t>
            </a:r>
          </a:p>
          <a:p>
            <a:pPr lvl="1"/>
            <a:r>
              <a:rPr lang="en-US" sz="2000" dirty="0" smtClean="0"/>
              <a:t>Jobs (and job interviews)</a:t>
            </a:r>
          </a:p>
          <a:p>
            <a:pPr lvl="1"/>
            <a:r>
              <a:rPr lang="en-US" sz="2000" dirty="0" smtClean="0"/>
              <a:t>Larger programming projects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lnSpc>
                <a:spcPct val="93000"/>
              </a:lnSpc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System building is fun!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It’s even more fun when you’re successful</a:t>
            </a:r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Pay attention to what matters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Take advantage of the techniques and tools you’ve learned (and will learn!)</a:t>
            </a:r>
          </a:p>
          <a:p>
            <a:pPr marL="457200" lvl="1" indent="0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On a personal note: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dirty="0"/>
              <a:t>Don’t be a stranger: I love to hear how you do in CSE and beyond as alumni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pPr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 </a:t>
            </a:r>
            <a:r>
              <a:rPr lang="en-GB" sz="2000"/>
              <a:t>Time </a:t>
            </a:r>
            <a:r>
              <a:rPr lang="en-GB" sz="2000" dirty="0"/>
              <a:t>for “ask anything you want”?</a:t>
            </a:r>
          </a:p>
          <a:p>
            <a:pPr lvl="1"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Reminder: Do your course evaluations (!)</a:t>
            </a:r>
          </a:p>
          <a:p>
            <a:endParaRPr lang="en-US" sz="2000" dirty="0"/>
          </a:p>
          <a:p>
            <a:r>
              <a:rPr lang="en-US" sz="2000" dirty="0" smtClean="0"/>
              <a:t>Final-exam information</a:t>
            </a:r>
          </a:p>
          <a:p>
            <a:endParaRPr lang="en-US" sz="1000" dirty="0"/>
          </a:p>
          <a:p>
            <a:r>
              <a:rPr lang="en-US" sz="2000" dirty="0" smtClean="0"/>
              <a:t>Last few topics in previous </a:t>
            </a:r>
            <a:r>
              <a:rPr lang="en-US" sz="2000" dirty="0" smtClean="0"/>
              <a:t>lecture as needed</a:t>
            </a:r>
            <a:endParaRPr lang="en-US" sz="2000" dirty="0" smtClean="0"/>
          </a:p>
          <a:p>
            <a:endParaRPr lang="en-US" sz="1000" dirty="0"/>
          </a:p>
          <a:p>
            <a:r>
              <a:rPr lang="en-US" sz="2000" dirty="0" smtClean="0"/>
              <a:t>Course “victory lap”</a:t>
            </a:r>
          </a:p>
          <a:p>
            <a:pPr lvl="1"/>
            <a:r>
              <a:rPr lang="en-US" sz="2000" dirty="0" smtClean="0"/>
              <a:t>High-level overview of main ideas and goals</a:t>
            </a:r>
          </a:p>
          <a:p>
            <a:pPr lvl="1"/>
            <a:r>
              <a:rPr lang="en-US" sz="2000" dirty="0" smtClean="0"/>
              <a:t>Connection to </a:t>
            </a:r>
            <a:r>
              <a:rPr lang="en-US" sz="2000" dirty="0" err="1" smtClean="0"/>
              <a:t>homeworks</a:t>
            </a:r>
            <a:endParaRPr lang="en-US" sz="2000" dirty="0" smtClean="0"/>
          </a:p>
          <a:p>
            <a:pPr lvl="1"/>
            <a:r>
              <a:rPr lang="en-US" sz="2000" dirty="0" smtClean="0"/>
              <a:t>Context</a:t>
            </a:r>
          </a:p>
          <a:p>
            <a:pPr lvl="1"/>
            <a:endParaRPr lang="en-US" sz="1000" dirty="0"/>
          </a:p>
          <a:p>
            <a:r>
              <a:rPr lang="en-US" sz="2000" dirty="0" smtClean="0"/>
              <a:t>Also:</a:t>
            </a:r>
          </a:p>
          <a:p>
            <a:pPr lvl="1"/>
            <a:r>
              <a:rPr lang="en-US" sz="2000" dirty="0" smtClean="0"/>
              <a:t>Thank-</a:t>
            </a:r>
            <a:r>
              <a:rPr lang="en-US" sz="2000" dirty="0" err="1" smtClean="0"/>
              <a:t>yous</a:t>
            </a:r>
            <a:endParaRPr lang="en-US" sz="2000" dirty="0" smtClean="0"/>
          </a:p>
          <a:p>
            <a:pPr lvl="1"/>
            <a:r>
              <a:rPr lang="en-US" sz="2000" dirty="0" smtClean="0"/>
              <a:t>Time permitting: Free-form Q&amp;A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Final-exam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Monday</a:t>
            </a:r>
            <a:r>
              <a:rPr lang="en-US" sz="2000" dirty="0" smtClean="0"/>
              <a:t>, </a:t>
            </a:r>
            <a:r>
              <a:rPr lang="en-US" sz="2000" dirty="0" smtClean="0"/>
              <a:t>8:30-10:20AM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Very heavily weighted toward second half of course</a:t>
            </a:r>
          </a:p>
          <a:p>
            <a:endParaRPr lang="en-US" sz="2000" dirty="0"/>
          </a:p>
          <a:p>
            <a:r>
              <a:rPr lang="en-US" sz="2000" dirty="0" smtClean="0"/>
              <a:t>See email from me and sample exams</a:t>
            </a:r>
          </a:p>
          <a:p>
            <a:endParaRPr lang="en-US" sz="2000" dirty="0"/>
          </a:p>
          <a:p>
            <a:r>
              <a:rPr lang="en-US" sz="2000" dirty="0" smtClean="0"/>
              <a:t>As usual, “tough but fair and rewarding”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/>
              <a:t>A victory lap is an extra trip </a:t>
            </a:r>
          </a:p>
          <a:p>
            <a:pPr>
              <a:buNone/>
            </a:pPr>
            <a:r>
              <a:rPr lang="en-US" sz="2000" dirty="0"/>
              <a:t>around the track </a:t>
            </a:r>
          </a:p>
          <a:p>
            <a:pPr lvl="1"/>
            <a:r>
              <a:rPr lang="en-US" sz="2000" dirty="0"/>
              <a:t>By the exhausted victors </a:t>
            </a:r>
          </a:p>
          <a:p>
            <a:pPr lvl="1">
              <a:buNone/>
            </a:pPr>
            <a:r>
              <a:rPr lang="en-US" sz="2000" dirty="0"/>
              <a:t>	(that’s us) </a:t>
            </a:r>
            <a:r>
              <a:rPr lang="en-US" sz="2000" dirty="0">
                <a:sym typeface="Wingdings" pitchFamily="2" charset="2"/>
              </a:rPr>
              <a:t></a:t>
            </a:r>
          </a:p>
          <a:p>
            <a:pPr lvl="1"/>
            <a:endParaRPr lang="en-US" sz="2000" dirty="0">
              <a:sym typeface="Wingdings" pitchFamily="2" charset="2"/>
            </a:endParaRPr>
          </a:p>
          <a:p>
            <a:pPr>
              <a:buNone/>
            </a:pPr>
            <a:r>
              <a:rPr lang="en-US" sz="2000" dirty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sz="2000" dirty="0">
                <a:sym typeface="Wingdings" pitchFamily="2" charset="2"/>
              </a:rPr>
              <a:t>Slides from Lecture 1</a:t>
            </a:r>
          </a:p>
          <a:p>
            <a:pPr lvl="1"/>
            <a:r>
              <a:rPr lang="en-US" sz="2000" dirty="0">
                <a:sym typeface="Wingdings" pitchFamily="2" charset="2"/>
              </a:rPr>
              <a:t>What makes </a:t>
            </a:r>
            <a:r>
              <a:rPr lang="en-US" sz="2000" dirty="0" smtClean="0">
                <a:sym typeface="Wingdings" pitchFamily="2" charset="2"/>
              </a:rPr>
              <a:t>CSE331 </a:t>
            </a:r>
            <a:r>
              <a:rPr lang="en-US" sz="2000" dirty="0">
                <a:sym typeface="Wingdings" pitchFamily="2" charset="2"/>
              </a:rPr>
              <a:t>special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freema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1447800"/>
            <a:ext cx="3352800" cy="273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81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Huge thanks to the folks who made it work</a:t>
            </a:r>
            <a:endParaRPr lang="en-US" sz="3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AutoShape 2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828800"/>
            <a:ext cx="25336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AutoShape 4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s://norfolk.cs.washington.edu/htbin-php/show_image.php?pid=22819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Infrastructure: Vinod, </a:t>
            </a:r>
            <a:r>
              <a:rPr lang="en-US" sz="2000" dirty="0"/>
              <a:t>Chris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Sections: </a:t>
            </a:r>
            <a:r>
              <a:rPr lang="en-US" sz="2000" dirty="0" smtClean="0"/>
              <a:t>Kevin, Vinod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Grading: </a:t>
            </a:r>
            <a:r>
              <a:rPr lang="en-US" sz="2000" dirty="0" err="1" smtClean="0"/>
              <a:t>Uldarico</a:t>
            </a:r>
            <a:r>
              <a:rPr lang="en-US" sz="2000" dirty="0" smtClean="0"/>
              <a:t>, Naruto, Chris, Kevin, Vinod</a:t>
            </a:r>
            <a:endParaRPr lang="en-US" sz="2000" dirty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Office hours, email questions, etc.: all</a:t>
            </a:r>
          </a:p>
          <a:p>
            <a:pPr>
              <a:buNone/>
            </a:pPr>
            <a:endParaRPr lang="en-US" sz="2000" dirty="0"/>
          </a:p>
          <a:p>
            <a:pPr algn="ctr">
              <a:buNone/>
            </a:pPr>
            <a:r>
              <a:rPr lang="en-US" sz="2000" i="1" dirty="0"/>
              <a:t>This course is itself a sophisticated system </a:t>
            </a:r>
          </a:p>
          <a:p>
            <a:pPr algn="ctr">
              <a:buNone/>
            </a:pPr>
            <a:r>
              <a:rPr lang="en-US" sz="2000" i="1" dirty="0"/>
              <a:t>requiring savvy design and </a:t>
            </a:r>
            <a:r>
              <a:rPr lang="en-US" sz="2000" i="1" dirty="0" smtClean="0"/>
              <a:t>implementation</a:t>
            </a:r>
          </a:p>
          <a:p>
            <a:pPr algn="ctr">
              <a:buNone/>
            </a:pPr>
            <a:endParaRPr lang="en-US" sz="2000" i="1" dirty="0"/>
          </a:p>
          <a:p>
            <a:pPr>
              <a:buNone/>
            </a:pPr>
            <a:r>
              <a:rPr lang="en-US" sz="2000" i="1" dirty="0" smtClean="0"/>
              <a:t>Except for </a:t>
            </a:r>
            <a:r>
              <a:rPr lang="en-US" sz="2000" i="1" dirty="0" err="1" smtClean="0"/>
              <a:t>svn</a:t>
            </a:r>
            <a:r>
              <a:rPr lang="en-US" sz="2000" i="1" dirty="0" smtClean="0"/>
              <a:t> problems (“not our fault” </a:t>
            </a:r>
            <a:r>
              <a:rPr lang="en-US" sz="2000" i="1" dirty="0" smtClean="0">
                <a:sym typeface="Wingdings" panose="05000000000000000000" pitchFamily="2" charset="2"/>
              </a:rPr>
              <a:t>), everything has been eerily smooth.</a:t>
            </a:r>
            <a:endParaRPr lang="en-US" sz="2000" i="1" dirty="0"/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809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/>
          </a:p>
          <a:p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3 slides from Lecture 1…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Welcome!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10 weeks to move well beyond novice </a:t>
            </a:r>
            <a:r>
              <a:rPr lang="en-US" sz="2000" i="1" dirty="0" smtClean="0"/>
              <a:t>programmer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endParaRPr lang="en-US" sz="600" dirty="0" smtClean="0"/>
          </a:p>
          <a:p>
            <a:r>
              <a:rPr lang="en-US" sz="2000" dirty="0" smtClean="0"/>
              <a:t>Larger programs</a:t>
            </a:r>
          </a:p>
          <a:p>
            <a:pPr lvl="1"/>
            <a:r>
              <a:rPr lang="en-US" sz="2000" dirty="0" smtClean="0"/>
              <a:t>Small programs are easy: “code it up”</a:t>
            </a:r>
          </a:p>
          <a:p>
            <a:pPr lvl="1"/>
            <a:r>
              <a:rPr lang="en-US" sz="2000" dirty="0" smtClean="0"/>
              <a:t>Complexity changes everything: “design an artifact”</a:t>
            </a:r>
          </a:p>
          <a:p>
            <a:pPr lvl="1"/>
            <a:r>
              <a:rPr lang="en-US" sz="2000" dirty="0" smtClean="0"/>
              <a:t>Analogy: using hammers and saws vs. making cabinets (but not yet building houses)</a:t>
            </a:r>
          </a:p>
          <a:p>
            <a:endParaRPr lang="en-US" sz="600" dirty="0" smtClean="0"/>
          </a:p>
          <a:p>
            <a:r>
              <a:rPr lang="en-US" sz="2000" dirty="0" smtClean="0"/>
              <a:t>Principled, systematic software: What does “it’s right” mean? How do we know “it’s right”?  What are best practices for “getting it right”?</a:t>
            </a:r>
          </a:p>
          <a:p>
            <a:endParaRPr lang="en-US" sz="600" dirty="0" smtClean="0"/>
          </a:p>
          <a:p>
            <a:r>
              <a:rPr lang="en-US" sz="2000" dirty="0" smtClean="0"/>
              <a:t>Effective use of languages and tools: Java, IDEs, debuggers,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 err="1" smtClean="0"/>
              <a:t>JavaDoc</a:t>
            </a:r>
            <a:r>
              <a:rPr lang="en-US" sz="2000" dirty="0" smtClean="0"/>
              <a:t>, Subversion, …</a:t>
            </a:r>
          </a:p>
          <a:p>
            <a:pPr lvl="1"/>
            <a:r>
              <a:rPr lang="en-US" sz="2000" dirty="0" smtClean="0"/>
              <a:t>Principles are ultimately more important than details</a:t>
            </a:r>
          </a:p>
          <a:p>
            <a:pPr lvl="2"/>
            <a:r>
              <a:rPr lang="en-US" sz="2000" dirty="0" smtClean="0"/>
              <a:t>You will forever learn details of new tools/versions</a:t>
            </a:r>
          </a:p>
          <a:p>
            <a:pPr lvl="1"/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CSE331 Spring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2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CSE 331 will teach you to how to write correct programs</a:t>
            </a:r>
          </a:p>
          <a:p>
            <a:endParaRPr lang="en-US" sz="1000" dirty="0" smtClean="0"/>
          </a:p>
          <a:p>
            <a:r>
              <a:rPr lang="en-US" sz="2000" dirty="0" smtClean="0"/>
              <a:t>What does it mean for a program to be </a:t>
            </a:r>
            <a:r>
              <a:rPr lang="en-US" sz="2000" dirty="0" smtClean="0">
                <a:solidFill>
                  <a:srgbClr val="0000FF"/>
                </a:solidFill>
              </a:rPr>
              <a:t>correct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Specifications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achieve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Principled design and development</a:t>
            </a:r>
          </a:p>
          <a:p>
            <a:pPr lvl="1"/>
            <a:r>
              <a:rPr lang="en-US" sz="2000" dirty="0" smtClean="0"/>
              <a:t>Abstraction and modularity</a:t>
            </a:r>
          </a:p>
          <a:p>
            <a:pPr lvl="1"/>
            <a:r>
              <a:rPr lang="en-US" sz="2000" dirty="0" smtClean="0"/>
              <a:t>Documentation</a:t>
            </a:r>
          </a:p>
          <a:p>
            <a:pPr lvl="1"/>
            <a:endParaRPr lang="en-US" sz="1000" dirty="0" smtClean="0"/>
          </a:p>
          <a:p>
            <a:r>
              <a:rPr lang="en-US" sz="2000" dirty="0" smtClean="0"/>
              <a:t>What are ways to </a:t>
            </a:r>
            <a:r>
              <a:rPr lang="en-US" sz="2000" dirty="0" smtClean="0">
                <a:solidFill>
                  <a:srgbClr val="0000FF"/>
                </a:solidFill>
              </a:rPr>
              <a:t>verify correctness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Testing</a:t>
            </a:r>
          </a:p>
          <a:p>
            <a:pPr lvl="1"/>
            <a:r>
              <a:rPr lang="en-US" sz="2000" dirty="0" smtClean="0"/>
              <a:t>Reasoning and verification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6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weeks ago: Managing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Abstraction and specification</a:t>
            </a:r>
          </a:p>
          <a:p>
            <a:pPr lvl="1"/>
            <a:r>
              <a:rPr lang="en-US" dirty="0" smtClean="0"/>
              <a:t>Procedural, data, and control flow abstractions</a:t>
            </a:r>
          </a:p>
          <a:p>
            <a:pPr lvl="1"/>
            <a:r>
              <a:rPr lang="en-US" dirty="0" smtClean="0"/>
              <a:t>Why they are useful and how to use them</a:t>
            </a:r>
          </a:p>
          <a:p>
            <a:r>
              <a:rPr lang="en-US" dirty="0" smtClean="0"/>
              <a:t>Writing, understanding, and reasoning about code</a:t>
            </a:r>
          </a:p>
          <a:p>
            <a:pPr lvl="1"/>
            <a:r>
              <a:rPr lang="en-US" dirty="0" smtClean="0"/>
              <a:t>Will use Java, but the issues apply in all languages</a:t>
            </a:r>
          </a:p>
          <a:p>
            <a:pPr lvl="1"/>
            <a:r>
              <a:rPr lang="en-US" dirty="0" smtClean="0"/>
              <a:t>Some focus on object-oriented programming</a:t>
            </a:r>
          </a:p>
          <a:p>
            <a:r>
              <a:rPr lang="en-US" dirty="0" smtClean="0"/>
              <a:t>Program design and documentation</a:t>
            </a:r>
          </a:p>
          <a:p>
            <a:pPr lvl="1"/>
            <a:r>
              <a:rPr lang="en-US" dirty="0" smtClean="0"/>
              <a:t>What makes a design good or bad (example: modularity)</a:t>
            </a:r>
          </a:p>
          <a:p>
            <a:pPr lvl="1"/>
            <a:r>
              <a:rPr lang="en-US" dirty="0" smtClean="0"/>
              <a:t>Design processes and tools</a:t>
            </a:r>
          </a:p>
          <a:p>
            <a:r>
              <a:rPr lang="en-US" dirty="0" smtClean="0"/>
              <a:t>Pragmatic considerations</a:t>
            </a:r>
          </a:p>
          <a:p>
            <a:pPr lvl="1"/>
            <a:r>
              <a:rPr lang="en-US" dirty="0" smtClean="0"/>
              <a:t>Testing</a:t>
            </a:r>
          </a:p>
          <a:p>
            <a:pPr lvl="1"/>
            <a:r>
              <a:rPr lang="en-US" dirty="0" smtClean="0"/>
              <a:t>Debugging and defensive programming</a:t>
            </a:r>
          </a:p>
          <a:p>
            <a:pPr lvl="1"/>
            <a:r>
              <a:rPr lang="en-US" dirty="0" smtClean="0"/>
              <a:t>[more in CSE403: Managing software projects]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22154</TotalTime>
  <Words>914</Words>
  <Application>Microsoft Office PowerPoint</Application>
  <PresentationFormat>On-screen Show (4:3)</PresentationFormat>
  <Paragraphs>218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</vt:lpstr>
      <vt:lpstr>CSE 331 Software Design &amp; Implementation</vt:lpstr>
      <vt:lpstr>Today</vt:lpstr>
      <vt:lpstr>Final-exam information</vt:lpstr>
      <vt:lpstr>Victory Lap</vt:lpstr>
      <vt:lpstr>Huge thanks to the folks who made it work</vt:lpstr>
      <vt:lpstr>PowerPoint Presentation</vt:lpstr>
      <vt:lpstr>10 weeks ago: Welcome!</vt:lpstr>
      <vt:lpstr>10 weeks ago: Goals</vt:lpstr>
      <vt:lpstr>10 weeks ago: Managing complexity</vt:lpstr>
      <vt:lpstr>PowerPoint Presentation</vt:lpstr>
      <vt:lpstr>Divide and conquer: Modularity, abstraction, specs</vt:lpstr>
      <vt:lpstr>How CSE 331 fits together</vt:lpstr>
      <vt:lpstr>What you have learned in CSE 331</vt:lpstr>
      <vt:lpstr>What you will learn later</vt:lpstr>
      <vt:lpstr>What comes next?</vt:lpstr>
      <vt:lpstr>Last slide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376</cp:revision>
  <cp:lastPrinted>2013-10-30T05:15:40Z</cp:lastPrinted>
  <dcterms:created xsi:type="dcterms:W3CDTF">2012-02-17T18:07:42Z</dcterms:created>
  <dcterms:modified xsi:type="dcterms:W3CDTF">2015-06-01T15:40:11Z</dcterms:modified>
</cp:coreProperties>
</file>