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9" r:id="rId3"/>
    <p:sldId id="260" r:id="rId4"/>
    <p:sldId id="261" r:id="rId5"/>
    <p:sldId id="262" r:id="rId6"/>
    <p:sldId id="263" r:id="rId7"/>
    <p:sldId id="264" r:id="rId8"/>
    <p:sldId id="266"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2C3-99F2-4B32-8C84-631BB6B21FA6}" type="datetimeFigureOut">
              <a:rPr lang="en-US" smtClean="0"/>
              <a:pPr/>
              <a:t>5/3/2015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C5F7-903B-415B-BE39-1320EAC677BD}" type="slidenum">
              <a:rPr lang="en-US" smtClean="0"/>
              <a:pPr/>
              <a:t>‹#›</a:t>
            </a:fld>
            <a:endParaRPr lang="en-US"/>
          </a:p>
        </p:txBody>
      </p:sp>
    </p:spTree>
    <p:extLst>
      <p:ext uri="{BB962C8B-B14F-4D97-AF65-F5344CB8AC3E}">
        <p14:creationId xmlns:p14="http://schemas.microsoft.com/office/powerpoint/2010/main" val="27956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65510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260970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362357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682559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67730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77C5F7-903B-415B-BE39-1320EAC677BD}" type="slidenum">
              <a:rPr lang="en-US" smtClean="0"/>
              <a:pPr/>
              <a:t>‹#›</a:t>
            </a:fld>
            <a:endParaRPr lang="en-US"/>
          </a:p>
        </p:txBody>
      </p:sp>
    </p:spTree>
    <p:extLst>
      <p:ext uri="{BB962C8B-B14F-4D97-AF65-F5344CB8AC3E}">
        <p14:creationId xmlns:p14="http://schemas.microsoft.com/office/powerpoint/2010/main" val="320797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AF5DA6F-6A45-4699-A45F-4851E2F5F319}" type="datetimeFigureOut">
              <a:rPr lang="en-US" smtClean="0"/>
              <a:pPr/>
              <a:t>5/3/2015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6C06D63-0FBB-454F-B68F-C6D6936534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5DA6F-6A45-4699-A45F-4851E2F5F319}"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5DA6F-6A45-4699-A45F-4851E2F5F319}"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AF5DA6F-6A45-4699-A45F-4851E2F5F319}" type="datetimeFigureOut">
              <a:rPr lang="en-US" smtClean="0"/>
              <a:pPr/>
              <a:t>5/3/2015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6C06D63-0FBB-454F-B68F-C6D6936534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AF5DA6F-6A45-4699-A45F-4851E2F5F319}" type="datetimeFigureOut">
              <a:rPr lang="en-US" smtClean="0"/>
              <a:pPr/>
              <a:t>5/3/2015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6C06D63-0FBB-454F-B68F-C6D69365343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AF5DA6F-6A45-4699-A45F-4851E2F5F319}" type="datetimeFigureOut">
              <a:rPr lang="en-US" smtClean="0"/>
              <a:pPr/>
              <a:t>5/3/2015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AF5DA6F-6A45-4699-A45F-4851E2F5F319}" type="datetimeFigureOut">
              <a:rPr lang="en-US" smtClean="0"/>
              <a:pPr/>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6C06D63-0FBB-454F-B68F-C6D69365343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F5DA6F-6A45-4699-A45F-4851E2F5F319}" type="datetimeFigureOut">
              <a:rPr lang="en-US" smtClean="0"/>
              <a:pPr/>
              <a:t>5/3/2015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AF5DA6F-6A45-4699-A45F-4851E2F5F319}" type="datetimeFigureOut">
              <a:rPr lang="en-US" smtClean="0"/>
              <a:pPr/>
              <a:t>5/3/2015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AF5DA6F-6A45-4699-A45F-4851E2F5F319}" type="datetimeFigureOut">
              <a:rPr lang="en-US" smtClean="0"/>
              <a:pPr/>
              <a:t>5/3/2015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AF5DA6F-6A45-4699-A45F-4851E2F5F319}"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6C06D63-0FBB-454F-B68F-C6D69365343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AF5DA6F-6A45-4699-A45F-4851E2F5F319}" type="datetimeFigureOut">
              <a:rPr lang="en-US" smtClean="0"/>
              <a:pPr/>
              <a:t>5/3/2015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6C06D63-0FBB-454F-B68F-C6D69365343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lnSpcReduction="10000"/>
          </a:bodyPr>
          <a:lstStyle/>
          <a:p>
            <a:endParaRPr lang="en-US" dirty="0"/>
          </a:p>
          <a:p>
            <a:r>
              <a:rPr lang="en-US" sz="2600" dirty="0" smtClean="0"/>
              <a:t>Slides by Vinod </a:t>
            </a:r>
            <a:r>
              <a:rPr lang="en-US" sz="2600" dirty="0" err="1" smtClean="0"/>
              <a:t>Rathnam</a:t>
            </a:r>
            <a:endParaRPr lang="en-US" sz="2600" dirty="0" smtClean="0"/>
          </a:p>
          <a:p>
            <a:endParaRPr lang="en-US" sz="2600" dirty="0" smtClean="0"/>
          </a:p>
          <a:p>
            <a:r>
              <a:rPr lang="en-US" sz="2600" dirty="0" smtClean="0"/>
              <a:t>with material from Alex </a:t>
            </a:r>
            <a:r>
              <a:rPr lang="en-US" sz="2600" dirty="0" err="1" smtClean="0"/>
              <a:t>Mariakakis</a:t>
            </a:r>
            <a:endParaRPr lang="en-US" sz="2600" dirty="0" smtClean="0"/>
          </a:p>
          <a:p>
            <a:r>
              <a:rPr lang="en-US" sz="2600" dirty="0" smtClean="0"/>
              <a:t> Kellen Donohue, David </a:t>
            </a:r>
            <a:r>
              <a:rPr lang="en-US" sz="2600" dirty="0" err="1" smtClean="0"/>
              <a:t>Mailhot</a:t>
            </a:r>
            <a:r>
              <a:rPr lang="en-US" sz="2600" dirty="0" smtClean="0"/>
              <a:t>, and Hal Perkins</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5500" dirty="0" smtClean="0"/>
              <a:t>Midterm Review</a:t>
            </a:r>
            <a:endParaRPr lang="en-US" sz="5500" dirty="0"/>
          </a:p>
        </p:txBody>
      </p:sp>
    </p:spTree>
    <p:extLst>
      <p:ext uri="{BB962C8B-B14F-4D97-AF65-F5344CB8AC3E}">
        <p14:creationId xmlns:p14="http://schemas.microsoft.com/office/powerpoint/2010/main" val="2802355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488234072"/>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4876800" y="5029200"/>
            <a:ext cx="4125685" cy="523220"/>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p:txBody>
      </p:sp>
    </p:spTree>
    <p:extLst>
      <p:ext uri="{BB962C8B-B14F-4D97-AF65-F5344CB8AC3E}">
        <p14:creationId xmlns:p14="http://schemas.microsoft.com/office/powerpoint/2010/main" val="95067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54877483"/>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4856018" y="4343400"/>
            <a:ext cx="4125685" cy="1169551"/>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298370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95160146"/>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4883726" y="4191000"/>
            <a:ext cx="4125685" cy="1384995"/>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not throw an exception</a:t>
            </a:r>
          </a:p>
        </p:txBody>
      </p:sp>
    </p:spTree>
    <p:extLst>
      <p:ext uri="{BB962C8B-B14F-4D97-AF65-F5344CB8AC3E}">
        <p14:creationId xmlns:p14="http://schemas.microsoft.com/office/powerpoint/2010/main" val="153063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2000" i="1" dirty="0" smtClean="0">
              <a:solidFill>
                <a:schemeClr val="tx1"/>
              </a:solidFill>
              <a:cs typeface="Courier New" pitchFamily="49" charset="0"/>
            </a:endParaRPr>
          </a:p>
          <a:p>
            <a:pPr marL="514350" indent="-514350">
              <a:buFont typeface="+mj-lt"/>
              <a:buAutoNum type="romanUcPeriod" startAt="2"/>
            </a:pPr>
            <a:r>
              <a:rPr lang="en-US" sz="1600" dirty="0" smtClean="0">
                <a:solidFill>
                  <a:schemeClr val="tx1"/>
                </a:solidFill>
                <a:latin typeface="Courier New" pitchFamily="49" charset="0"/>
                <a:cs typeface="Courier New" pitchFamily="49" charset="0"/>
              </a:rPr>
              <a:t>void withdraw(</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amount)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if (balance &gt;= amount) balance -=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3414585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5409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graphicFrame>
        <p:nvGraphicFramePr>
          <p:cNvPr id="7" name="Table 6"/>
          <p:cNvGraphicFramePr>
            <a:graphicFrameLocks noGrp="1"/>
          </p:cNvGraphicFramePr>
          <p:nvPr>
            <p:extLst>
              <p:ext uri="{D42A27DB-BD31-4B8C-83A1-F6EECF244321}">
                <p14:modId xmlns:p14="http://schemas.microsoft.com/office/powerpoint/2010/main" val="3861706738"/>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68221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76800" y="48006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graphicFrame>
        <p:nvGraphicFramePr>
          <p:cNvPr id="7" name="Table 6"/>
          <p:cNvGraphicFramePr>
            <a:graphicFrameLocks noGrp="1"/>
          </p:cNvGraphicFramePr>
          <p:nvPr>
            <p:extLst>
              <p:ext uri="{D42A27DB-BD31-4B8C-83A1-F6EECF244321}">
                <p14:modId xmlns:p14="http://schemas.microsoft.com/office/powerpoint/2010/main" val="4105386315"/>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76622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69873" y="46482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not throw an exception</a:t>
            </a:r>
          </a:p>
        </p:txBody>
      </p:sp>
      <p:graphicFrame>
        <p:nvGraphicFramePr>
          <p:cNvPr id="7" name="Table 6"/>
          <p:cNvGraphicFramePr>
            <a:graphicFrameLocks noGrp="1"/>
          </p:cNvGraphicFramePr>
          <p:nvPr>
            <p:extLst>
              <p:ext uri="{D42A27DB-BD31-4B8C-83A1-F6EECF244321}">
                <p14:modId xmlns:p14="http://schemas.microsoft.com/office/powerpoint/2010/main" val="1127001554"/>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33720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smtClean="0">
                <a:solidFill>
                  <a:schemeClr val="tx1"/>
                </a:solidFill>
                <a:latin typeface="Courier New" pitchFamily="49" charset="0"/>
                <a:cs typeface="Courier New" pitchFamily="49" charset="0"/>
              </a:rPr>
              <a:t>void withdraw(</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amount)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if (amount &lt; 0) throw new </a:t>
            </a:r>
            <a:r>
              <a:rPr lang="en-US" sz="1600" dirty="0" err="1" smtClean="0">
                <a:solidFill>
                  <a:schemeClr val="tx1"/>
                </a:solidFill>
                <a:latin typeface="Courier New" pitchFamily="49" charset="0"/>
                <a:cs typeface="Courier New" pitchFamily="49" charset="0"/>
              </a:rPr>
              <a:t>IllegalArgumentException</a:t>
            </a:r>
            <a:r>
              <a:rPr lang="en-US" sz="1600" dirty="0" smtClean="0">
                <a:solidFill>
                  <a:schemeClr val="tx1"/>
                </a:solidFill>
                <a:latin typeface="Courier New" pitchFamily="49" charset="0"/>
                <a:cs typeface="Courier New" pitchFamily="49" charset="0"/>
              </a:rPr>
              <a: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balance -=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86382268"/>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04376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94128558"/>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spTree>
    <p:extLst>
      <p:ext uri="{BB962C8B-B14F-4D97-AF65-F5344CB8AC3E}">
        <p14:creationId xmlns:p14="http://schemas.microsoft.com/office/powerpoint/2010/main" val="1051431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81470875"/>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4876800" y="50292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1215939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a:solidFill>
                  <a:schemeClr val="tx1"/>
                </a:solidFill>
                <a:latin typeface="Courier New" pitchFamily="49" charset="0"/>
                <a:cs typeface="Courier New" pitchFamily="49" charset="0"/>
              </a:rPr>
              <a:t>z = x + y;</a:t>
            </a:r>
          </a:p>
          <a:p>
            <a:r>
              <a:rPr lang="en-US" sz="2800" b="1" dirty="0">
                <a:solidFill>
                  <a:schemeClr val="tx1"/>
                </a:solidFill>
                <a:latin typeface="Courier New" pitchFamily="49" charset="0"/>
                <a:cs typeface="Courier New" pitchFamily="49" charset="0"/>
              </a:rPr>
              <a:t>{_______________}</a:t>
            </a:r>
          </a:p>
          <a:p>
            <a:r>
              <a:rPr lang="en-US" sz="2800" b="1" dirty="0">
                <a:solidFill>
                  <a:schemeClr val="tx1"/>
                </a:solidFill>
                <a:latin typeface="Courier New" pitchFamily="49" charset="0"/>
                <a:cs typeface="Courier New" pitchFamily="49" charset="0"/>
              </a:rPr>
              <a:t>y =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2337402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17110255"/>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4876800" y="45720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throws the wrong kind of exception and for the wrong reason</a:t>
            </a:r>
          </a:p>
        </p:txBody>
      </p:sp>
    </p:spTree>
    <p:extLst>
      <p:ext uri="{BB962C8B-B14F-4D97-AF65-F5344CB8AC3E}">
        <p14:creationId xmlns:p14="http://schemas.microsoft.com/office/powerpoint/2010/main" val="1270079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smtClean="0">
                <a:solidFill>
                  <a:schemeClr val="tx1"/>
                </a:solidFill>
                <a:latin typeface="Courier New" pitchFamily="49" charset="0"/>
                <a:cs typeface="Courier New" pitchFamily="49" charset="0"/>
              </a:rPr>
              <a:t>void </a:t>
            </a:r>
            <a:r>
              <a:rPr lang="en-US" sz="1400" dirty="0">
                <a:solidFill>
                  <a:schemeClr val="tx1"/>
                </a:solidFill>
                <a:latin typeface="Courier New" pitchFamily="49" charset="0"/>
                <a:cs typeface="Courier New" pitchFamily="49" charset="0"/>
              </a:rPr>
              <a:t>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a:t>
            </a:r>
            <a:r>
              <a:rPr lang="en-US" sz="1400" dirty="0" smtClean="0">
                <a:solidFill>
                  <a:schemeClr val="tx1"/>
                </a:solidFill>
                <a:latin typeface="Courier New" pitchFamily="49" charset="0"/>
                <a:cs typeface="Courier New" pitchFamily="49" charset="0"/>
              </a:rPr>
              <a:t>new </a:t>
            </a:r>
            <a:r>
              <a:rPr lang="en-US" sz="1400" dirty="0" err="1" smtClean="0">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16269709"/>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4786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268253586"/>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spTree>
    <p:extLst>
      <p:ext uri="{BB962C8B-B14F-4D97-AF65-F5344CB8AC3E}">
        <p14:creationId xmlns:p14="http://schemas.microsoft.com/office/powerpoint/2010/main" val="2677320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29300089"/>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4876800" y="50292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1818632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31392707"/>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4876800" y="45720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exactly what the spec says</a:t>
            </a:r>
          </a:p>
        </p:txBody>
      </p:sp>
    </p:spTree>
    <p:extLst>
      <p:ext uri="{BB962C8B-B14F-4D97-AF65-F5344CB8AC3E}">
        <p14:creationId xmlns:p14="http://schemas.microsoft.com/office/powerpoint/2010/main" val="2079471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An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is an immutable, integer-valued polynomial </a:t>
            </a:r>
          </a:p>
          <a:p>
            <a:pPr marL="0" indent="0">
              <a:buNone/>
            </a:pPr>
            <a:r>
              <a:rPr lang="en-US" sz="1600" dirty="0">
                <a:solidFill>
                  <a:schemeClr val="tx1"/>
                </a:solidFill>
                <a:latin typeface="Courier New" pitchFamily="49" charset="0"/>
                <a:cs typeface="Courier New" pitchFamily="49" charset="0"/>
              </a:rPr>
              <a:t>* with integer coefficients. A typical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value </a:t>
            </a:r>
          </a:p>
          <a:p>
            <a:pPr marL="0" indent="0">
              <a:buNone/>
            </a:pPr>
            <a:r>
              <a:rPr lang="en-US" sz="1600" dirty="0">
                <a:solidFill>
                  <a:schemeClr val="tx1"/>
                </a:solidFill>
                <a:latin typeface="Courier New" pitchFamily="49" charset="0"/>
                <a:cs typeface="Courier New" pitchFamily="49" charset="0"/>
              </a:rPr>
              <a:t>* is a_0 + a_1*x + a_2*x^2 + ... + </a:t>
            </a:r>
            <a:r>
              <a:rPr lang="en-US" sz="1600" dirty="0" err="1">
                <a:solidFill>
                  <a:schemeClr val="tx1"/>
                </a:solidFill>
                <a:latin typeface="Courier New" pitchFamily="49" charset="0"/>
                <a:cs typeface="Courier New" pitchFamily="49" charset="0"/>
              </a:rPr>
              <a:t>a_n</a:t>
            </a:r>
            <a:r>
              <a:rPr lang="en-US" sz="1600" dirty="0">
                <a:solidFill>
                  <a:schemeClr val="tx1"/>
                </a:solidFill>
                <a:latin typeface="Courier New" pitchFamily="49" charset="0"/>
                <a:cs typeface="Courier New" pitchFamily="49" charset="0"/>
              </a:rPr>
              <a:t>*</a:t>
            </a:r>
            <a:r>
              <a:rPr lang="en-US" sz="1600" dirty="0" err="1">
                <a:solidFill>
                  <a:schemeClr val="tx1"/>
                </a:solidFill>
                <a:latin typeface="Courier New" pitchFamily="49" charset="0"/>
                <a:cs typeface="Courier New" pitchFamily="49" charset="0"/>
              </a:rPr>
              <a:t>x_n</a:t>
            </a:r>
            <a:r>
              <a:rPr lang="en-US" sz="1600" dirty="0">
                <a:solidFill>
                  <a:schemeClr val="tx1"/>
                </a:solidFill>
                <a:latin typeface="Courier New" pitchFamily="49" charset="0"/>
                <a:cs typeface="Courier New" pitchFamily="49" charset="0"/>
              </a:rPr>
              <a:t>. An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with degree n has </a:t>
            </a:r>
            <a:r>
              <a:rPr lang="en-US" sz="1600" dirty="0" err="1">
                <a:solidFill>
                  <a:schemeClr val="tx1"/>
                </a:solidFill>
                <a:latin typeface="Courier New" pitchFamily="49" charset="0"/>
                <a:cs typeface="Courier New" pitchFamily="49" charset="0"/>
              </a:rPr>
              <a:t>coefficent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a_n</a:t>
            </a:r>
            <a:r>
              <a:rPr lang="en-US" sz="1600" dirty="0">
                <a:solidFill>
                  <a:schemeClr val="tx1"/>
                </a:solidFill>
                <a:latin typeface="Courier New" pitchFamily="49" charset="0"/>
                <a:cs typeface="Courier New" pitchFamily="49" charset="0"/>
              </a:rPr>
              <a:t> != 0, except that the </a:t>
            </a:r>
          </a:p>
          <a:p>
            <a:pPr marL="0" indent="0">
              <a:buNone/>
            </a:pPr>
            <a:r>
              <a:rPr lang="en-US" sz="1600" dirty="0">
                <a:solidFill>
                  <a:schemeClr val="tx1"/>
                </a:solidFill>
                <a:latin typeface="Courier New" pitchFamily="49" charset="0"/>
                <a:cs typeface="Courier New" pitchFamily="49" charset="0"/>
              </a:rPr>
              <a:t>* zero polynomial is represented as a polynomial of </a:t>
            </a:r>
          </a:p>
          <a:p>
            <a:pPr marL="0" indent="0">
              <a:buNone/>
            </a:pPr>
            <a:r>
              <a:rPr lang="en-US" sz="1600" dirty="0">
                <a:solidFill>
                  <a:schemeClr val="tx1"/>
                </a:solidFill>
                <a:latin typeface="Courier New" pitchFamily="49" charset="0"/>
                <a:cs typeface="Courier New" pitchFamily="49" charset="0"/>
              </a:rPr>
              <a:t>* degree 0 and a_0 = 0 in that case. </a:t>
            </a:r>
          </a:p>
          <a:p>
            <a:pPr marL="0" indent="0">
              <a:buNone/>
            </a:pP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 </a:t>
            </a: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837688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a:t>
            </a:r>
          </a:p>
          <a:p>
            <a:pPr marL="400050" lvl="1" indent="0">
              <a:buNone/>
            </a:pPr>
            <a:r>
              <a:rPr lang="en-US" sz="2100" dirty="0" smtClean="0">
                <a:solidFill>
                  <a:schemeClr val="tx1"/>
                </a:solidFill>
                <a:latin typeface="Courier New" pitchFamily="49" charset="0"/>
                <a:cs typeface="Courier New" pitchFamily="49" charset="0"/>
              </a:rPr>
              <a:t>* @modifies</a:t>
            </a:r>
          </a:p>
          <a:p>
            <a:pPr marL="400050" lvl="1" indent="0">
              <a:buNone/>
            </a:pPr>
            <a:r>
              <a:rPr lang="en-US" sz="2100" dirty="0" smtClean="0">
                <a:solidFill>
                  <a:schemeClr val="tx1"/>
                </a:solidFill>
                <a:latin typeface="Courier New" pitchFamily="49" charset="0"/>
                <a:cs typeface="Courier New" pitchFamily="49" charset="0"/>
              </a:rPr>
              <a:t>* @effects</a:t>
            </a:r>
          </a:p>
          <a:p>
            <a:pPr marL="400050" lvl="1" indent="0">
              <a:buNone/>
            </a:pPr>
            <a:r>
              <a:rPr lang="en-US" sz="2100" dirty="0" smtClean="0">
                <a:solidFill>
                  <a:schemeClr val="tx1"/>
                </a:solidFill>
                <a:latin typeface="Courier New" pitchFamily="49" charset="0"/>
                <a:cs typeface="Courier New" pitchFamily="49" charset="0"/>
              </a:rPr>
              <a:t>* @return</a:t>
            </a:r>
          </a:p>
          <a:p>
            <a:pPr marL="400050" lvl="1" indent="0">
              <a:buNone/>
            </a:pPr>
            <a:r>
              <a:rPr lang="en-US" sz="2100" dirty="0" smtClean="0">
                <a:solidFill>
                  <a:schemeClr val="tx1"/>
                </a:solidFill>
                <a:latin typeface="Courier New" pitchFamily="49" charset="0"/>
                <a:cs typeface="Courier New" pitchFamily="49" charset="0"/>
              </a:rPr>
              <a:t>* @throws</a:t>
            </a: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303265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@return </a:t>
            </a:r>
            <a:r>
              <a:rPr lang="en-US" sz="2100" b="1" dirty="0" smtClean="0">
                <a:solidFill>
                  <a:srgbClr val="FF0000"/>
                </a:solidFill>
                <a:latin typeface="Courier New" pitchFamily="49" charset="0"/>
                <a:cs typeface="Courier New" pitchFamily="49" charset="0"/>
              </a:rPr>
              <a:t>a new </a:t>
            </a:r>
            <a:r>
              <a:rPr lang="en-US" sz="2100" b="1" dirty="0" err="1" smtClean="0">
                <a:solidFill>
                  <a:srgbClr val="FF0000"/>
                </a:solidFill>
                <a:latin typeface="Courier New" pitchFamily="49" charset="0"/>
                <a:cs typeface="Courier New" pitchFamily="49" charset="0"/>
              </a:rPr>
              <a:t>IntPoly</a:t>
            </a:r>
            <a:r>
              <a:rPr lang="en-US" sz="2100" b="1" dirty="0" smtClean="0">
                <a:solidFill>
                  <a:srgbClr val="FF0000"/>
                </a:solidFill>
                <a:latin typeface="Courier New" pitchFamily="49" charset="0"/>
                <a:cs typeface="Courier New" pitchFamily="49" charset="0"/>
              </a:rPr>
              <a:t> that is the sum of this </a:t>
            </a:r>
            <a:r>
              <a:rPr lang="en-US" sz="2100" dirty="0">
                <a:solidFill>
                  <a:schemeClr val="tx1"/>
                </a:solidFill>
                <a:latin typeface="Courier New" pitchFamily="49" charset="0"/>
                <a:cs typeface="Courier New" pitchFamily="49" charset="0"/>
              </a:rPr>
              <a:t>* </a:t>
            </a:r>
            <a:r>
              <a:rPr lang="en-US" sz="2100" b="1" dirty="0" smtClean="0">
                <a:solidFill>
                  <a:srgbClr val="FF0000"/>
                </a:solidFill>
                <a:latin typeface="Courier New" pitchFamily="49" charset="0"/>
                <a:cs typeface="Courier New" pitchFamily="49" charset="0"/>
              </a:rPr>
              <a:t>		 and the other</a:t>
            </a:r>
            <a:endParaRPr lang="en-US" sz="2100" dirty="0" smtClean="0">
              <a:solidFill>
                <a:srgbClr val="FF0000"/>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691720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a:solidFill>
                  <a:schemeClr val="tx1"/>
                </a:solidFill>
                <a:latin typeface="Courier New" pitchFamily="49" charset="0"/>
                <a:cs typeface="Courier New" pitchFamily="49" charset="0"/>
              </a:rPr>
              <a:t>* @return </a:t>
            </a:r>
            <a:r>
              <a:rPr lang="en-US" sz="2100" b="1" dirty="0">
                <a:solidFill>
                  <a:srgbClr val="FF0000"/>
                </a:solidFill>
                <a:latin typeface="Courier New" pitchFamily="49" charset="0"/>
                <a:cs typeface="Courier New" pitchFamily="49" charset="0"/>
              </a:rPr>
              <a:t>a new </a:t>
            </a:r>
            <a:r>
              <a:rPr lang="en-US" sz="2100" b="1" dirty="0" err="1">
                <a:solidFill>
                  <a:srgbClr val="FF0000"/>
                </a:solidFill>
                <a:latin typeface="Courier New" pitchFamily="49" charset="0"/>
                <a:cs typeface="Courier New" pitchFamily="49" charset="0"/>
              </a:rPr>
              <a:t>IntPoly</a:t>
            </a:r>
            <a:r>
              <a:rPr lang="en-US" sz="2100" b="1" dirty="0">
                <a:solidFill>
                  <a:srgbClr val="FF0000"/>
                </a:solidFill>
                <a:latin typeface="Courier New" pitchFamily="49" charset="0"/>
                <a:cs typeface="Courier New" pitchFamily="49" charset="0"/>
              </a:rPr>
              <a:t> that is the sum of this </a:t>
            </a:r>
            <a:r>
              <a:rPr lang="en-US" sz="2100" dirty="0">
                <a:solidFill>
                  <a:schemeClr val="tx1"/>
                </a:solidFill>
                <a:latin typeface="Courier New" pitchFamily="49" charset="0"/>
                <a:cs typeface="Courier New" pitchFamily="49" charset="0"/>
              </a:rPr>
              <a:t>* </a:t>
            </a:r>
            <a:r>
              <a:rPr lang="en-US" sz="2100" b="1" dirty="0">
                <a:solidFill>
                  <a:srgbClr val="FF0000"/>
                </a:solidFill>
                <a:latin typeface="Courier New" pitchFamily="49" charset="0"/>
                <a:cs typeface="Courier New" pitchFamily="49" charset="0"/>
              </a:rPr>
              <a:t>		 and the other</a:t>
            </a:r>
            <a:endParaRPr lang="en-US" sz="2100" dirty="0">
              <a:solidFill>
                <a:srgbClr val="FF0000"/>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
        <p:nvSpPr>
          <p:cNvPr id="4" name="TextBox 3"/>
          <p:cNvSpPr txBox="1"/>
          <p:nvPr/>
        </p:nvSpPr>
        <p:spPr>
          <a:xfrm>
            <a:off x="3810000" y="3285154"/>
            <a:ext cx="4724400" cy="923330"/>
          </a:xfrm>
          <a:prstGeom prst="rect">
            <a:avLst/>
          </a:prstGeom>
          <a:noFill/>
        </p:spPr>
        <p:txBody>
          <a:bodyPr wrap="square" rtlCol="0">
            <a:spAutoFit/>
          </a:bodyPr>
          <a:lstStyle/>
          <a:p>
            <a:r>
              <a:rPr lang="en-US" b="1" dirty="0" smtClean="0">
                <a:solidFill>
                  <a:srgbClr val="0070C0"/>
                </a:solidFill>
                <a:latin typeface="+mj-lt"/>
              </a:rPr>
              <a:t>Note: if you have an instance variable in </a:t>
            </a:r>
            <a:r>
              <a:rPr lang="en-US" b="1" dirty="0" smtClean="0">
                <a:solidFill>
                  <a:srgbClr val="0070C0"/>
                </a:solidFill>
                <a:latin typeface="Courier New" pitchFamily="49" charset="0"/>
                <a:cs typeface="Courier New" pitchFamily="49" charset="0"/>
              </a:rPr>
              <a:t>@modifies</a:t>
            </a:r>
            <a:r>
              <a:rPr lang="en-US" b="1" dirty="0" smtClean="0">
                <a:solidFill>
                  <a:srgbClr val="0070C0"/>
                </a:solidFill>
                <a:latin typeface="+mj-lt"/>
              </a:rPr>
              <a:t>, it better appear in </a:t>
            </a:r>
            <a:r>
              <a:rPr lang="en-US" b="1" dirty="0" smtClean="0">
                <a:solidFill>
                  <a:srgbClr val="0070C0"/>
                </a:solidFill>
                <a:latin typeface="Courier New" pitchFamily="49" charset="0"/>
                <a:cs typeface="Courier New" pitchFamily="49" charset="0"/>
              </a:rPr>
              <a:t>@effects</a:t>
            </a:r>
            <a:r>
              <a:rPr lang="en-US" b="1" dirty="0" smtClean="0">
                <a:solidFill>
                  <a:srgbClr val="0070C0"/>
                </a:solidFill>
                <a:latin typeface="+mj-lt"/>
              </a:rPr>
              <a:t> as well</a:t>
            </a:r>
          </a:p>
        </p:txBody>
      </p:sp>
    </p:spTree>
    <p:extLst>
      <p:ext uri="{BB962C8B-B14F-4D97-AF65-F5344CB8AC3E}">
        <p14:creationId xmlns:p14="http://schemas.microsoft.com/office/powerpoint/2010/main" val="2685538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a:solidFill>
                  <a:schemeClr val="tx1"/>
                </a:solidFill>
                <a:latin typeface="Courier New" pitchFamily="49" charset="0"/>
                <a:cs typeface="Courier New" pitchFamily="49" charset="0"/>
              </a:rPr>
              <a:t>* @return </a:t>
            </a:r>
            <a:r>
              <a:rPr lang="en-US" sz="2100" b="1" dirty="0">
                <a:solidFill>
                  <a:srgbClr val="FF0000"/>
                </a:solidFill>
                <a:latin typeface="Courier New" pitchFamily="49" charset="0"/>
                <a:cs typeface="Courier New" pitchFamily="49" charset="0"/>
              </a:rPr>
              <a:t>a new </a:t>
            </a:r>
            <a:r>
              <a:rPr lang="en-US" sz="2100" b="1" dirty="0" err="1">
                <a:solidFill>
                  <a:srgbClr val="FF0000"/>
                </a:solidFill>
                <a:latin typeface="Courier New" pitchFamily="49" charset="0"/>
                <a:cs typeface="Courier New" pitchFamily="49" charset="0"/>
              </a:rPr>
              <a:t>IntPoly</a:t>
            </a:r>
            <a:r>
              <a:rPr lang="en-US" sz="2100" b="1" dirty="0">
                <a:solidFill>
                  <a:srgbClr val="FF0000"/>
                </a:solidFill>
                <a:latin typeface="Courier New" pitchFamily="49" charset="0"/>
                <a:cs typeface="Courier New" pitchFamily="49" charset="0"/>
              </a:rPr>
              <a:t> that is the sum of this </a:t>
            </a:r>
            <a:r>
              <a:rPr lang="en-US" sz="2100" dirty="0">
                <a:solidFill>
                  <a:schemeClr val="tx1"/>
                </a:solidFill>
                <a:latin typeface="Courier New" pitchFamily="49" charset="0"/>
                <a:cs typeface="Courier New" pitchFamily="49" charset="0"/>
              </a:rPr>
              <a:t>* </a:t>
            </a:r>
            <a:r>
              <a:rPr lang="en-US" sz="2100" b="1" dirty="0">
                <a:solidFill>
                  <a:srgbClr val="FF0000"/>
                </a:solidFill>
                <a:latin typeface="Courier New" pitchFamily="49" charset="0"/>
                <a:cs typeface="Courier New" pitchFamily="49" charset="0"/>
              </a:rPr>
              <a:t>		 and the other</a:t>
            </a:r>
            <a:endParaRPr lang="en-US" sz="2100" dirty="0">
              <a:solidFill>
                <a:srgbClr val="FF0000"/>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
        <p:nvSpPr>
          <p:cNvPr id="4" name="TextBox 3"/>
          <p:cNvSpPr txBox="1"/>
          <p:nvPr/>
        </p:nvSpPr>
        <p:spPr>
          <a:xfrm>
            <a:off x="3810000" y="3352800"/>
            <a:ext cx="4724400" cy="923330"/>
          </a:xfrm>
          <a:prstGeom prst="rect">
            <a:avLst/>
          </a:prstGeom>
          <a:noFill/>
        </p:spPr>
        <p:txBody>
          <a:bodyPr wrap="square" rtlCol="0">
            <a:spAutoFit/>
          </a:bodyPr>
          <a:lstStyle/>
          <a:p>
            <a:r>
              <a:rPr lang="en-US" b="1" dirty="0" smtClean="0">
                <a:solidFill>
                  <a:srgbClr val="0070C0"/>
                </a:solidFill>
                <a:latin typeface="+mj-lt"/>
              </a:rPr>
              <a:t>Note: if you have an instance variable in </a:t>
            </a:r>
            <a:r>
              <a:rPr lang="en-US" b="1" dirty="0" smtClean="0">
                <a:solidFill>
                  <a:srgbClr val="0070C0"/>
                </a:solidFill>
                <a:latin typeface="Courier New" pitchFamily="49" charset="0"/>
                <a:cs typeface="Courier New" pitchFamily="49" charset="0"/>
              </a:rPr>
              <a:t>@modifies</a:t>
            </a:r>
            <a:r>
              <a:rPr lang="en-US" b="1" dirty="0" smtClean="0">
                <a:solidFill>
                  <a:srgbClr val="0070C0"/>
                </a:solidFill>
                <a:latin typeface="+mj-lt"/>
              </a:rPr>
              <a:t>, it better appear in </a:t>
            </a:r>
            <a:r>
              <a:rPr lang="en-US" b="1" dirty="0" smtClean="0">
                <a:solidFill>
                  <a:srgbClr val="0070C0"/>
                </a:solidFill>
                <a:latin typeface="Courier New" pitchFamily="49" charset="0"/>
                <a:cs typeface="Courier New" pitchFamily="49" charset="0"/>
              </a:rPr>
              <a:t>@effects</a:t>
            </a:r>
            <a:r>
              <a:rPr lang="en-US" b="1" dirty="0" smtClean="0">
                <a:solidFill>
                  <a:srgbClr val="0070C0"/>
                </a:solidFill>
                <a:latin typeface="+mj-lt"/>
              </a:rPr>
              <a:t> as well</a:t>
            </a:r>
          </a:p>
        </p:txBody>
      </p:sp>
      <p:sp>
        <p:nvSpPr>
          <p:cNvPr id="5" name="TextBox 4"/>
          <p:cNvSpPr txBox="1"/>
          <p:nvPr/>
        </p:nvSpPr>
        <p:spPr>
          <a:xfrm>
            <a:off x="3559629" y="4843790"/>
            <a:ext cx="5105400" cy="923330"/>
          </a:xfrm>
          <a:prstGeom prst="rect">
            <a:avLst/>
          </a:prstGeom>
          <a:noFill/>
        </p:spPr>
        <p:txBody>
          <a:bodyPr wrap="square" rtlCol="0">
            <a:spAutoFit/>
          </a:bodyPr>
          <a:lstStyle/>
          <a:p>
            <a:r>
              <a:rPr lang="en-US" b="1" dirty="0" smtClean="0">
                <a:solidFill>
                  <a:srgbClr val="0070C0"/>
                </a:solidFill>
                <a:latin typeface="+mj-lt"/>
              </a:rPr>
              <a:t>Note2: this is not the only answer, you could specify an exception in </a:t>
            </a:r>
            <a:r>
              <a:rPr lang="en-US" b="1" dirty="0" smtClean="0">
                <a:solidFill>
                  <a:srgbClr val="0070C0"/>
                </a:solidFill>
                <a:latin typeface="Courier New" pitchFamily="49" charset="0"/>
                <a:cs typeface="Courier New" pitchFamily="49" charset="0"/>
              </a:rPr>
              <a:t>@throws</a:t>
            </a:r>
            <a:r>
              <a:rPr lang="en-US" b="1" dirty="0" smtClean="0">
                <a:solidFill>
                  <a:srgbClr val="0070C0"/>
                </a:solidFill>
                <a:latin typeface="+mj-lt"/>
              </a:rPr>
              <a:t> or specify the output in </a:t>
            </a:r>
            <a:r>
              <a:rPr lang="en-US" b="1" dirty="0" smtClean="0">
                <a:solidFill>
                  <a:srgbClr val="0070C0"/>
                </a:solidFill>
                <a:latin typeface="Courier New" pitchFamily="49" charset="0"/>
                <a:cs typeface="Courier New" pitchFamily="49" charset="0"/>
              </a:rPr>
              <a:t>@return</a:t>
            </a:r>
            <a:endParaRPr lang="en-US" b="1" dirty="0" smtClean="0">
              <a:solidFill>
                <a:srgbClr val="0070C0"/>
              </a:solidFill>
              <a:latin typeface="+mj-lt"/>
            </a:endParaRPr>
          </a:p>
        </p:txBody>
      </p:sp>
    </p:spTree>
    <p:extLst>
      <p:ext uri="{BB962C8B-B14F-4D97-AF65-F5344CB8AC3E}">
        <p14:creationId xmlns:p14="http://schemas.microsoft.com/office/powerpoint/2010/main" val="1964269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z </a:t>
            </a:r>
            <a:r>
              <a:rPr lang="en-US" sz="2800" b="1" dirty="0">
                <a:solidFill>
                  <a:schemeClr val="tx1"/>
                </a:solidFill>
                <a:latin typeface="Courier New" pitchFamily="49" charset="0"/>
                <a:cs typeface="Courier New" pitchFamily="49" charset="0"/>
              </a:rPr>
              <a:t>= x + y;</a:t>
            </a:r>
          </a:p>
          <a:p>
            <a:r>
              <a:rPr lang="en-US" sz="2800" b="1" dirty="0" smtClean="0">
                <a:solidFill>
                  <a:srgbClr val="FF0000"/>
                </a:solidFill>
                <a:latin typeface="Courier New" pitchFamily="49" charset="0"/>
                <a:cs typeface="Courier New" pitchFamily="49" charset="0"/>
              </a:rPr>
              <a:t>{x &gt; z - 3}</a:t>
            </a:r>
          </a:p>
          <a:p>
            <a:r>
              <a:rPr lang="en-US" sz="2800" b="1" dirty="0" smtClean="0">
                <a:solidFill>
                  <a:schemeClr val="tx1"/>
                </a:solidFill>
                <a:latin typeface="Courier New" pitchFamily="49" charset="0"/>
                <a:cs typeface="Courier New" pitchFamily="49" charset="0"/>
              </a:rPr>
              <a:t>y </a:t>
            </a:r>
            <a:r>
              <a:rPr lang="en-US" sz="2800" b="1" dirty="0">
                <a:solidFill>
                  <a:schemeClr val="tx1"/>
                </a:solidFill>
                <a:latin typeface="Courier New" pitchFamily="49" charset="0"/>
                <a:cs typeface="Courier New" pitchFamily="49" charset="0"/>
              </a:rPr>
              <a:t>=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31679650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One of your colleagues is worried that this creates a potential representation exposure problem. Another colleague says there’s no problem since an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is immutable. Is there a problem? Give a brief justification for your answer. </a:t>
            </a:r>
            <a:endParaRPr lang="en-US" sz="1600" dirty="0" smtClean="0">
              <a:solidFill>
                <a:schemeClr val="tx1"/>
              </a:solidFill>
            </a:endParaRPr>
          </a:p>
        </p:txBody>
      </p:sp>
    </p:spTree>
    <p:extLst>
      <p:ext uri="{BB962C8B-B14F-4D97-AF65-F5344CB8AC3E}">
        <p14:creationId xmlns:p14="http://schemas.microsoft.com/office/powerpoint/2010/main" val="286203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One of your colleagues is worried that this creates a potential representation exposure problem. Another colleague says there’s no problem since an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is immutable. Is there a problem? Give a brief justification for your </a:t>
            </a:r>
            <a:r>
              <a:rPr lang="en-US" sz="1600" i="1" dirty="0" smtClean="0">
                <a:solidFill>
                  <a:schemeClr val="tx1"/>
                </a:solidFill>
              </a:rPr>
              <a:t>answer.</a:t>
            </a:r>
          </a:p>
          <a:p>
            <a:pPr marL="0" indent="0">
              <a:buNone/>
            </a:pPr>
            <a:endParaRPr lang="en-US" sz="1600" i="1" dirty="0">
              <a:solidFill>
                <a:schemeClr val="tx1"/>
              </a:solidFill>
            </a:endParaRPr>
          </a:p>
          <a:p>
            <a:pPr marL="0" indent="0">
              <a:buNone/>
            </a:pPr>
            <a:r>
              <a:rPr lang="en-US" sz="1600" b="1" dirty="0">
                <a:solidFill>
                  <a:srgbClr val="FF0000"/>
                </a:solidFill>
              </a:rPr>
              <a:t>Yes there is a problem. The return value is a reference to the same coefficient array stored in the </a:t>
            </a:r>
            <a:r>
              <a:rPr lang="en-US" sz="1600" b="1" dirty="0" err="1">
                <a:solidFill>
                  <a:srgbClr val="FF0000"/>
                </a:solidFill>
                <a:latin typeface="Courier New" pitchFamily="49" charset="0"/>
                <a:cs typeface="Courier New" pitchFamily="49" charset="0"/>
              </a:rPr>
              <a:t>IntPoly</a:t>
            </a:r>
            <a:r>
              <a:rPr lang="en-US" sz="1600" b="1" dirty="0">
                <a:solidFill>
                  <a:srgbClr val="FF0000"/>
                </a:solidFill>
              </a:rPr>
              <a:t> and the client code could alter those coefficients.</a:t>
            </a:r>
            <a:endParaRPr lang="en-US" sz="1600" dirty="0" smtClean="0">
              <a:solidFill>
                <a:schemeClr val="tx1"/>
              </a:solidFill>
            </a:endParaRPr>
          </a:p>
        </p:txBody>
      </p:sp>
    </p:spTree>
    <p:extLst>
      <p:ext uri="{BB962C8B-B14F-4D97-AF65-F5344CB8AC3E}">
        <p14:creationId xmlns:p14="http://schemas.microsoft.com/office/powerpoint/2010/main" val="4001381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If there is a representation exposure problem, give a new or repaired implementation of </a:t>
            </a:r>
            <a:r>
              <a:rPr lang="en-US" sz="1600" dirty="0" err="1" smtClean="0">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a:t>
            </a:r>
            <a:r>
              <a:rPr lang="en-US" sz="1600" i="1" dirty="0" smtClean="0">
                <a:solidFill>
                  <a:schemeClr val="tx1"/>
                </a:solidFill>
              </a:rPr>
              <a:t> </a:t>
            </a:r>
            <a:r>
              <a:rPr lang="en-US" sz="1600" i="1" dirty="0">
                <a:solidFill>
                  <a:schemeClr val="tx1"/>
                </a:solidFill>
              </a:rPr>
              <a:t>that fixes the problem but still returns the coefficients of the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to the client. If it saves time you can give a precise description of the changes needed instead of writing the detailed Java code. </a:t>
            </a:r>
            <a:endParaRPr lang="en-US" sz="1600" i="1" dirty="0" smtClean="0">
              <a:solidFill>
                <a:schemeClr val="tx1"/>
              </a:solidFill>
              <a:cs typeface="Courier New" pitchFamily="49" charset="0"/>
            </a:endParaRPr>
          </a:p>
        </p:txBody>
      </p:sp>
    </p:spTree>
    <p:extLst>
      <p:ext uri="{BB962C8B-B14F-4D97-AF65-F5344CB8AC3E}">
        <p14:creationId xmlns:p14="http://schemas.microsoft.com/office/powerpoint/2010/main" val="32967270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If there is a representation exposure problem, give a new or repaired implementation of </a:t>
            </a:r>
            <a:r>
              <a:rPr lang="en-US" sz="1600" dirty="0" err="1" smtClean="0">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a:t>
            </a:r>
            <a:r>
              <a:rPr lang="en-US" sz="1600" i="1" dirty="0" smtClean="0">
                <a:solidFill>
                  <a:schemeClr val="tx1"/>
                </a:solidFill>
              </a:rPr>
              <a:t> </a:t>
            </a:r>
            <a:r>
              <a:rPr lang="en-US" sz="1600" i="1" dirty="0">
                <a:solidFill>
                  <a:schemeClr val="tx1"/>
                </a:solidFill>
              </a:rPr>
              <a:t>that fixes the problem but still returns the coefficients of the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to the client. If it saves time you can give a precise description of the changes needed instead of writing the detailed Java code. </a:t>
            </a:r>
            <a:endParaRPr lang="en-US" sz="1600" i="1" dirty="0" smtClean="0">
              <a:solidFill>
                <a:schemeClr val="tx1"/>
              </a:solidFill>
              <a:cs typeface="Courier New" pitchFamily="49" charset="0"/>
            </a:endParaRPr>
          </a:p>
          <a:p>
            <a:pPr marL="0" indent="0">
              <a:buNone/>
            </a:pPr>
            <a:endParaRPr lang="en-US" sz="1600" i="1" dirty="0" smtClean="0">
              <a:solidFill>
                <a:srgbClr val="FF0000"/>
              </a:solidFill>
              <a:cs typeface="Courier New" pitchFamily="49" charset="0"/>
            </a:endParaRPr>
          </a:p>
          <a:p>
            <a:pPr marL="0" indent="0">
              <a:buNone/>
            </a:pPr>
            <a:r>
              <a:rPr lang="en-US" sz="1600" b="1" dirty="0">
                <a:solidFill>
                  <a:srgbClr val="FF0000"/>
                </a:solidFill>
              </a:rPr>
              <a:t>Create a new array the same length as </a:t>
            </a:r>
            <a:r>
              <a:rPr lang="en-US" sz="1600" b="1" dirty="0">
                <a:solidFill>
                  <a:srgbClr val="FF0000"/>
                </a:solidFill>
                <a:latin typeface="Courier New" pitchFamily="49" charset="0"/>
                <a:cs typeface="Courier New" pitchFamily="49" charset="0"/>
              </a:rPr>
              <a:t>a</a:t>
            </a:r>
            <a:r>
              <a:rPr lang="en-US" sz="1600" b="1" dirty="0">
                <a:solidFill>
                  <a:srgbClr val="FF0000"/>
                </a:solidFill>
              </a:rPr>
              <a:t>, copy the contents of </a:t>
            </a:r>
            <a:r>
              <a:rPr lang="en-US" sz="1600" b="1" dirty="0">
                <a:solidFill>
                  <a:srgbClr val="FF0000"/>
                </a:solidFill>
                <a:latin typeface="Courier New" pitchFamily="49" charset="0"/>
                <a:cs typeface="Courier New" pitchFamily="49" charset="0"/>
              </a:rPr>
              <a:t>a</a:t>
            </a:r>
            <a:r>
              <a:rPr lang="en-US" sz="1600" b="1" dirty="0">
                <a:solidFill>
                  <a:srgbClr val="FF0000"/>
                </a:solidFill>
              </a:rPr>
              <a:t> to it, and return the new array. </a:t>
            </a:r>
            <a:endParaRPr lang="en-US" sz="1600" b="1" i="1" dirty="0" smtClean="0">
              <a:solidFill>
                <a:srgbClr val="FF0000"/>
              </a:solidFill>
              <a:cs typeface="Courier New" pitchFamily="49" charset="0"/>
            </a:endParaRPr>
          </a:p>
        </p:txBody>
      </p:sp>
    </p:spTree>
    <p:extLst>
      <p:ext uri="{BB962C8B-B14F-4D97-AF65-F5344CB8AC3E}">
        <p14:creationId xmlns:p14="http://schemas.microsoft.com/office/powerpoint/2010/main" val="15997746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1752599"/>
          </a:xfrm>
        </p:spPr>
        <p:txBody>
          <a:bodyPr>
            <a:normAutofit fontScale="92500" lnSpcReduction="10000"/>
          </a:bodyPr>
          <a:lstStyle/>
          <a:p>
            <a:pPr marL="0" indent="0">
              <a:buNone/>
            </a:pPr>
            <a:r>
              <a:rPr lang="en-US" sz="2000" i="1" dirty="0">
                <a:solidFill>
                  <a:schemeClr val="tx1"/>
                </a:solidFill>
              </a:rPr>
              <a:t>We would like to add a method to this class that evaluates the </a:t>
            </a:r>
            <a:r>
              <a:rPr lang="en-US" sz="2000" dirty="0" err="1">
                <a:solidFill>
                  <a:schemeClr val="tx1"/>
                </a:solidFill>
                <a:latin typeface="Courier New" pitchFamily="49" charset="0"/>
                <a:cs typeface="Courier New"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urier New" pitchFamily="49" charset="0"/>
                <a:cs typeface="Courier New" pitchFamily="49" charset="0"/>
              </a:rPr>
              <a:t>valueAt</a:t>
            </a:r>
            <a:r>
              <a:rPr lang="en-US" sz="2000" dirty="0">
                <a:solidFill>
                  <a:schemeClr val="tx1"/>
                </a:solidFill>
                <a:latin typeface="Courier New" pitchFamily="49" charset="0"/>
                <a:cs typeface="Courier New"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an are the coefficients of this </a:t>
            </a:r>
            <a:r>
              <a:rPr lang="en-US" sz="2000" dirty="0" err="1">
                <a:solidFill>
                  <a:schemeClr val="tx1"/>
                </a:solidFill>
                <a:latin typeface="Courier New" pitchFamily="49" charset="0"/>
                <a:cs typeface="Courier New" pitchFamily="49" charset="0"/>
              </a:rPr>
              <a:t>IntPoly</a:t>
            </a:r>
            <a:r>
              <a:rPr lang="en-US" sz="2000" i="1" dirty="0">
                <a:solidFill>
                  <a:schemeClr val="tx1"/>
                </a:solidFill>
              </a:rPr>
              <a:t>. </a:t>
            </a:r>
          </a:p>
          <a:p>
            <a:pPr marL="0" indent="0">
              <a:buNone/>
            </a:pPr>
            <a:r>
              <a:rPr lang="en-US" sz="2000" i="1" dirty="0">
                <a:solidFill>
                  <a:schemeClr val="tx1"/>
                </a:solidFill>
              </a:rPr>
              <a:t>For this problem, develop an implementation of this method and prove that your implementation is correct. </a:t>
            </a:r>
            <a:endParaRPr lang="en-US" i="1" dirty="0">
              <a:solidFill>
                <a:schemeClr val="tx1"/>
              </a:solidFill>
            </a:endParaRPr>
          </a:p>
        </p:txBody>
      </p:sp>
    </p:spTree>
    <p:extLst>
      <p:ext uri="{BB962C8B-B14F-4D97-AF65-F5344CB8AC3E}">
        <p14:creationId xmlns:p14="http://schemas.microsoft.com/office/powerpoint/2010/main" val="2467772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a:solidFill>
                  <a:schemeClr val="tx1"/>
                </a:solidFill>
              </a:rPr>
              <a:t>	</a:t>
            </a:r>
            <a:r>
              <a:rPr lang="en-US" sz="2000" dirty="0" smtClean="0">
                <a:solidFill>
                  <a:schemeClr val="tx1"/>
                </a:solidFill>
              </a:rPr>
              <a:t> 	{_____}</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359733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1887150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3850997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3622875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smtClean="0">
                <a:solidFill>
                  <a:srgbClr val="FF0000"/>
                </a:solidFill>
              </a:rPr>
              <a:t>val</a:t>
            </a:r>
            <a:r>
              <a:rPr lang="en-US" sz="2000" b="1" smtClean="0">
                <a:solidFill>
                  <a:srgbClr val="FF0000"/>
                </a:solidFill>
              </a:rPr>
              <a:t> = a[0</a:t>
            </a:r>
            <a:r>
              <a:rPr lang="en-US" sz="2000" b="1" dirty="0">
                <a:solidFill>
                  <a:srgbClr val="FF0000"/>
                </a:solidFill>
              </a:rPr>
              <a:t>] + a[1]*x + … + a[k+1]*x^(k+1)}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54894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smtClean="0">
                <a:solidFill>
                  <a:srgbClr val="FF0000"/>
                </a:solidFill>
                <a:latin typeface="Courier New" pitchFamily="49" charset="0"/>
                <a:cs typeface="Courier New" pitchFamily="49" charset="0"/>
              </a:rPr>
              <a:t>{x &gt; x + y – 3 =&gt; y &lt; 3}</a:t>
            </a:r>
            <a:endParaRPr lang="en-US" sz="2800" b="1" dirty="0">
              <a:solidFill>
                <a:srgbClr val="FF0000"/>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z = x + y;</a:t>
            </a:r>
          </a:p>
          <a:p>
            <a:r>
              <a:rPr lang="en-US" sz="2800" b="1" dirty="0" smtClean="0">
                <a:solidFill>
                  <a:srgbClr val="FF0000"/>
                </a:solidFill>
                <a:latin typeface="Courier New" pitchFamily="49" charset="0"/>
                <a:cs typeface="Courier New" pitchFamily="49" charset="0"/>
              </a:rPr>
              <a:t>{x &gt; z - 3}</a:t>
            </a:r>
            <a:endParaRPr lang="en-US" sz="2800" b="1" dirty="0">
              <a:solidFill>
                <a:srgbClr val="FF0000"/>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y =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39518069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xk</a:t>
            </a:r>
            <a:r>
              <a:rPr lang="en-US" sz="2000" b="1" dirty="0">
                <a:solidFill>
                  <a:srgbClr val="FF0000"/>
                </a:solidFill>
              </a:rPr>
              <a:t> = x^(k+1) &amp;&amp; a[0] + a[1]*x + … + a[k+1]*x^(k+1)}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9497690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smtClean="0">
                <a:solidFill>
                  <a:srgbClr val="FF0000"/>
                </a:solidFill>
              </a:rPr>
              <a:t>xk</a:t>
            </a:r>
            <a:r>
              <a:rPr lang="en-US" sz="2000" b="1" dirty="0" smtClean="0">
                <a:solidFill>
                  <a:srgbClr val="FF0000"/>
                </a:solidFill>
              </a:rPr>
              <a:t> = x^(k+1) &amp;&amp; </a:t>
            </a:r>
            <a:r>
              <a:rPr lang="en-US" sz="2000" b="1" dirty="0" err="1" smtClean="0">
                <a:solidFill>
                  <a:srgbClr val="FF0000"/>
                </a:solidFill>
              </a:rPr>
              <a:t>val</a:t>
            </a:r>
            <a:r>
              <a:rPr lang="en-US" sz="2000" b="1" dirty="0" smtClean="0">
                <a:solidFill>
                  <a:srgbClr val="FF0000"/>
                </a:solidFill>
              </a:rPr>
              <a:t> </a:t>
            </a:r>
            <a:r>
              <a:rPr lang="en-US" sz="2000" b="1" dirty="0">
                <a:solidFill>
                  <a:srgbClr val="FF0000"/>
                </a:solidFill>
              </a:rPr>
              <a:t>= a[0] + a[1]*x + … + a[k]*</a:t>
            </a:r>
            <a:r>
              <a:rPr lang="en-US" sz="2000" b="1" dirty="0" err="1">
                <a:solidFill>
                  <a:srgbClr val="FF0000"/>
                </a:solidFill>
              </a:rPr>
              <a:t>x^k</a:t>
            </a:r>
            <a:r>
              <a:rPr lang="en-US" sz="2000" b="1" dirty="0">
                <a:solidFill>
                  <a:srgbClr val="FF0000"/>
                </a:solidFill>
              </a:rPr>
              <a:t>}</a:t>
            </a:r>
            <a:endParaRPr lang="en-US" sz="2000" b="1" dirty="0" smtClean="0">
              <a:solidFill>
                <a:srgbClr val="FF0000"/>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xk</a:t>
            </a:r>
            <a:r>
              <a:rPr lang="en-US" sz="2000" b="1" dirty="0" smtClean="0">
                <a:solidFill>
                  <a:srgbClr val="FF0000"/>
                </a:solidFill>
              </a:rPr>
              <a:t> = x^(k+1) </a:t>
            </a:r>
            <a:r>
              <a:rPr lang="en-US" sz="2000" b="1" dirty="0">
                <a:solidFill>
                  <a:srgbClr val="FF0000"/>
                </a:solidFill>
              </a:rPr>
              <a:t>&amp;&amp; a[0] + a[1]*x + … + </a:t>
            </a:r>
            <a:r>
              <a:rPr lang="en-US" sz="2000" b="1" dirty="0" smtClean="0">
                <a:solidFill>
                  <a:srgbClr val="FF0000"/>
                </a:solidFill>
              </a:rPr>
              <a:t>a[k+1]*</a:t>
            </a:r>
            <a:r>
              <a:rPr lang="en-US" sz="2000" b="1" dirty="0">
                <a:solidFill>
                  <a:srgbClr val="FF0000"/>
                </a:solidFill>
              </a:rPr>
              <a:t>x</a:t>
            </a:r>
            <a:r>
              <a:rPr lang="en-US" sz="2000" b="1" dirty="0" smtClean="0">
                <a:solidFill>
                  <a:srgbClr val="FF0000"/>
                </a:solidFill>
              </a:rPr>
              <a:t>^(k+1)}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&amp;&amp; k = n =&gt; </a:t>
            </a:r>
            <a:r>
              <a:rPr lang="en-US" sz="2000" b="1" dirty="0" err="1" smtClean="0">
                <a:solidFill>
                  <a:srgbClr val="FF0000"/>
                </a:solidFill>
              </a:rPr>
              <a:t>val</a:t>
            </a:r>
            <a:r>
              <a:rPr lang="en-US" sz="2000" b="1" dirty="0">
                <a:solidFill>
                  <a:srgbClr val="FF0000"/>
                </a:solidFill>
              </a:rPr>
              <a:t> = a[0] + a[1]*x + … + </a:t>
            </a:r>
            <a:r>
              <a:rPr lang="en-US" sz="2000" b="1" dirty="0" smtClean="0">
                <a:solidFill>
                  <a:srgbClr val="FF0000"/>
                </a:solidFill>
              </a:rPr>
              <a:t>a[n]*</a:t>
            </a:r>
            <a:r>
              <a:rPr lang="en-US" sz="2000" b="1" dirty="0" err="1" smtClean="0">
                <a:solidFill>
                  <a:srgbClr val="FF0000"/>
                </a:solidFill>
              </a:rPr>
              <a:t>x^n</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11519003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Suppose we are defining a class to represent items stocked by an online grocery store. Here is the start of the class definition, including the class name and instance </a:t>
            </a:r>
            <a:r>
              <a:rPr lang="en-US" sz="1700" i="1" dirty="0" smtClean="0">
                <a:solidFill>
                  <a:schemeClr val="tx1"/>
                </a:solidFill>
              </a:rPr>
              <a:t>variables:</a:t>
            </a:r>
          </a:p>
          <a:p>
            <a:pPr marL="0" indent="0">
              <a:buNone/>
            </a:pPr>
            <a:endParaRPr lang="en-US" sz="1700" i="1" dirty="0">
              <a:solidFill>
                <a:schemeClr val="tx1"/>
              </a:solidFill>
            </a:endParaRPr>
          </a:p>
          <a:p>
            <a:pPr marL="0" indent="0">
              <a:buNone/>
            </a:pPr>
            <a:r>
              <a:rPr lang="en-US" sz="1600" dirty="0">
                <a:solidFill>
                  <a:schemeClr val="tx1"/>
                </a:solidFill>
                <a:latin typeface="Courier New" pitchFamily="49" charset="0"/>
                <a:cs typeface="Courier New" pitchFamily="49" charset="0"/>
              </a:rPr>
              <a:t>public class </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String </a:t>
            </a:r>
            <a:r>
              <a:rPr lang="en-US" sz="1600" dirty="0">
                <a:solidFill>
                  <a:schemeClr val="tx1"/>
                </a:solidFill>
                <a:latin typeface="Courier New" pitchFamily="49" charset="0"/>
                <a:cs typeface="Courier New" pitchFamily="49" charset="0"/>
              </a:rPr>
              <a:t>name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String </a:t>
            </a:r>
            <a:r>
              <a:rPr lang="en-US" sz="1600" dirty="0">
                <a:solidFill>
                  <a:schemeClr val="tx1"/>
                </a:solidFill>
                <a:latin typeface="Courier New" pitchFamily="49" charset="0"/>
                <a:cs typeface="Courier New" pitchFamily="49" charset="0"/>
              </a:rPr>
              <a:t>size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String description;</a:t>
            </a:r>
          </a:p>
          <a:p>
            <a:pPr marL="0" indent="0">
              <a:buNone/>
            </a:pPr>
            <a:r>
              <a:rPr lang="en-US" sz="1600" dirty="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a:solidFill>
                  <a:schemeClr val="tx1"/>
                </a:solidFill>
                <a:latin typeface="Courier New" pitchFamily="49" charset="0"/>
                <a:cs typeface="Courier New" pitchFamily="49" charset="0"/>
              </a:rPr>
              <a:t>quantity</a:t>
            </a:r>
            <a:r>
              <a:rPr lang="en-US" sz="1600" dirty="0" smtClean="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	/* Construct a new </a:t>
            </a:r>
            <a:r>
              <a:rPr lang="en-US" sz="1600" dirty="0" err="1" smtClean="0">
                <a:solidFill>
                  <a:schemeClr val="tx1"/>
                </a:solidFill>
                <a:latin typeface="Courier New" pitchFamily="49" charset="0"/>
                <a:cs typeface="Courier New" pitchFamily="49" charset="0"/>
              </a:rPr>
              <a:t>StockItem</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public </a:t>
            </a:r>
            <a:r>
              <a:rPr lang="en-US" sz="1600" dirty="0" err="1" smtClean="0">
                <a:solidFill>
                  <a:schemeClr val="tx1"/>
                </a:solidFill>
                <a:latin typeface="Courier New" pitchFamily="49" charset="0"/>
                <a:cs typeface="Courier New" pitchFamily="49" charset="0"/>
              </a:rPr>
              <a:t>StockItem</a:t>
            </a:r>
            <a:r>
              <a:rPr lang="en-US" sz="1600" dirty="0" smtClean="0">
                <a:solidFill>
                  <a:schemeClr val="tx1"/>
                </a:solidFill>
                <a:latin typeface="Courier New" pitchFamily="49" charset="0"/>
                <a:cs typeface="Courier New" pitchFamily="49" charset="0"/>
              </a:rPr>
              <a:t>(…);</a:t>
            </a:r>
          </a:p>
          <a:p>
            <a:pPr marL="0" indent="0">
              <a:buNone/>
            </a:pPr>
            <a:r>
              <a:rPr lang="en-US" sz="1600" dirty="0">
                <a:solidFill>
                  <a:schemeClr val="tx1"/>
                </a:solidFill>
                <a:latin typeface="Courier New" pitchFamily="49" charset="0"/>
                <a:cs typeface="Courier New" pitchFamily="49" charset="0"/>
              </a:rPr>
              <a:t>}</a:t>
            </a:r>
            <a:endParaRPr lang="en-US" sz="1600" dirty="0" smtClean="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endParaRPr lang="en-US" sz="1700"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998118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a:t>
            </a:r>
            <a:r>
              <a:rPr lang="en-US" sz="1700" i="1" dirty="0" smtClean="0">
                <a:solidFill>
                  <a:schemeClr val="tx1"/>
                </a:solidFill>
              </a:rPr>
              <a:t>match</a:t>
            </a:r>
            <a:r>
              <a:rPr lang="en-US" sz="1700" i="1" dirty="0">
                <a:solidFill>
                  <a:schemeClr val="tx1"/>
                </a:solidFill>
              </a:rPr>
              <a:t>.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1700" i="1" dirty="0">
              <a:solidFill>
                <a:schemeClr val="tx1"/>
              </a:solidFill>
            </a:endParaRPr>
          </a:p>
        </p:txBody>
      </p:sp>
    </p:spTree>
    <p:extLst>
      <p:ext uri="{BB962C8B-B14F-4D97-AF65-F5344CB8AC3E}">
        <p14:creationId xmlns:p14="http://schemas.microsoft.com/office/powerpoint/2010/main" val="3964329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match.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800" i="1" dirty="0">
              <a:solidFill>
                <a:schemeClr val="tx1"/>
              </a:solidFill>
            </a:endParaRPr>
          </a:p>
          <a:p>
            <a:pPr marL="0" indent="0">
              <a:buNone/>
            </a:pPr>
            <a:r>
              <a:rPr lang="en-US" sz="1700" b="1" i="1" dirty="0">
                <a:solidFill>
                  <a:srgbClr val="FF0000"/>
                </a:solidFill>
              </a:rPr>
              <a:t>Object s1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a:solidFill>
                  <a:srgbClr val="FF0000"/>
                </a:solidFill>
              </a:rPr>
              <a:t>Object s2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err="1">
                <a:solidFill>
                  <a:srgbClr val="FF0000"/>
                </a:solidFill>
              </a:rPr>
              <a:t>System.out.println</a:t>
            </a:r>
            <a:r>
              <a:rPr lang="en-US" sz="1700" b="1" i="1" dirty="0">
                <a:solidFill>
                  <a:srgbClr val="FF0000"/>
                </a:solidFill>
              </a:rPr>
              <a:t>(s1.equals(s2)); </a:t>
            </a:r>
          </a:p>
        </p:txBody>
      </p:sp>
    </p:spTree>
    <p:extLst>
      <p:ext uri="{BB962C8B-B14F-4D97-AF65-F5344CB8AC3E}">
        <p14:creationId xmlns:p14="http://schemas.microsoft.com/office/powerpoint/2010/main" val="20431490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51053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a:t>
            </a:r>
            <a:r>
              <a:rPr lang="en-US" sz="1700" i="1" dirty="0" smtClean="0">
                <a:solidFill>
                  <a:schemeClr val="tx1"/>
                </a:solidFill>
              </a:rPr>
              <a:t>match</a:t>
            </a:r>
            <a:r>
              <a:rPr lang="en-US" sz="1700" i="1" dirty="0">
                <a:solidFill>
                  <a:schemeClr val="tx1"/>
                </a:solidFill>
              </a:rPr>
              <a:t>.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b="1" dirty="0" err="1">
                <a:solidFill>
                  <a:srgbClr val="FF0000"/>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800" i="1" dirty="0">
              <a:solidFill>
                <a:schemeClr val="tx1"/>
              </a:solidFill>
            </a:endParaRPr>
          </a:p>
          <a:p>
            <a:pPr marL="0" indent="0">
              <a:buNone/>
            </a:pPr>
            <a:r>
              <a:rPr lang="en-US" sz="1700" b="1" i="1" dirty="0">
                <a:solidFill>
                  <a:srgbClr val="FF0000"/>
                </a:solidFill>
              </a:rPr>
              <a:t>Object s1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a:solidFill>
                  <a:srgbClr val="FF0000"/>
                </a:solidFill>
              </a:rPr>
              <a:t>Object s2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err="1" smtClean="0">
                <a:solidFill>
                  <a:srgbClr val="FF0000"/>
                </a:solidFill>
              </a:rPr>
              <a:t>System.out.println</a:t>
            </a:r>
            <a:r>
              <a:rPr lang="en-US" sz="1700" b="1" i="1" dirty="0" smtClean="0">
                <a:solidFill>
                  <a:srgbClr val="FF0000"/>
                </a:solidFill>
              </a:rPr>
              <a:t>(s1.equals(s2</a:t>
            </a:r>
            <a:r>
              <a:rPr lang="en-US" sz="1700" b="1" i="1" dirty="0">
                <a:solidFill>
                  <a:srgbClr val="FF0000"/>
                </a:solidFill>
              </a:rPr>
              <a:t>)); </a:t>
            </a:r>
            <a:endParaRPr lang="en-US" sz="1700" b="1" i="1" dirty="0" smtClean="0">
              <a:solidFill>
                <a:srgbClr val="FF0000"/>
              </a:solidFill>
            </a:endParaRPr>
          </a:p>
          <a:p>
            <a:pPr marL="0" indent="0">
              <a:buNone/>
            </a:pPr>
            <a:endParaRPr lang="en-US" sz="1700" b="1" i="1" dirty="0">
              <a:solidFill>
                <a:srgbClr val="FF0000"/>
              </a:solidFill>
            </a:endParaRPr>
          </a:p>
          <a:p>
            <a:pPr marL="0" indent="0">
              <a:buNone/>
            </a:pPr>
            <a:r>
              <a:rPr lang="en-US" sz="1700" b="1" i="1" dirty="0" smtClean="0">
                <a:solidFill>
                  <a:srgbClr val="FF0000"/>
                </a:solidFill>
              </a:rPr>
              <a:t>The equals method was overloaded, rather than overwritten</a:t>
            </a:r>
            <a:endParaRPr lang="en-US" sz="1700" b="1" i="1" dirty="0">
              <a:solidFill>
                <a:srgbClr val="FF0000"/>
              </a:solidFill>
            </a:endParaRPr>
          </a:p>
        </p:txBody>
      </p:sp>
    </p:spTree>
    <p:extLst>
      <p:ext uri="{BB962C8B-B14F-4D97-AF65-F5344CB8AC3E}">
        <p14:creationId xmlns:p14="http://schemas.microsoft.com/office/powerpoint/2010/main" val="42674996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Show how you would fix the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so it works properly (</a:t>
            </a:r>
            <a:r>
              <a:rPr lang="en-US" sz="1700" dirty="0" err="1" smtClean="0">
                <a:solidFill>
                  <a:schemeClr val="tx1"/>
                </a:solidFill>
                <a:latin typeface="Courier New" pitchFamily="49" charset="0"/>
                <a:cs typeface="Courier New" pitchFamily="49" charset="0"/>
              </a:rPr>
              <a:t>StockItems</a:t>
            </a:r>
            <a:r>
              <a:rPr lang="en-US" sz="1700" i="1" dirty="0" smtClean="0">
                <a:solidFill>
                  <a:schemeClr val="tx1"/>
                </a:solidFill>
              </a:rPr>
              <a:t> are equal if their </a:t>
            </a:r>
            <a:r>
              <a:rPr lang="en-US" sz="1700" dirty="0" smtClean="0">
                <a:solidFill>
                  <a:schemeClr val="tx1"/>
                </a:solidFill>
                <a:latin typeface="Courier New" pitchFamily="49" charset="0"/>
                <a:cs typeface="Courier New" pitchFamily="49" charset="0"/>
              </a:rPr>
              <a:t>names</a:t>
            </a:r>
            <a:r>
              <a:rPr lang="en-US" sz="1700" i="1" dirty="0" smtClean="0">
                <a:solidFill>
                  <a:schemeClr val="tx1"/>
                </a:solidFill>
              </a:rPr>
              <a:t> </a:t>
            </a:r>
            <a:r>
              <a:rPr lang="en-US" sz="1700" i="1" dirty="0">
                <a:solidFill>
                  <a:schemeClr val="tx1"/>
                </a:solidFill>
              </a:rPr>
              <a:t>and </a:t>
            </a:r>
            <a:r>
              <a:rPr lang="en-US" sz="1700" dirty="0" smtClean="0">
                <a:solidFill>
                  <a:schemeClr val="tx1"/>
                </a:solidFill>
                <a:latin typeface="Courier New" pitchFamily="49" charset="0"/>
                <a:cs typeface="Courier New" pitchFamily="49" charset="0"/>
              </a:rPr>
              <a:t>sizes</a:t>
            </a:r>
            <a:r>
              <a:rPr lang="en-US" sz="1700" i="1" dirty="0" smtClean="0">
                <a:solidFill>
                  <a:schemeClr val="tx1"/>
                </a:solidFill>
              </a:rPr>
              <a:t> are equal)</a:t>
            </a:r>
          </a:p>
          <a:p>
            <a:pPr marL="0" indent="0">
              <a:buNone/>
            </a:pPr>
            <a:endParaRPr lang="en-US" sz="1700" i="1" dirty="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endParaRPr lang="en-US" sz="1700" i="1" dirty="0" smtClean="0">
              <a:solidFill>
                <a:schemeClr val="tx1"/>
              </a:solidFill>
            </a:endParaRPr>
          </a:p>
        </p:txBody>
      </p:sp>
    </p:spTree>
    <p:extLst>
      <p:ext uri="{BB962C8B-B14F-4D97-AF65-F5344CB8AC3E}">
        <p14:creationId xmlns:p14="http://schemas.microsoft.com/office/powerpoint/2010/main" val="28167117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Show how you would fix the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so it works properly (</a:t>
            </a:r>
            <a:r>
              <a:rPr lang="en-US" sz="1700" dirty="0" err="1" smtClean="0">
                <a:solidFill>
                  <a:schemeClr val="tx1"/>
                </a:solidFill>
                <a:latin typeface="Courier New" pitchFamily="49" charset="0"/>
                <a:cs typeface="Courier New" pitchFamily="49" charset="0"/>
              </a:rPr>
              <a:t>StockItems</a:t>
            </a:r>
            <a:r>
              <a:rPr lang="en-US" sz="1700" i="1" dirty="0" smtClean="0">
                <a:solidFill>
                  <a:schemeClr val="tx1"/>
                </a:solidFill>
              </a:rPr>
              <a:t> are equal if their </a:t>
            </a:r>
            <a:r>
              <a:rPr lang="en-US" sz="1700" dirty="0" smtClean="0">
                <a:solidFill>
                  <a:schemeClr val="tx1"/>
                </a:solidFill>
                <a:latin typeface="Courier New" pitchFamily="49" charset="0"/>
                <a:cs typeface="Courier New" pitchFamily="49" charset="0"/>
              </a:rPr>
              <a:t>names</a:t>
            </a:r>
            <a:r>
              <a:rPr lang="en-US" sz="1700" i="1" dirty="0" smtClean="0">
                <a:solidFill>
                  <a:schemeClr val="tx1"/>
                </a:solidFill>
              </a:rPr>
              <a:t> </a:t>
            </a:r>
            <a:r>
              <a:rPr lang="en-US" sz="1700" i="1" dirty="0">
                <a:solidFill>
                  <a:schemeClr val="tx1"/>
                </a:solidFill>
              </a:rPr>
              <a:t>and </a:t>
            </a:r>
            <a:r>
              <a:rPr lang="en-US" sz="1700" dirty="0" smtClean="0">
                <a:solidFill>
                  <a:schemeClr val="tx1"/>
                </a:solidFill>
                <a:latin typeface="Courier New" pitchFamily="49" charset="0"/>
                <a:cs typeface="Courier New" pitchFamily="49" charset="0"/>
              </a:rPr>
              <a:t>sizes</a:t>
            </a:r>
            <a:r>
              <a:rPr lang="en-US" sz="1700" i="1" dirty="0" smtClean="0">
                <a:solidFill>
                  <a:schemeClr val="tx1"/>
                </a:solidFill>
              </a:rPr>
              <a:t> are equal)</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b="1" dirty="0" smtClean="0">
                <a:solidFill>
                  <a:srgbClr val="FF0000"/>
                </a:solidFill>
                <a:latin typeface="Courier New" pitchFamily="49" charset="0"/>
                <a:cs typeface="Courier New" pitchFamily="49" charset="0"/>
              </a:rPr>
              <a:t>@ Override</a:t>
            </a:r>
          </a:p>
          <a:p>
            <a:pPr marL="0" indent="0">
              <a:buNone/>
            </a:pPr>
            <a:r>
              <a:rPr lang="en-US" sz="1600" b="1" dirty="0" smtClean="0">
                <a:solidFill>
                  <a:srgbClr val="FF0000"/>
                </a:solidFill>
                <a:latin typeface="Courier New" pitchFamily="49" charset="0"/>
                <a:cs typeface="Courier New" pitchFamily="49" charset="0"/>
              </a:rPr>
              <a:t>public </a:t>
            </a:r>
            <a:r>
              <a:rPr lang="en-US" sz="1600" b="1" dirty="0" err="1" smtClean="0">
                <a:solidFill>
                  <a:srgbClr val="FF0000"/>
                </a:solidFill>
                <a:latin typeface="Courier New" pitchFamily="49" charset="0"/>
                <a:cs typeface="Courier New" pitchFamily="49" charset="0"/>
              </a:rPr>
              <a:t>boolean</a:t>
            </a:r>
            <a:r>
              <a:rPr lang="en-US" sz="1600" b="1" dirty="0" smtClean="0">
                <a:solidFill>
                  <a:srgbClr val="FF0000"/>
                </a:solidFill>
                <a:latin typeface="Courier New" pitchFamily="49" charset="0"/>
                <a:cs typeface="Courier New" pitchFamily="49" charset="0"/>
              </a:rPr>
              <a:t> equals(Object o) {</a:t>
            </a:r>
          </a:p>
          <a:p>
            <a:pPr marL="0" indent="0">
              <a:buNone/>
            </a:pPr>
            <a:r>
              <a:rPr lang="en-US" sz="1600" b="1" dirty="0" smtClean="0">
                <a:solidFill>
                  <a:srgbClr val="FF0000"/>
                </a:solidFill>
                <a:latin typeface="Courier New" pitchFamily="49" charset="0"/>
                <a:cs typeface="Courier New" pitchFamily="49" charset="0"/>
              </a:rPr>
              <a:t>	if (!(o </a:t>
            </a:r>
            <a:r>
              <a:rPr lang="en-US" sz="1600" b="1" dirty="0" err="1" smtClean="0">
                <a:solidFill>
                  <a:srgbClr val="FF0000"/>
                </a:solidFill>
                <a:latin typeface="Courier New" pitchFamily="49" charset="0"/>
                <a:cs typeface="Courier New" pitchFamily="49" charset="0"/>
              </a:rPr>
              <a:t>instanceof</a:t>
            </a:r>
            <a:r>
              <a:rPr lang="en-US" sz="1600" b="1" dirty="0" smtClean="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a:t>
            </a:r>
          </a:p>
          <a:p>
            <a:pPr marL="0" indent="0">
              <a:buNone/>
            </a:pPr>
            <a:r>
              <a:rPr lang="en-US" sz="1600" b="1" dirty="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	return false;</a:t>
            </a:r>
          </a:p>
          <a:p>
            <a:pPr marL="0" indent="0">
              <a:buNone/>
            </a:pPr>
            <a:r>
              <a:rPr lang="en-US" sz="1600" b="1" dirty="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 other =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 o;</a:t>
            </a:r>
          </a:p>
          <a:p>
            <a:pPr marL="0" indent="0">
              <a:buNone/>
            </a:pPr>
            <a:r>
              <a:rPr lang="en-US" sz="1600" b="1" dirty="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return </a:t>
            </a:r>
            <a:r>
              <a:rPr lang="en-US" sz="1600" b="1" dirty="0" err="1" smtClean="0">
                <a:solidFill>
                  <a:srgbClr val="FF0000"/>
                </a:solidFill>
                <a:latin typeface="Courier New" pitchFamily="49" charset="0"/>
                <a:cs typeface="Courier New" pitchFamily="49" charset="0"/>
              </a:rPr>
              <a:t>name.equals</a:t>
            </a:r>
            <a:r>
              <a:rPr lang="en-US" sz="1600" b="1" dirty="0" smtClean="0">
                <a:solidFill>
                  <a:srgbClr val="FF0000"/>
                </a:solidFill>
                <a:latin typeface="Courier New" pitchFamily="49" charset="0"/>
                <a:cs typeface="Courier New" pitchFamily="49" charset="0"/>
              </a:rPr>
              <a:t>(other.name) &amp;&amp; </a:t>
            </a:r>
            <a:r>
              <a:rPr lang="en-US" sz="1600" b="1" dirty="0" err="1" smtClean="0">
                <a:solidFill>
                  <a:srgbClr val="FF0000"/>
                </a:solidFill>
                <a:latin typeface="Courier New" pitchFamily="49" charset="0"/>
                <a:cs typeface="Courier New" pitchFamily="49" charset="0"/>
              </a:rPr>
              <a:t>size.equals</a:t>
            </a:r>
            <a:r>
              <a:rPr lang="en-US" sz="1600" b="1" dirty="0" smtClean="0">
                <a:solidFill>
                  <a:srgbClr val="FF0000"/>
                </a:solidFill>
                <a:latin typeface="Courier New" pitchFamily="49" charset="0"/>
                <a:cs typeface="Courier New" pitchFamily="49" charset="0"/>
              </a:rPr>
              <a:t>(</a:t>
            </a:r>
            <a:r>
              <a:rPr lang="en-US" sz="1600" b="1" dirty="0" err="1" smtClean="0">
                <a:solidFill>
                  <a:srgbClr val="FF0000"/>
                </a:solidFill>
                <a:latin typeface="Courier New" pitchFamily="49" charset="0"/>
                <a:cs typeface="Courier New" pitchFamily="49" charset="0"/>
              </a:rPr>
              <a:t>other.size</a:t>
            </a:r>
            <a:r>
              <a:rPr lang="en-US" sz="1600" b="1" dirty="0" smtClean="0">
                <a:solidFill>
                  <a:srgbClr val="FF0000"/>
                </a:solidFill>
                <a:latin typeface="Courier New" pitchFamily="49" charset="0"/>
                <a:cs typeface="Courier New" pitchFamily="49" charset="0"/>
              </a:rPr>
              <a:t>);</a:t>
            </a:r>
          </a:p>
          <a:p>
            <a:pPr marL="0" indent="0">
              <a:buNone/>
            </a:pPr>
            <a:r>
              <a:rPr lang="en-US" sz="1600" b="1" dirty="0" smtClean="0">
                <a:solidFill>
                  <a:srgbClr val="FF0000"/>
                </a:solidFill>
                <a:latin typeface="Courier New" pitchFamily="49" charset="0"/>
                <a:cs typeface="Courier New" pitchFamily="49" charset="0"/>
              </a:rPr>
              <a:t>}</a:t>
            </a:r>
          </a:p>
        </p:txBody>
      </p:sp>
    </p:spTree>
    <p:extLst>
      <p:ext uri="{BB962C8B-B14F-4D97-AF65-F5344CB8AC3E}">
        <p14:creationId xmlns:p14="http://schemas.microsoft.com/office/powerpoint/2010/main" val="8179979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838592023"/>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dirty="0" smtClean="0"/>
                        <a:t>legal</a:t>
                      </a:r>
                      <a:endParaRPr lang="en-US"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endParaRPr lang="en-US"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endParaRPr lang="en-US"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93549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408526325"/>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dirty="0" smtClean="0"/>
                        <a:t>legal</a:t>
                      </a:r>
                      <a:endParaRPr lang="en-US"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r>
                        <a:rPr lang="en-US" dirty="0" smtClean="0">
                          <a:solidFill>
                            <a:srgbClr val="FF0000"/>
                          </a:solidFill>
                        </a:rPr>
                        <a:t>X</a:t>
                      </a:r>
                      <a:endParaRPr lang="en-US"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endParaRPr lang="en-US"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4429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39624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3928531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500324222"/>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b="1" dirty="0" smtClean="0"/>
                        <a:t>legal</a:t>
                      </a:r>
                      <a:endParaRPr lang="en-US" b="1"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206380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200784306"/>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b="1" dirty="0" smtClean="0"/>
                        <a:t>legal</a:t>
                      </a:r>
                      <a:endParaRPr lang="en-US" b="1"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X</a:t>
                      </a: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5141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667116300"/>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b="1" dirty="0" smtClean="0"/>
                        <a:t>legal</a:t>
                      </a:r>
                      <a:endParaRPr lang="en-US" b="1"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X</a:t>
                      </a: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X</a:t>
                      </a: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225621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616803850"/>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392906">
                <a:tc>
                  <a:txBody>
                    <a:bodyPr/>
                    <a:lstStyle/>
                    <a:p>
                      <a:pPr algn="ctr"/>
                      <a:r>
                        <a:rPr lang="en-US" b="1" dirty="0" smtClean="0"/>
                        <a:t>legal</a:t>
                      </a:r>
                      <a:endParaRPr lang="en-US" b="1" dirty="0"/>
                    </a:p>
                  </a:txBody>
                  <a:tcPr/>
                </a:tc>
                <a:tc>
                  <a:txBody>
                    <a:bodyPr/>
                    <a:lstStyle/>
                    <a:p>
                      <a:pPr algn="ctr"/>
                      <a:r>
                        <a:rPr lang="en-US" dirty="0" smtClean="0"/>
                        <a:t>wrong</a:t>
                      </a:r>
                      <a:endParaRPr lang="en-US" dirty="0"/>
                    </a:p>
                  </a:txBody>
                  <a:tcPr/>
                </a:tc>
                <a:extLst>
                  <a:ext uri="{0D108BD9-81ED-4DB2-BD59-A6C34878D82A}">
                    <a16:rowId xmlns:a16="http://schemas.microsoft.com/office/drawing/2014/main" val="10000"/>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a:solidFill>
                          <a:srgbClr val="FF0000"/>
                        </a:solidFill>
                      </a:endParaRPr>
                    </a:p>
                  </a:txBody>
                  <a:tcPr anchor="ctr"/>
                </a:tc>
                <a:extLst>
                  <a:ext uri="{0D108BD9-81ED-4DB2-BD59-A6C34878D82A}">
                    <a16:rowId xmlns:a16="http://schemas.microsoft.com/office/drawing/2014/main" val="10001"/>
                  </a:ext>
                </a:extLst>
              </a:tr>
              <a:tr h="949523">
                <a:tc>
                  <a:txBody>
                    <a:bodyPr/>
                    <a:lstStyle/>
                    <a:p>
                      <a:pPr algn="ctr"/>
                      <a:r>
                        <a:rPr lang="en-US" b="0" dirty="0" smtClean="0">
                          <a:solidFill>
                            <a:srgbClr val="FF0000"/>
                          </a:solidFill>
                        </a:rPr>
                        <a:t>X</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extLst>
                  <a:ext uri="{0D108BD9-81ED-4DB2-BD59-A6C34878D82A}">
                    <a16:rowId xmlns:a16="http://schemas.microsoft.com/office/drawing/2014/main" val="10002"/>
                  </a:ext>
                </a:extLst>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X</a:t>
                      </a:r>
                      <a:endParaRPr lang="en-US" dirty="0">
                        <a:solidFill>
                          <a:srgbClr val="FF0000"/>
                        </a:solidFill>
                      </a:endParaRPr>
                    </a:p>
                  </a:txBody>
                  <a:tcPr anchor="ctr"/>
                </a:tc>
                <a:extLst>
                  <a:ext uri="{0D108BD9-81ED-4DB2-BD59-A6C34878D82A}">
                    <a16:rowId xmlns:a16="http://schemas.microsoft.com/office/drawing/2014/main" val="10003"/>
                  </a:ext>
                </a:extLst>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X</a:t>
                      </a:r>
                      <a:endParaRPr lang="en-US" dirty="0">
                        <a:solidFill>
                          <a:srgbClr val="FF0000"/>
                        </a:solidFill>
                      </a:endParaRPr>
                    </a:p>
                  </a:txBody>
                  <a:tcPr anchor="ctr"/>
                </a:tc>
                <a:extLst>
                  <a:ext uri="{0D108BD9-81ED-4DB2-BD59-A6C34878D82A}">
                    <a16:rowId xmlns:a16="http://schemas.microsoft.com/office/drawing/2014/main" val="10004"/>
                  </a:ext>
                </a:extLst>
              </a:tr>
            </a:tbl>
          </a:graphicData>
        </a:graphic>
      </p:graphicFrame>
      <p:sp>
        <p:nvSpPr>
          <p:cNvPr id="5" name="TextBox 4"/>
          <p:cNvSpPr txBox="1"/>
          <p:nvPr/>
        </p:nvSpPr>
        <p:spPr>
          <a:xfrm>
            <a:off x="3657600" y="5336977"/>
            <a:ext cx="2971800" cy="523220"/>
          </a:xfrm>
          <a:prstGeom prst="rect">
            <a:avLst/>
          </a:prstGeom>
          <a:noFill/>
        </p:spPr>
        <p:txBody>
          <a:bodyPr wrap="square" rtlCol="0">
            <a:spAutoFit/>
          </a:bodyPr>
          <a:lstStyle/>
          <a:p>
            <a:r>
              <a:rPr lang="en-US" b="1" dirty="0" smtClean="0">
                <a:solidFill>
                  <a:srgbClr val="FF0000"/>
                </a:solidFill>
                <a:latin typeface="+mj-lt"/>
              </a:rPr>
              <a:t>The </a:t>
            </a:r>
            <a:r>
              <a:rPr lang="en-US" b="1" dirty="0" smtClean="0">
                <a:solidFill>
                  <a:srgbClr val="FF0000"/>
                </a:solidFill>
                <a:latin typeface="Courier New" pitchFamily="49" charset="0"/>
                <a:cs typeface="Courier New" pitchFamily="49" charset="0"/>
              </a:rPr>
              <a:t>equals</a:t>
            </a:r>
            <a:r>
              <a:rPr lang="en-US" b="1" dirty="0" smtClean="0">
                <a:solidFill>
                  <a:srgbClr val="FF0000"/>
                </a:solidFill>
                <a:latin typeface="+mj-lt"/>
              </a:rPr>
              <a:t> method does not care about </a:t>
            </a:r>
            <a:r>
              <a:rPr lang="en-US" b="1" dirty="0" smtClean="0">
                <a:solidFill>
                  <a:srgbClr val="FF0000"/>
                </a:solidFill>
                <a:latin typeface="Courier New" pitchFamily="49" charset="0"/>
                <a:cs typeface="Courier New" pitchFamily="49" charset="0"/>
              </a:rPr>
              <a:t>quantity</a:t>
            </a:r>
            <a:endParaRPr lang="en-US" b="1" dirty="0" smtClean="0">
              <a:solidFill>
                <a:srgbClr val="FF0000"/>
              </a:solidFill>
              <a:latin typeface="+mj-lt"/>
            </a:endParaRPr>
          </a:p>
        </p:txBody>
      </p:sp>
    </p:spTree>
    <p:extLst>
      <p:ext uri="{BB962C8B-B14F-4D97-AF65-F5344CB8AC3E}">
        <p14:creationId xmlns:p14="http://schemas.microsoft.com/office/powerpoint/2010/main" val="11304783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Which implementation do you prefer?</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7393202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Which implementation do you prefer?</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b="1" dirty="0">
                <a:solidFill>
                  <a:srgbClr val="FF0000"/>
                </a:solidFill>
              </a:rPr>
              <a:t>(ii) will likely do the best job since it takes into account both the size and name fields. (</a:t>
            </a:r>
            <a:r>
              <a:rPr lang="en-US" sz="1600" b="1" dirty="0" err="1">
                <a:solidFill>
                  <a:srgbClr val="FF0000"/>
                </a:solidFill>
              </a:rPr>
              <a:t>i</a:t>
            </a:r>
            <a:r>
              <a:rPr lang="en-US" sz="1600" b="1" dirty="0">
                <a:solidFill>
                  <a:srgbClr val="FF0000"/>
                </a:solidFill>
              </a:rPr>
              <a:t>) is also legal but it gives the same </a:t>
            </a:r>
            <a:r>
              <a:rPr lang="en-US" sz="1600" b="1" dirty="0" err="1">
                <a:solidFill>
                  <a:srgbClr val="FF0000"/>
                </a:solidFill>
                <a:latin typeface="Courier New" pitchFamily="49" charset="0"/>
                <a:cs typeface="Courier New" pitchFamily="49" charset="0"/>
              </a:rPr>
              <a:t>hashCode</a:t>
            </a:r>
            <a:r>
              <a:rPr lang="en-US" sz="1600" b="1" dirty="0">
                <a:solidFill>
                  <a:srgbClr val="FF0000"/>
                </a:solidFill>
              </a:rPr>
              <a:t> for </a:t>
            </a:r>
            <a:r>
              <a:rPr lang="en-US" sz="1600" b="1" dirty="0" err="1">
                <a:solidFill>
                  <a:srgbClr val="FF0000"/>
                </a:solidFill>
                <a:latin typeface="Courier New" pitchFamily="49" charset="0"/>
                <a:cs typeface="Courier New" pitchFamily="49" charset="0"/>
              </a:rPr>
              <a:t>StockItems</a:t>
            </a:r>
            <a:r>
              <a:rPr lang="en-US" sz="1600" b="1" dirty="0">
                <a:solidFill>
                  <a:srgbClr val="FF0000"/>
                </a:solidFill>
              </a:rPr>
              <a:t> that have different sizes as long as they have the same name, so it doesn’t differentiate between different </a:t>
            </a:r>
            <a:r>
              <a:rPr lang="en-US" sz="1600" b="1" dirty="0" err="1">
                <a:solidFill>
                  <a:srgbClr val="FF0000"/>
                </a:solidFill>
                <a:latin typeface="Courier New" pitchFamily="49" charset="0"/>
                <a:cs typeface="Courier New" pitchFamily="49" charset="0"/>
              </a:rPr>
              <a:t>StockItems</a:t>
            </a:r>
            <a:r>
              <a:rPr lang="en-US" sz="1600" b="1" dirty="0">
                <a:solidFill>
                  <a:srgbClr val="FF0000"/>
                </a:solidFill>
              </a:rPr>
              <a:t> as well as (ii). </a:t>
            </a:r>
            <a:endParaRPr lang="en-US" sz="1600" dirty="0">
              <a:solidFill>
                <a:srgbClr val="FF0000"/>
              </a:solidFill>
              <a:cs typeface="Courier New" pitchFamily="49" charset="0"/>
            </a:endParaRPr>
          </a:p>
          <a:p>
            <a:pPr marL="0" indent="0">
              <a:buNone/>
            </a:pPr>
            <a:endParaRPr lang="en-US" sz="1700" i="1" dirty="0" smtClean="0">
              <a:solidFill>
                <a:schemeClr val="tx1"/>
              </a:solidFill>
            </a:endParaRPr>
          </a:p>
        </p:txBody>
      </p:sp>
    </p:spTree>
    <p:extLst>
      <p:ext uri="{BB962C8B-B14F-4D97-AF65-F5344CB8AC3E}">
        <p14:creationId xmlns:p14="http://schemas.microsoft.com/office/powerpoint/2010/main" val="36604033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457200" y="1524001"/>
            <a:ext cx="8229600" cy="2133599"/>
          </a:xfrm>
        </p:spPr>
        <p:txBody>
          <a:bodyPr>
            <a:normAutofit lnSpcReduction="10000"/>
          </a:bodyPr>
          <a:lstStyle/>
          <a:p>
            <a:pPr marL="0" indent="0">
              <a:buNone/>
            </a:pPr>
            <a:r>
              <a:rPr lang="en-US" sz="1700" i="1" dirty="0">
                <a:solidFill>
                  <a:schemeClr val="tx1"/>
                </a:solidFill>
              </a:rPr>
              <a:t>Suppose we are specifying a method and we have a choice between either requiring a precondition (e.g., </a:t>
            </a:r>
            <a:r>
              <a:rPr lang="en-US" sz="1700" dirty="0">
                <a:solidFill>
                  <a:schemeClr val="tx1"/>
                </a:solidFill>
                <a:latin typeface="Courier New" pitchFamily="49" charset="0"/>
                <a:cs typeface="Courier New" pitchFamily="49" charset="0"/>
              </a:rPr>
              <a:t>@requires: n &gt; 0</a:t>
            </a:r>
            <a:r>
              <a:rPr lang="en-US" sz="1700" i="1" dirty="0">
                <a:solidFill>
                  <a:schemeClr val="tx1"/>
                </a:solidFill>
              </a:rPr>
              <a:t>) or specifying that the method throws an exception under some circumstances (e.g., </a:t>
            </a:r>
            <a:r>
              <a:rPr lang="en-US" sz="1700" dirty="0">
                <a:solidFill>
                  <a:schemeClr val="tx1"/>
                </a:solidFill>
                <a:latin typeface="Courier New" pitchFamily="49" charset="0"/>
                <a:cs typeface="Courier New" pitchFamily="49" charset="0"/>
              </a:rPr>
              <a:t>@throws </a:t>
            </a:r>
            <a:r>
              <a:rPr lang="en-US" sz="1700" dirty="0" err="1">
                <a:solidFill>
                  <a:schemeClr val="tx1"/>
                </a:solidFill>
                <a:latin typeface="Courier New" pitchFamily="49" charset="0"/>
                <a:cs typeface="Courier New" pitchFamily="49" charset="0"/>
              </a:rPr>
              <a:t>IllegalArgumentException</a:t>
            </a:r>
            <a:r>
              <a:rPr lang="en-US" sz="1700" dirty="0">
                <a:solidFill>
                  <a:schemeClr val="tx1"/>
                </a:solidFill>
                <a:latin typeface="Courier New" pitchFamily="49" charset="0"/>
                <a:cs typeface="Courier New" pitchFamily="49" charset="0"/>
              </a:rPr>
              <a:t> if n &lt;= 0</a:t>
            </a:r>
            <a:r>
              <a:rPr lang="en-US" sz="1700" i="1" dirty="0">
                <a:solidFill>
                  <a:schemeClr val="tx1"/>
                </a:solidFill>
              </a:rPr>
              <a:t>).</a:t>
            </a:r>
          </a:p>
          <a:p>
            <a:pPr marL="0" indent="0">
              <a:buNone/>
            </a:pPr>
            <a:r>
              <a:rPr lang="en-US" sz="17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17536847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457200" y="1524001"/>
            <a:ext cx="8229600" cy="5029199"/>
          </a:xfrm>
        </p:spPr>
        <p:txBody>
          <a:bodyPr>
            <a:normAutofit lnSpcReduction="10000"/>
          </a:bodyPr>
          <a:lstStyle/>
          <a:p>
            <a:pPr marL="0" indent="0">
              <a:buNone/>
            </a:pPr>
            <a:r>
              <a:rPr lang="en-US" sz="1700" i="1" dirty="0">
                <a:solidFill>
                  <a:schemeClr val="tx1"/>
                </a:solidFill>
              </a:rPr>
              <a:t>Suppose we are specifying a method and we have a choice between either requiring a precondition (e.g., </a:t>
            </a:r>
            <a:r>
              <a:rPr lang="en-US" sz="1700" dirty="0">
                <a:solidFill>
                  <a:schemeClr val="tx1"/>
                </a:solidFill>
                <a:latin typeface="Courier New" pitchFamily="49" charset="0"/>
                <a:cs typeface="Courier New" pitchFamily="49" charset="0"/>
              </a:rPr>
              <a:t>@requires: n &gt; 0</a:t>
            </a:r>
            <a:r>
              <a:rPr lang="en-US" sz="1700" i="1" dirty="0">
                <a:solidFill>
                  <a:schemeClr val="tx1"/>
                </a:solidFill>
              </a:rPr>
              <a:t>) or specifying that the method throws an exception under some circumstances (e.g., </a:t>
            </a:r>
            <a:r>
              <a:rPr lang="en-US" sz="1700" dirty="0">
                <a:solidFill>
                  <a:schemeClr val="tx1"/>
                </a:solidFill>
                <a:latin typeface="Courier New" pitchFamily="49" charset="0"/>
                <a:cs typeface="Courier New" pitchFamily="49" charset="0"/>
              </a:rPr>
              <a:t>@throws </a:t>
            </a:r>
            <a:r>
              <a:rPr lang="en-US" sz="1700" dirty="0" err="1">
                <a:solidFill>
                  <a:schemeClr val="tx1"/>
                </a:solidFill>
                <a:latin typeface="Courier New" pitchFamily="49" charset="0"/>
                <a:cs typeface="Courier New" pitchFamily="49" charset="0"/>
              </a:rPr>
              <a:t>IllegalArgumentException</a:t>
            </a:r>
            <a:r>
              <a:rPr lang="en-US" sz="1700" dirty="0">
                <a:solidFill>
                  <a:schemeClr val="tx1"/>
                </a:solidFill>
                <a:latin typeface="Courier New" pitchFamily="49" charset="0"/>
                <a:cs typeface="Courier New" pitchFamily="49" charset="0"/>
              </a:rPr>
              <a:t> if n &lt;= 0</a:t>
            </a:r>
            <a:r>
              <a:rPr lang="en-US" sz="1700" i="1" dirty="0">
                <a:solidFill>
                  <a:schemeClr val="tx1"/>
                </a:solidFill>
              </a:rPr>
              <a:t>).</a:t>
            </a:r>
          </a:p>
          <a:p>
            <a:pPr marL="0" indent="0">
              <a:buNone/>
            </a:pPr>
            <a:r>
              <a:rPr lang="en-US" sz="17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700" i="1" dirty="0" smtClean="0">
                <a:solidFill>
                  <a:schemeClr val="tx1"/>
                </a:solidFill>
              </a:rPr>
              <a:t>?</a:t>
            </a:r>
          </a:p>
          <a:p>
            <a:pPr marL="0" indent="0">
              <a:buNone/>
            </a:pPr>
            <a:endParaRPr lang="en-US" sz="1700" i="1" dirty="0">
              <a:solidFill>
                <a:schemeClr val="tx1"/>
              </a:solidFill>
            </a:endParaRPr>
          </a:p>
          <a:p>
            <a:pPr marL="0" indent="0">
              <a:buNone/>
            </a:pPr>
            <a:r>
              <a:rPr lang="en-US" sz="1800" b="1" dirty="0">
                <a:solidFill>
                  <a:srgbClr val="FF000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endParaRPr lang="en-US" sz="1800" b="1" dirty="0" smtClean="0">
              <a:solidFill>
                <a:srgbClr val="FF0000"/>
              </a:solidFill>
            </a:endParaRPr>
          </a:p>
          <a:p>
            <a:pPr marL="0" indent="0">
              <a:buNone/>
            </a:pPr>
            <a:endParaRPr lang="en-US" sz="1800" b="1" i="1" dirty="0">
              <a:solidFill>
                <a:srgbClr val="FF0000"/>
              </a:solidFill>
            </a:endParaRPr>
          </a:p>
          <a:p>
            <a:pPr marL="0" indent="0">
              <a:buNone/>
            </a:pPr>
            <a:r>
              <a:rPr lang="en-US" sz="1800" b="1" dirty="0" smtClean="0">
                <a:solidFill>
                  <a:srgbClr val="FF0000"/>
                </a:solidFill>
              </a:rPr>
              <a:t>Note: You could just as easily argue the other way. It may be better to specify the precondition because once the exception is in the specification, it has to stay there because the client may expect it.</a:t>
            </a:r>
            <a:endParaRPr lang="en-US" sz="1700" dirty="0">
              <a:solidFill>
                <a:srgbClr val="FF0000"/>
              </a:solidFill>
            </a:endParaRPr>
          </a:p>
        </p:txBody>
      </p:sp>
    </p:spTree>
    <p:extLst>
      <p:ext uri="{BB962C8B-B14F-4D97-AF65-F5344CB8AC3E}">
        <p14:creationId xmlns:p14="http://schemas.microsoft.com/office/powerpoint/2010/main" val="18253266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457200" y="1524001"/>
            <a:ext cx="8229600" cy="2133599"/>
          </a:xfrm>
        </p:spPr>
        <p:txBody>
          <a:bodyPr>
            <a:normAutofit/>
          </a:bodyPr>
          <a:lstStyle/>
          <a:p>
            <a:pPr marL="0" indent="0">
              <a:buNone/>
            </a:pPr>
            <a:r>
              <a:rPr lang="en-US" sz="17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13366297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457200" y="1524001"/>
            <a:ext cx="8229600" cy="4571999"/>
          </a:xfrm>
        </p:spPr>
        <p:txBody>
          <a:bodyPr>
            <a:normAutofit/>
          </a:bodyPr>
          <a:lstStyle/>
          <a:p>
            <a:pPr marL="0" indent="0">
              <a:buNone/>
            </a:pPr>
            <a:r>
              <a:rPr lang="en-US" sz="17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r>
              <a:rPr lang="en-US" sz="1700" i="1" dirty="0" smtClean="0">
                <a:solidFill>
                  <a:schemeClr val="tx1"/>
                </a:solidFill>
              </a:rPr>
              <a:t>.</a:t>
            </a:r>
          </a:p>
          <a:p>
            <a:pPr marL="0" indent="0">
              <a:buNone/>
            </a:pPr>
            <a:endParaRPr lang="en-US" sz="1700" i="1" dirty="0">
              <a:solidFill>
                <a:schemeClr val="tx1"/>
              </a:solidFill>
            </a:endParaRPr>
          </a:p>
          <a:p>
            <a:pPr marL="0" indent="0">
              <a:buNone/>
            </a:pPr>
            <a:r>
              <a:rPr lang="en-US" sz="1700" b="1" dirty="0">
                <a:solidFill>
                  <a:srgbClr val="FF0000"/>
                </a:solidFill>
              </a:rPr>
              <a:t>Neither is necessarily better. What is important is picking a specification that is simple, promotes modularity and reuse, and can be implemented efficiently.</a:t>
            </a:r>
          </a:p>
          <a:p>
            <a:pPr marL="0" indent="0">
              <a:buNone/>
            </a:pPr>
            <a:r>
              <a:rPr lang="en-US" sz="1700" b="1" dirty="0">
                <a:solidFill>
                  <a:srgbClr val="FF0000"/>
                </a:solidFill>
              </a:rPr>
              <a:t>(Many answers focused narrowly on which would be easier to implement. While that is important – we don’t want a specification that is impossible to build – it isn’t the main thing that determines whether a system design is good or bad.)</a:t>
            </a:r>
          </a:p>
        </p:txBody>
      </p:sp>
    </p:spTree>
    <p:extLst>
      <p:ext uri="{BB962C8B-B14F-4D97-AF65-F5344CB8AC3E}">
        <p14:creationId xmlns:p14="http://schemas.microsoft.com/office/powerpoint/2010/main" val="1256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752599"/>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9248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smtClean="0">
                <a:solidFill>
                  <a:srgbClr val="FF0000"/>
                </a:solidFill>
                <a:latin typeface="Courier New" pitchFamily="49" charset="0"/>
                <a:cs typeface="Courier New" pitchFamily="49" charset="0"/>
              </a:rPr>
              <a:t>{p + a – b = 42}</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629837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752599"/>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924800" cy="2246769"/>
          </a:xfrm>
          <a:prstGeom prst="rect">
            <a:avLst/>
          </a:prstGeom>
        </p:spPr>
        <p:txBody>
          <a:bodyPr wrap="square">
            <a:spAutoFit/>
          </a:bodyPr>
          <a:lstStyle/>
          <a:p>
            <a:r>
              <a:rPr lang="en-US" sz="2800" b="1" dirty="0" smtClean="0">
                <a:solidFill>
                  <a:srgbClr val="FF0000"/>
                </a:solidFill>
                <a:latin typeface="Courier New" pitchFamily="49" charset="0"/>
                <a:cs typeface="Courier New" pitchFamily="49" charset="0"/>
              </a:rPr>
              <a:t>{a + b + a – b = 42 =&gt; a = 21}</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smtClean="0">
                <a:solidFill>
                  <a:srgbClr val="FF0000"/>
                </a:solidFill>
                <a:latin typeface="Courier New" pitchFamily="49" charset="0"/>
                <a:cs typeface="Courier New" pitchFamily="49" charset="0"/>
              </a:rPr>
              <a:t>{p + a – b = 42}</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2343379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89321623"/>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4953001" y="4114800"/>
            <a:ext cx="4114800" cy="1754326"/>
          </a:xfrm>
          <a:prstGeom prst="rect">
            <a:avLst/>
          </a:prstGeom>
          <a:noFill/>
        </p:spPr>
        <p:txBody>
          <a:bodyPr wrap="square" rtlCol="0">
            <a:spAutoFit/>
          </a:bodyPr>
          <a:lstStyle/>
          <a:p>
            <a:r>
              <a:rPr lang="en-US" b="1" dirty="0" smtClean="0">
                <a:solidFill>
                  <a:srgbClr val="FF0000"/>
                </a:solidFill>
                <a:latin typeface="+mj-lt"/>
              </a:rPr>
              <a:t>Another way to ask the question: </a:t>
            </a:r>
          </a:p>
          <a:p>
            <a:endParaRPr lang="en-US" b="1" dirty="0">
              <a:solidFill>
                <a:srgbClr val="FF0000"/>
              </a:solidFill>
              <a:latin typeface="+mj-lt"/>
            </a:endParaRPr>
          </a:p>
          <a:p>
            <a:r>
              <a:rPr lang="en-US" b="1" dirty="0" smtClean="0">
                <a:solidFill>
                  <a:srgbClr val="FF0000"/>
                </a:solidFill>
                <a:latin typeface="+mj-lt"/>
              </a:rPr>
              <a:t>If the client does not know the implementation, will the method do what he/she expects it to do based on the specification?</a:t>
            </a:r>
          </a:p>
        </p:txBody>
      </p:sp>
    </p:spTree>
    <p:extLst>
      <p:ext uri="{BB962C8B-B14F-4D97-AF65-F5344CB8AC3E}">
        <p14:creationId xmlns:p14="http://schemas.microsoft.com/office/powerpoint/2010/main" val="2924015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5318261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10000"/>
                  </a:ext>
                </a:extLst>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4876800" y="5029200"/>
            <a:ext cx="4125685" cy="830997"/>
          </a:xfrm>
          <a:prstGeom prst="rect">
            <a:avLst/>
          </a:prstGeom>
          <a:noFill/>
        </p:spPr>
        <p:txBody>
          <a:bodyPr wrap="square" rtlCol="0">
            <a:spAutoFit/>
          </a:bodyPr>
          <a:lstStyle/>
          <a:p>
            <a:r>
              <a:rPr lang="en-US" sz="2400" b="1" dirty="0" smtClean="0">
                <a:solidFill>
                  <a:srgbClr val="FF0000"/>
                </a:solidFill>
                <a:latin typeface="+mj-lt"/>
              </a:rPr>
              <a:t>X if specification is met</a:t>
            </a:r>
          </a:p>
          <a:p>
            <a:r>
              <a:rPr lang="en-US" sz="2400" b="1" dirty="0" smtClean="0">
                <a:solidFill>
                  <a:srgbClr val="FF0000"/>
                </a:solidFill>
                <a:latin typeface="+mj-lt"/>
              </a:rPr>
              <a:t>O if it is not</a:t>
            </a:r>
          </a:p>
        </p:txBody>
      </p:sp>
    </p:spTree>
    <p:extLst>
      <p:ext uri="{BB962C8B-B14F-4D97-AF65-F5344CB8AC3E}">
        <p14:creationId xmlns:p14="http://schemas.microsoft.com/office/powerpoint/2010/main" val="14282652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479</TotalTime>
  <Words>3150</Words>
  <Application>Microsoft Office PowerPoint</Application>
  <PresentationFormat>On-screen Show (4:3)</PresentationFormat>
  <Paragraphs>815</Paragraphs>
  <Slides>59</Slides>
  <Notes>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Trek</vt:lpstr>
      <vt:lpstr>PowerPoint Presentation</vt:lpstr>
      <vt:lpstr>Winter 2013 Q1</vt:lpstr>
      <vt:lpstr>Winter 2013 Q1</vt:lpstr>
      <vt:lpstr>Winter 2013 Q1</vt:lpstr>
      <vt:lpstr>Winter 2013 Q1</vt:lpstr>
      <vt:lpstr>Winter 2013 Q1</vt:lpstr>
      <vt:lpstr>Winter 2013 Q1</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Q3</vt:lpstr>
      <vt:lpstr>Winter 2013 Q3</vt:lpstr>
      <vt:lpstr>Winter 2013 Q3</vt:lpstr>
      <vt:lpstr>Winter 2013 Q3</vt:lpstr>
      <vt:lpstr>Winter 2013 Q3</vt:lpstr>
      <vt:lpstr>Winter 2013 Q4</vt:lpstr>
      <vt:lpstr>Winter 2013 Q4</vt:lpstr>
      <vt:lpstr>Winter 2013 Q4</vt:lpstr>
      <vt:lpstr>Winter 2013 Q4</vt:lpstr>
      <vt:lpstr>Winter 2013 Q5</vt:lpstr>
      <vt:lpstr>Winter 2013 Q5</vt:lpstr>
      <vt:lpstr>Winter 2013 Q5</vt:lpstr>
      <vt:lpstr>Winter 2013 Q5</vt:lpstr>
      <vt:lpstr>Winter 2013 Q5</vt:lpstr>
      <vt:lpstr>Winter 2013 Q5</vt:lpstr>
      <vt:lpstr>Winter 2013 Q5</vt:lpstr>
      <vt:lpstr>Winter 2013 Q5</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Q7</vt:lpstr>
      <vt:lpstr>Winter 2013 Q7</vt:lpstr>
      <vt:lpstr>Winter 2013 Q8</vt:lpstr>
      <vt:lpstr>Winter 2013 Q8</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dc:creator>
  <cp:lastModifiedBy>Buna</cp:lastModifiedBy>
  <cp:revision>18</cp:revision>
  <dcterms:created xsi:type="dcterms:W3CDTF">2015-02-11T20:27:06Z</dcterms:created>
  <dcterms:modified xsi:type="dcterms:W3CDTF">2015-05-03T05:25:55Z</dcterms:modified>
</cp:coreProperties>
</file>