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7.xml"/>
  <Override ContentType="application/vnd.openxmlformats-officedocument.presentationml.slide+xml" PartName="/ppt/slides/slide8.xml"/>
  <Override ContentType="application/vnd.openxmlformats-officedocument.presentationml.slide+xml" PartName="/ppt/slides/slide19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slide+xml" PartName="/ppt/slides/slide22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5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5CA57AD4-2772-4D11-950D-7102491A6E6D}">
  <a:tblStyle styleId="{5CA57AD4-2772-4D11-950D-7102491A6E6D}" styleName="Table_0"/>
</a:tblStyleLst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7" Type="http://schemas.openxmlformats.org/officeDocument/2006/relationships/slide" Target="slides/slide22.xml"/><Relationship Id="rId2" Type="http://schemas.openxmlformats.org/officeDocument/2006/relationships/presProps" Target="presProps.xml"/><Relationship Id="rId21" Type="http://schemas.openxmlformats.org/officeDocument/2006/relationships/slide" Target="slides/slide16.xml"/><Relationship Id="rId1" Type="http://schemas.openxmlformats.org/officeDocument/2006/relationships/theme" Target="theme/theme3.xml"/><Relationship Id="rId22" Type="http://schemas.openxmlformats.org/officeDocument/2006/relationships/slide" Target="slides/slide17.xml"/><Relationship Id="rId4" Type="http://schemas.openxmlformats.org/officeDocument/2006/relationships/slideMaster" Target="slideMasters/slideMaster1.xml"/><Relationship Id="rId23" Type="http://schemas.openxmlformats.org/officeDocument/2006/relationships/slide" Target="slides/slide18.xml"/><Relationship Id="rId3" Type="http://schemas.openxmlformats.org/officeDocument/2006/relationships/tableStyles" Target="tableStyles.xml"/><Relationship Id="rId24" Type="http://schemas.openxmlformats.org/officeDocument/2006/relationships/slide" Target="slides/slide19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8" name="Shape 15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Shape 165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1" name="Shape 17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Shape 192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Shape 199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Shape 206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Shape 213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Shape 220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Shape 22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3" name="Shape 2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Shape 234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Shape 241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2" name="Shape 15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3886198"/>
            <a:ext cx="9144000" cy="29721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0" y="3886198"/>
            <a:ext cx="9144000" cy="0"/>
          </a:xfrm>
          <a:prstGeom prst="straightConnector1">
            <a:avLst/>
          </a:prstGeom>
          <a:noFill/>
          <a:ln cap="flat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685800" y="2157750"/>
            <a:ext cx="7772400" cy="16509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685800" y="3953037"/>
            <a:ext cx="7772400" cy="1259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15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0" y="1503571"/>
            <a:ext cx="9144000" cy="0"/>
          </a:xfrm>
          <a:prstGeom prst="straightConnector1">
            <a:avLst/>
          </a:prstGeom>
          <a:noFill/>
          <a:ln cap="flat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" name="Shape 17"/>
          <p:cNvSpPr txBox="1"/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15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2" name="Shape 22"/>
          <p:cNvCxnSpPr/>
          <p:nvPr/>
        </p:nvCxnSpPr>
        <p:spPr>
          <a:xfrm>
            <a:off x="0" y="1503571"/>
            <a:ext cx="9144000" cy="0"/>
          </a:xfrm>
          <a:prstGeom prst="straightConnector1">
            <a:avLst/>
          </a:prstGeom>
          <a:noFill/>
          <a:ln cap="flat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" name="Shape 23"/>
          <p:cNvSpPr txBox="1"/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0"/>
            <a:ext cx="9144000" cy="15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1503571"/>
            <a:ext cx="9144000" cy="0"/>
          </a:xfrm>
          <a:prstGeom prst="straightConnector1">
            <a:avLst/>
          </a:prstGeom>
          <a:noFill/>
          <a:ln cap="flat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0" name="Shape 30"/>
          <p:cNvSpPr txBox="1"/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0" y="5633442"/>
            <a:ext cx="9144000" cy="1224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4" name="Shape 34"/>
          <p:cNvCxnSpPr/>
          <p:nvPr/>
        </p:nvCxnSpPr>
        <p:spPr>
          <a:xfrm>
            <a:off x="0" y="5633442"/>
            <a:ext cx="9144000" cy="0"/>
          </a:xfrm>
          <a:prstGeom prst="straightConnector1">
            <a:avLst/>
          </a:prstGeom>
          <a:noFill/>
          <a:ln cap="flat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5" name="Shape 35"/>
          <p:cNvSpPr txBox="1"/>
          <p:nvPr>
            <p:ph idx="1" type="body"/>
          </p:nvPr>
        </p:nvSpPr>
        <p:spPr>
          <a:xfrm>
            <a:off x="457200" y="5875079"/>
            <a:ext cx="8229600" cy="69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Clr>
                <a:schemeClr val="dk2"/>
              </a:buClr>
              <a:buFont typeface="Arial Black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457200" y="1752600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 algn="l">
              <a:spcBef>
                <a:spcPts val="400"/>
              </a:spcBef>
              <a:spcAft>
                <a:spcPts val="600"/>
              </a:spcAft>
              <a:buClr>
                <a:schemeClr val="dk1"/>
              </a:buClr>
              <a:buFont typeface="Arial"/>
              <a:buNone/>
              <a:defRPr/>
            </a:lvl1pPr>
            <a:lvl2pPr indent="-63500" marL="457200" rtl="0" algn="l">
              <a:spcBef>
                <a:spcPts val="400"/>
              </a:spcBef>
              <a:buClr>
                <a:schemeClr val="dk2"/>
              </a:buClr>
              <a:buFont typeface="Arial"/>
              <a:buChar char="•"/>
              <a:defRPr/>
            </a:lvl2pPr>
            <a:lvl3pPr indent="-114300" marL="1143000" rtl="0" algn="l">
              <a:spcBef>
                <a:spcPts val="360"/>
              </a:spcBef>
              <a:buClr>
                <a:schemeClr val="dk2"/>
              </a:buClr>
              <a:buFont typeface="Arial"/>
              <a:buChar char="•"/>
              <a:defRPr/>
            </a:lvl3pPr>
            <a:lvl4pPr indent="-114300" marL="1600200" rtl="0" algn="l">
              <a:spcBef>
                <a:spcPts val="360"/>
              </a:spcBef>
              <a:buClr>
                <a:schemeClr val="dk2"/>
              </a:buClr>
              <a:buFont typeface="Arial"/>
              <a:buChar char="•"/>
              <a:defRPr/>
            </a:lvl4pPr>
            <a:lvl5pPr indent="-114300" marL="2057400" rtl="0" algn="l">
              <a:spcBef>
                <a:spcPts val="360"/>
              </a:spcBef>
              <a:buClr>
                <a:schemeClr val="dk2"/>
              </a:buClr>
              <a:buFont typeface="Arial"/>
              <a:buChar char="•"/>
              <a:defRPr/>
            </a:lvl5pPr>
            <a:lvl6pPr indent="-127000" marL="2514600" rtl="0" algn="l">
              <a:spcBef>
                <a:spcPts val="320"/>
              </a:spcBef>
              <a:buClr>
                <a:schemeClr val="dk2"/>
              </a:buClr>
              <a:buFont typeface="Arial"/>
              <a:buChar char="•"/>
              <a:defRPr/>
            </a:lvl6pPr>
            <a:lvl7pPr indent="-127000" marL="2971800" rtl="0" algn="l">
              <a:spcBef>
                <a:spcPts val="320"/>
              </a:spcBef>
              <a:buClr>
                <a:schemeClr val="dk2"/>
              </a:buClr>
              <a:buFont typeface="Arial"/>
              <a:buChar char="•"/>
              <a:defRPr/>
            </a:lvl7pPr>
            <a:lvl8pPr indent="-127000" marL="3429000" rtl="0" algn="l">
              <a:spcBef>
                <a:spcPts val="320"/>
              </a:spcBef>
              <a:buClr>
                <a:schemeClr val="dk2"/>
              </a:buClr>
              <a:buFont typeface="Arial"/>
              <a:buChar char="•"/>
              <a:defRPr/>
            </a:lvl8pPr>
            <a:lvl9pPr indent="-127000" marL="3886200" rtl="0" algn="l">
              <a:spcBef>
                <a:spcPts val="320"/>
              </a:spcBef>
              <a:buClr>
                <a:schemeClr val="dk2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457200" y="6172201"/>
            <a:ext cx="3429000" cy="304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457200" y="6492875"/>
            <a:ext cx="3429000" cy="283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 rot="-5400000">
            <a:off x="8227475" y="5885620"/>
            <a:ext cx="1315499" cy="365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l">
              <a:spcBef>
                <a:spcPts val="0"/>
              </a:spcBef>
              <a:buNone/>
              <a:defRPr b="1" baseline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8" Type="http://schemas.openxmlformats.org/officeDocument/2006/relationships/theme" Target="../theme/theme2.xml"/><Relationship Id="rId7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3" Type="http://schemas.openxmlformats.org/officeDocument/2006/relationships/hyperlink" Target="mailto:cse331-staff@cs.washington.edu" TargetMode="Externa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hiark.greenend.org.uk/~sgtatham/putty/download.html" TargetMode="External"/><Relationship Id="rId3" Type="http://schemas.openxmlformats.org/officeDocument/2006/relationships/hyperlink" Target="http://tortoisesvn.net/downloads.html" TargetMode="Externa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ourses.cs.washington.edu/courses/cse331/15sp/tools/versioncontrol.html#SetUpEclipse" TargetMode="External"/><Relationship Id="rId3" Type="http://schemas.openxmlformats.org/officeDocument/2006/relationships/hyperlink" Target="http://courses.cs.washington.edu/courses/cse331/15sp/tools/WorkingAtHome.html#Step3Eclipse" TargetMode="External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ourses.cs.washington.edu/courses/cse331/15sp/tools/versioncontrol.html#Commit" TargetMode="External"/><Relationship Id="rId3" Type="http://schemas.openxmlformats.org/officeDocument/2006/relationships/hyperlink" Target="http://courses.cs.washington.edu/courses/cse331/15sp/hws/hw3/hw3.html" TargetMode="External"/><Relationship Id="rId5" Type="http://schemas.openxmlformats.org/officeDocument/2006/relationships/hyperlink" Target="https://courses.cs.washington.edu/courses/cse331/15sp/tools/versioncontrol.html#Update" TargetMode="External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courses.cs.washington.edu/courses/cse331/15sp/tools/turnin.html" TargetMode="External"/><Relationship Id="rId3" Type="http://schemas.openxmlformats.org/officeDocument/2006/relationships/hyperlink" Target="http://courses.cs.washington.edu/courses/cse331/15sp/hws/hw3/hw3.html#Problem9" TargetMode="External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courses.cs.washington.edu/courses/cse331/15sp/tools/versioncontrol.html#SetUpCommandLine" TargetMode="External"/><Relationship Id="rId3" Type="http://schemas.openxmlformats.org/officeDocument/2006/relationships/hyperlink" Target="http://courses.cs.washington.edu/courses/cse331/15sp/tools/WorkingAtHome.html#remote-attu" TargetMode="External"/></Relationships>
</file>

<file path=ppt/slides/_rels/slide2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courses.cs.washington.edu/courses/cse331/15sp/tools/WorkingAtHome.html#remote-attu" TargetMode="External"/><Relationship Id="rId3" Type="http://schemas.openxmlformats.org/officeDocument/2006/relationships/hyperlink" Target="mailto:cseNetID@attu.cs.washington.edu" TargetMode="Externa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05.png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3" Type="http://schemas.openxmlformats.org/officeDocument/2006/relationships/image" Target="../media/image01.png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3" Type="http://schemas.openxmlformats.org/officeDocument/2006/relationships/hyperlink" Target="http://courses.cs.washington.edu/courses/cse331/15sp/tools/WorkingAtHome.html#Step_1" TargetMode="Externa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02.png"/><Relationship Id="rId3" Type="http://schemas.openxmlformats.org/officeDocument/2006/relationships/image" Target="../media/image04.png"/><Relationship Id="rId5" Type="http://schemas.openxmlformats.org/officeDocument/2006/relationships/image" Target="../media/image03.png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06.png"/><Relationship Id="rId3" Type="http://schemas.openxmlformats.org/officeDocument/2006/relationships/image" Target="../media/image07.png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09.png"/><Relationship Id="rId3" Type="http://schemas.openxmlformats.org/officeDocument/2006/relationships/image" Target="../media/image08.png"/><Relationship Id="rId6" Type="http://schemas.openxmlformats.org/officeDocument/2006/relationships/image" Target="../media/image11.png"/><Relationship Id="rId5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ctrTitle"/>
          </p:nvPr>
        </p:nvSpPr>
        <p:spPr>
          <a:xfrm>
            <a:off x="685800" y="838200"/>
            <a:ext cx="7772400" cy="25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 Black"/>
              <a:buNone/>
            </a:pPr>
            <a:r>
              <a:rPr lang="en" sz="595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SECTION 2:</a:t>
            </a:r>
            <a:br>
              <a:rPr b="0" lang="en" sz="595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</a:br>
            <a:r>
              <a:rPr b="0" lang="en" sz="495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HW3 Setup</a:t>
            </a:r>
          </a:p>
        </p:txBody>
      </p:sp>
      <p:sp>
        <p:nvSpPr>
          <p:cNvPr id="47" name="Shape 47"/>
          <p:cNvSpPr txBox="1"/>
          <p:nvPr/>
        </p:nvSpPr>
        <p:spPr>
          <a:xfrm>
            <a:off x="685800" y="4267200"/>
            <a:ext cx="5257799" cy="369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Shape 48"/>
          <p:cNvSpPr txBox="1"/>
          <p:nvPr/>
        </p:nvSpPr>
        <p:spPr>
          <a:xfrm>
            <a:off x="533400" y="4457700"/>
            <a:ext cx="8229600" cy="1143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888888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rgbClr val="888888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lvl="0" rtl="0" algn="ctr">
              <a:spcBef>
                <a:spcPts val="56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" sz="2800" u="sng">
                <a:solidFill>
                  <a:schemeClr val="hlink"/>
                </a:solidFill>
                <a:latin typeface="Source Sans Pro"/>
                <a:ea typeface="Source Sans Pro"/>
                <a:cs typeface="Source Sans Pro"/>
                <a:sym typeface="Source Sans Pro"/>
                <a:hlinkClick r:id="rId3"/>
              </a:rPr>
              <a:t>cse331-staff@cs.washington.edu</a:t>
            </a:r>
            <a:r>
              <a:rPr lang="en" sz="2800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</a:p>
          <a:p>
            <a:pPr indent="0" lvl="0" marL="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</a:pPr>
            <a:r>
              <a:t/>
            </a:r>
            <a:endParaRPr sz="2800">
              <a:solidFill>
                <a:srgbClr val="888888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9" name="Shape 49"/>
          <p:cNvSpPr txBox="1"/>
          <p:nvPr/>
        </p:nvSpPr>
        <p:spPr>
          <a:xfrm>
            <a:off x="457200" y="6324600"/>
            <a:ext cx="8381999" cy="369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slides borrowed and adapted from Alex Mariakis and CSE 390a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b="0" baseline="0" i="0" lang="en" sz="36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VERSION CONTROL: COMMAND-LINE</a:t>
            </a:r>
          </a:p>
        </p:txBody>
      </p:sp>
      <p:graphicFrame>
        <p:nvGraphicFramePr>
          <p:cNvPr id="155" name="Shape 155"/>
          <p:cNvGraphicFramePr/>
          <p:nvPr/>
        </p:nvGraphicFramePr>
        <p:xfrm>
          <a:off x="304800" y="169216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{5CA57AD4-2772-4D11-950D-7102491A6E6D}</a:tableStyleId>
              </a:tblPr>
              <a:tblGrid>
                <a:gridCol w="3657600"/>
                <a:gridCol w="4876800"/>
              </a:tblGrid>
              <a:tr h="396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D0901"/>
                        </a:buClr>
                        <a:buSzPct val="25000"/>
                        <a:buFont typeface="Calibri"/>
                        <a:buNone/>
                      </a:pPr>
                      <a:r>
                        <a:rPr b="1" baseline="0" i="0" lang="en" sz="2000" u="none" cap="none" strike="noStrike">
                          <a:solidFill>
                            <a:srgbClr val="26262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command</a:t>
                      </a:r>
                    </a:p>
                  </a:txBody>
                  <a:tcPr marT="45700" marB="45700" marR="91450" marL="91450">
                    <a:lnL cap="flat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D0901"/>
                        </a:buClr>
                        <a:buSzPct val="25000"/>
                        <a:buFont typeface="Calibri"/>
                        <a:buNone/>
                      </a:pPr>
                      <a:r>
                        <a:rPr b="1" baseline="0" i="0" lang="en" sz="2000" u="none" cap="none" strike="noStrike">
                          <a:solidFill>
                            <a:srgbClr val="26262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description</a:t>
                      </a:r>
                    </a:p>
                  </a:txBody>
                  <a:tcPr marT="45700" marB="45700" marR="91450" marL="91450">
                    <a:lnL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657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D0901"/>
                        </a:buClr>
                        <a:buSzPct val="25000"/>
                        <a:buFont typeface="Consolas"/>
                        <a:buNone/>
                      </a:pPr>
                      <a:r>
                        <a:rPr b="0" baseline="0" i="0" lang="en" sz="2000" u="none" cap="none" strike="noStrike">
                          <a:solidFill>
                            <a:srgbClr val="7B4A3A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svn co </a:t>
                      </a:r>
                      <a:r>
                        <a:rPr b="1" baseline="0" i="1" lang="en" sz="2000" u="none" cap="none" strike="noStrike">
                          <a:solidFill>
                            <a:srgbClr val="7B4A3A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repo</a:t>
                      </a:r>
                    </a:p>
                  </a:txBody>
                  <a:tcPr marT="45700" marB="45700" marR="91450" marL="91450">
                    <a:lnL cap="flat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D0901"/>
                        </a:buClr>
                        <a:buSzPct val="25000"/>
                        <a:buFont typeface="Calibri"/>
                        <a:buNone/>
                      </a:pPr>
                      <a:r>
                        <a:rPr b="0" baseline="0" i="0" lang="en" sz="2000" u="none" cap="none" strike="noStrike">
                          <a:solidFill>
                            <a:srgbClr val="7B4A3A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check out</a:t>
                      </a:r>
                    </a:p>
                  </a:txBody>
                  <a:tcPr marT="45700" marB="45700" marR="91450" marL="91450">
                    <a:lnL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CC"/>
                    </a:solidFill>
                  </a:tcPr>
                </a:tc>
              </a:tr>
              <a:tr h="3657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D0901"/>
                        </a:buClr>
                        <a:buSzPct val="25000"/>
                        <a:buFont typeface="Consolas"/>
                        <a:buNone/>
                      </a:pPr>
                      <a:r>
                        <a:rPr b="0" baseline="0" i="0" lang="en" sz="2000" u="none" cap="none" strike="noStrike">
                          <a:solidFill>
                            <a:srgbClr val="7B4A3A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svn ci </a:t>
                      </a:r>
                      <a:r>
                        <a:rPr b="1" baseline="0" i="1" lang="en" sz="2000" u="none" cap="none" strike="noStrike">
                          <a:solidFill>
                            <a:srgbClr val="7B4A3A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[files]</a:t>
                      </a:r>
                    </a:p>
                  </a:txBody>
                  <a:tcPr marT="45700" marB="45700" marR="91450" marL="91450">
                    <a:lnL cap="flat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D0901"/>
                        </a:buClr>
                        <a:buSzPct val="25000"/>
                        <a:buFont typeface="Calibri"/>
                        <a:buNone/>
                      </a:pPr>
                      <a:r>
                        <a:rPr b="0" baseline="0" i="0" lang="en" sz="2000" u="none" cap="none" strike="noStrike">
                          <a:solidFill>
                            <a:srgbClr val="7B4A3A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commit / check in changed files</a:t>
                      </a:r>
                    </a:p>
                  </a:txBody>
                  <a:tcPr marT="45700" marB="45700" marR="91450" marL="91450">
                    <a:lnL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CC"/>
                    </a:solidFill>
                  </a:tcPr>
                </a:tc>
              </a:tr>
              <a:tr h="3657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D0901"/>
                        </a:buClr>
                        <a:buSzPct val="25000"/>
                        <a:buFont typeface="Consolas"/>
                        <a:buNone/>
                      </a:pPr>
                      <a:r>
                        <a:rPr b="0" baseline="0" i="0" lang="en" sz="2000" u="none" cap="none" strike="noStrike">
                          <a:solidFill>
                            <a:srgbClr val="7B4A3A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svn add </a:t>
                      </a:r>
                      <a:r>
                        <a:rPr b="1" baseline="0" i="1" lang="en" sz="2000" u="none" cap="none" strike="noStrike">
                          <a:solidFill>
                            <a:srgbClr val="7B4A3A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files</a:t>
                      </a:r>
                    </a:p>
                  </a:txBody>
                  <a:tcPr marT="45700" marB="45700" marR="91450" marL="91450">
                    <a:lnL cap="flat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D0901"/>
                        </a:buClr>
                        <a:buSzPct val="25000"/>
                        <a:buFont typeface="Calibri"/>
                        <a:buNone/>
                      </a:pPr>
                      <a:r>
                        <a:rPr b="0" baseline="0" i="0" lang="en" sz="2000" u="none" cap="none" strike="noStrike">
                          <a:solidFill>
                            <a:srgbClr val="7B4A3A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schedule files to be added at next commit</a:t>
                      </a:r>
                    </a:p>
                  </a:txBody>
                  <a:tcPr marT="45700" marB="45700" marR="91450" marL="91450">
                    <a:lnL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CC"/>
                    </a:solidFill>
                  </a:tcPr>
                </a:tc>
              </a:tr>
              <a:tr h="3657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D0901"/>
                        </a:buClr>
                        <a:buSzPct val="25000"/>
                        <a:buFont typeface="Consolas"/>
                        <a:buNone/>
                      </a:pPr>
                      <a:r>
                        <a:rPr b="0" baseline="0" i="0" lang="en" sz="2000" u="none" cap="none" strike="noStrike">
                          <a:solidFill>
                            <a:srgbClr val="262626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svn help </a:t>
                      </a:r>
                      <a:r>
                        <a:rPr b="1" baseline="0" i="1" lang="en" sz="2000" u="none" cap="none" strike="noStrike">
                          <a:solidFill>
                            <a:srgbClr val="262626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[command]</a:t>
                      </a:r>
                    </a:p>
                  </a:txBody>
                  <a:tcPr marT="45700" marB="45700" marR="91450" marL="91450">
                    <a:lnL cap="flat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D0901"/>
                        </a:buClr>
                        <a:buSzPct val="25000"/>
                        <a:buFont typeface="Calibri"/>
                        <a:buNone/>
                      </a:pPr>
                      <a:r>
                        <a:rPr b="0" baseline="0" i="0" lang="en" sz="2000" u="none" cap="none" strike="noStrike">
                          <a:solidFill>
                            <a:srgbClr val="26262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get help info about a particular command</a:t>
                      </a:r>
                    </a:p>
                  </a:txBody>
                  <a:tcPr marT="45700" marB="45700" marR="91450" marL="91450">
                    <a:lnL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657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D0901"/>
                        </a:buClr>
                        <a:buSzPct val="25000"/>
                        <a:buFont typeface="Consolas"/>
                        <a:buNone/>
                      </a:pPr>
                      <a:r>
                        <a:rPr b="0" baseline="0" i="0" lang="en" sz="2000" u="none" cap="none" strike="noStrike">
                          <a:solidFill>
                            <a:srgbClr val="262626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b="0" baseline="0" i="0" lang="en" sz="1900" u="none" cap="none" strike="noStrike">
                          <a:solidFill>
                            <a:srgbClr val="262626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svn merge </a:t>
                      </a:r>
                      <a:r>
                        <a:rPr b="1" baseline="0" i="1" lang="en" sz="1900" u="none" cap="none" strike="noStrike">
                          <a:solidFill>
                            <a:srgbClr val="262626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source1 source2</a:t>
                      </a:r>
                    </a:p>
                  </a:txBody>
                  <a:tcPr marT="45700" marB="45700" marR="91450" marL="91450">
                    <a:lnL cap="flat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D0901"/>
                        </a:buClr>
                        <a:buSzPct val="25000"/>
                        <a:buFont typeface="Calibri"/>
                        <a:buNone/>
                      </a:pPr>
                      <a:r>
                        <a:rPr b="0" baseline="0" i="0" lang="en" sz="2000" u="none" cap="none" strike="noStrike">
                          <a:solidFill>
                            <a:srgbClr val="26262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merge changes</a:t>
                      </a:r>
                    </a:p>
                  </a:txBody>
                  <a:tcPr marT="45700" marB="45700" marR="91450" marL="91450">
                    <a:lnL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657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D0901"/>
                        </a:buClr>
                        <a:buSzPct val="25000"/>
                        <a:buFont typeface="Consolas"/>
                        <a:buNone/>
                      </a:pPr>
                      <a:r>
                        <a:rPr b="0" baseline="0" i="0" lang="en" sz="2000" u="none" cap="none" strike="noStrike">
                          <a:solidFill>
                            <a:srgbClr val="262626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svn revert </a:t>
                      </a:r>
                      <a:r>
                        <a:rPr b="1" baseline="0" i="1" lang="en" sz="2000" u="none" cap="none" strike="noStrike">
                          <a:solidFill>
                            <a:srgbClr val="262626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files</a:t>
                      </a:r>
                    </a:p>
                  </a:txBody>
                  <a:tcPr marT="45700" marB="45700" marR="91450" marL="91450">
                    <a:lnL cap="flat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D0901"/>
                        </a:buClr>
                        <a:buSzPct val="25000"/>
                        <a:buFont typeface="Calibri"/>
                        <a:buNone/>
                      </a:pPr>
                      <a:r>
                        <a:rPr b="0" baseline="0" i="0" lang="en" sz="2000" u="none" cap="none" strike="noStrike">
                          <a:solidFill>
                            <a:srgbClr val="26262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restore local copy to repo's version</a:t>
                      </a:r>
                    </a:p>
                  </a:txBody>
                  <a:tcPr marT="45700" marB="45700" marR="91450" marL="91450">
                    <a:lnL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657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D0901"/>
                        </a:buClr>
                        <a:buSzPct val="25000"/>
                        <a:buFont typeface="Consolas"/>
                        <a:buNone/>
                      </a:pPr>
                      <a:r>
                        <a:rPr b="0" baseline="0" i="0" lang="en" sz="2000" u="none" cap="none" strike="noStrike">
                          <a:solidFill>
                            <a:srgbClr val="262626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svn resolve </a:t>
                      </a:r>
                      <a:r>
                        <a:rPr b="1" baseline="0" i="1" lang="en" sz="2000" u="none" cap="none" strike="noStrike">
                          <a:solidFill>
                            <a:srgbClr val="262626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files</a:t>
                      </a:r>
                    </a:p>
                  </a:txBody>
                  <a:tcPr marT="45700" marB="45700" marR="91450" marL="91450">
                    <a:lnL cap="flat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D0901"/>
                        </a:buClr>
                        <a:buSzPct val="25000"/>
                        <a:buFont typeface="Calibri"/>
                        <a:buNone/>
                      </a:pPr>
                      <a:r>
                        <a:rPr b="0" baseline="0" i="0" lang="en" sz="2000" u="none" cap="none" strike="noStrike">
                          <a:solidFill>
                            <a:srgbClr val="26262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resolve merging conflicts</a:t>
                      </a:r>
                    </a:p>
                  </a:txBody>
                  <a:tcPr marT="45700" marB="45700" marR="91450" marL="91450">
                    <a:lnL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657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D0901"/>
                        </a:buClr>
                        <a:buSzPct val="25000"/>
                        <a:buFont typeface="Consolas"/>
                        <a:buNone/>
                      </a:pPr>
                      <a:r>
                        <a:rPr b="0" baseline="0" i="0" lang="en" sz="2000" u="none" cap="none" strike="noStrike">
                          <a:solidFill>
                            <a:srgbClr val="7B4A3A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svn update </a:t>
                      </a:r>
                      <a:r>
                        <a:rPr b="1" baseline="0" i="1" lang="en" sz="2000" u="none" cap="none" strike="noStrike">
                          <a:solidFill>
                            <a:srgbClr val="7B4A3A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[files]</a:t>
                      </a:r>
                    </a:p>
                  </a:txBody>
                  <a:tcPr marT="45700" marB="45700" marR="91450" marL="91450">
                    <a:lnL cap="flat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D0901"/>
                        </a:buClr>
                        <a:buSzPct val="25000"/>
                        <a:buFont typeface="Calibri"/>
                        <a:buNone/>
                      </a:pPr>
                      <a:r>
                        <a:rPr b="0" baseline="0" i="0" lang="en" sz="2000" u="none" cap="none" strike="noStrike">
                          <a:solidFill>
                            <a:srgbClr val="7B4A3A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update local copy to latest version</a:t>
                      </a:r>
                    </a:p>
                  </a:txBody>
                  <a:tcPr marT="45700" marB="45700" marR="91450" marL="91450">
                    <a:lnL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CC"/>
                    </a:solidFill>
                  </a:tcPr>
                </a:tc>
              </a:tr>
              <a:tr h="640025"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D0901"/>
                        </a:buClr>
                        <a:buSzPct val="25000"/>
                        <a:buFont typeface="Calibri"/>
                        <a:buNone/>
                      </a:pPr>
                      <a:r>
                        <a:rPr b="0" baseline="0" i="0" lang="en" sz="1900" u="none" cap="none" strike="noStrike">
                          <a:solidFill>
                            <a:srgbClr val="26262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others:</a:t>
                      </a:r>
                      <a:r>
                        <a:rPr b="0" baseline="0" i="0" lang="en" sz="1900" u="none" cap="none" strike="noStrike">
                          <a:solidFill>
                            <a:srgbClr val="262626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blame</a:t>
                      </a:r>
                      <a:r>
                        <a:rPr b="0" baseline="0" i="0" lang="en" sz="1900" u="none" cap="none" strike="noStrike">
                          <a:solidFill>
                            <a:srgbClr val="26262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b="0" baseline="0" i="0" lang="en" sz="1900" u="none" cap="none" strike="noStrike">
                          <a:solidFill>
                            <a:srgbClr val="262626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changelist</a:t>
                      </a:r>
                      <a:r>
                        <a:rPr b="0" baseline="0" i="0" lang="en" sz="1900" u="none" cap="none" strike="noStrike">
                          <a:solidFill>
                            <a:srgbClr val="26262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b="0" baseline="0" i="0" lang="en" sz="1900" u="none" cap="none" strike="noStrike">
                          <a:solidFill>
                            <a:srgbClr val="262626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cleanup</a:t>
                      </a:r>
                      <a:r>
                        <a:rPr b="0" baseline="0" i="0" lang="en" sz="1900" u="none" cap="none" strike="noStrike">
                          <a:solidFill>
                            <a:srgbClr val="26262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b="0" baseline="0" i="0" lang="en" sz="1900" u="none" cap="none" strike="noStrike">
                          <a:solidFill>
                            <a:srgbClr val="262626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diff</a:t>
                      </a:r>
                      <a:r>
                        <a:rPr b="0" baseline="0" i="0" lang="en" sz="1900" u="none" cap="none" strike="noStrike">
                          <a:solidFill>
                            <a:srgbClr val="26262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b="0" baseline="0" i="0" lang="en" sz="1900" u="none" cap="none" strike="noStrike">
                          <a:solidFill>
                            <a:srgbClr val="262626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export</a:t>
                      </a:r>
                      <a:r>
                        <a:rPr b="0" baseline="0" i="0" lang="en" sz="1900" u="none" cap="none" strike="noStrike">
                          <a:solidFill>
                            <a:srgbClr val="26262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b="0" baseline="0" i="0" lang="en" sz="1900" u="none" cap="none" strike="noStrike">
                          <a:solidFill>
                            <a:srgbClr val="262626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ls/mv/rm/mkdir</a:t>
                      </a:r>
                      <a:r>
                        <a:rPr b="0" baseline="0" i="0" lang="en" sz="1900" u="none" cap="none" strike="noStrike">
                          <a:solidFill>
                            <a:srgbClr val="26262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b="0" baseline="0" i="0" lang="en" sz="1900" u="none" cap="none" strike="noStrike">
                          <a:solidFill>
                            <a:srgbClr val="262626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lock/unlock</a:t>
                      </a:r>
                      <a:r>
                        <a:rPr b="0" baseline="0" i="0" lang="en" sz="1900" u="none" cap="none" strike="noStrike">
                          <a:solidFill>
                            <a:srgbClr val="26262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b="0" baseline="0" i="0" lang="en" sz="1900" u="none" cap="none" strike="noStrike">
                          <a:solidFill>
                            <a:srgbClr val="262626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log</a:t>
                      </a:r>
                      <a:r>
                        <a:rPr b="0" baseline="0" i="0" lang="en" sz="1900" u="none" cap="none" strike="noStrike">
                          <a:solidFill>
                            <a:srgbClr val="26262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b="0" baseline="0" i="0" lang="en" sz="1900" u="none" cap="none" strike="noStrike">
                          <a:solidFill>
                            <a:srgbClr val="262626"/>
                          </a:solidFill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propset</a:t>
                      </a:r>
                    </a:p>
                  </a:txBody>
                  <a:tcPr marT="45700" marB="45700" marR="91450" marL="91450">
                    <a:lnL cap="flat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b="0" baseline="0" i="0" lang="en" sz="36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THIS QUARTER</a:t>
            </a:r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457200" y="1600200"/>
            <a:ext cx="8305799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937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>
                <a:latin typeface="Arial"/>
                <a:ea typeface="Arial"/>
                <a:cs typeface="Arial"/>
                <a:sym typeface="Arial"/>
              </a:rPr>
              <a:t>W</a:t>
            </a:r>
            <a:r>
              <a:rPr b="0" baseline="0" i="0" lang="en" sz="2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 distribute starter code by adding it to your </a:t>
            </a:r>
            <a:r>
              <a:rPr b="1" baseline="0" i="0" lang="en" sz="2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repo</a:t>
            </a:r>
          </a:p>
          <a:p>
            <a:pPr indent="-393700" lvl="0" marL="457200" marR="0" rtl="0" algn="l"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en" sz="2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You </a:t>
            </a:r>
            <a:r>
              <a:rPr lang="en" sz="2600">
                <a:latin typeface="Arial"/>
                <a:ea typeface="Arial"/>
                <a:cs typeface="Arial"/>
                <a:sym typeface="Arial"/>
              </a:rPr>
              <a:t>wi</a:t>
            </a:r>
            <a:r>
              <a:rPr b="0" baseline="0" i="0" lang="en" sz="2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ll </a:t>
            </a:r>
            <a:r>
              <a:rPr b="1" baseline="0" i="0" lang="en" sz="2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code</a:t>
            </a:r>
            <a:r>
              <a:rPr b="0" baseline="0" i="0" lang="en" sz="2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in Eclipse </a:t>
            </a:r>
          </a:p>
          <a:p>
            <a:pPr indent="-393700" lvl="0" marL="457200" marR="0" rtl="0" algn="l"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>
                <a:latin typeface="Arial"/>
                <a:ea typeface="Arial"/>
                <a:cs typeface="Arial"/>
                <a:sym typeface="Arial"/>
              </a:rPr>
              <a:t>The version control system we will be using is </a:t>
            </a:r>
            <a:r>
              <a:rPr b="1" lang="en" sz="260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subversion</a:t>
            </a:r>
          </a:p>
          <a:p>
            <a:pPr indent="-393700" lvl="1" marL="914400" marR="0" rtl="0" algn="l">
              <a:spcBef>
                <a:spcPts val="52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b="0" baseline="0" i="0" lang="en" sz="2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You turn in your files by </a:t>
            </a:r>
            <a:r>
              <a:rPr b="1" baseline="0" i="0" lang="en" sz="2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adding</a:t>
            </a:r>
            <a:r>
              <a:rPr b="1" baseline="0" i="0" lang="en" sz="2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baseline="0" i="0" lang="en" sz="2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them to the repo and </a:t>
            </a:r>
            <a:r>
              <a:rPr b="1" baseline="0" i="0" lang="en" sz="2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committing </a:t>
            </a:r>
            <a:r>
              <a:rPr b="0" baseline="0" i="0" lang="en" sz="2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your changes</a:t>
            </a:r>
          </a:p>
          <a:p>
            <a:pPr indent="-393700" lvl="0" marL="457200" marR="0" rtl="0" algn="l"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en" sz="2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You will </a:t>
            </a:r>
            <a:r>
              <a:rPr b="1" baseline="0" i="0" lang="en" sz="2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validate </a:t>
            </a:r>
            <a:r>
              <a:rPr b="0" baseline="0" i="0" lang="en" sz="2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your homework by </a:t>
            </a:r>
            <a:r>
              <a:rPr b="1" baseline="0" i="0" lang="en" sz="2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SSHing</a:t>
            </a:r>
            <a:r>
              <a:rPr b="0" baseline="0" i="0" lang="en" sz="26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baseline="0" i="0" lang="en" sz="2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onto attu and running an Ant build file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b="0" baseline="0" i="0" lang="en" sz="36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331 VERSION CONTROL</a:t>
            </a: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457200" y="1470225"/>
            <a:ext cx="8296799" cy="4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191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en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Your main repository is at </a:t>
            </a:r>
            <a:r>
              <a:rPr b="1" baseline="0" i="0" lang="en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/projects/instr/15</a:t>
            </a:r>
            <a:r>
              <a:rPr b="1" lang="en">
                <a:latin typeface="Arial"/>
                <a:ea typeface="Arial"/>
                <a:cs typeface="Arial"/>
                <a:sym typeface="Arial"/>
              </a:rPr>
              <a:t>sp</a:t>
            </a:r>
            <a:r>
              <a:rPr b="1" baseline="0" i="0" lang="en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/cse331/</a:t>
            </a:r>
            <a:r>
              <a:rPr b="1" baseline="0" i="1" lang="en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YourCSENetID</a:t>
            </a:r>
            <a:r>
              <a:rPr b="1" baseline="0" i="0" lang="en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/REPOS/cse331</a:t>
            </a:r>
          </a:p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marR="0" rtl="0" algn="l">
              <a:spcBef>
                <a:spcPts val="64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b="0" baseline="0" i="0" lang="en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Only check out once (unless you’re working in a lot of places)</a:t>
            </a:r>
          </a:p>
          <a:p>
            <a:pPr lvl="0" marR="0" rtl="0" algn="l">
              <a:spcBef>
                <a:spcPts val="640"/>
              </a:spcBef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marR="0" rtl="0" algn="l">
              <a:spcBef>
                <a:spcPts val="64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b="0" baseline="0" i="0" lang="en" u="sng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Don’t forget to add files!!</a:t>
            </a:r>
          </a:p>
          <a:p>
            <a:pPr lvl="0" marR="0" rtl="0" algn="l">
              <a:spcBef>
                <a:spcPts val="640"/>
              </a:spcBef>
              <a:buNone/>
            </a:pPr>
            <a:r>
              <a:t/>
            </a:r>
            <a:endParaRPr u="sng"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marR="0" rtl="0" algn="l">
              <a:spcBef>
                <a:spcPts val="64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b="0" baseline="0" i="0" lang="en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Check in your work! 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x="457200" y="152725"/>
            <a:ext cx="7463099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b="0" baseline="0" i="0" lang="en" sz="36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HOW TO USE SUBVERSION</a:t>
            </a:r>
          </a:p>
        </p:txBody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419100" y="1586125"/>
            <a:ext cx="8305799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93700" lvl="0" marL="457200" marR="0" rtl="0" algn="l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b="0" baseline="0" i="0" lang="en" sz="2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Eclipse plugin: Subclipse</a:t>
            </a:r>
          </a:p>
          <a:p>
            <a:pPr indent="-393700" lvl="1" marL="914400" marR="0" rtl="0" algn="l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b="1" lang="en" sz="2600">
                <a:latin typeface="Arial"/>
                <a:ea typeface="Arial"/>
                <a:cs typeface="Arial"/>
                <a:sym typeface="Arial"/>
              </a:rPr>
              <a:t>Recommended!</a:t>
            </a:r>
          </a:p>
          <a:p>
            <a:pPr indent="-393700" lvl="0" marL="457200" marR="0" rtl="0" algn="l">
              <a:spcBef>
                <a:spcPts val="52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b="0" baseline="0" i="0" lang="en" sz="2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GUI interface: TortoiseSVN</a:t>
            </a:r>
          </a:p>
          <a:p>
            <a:pPr indent="-393700" lvl="0" marL="457200" marR="0" rtl="0" algn="l">
              <a:spcBef>
                <a:spcPts val="52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b="0" baseline="0" i="0" lang="en" sz="2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Command line: PuTTY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x="457200" y="152725"/>
            <a:ext cx="7463099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b="0" lang="en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IMPORTANT DETAILS</a:t>
            </a:r>
          </a:p>
        </p:txBody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419100" y="1586125"/>
            <a:ext cx="8305799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93700" lvl="0" marL="457200" marR="0" rtl="0" algn="l">
              <a:spcBef>
                <a:spcPts val="52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b="1" lang="en" sz="2600">
                <a:latin typeface="Arial"/>
                <a:ea typeface="Arial"/>
                <a:cs typeface="Arial"/>
                <a:sym typeface="Arial"/>
              </a:rPr>
              <a:t>Windows</a:t>
            </a:r>
            <a:r>
              <a:rPr lang="en" sz="2600">
                <a:latin typeface="Arial"/>
                <a:ea typeface="Arial"/>
                <a:cs typeface="Arial"/>
                <a:sym typeface="Arial"/>
              </a:rPr>
              <a:t> users</a:t>
            </a:r>
          </a:p>
          <a:p>
            <a:pPr indent="-393700" lvl="1" marL="914400" marR="0" rtl="0" algn="l">
              <a:spcBef>
                <a:spcPts val="52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" sz="2600">
                <a:latin typeface="Arial"/>
                <a:ea typeface="Arial"/>
                <a:cs typeface="Arial"/>
                <a:sym typeface="Arial"/>
              </a:rPr>
              <a:t>Need to download </a:t>
            </a:r>
            <a:r>
              <a:rPr b="1" lang="en" sz="2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TortoiseSVN</a:t>
            </a:r>
            <a:r>
              <a:rPr lang="en" sz="2600"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b="1" lang="en" sz="2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Putty</a:t>
            </a:r>
            <a:r>
              <a:rPr lang="en" sz="2600">
                <a:latin typeface="Arial"/>
                <a:ea typeface="Arial"/>
                <a:cs typeface="Arial"/>
                <a:sym typeface="Arial"/>
              </a:rPr>
              <a:t> anyways, to avoid errors known to come up in the Eclipse plug-in, Subclipse</a:t>
            </a:r>
          </a:p>
          <a:p>
            <a:pPr indent="-393700" lvl="0" marL="457200" marR="0" rtl="0" algn="l"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lang="en" sz="2600">
                <a:latin typeface="Arial"/>
                <a:ea typeface="Arial"/>
                <a:cs typeface="Arial"/>
                <a:sym typeface="Arial"/>
              </a:rPr>
              <a:t>Mac</a:t>
            </a:r>
            <a:r>
              <a:rPr lang="en" sz="2600">
                <a:latin typeface="Arial"/>
                <a:ea typeface="Arial"/>
                <a:cs typeface="Arial"/>
                <a:sym typeface="Arial"/>
              </a:rPr>
              <a:t> users do not need to do this step.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x="457200" y="152725"/>
            <a:ext cx="7463099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b="0" lang="en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CHECKING OUT YOUR REPO</a:t>
            </a:r>
          </a:p>
        </p:txBody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419100" y="1586125"/>
            <a:ext cx="8305799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93700" lvl="0" marL="457200" marR="0" rtl="0" algn="l">
              <a:lnSpc>
                <a:spcPct val="100000"/>
              </a:lnSpc>
              <a:spcBef>
                <a:spcPts val="52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600">
                <a:latin typeface="Arial"/>
                <a:ea typeface="Arial"/>
                <a:cs typeface="Arial"/>
                <a:sym typeface="Arial"/>
              </a:rPr>
              <a:t>To check out a local copy of your repository on Eclipse</a:t>
            </a:r>
            <a:r>
              <a:rPr b="1" lang="en" sz="2600"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-393700" lvl="1" marL="914400" marR="0" rtl="0" algn="l">
              <a:lnSpc>
                <a:spcPct val="100000"/>
              </a:lnSpc>
              <a:spcBef>
                <a:spcPts val="52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" sz="2600">
                <a:latin typeface="Arial"/>
                <a:ea typeface="Arial"/>
                <a:cs typeface="Arial"/>
                <a:sym typeface="Arial"/>
              </a:rPr>
              <a:t>First need to install Subclipse: </a:t>
            </a:r>
            <a:r>
              <a:rPr b="1" lang="en" sz="2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http://courses.cs.washington.edu/courses/cse331/15sp/tools/WorkingAtHome.html#Step3Eclipse</a:t>
            </a:r>
          </a:p>
          <a:p>
            <a:pPr lvl="0" marR="0" rtl="0" algn="l">
              <a:lnSpc>
                <a:spcPct val="100000"/>
              </a:lnSpc>
              <a:spcBef>
                <a:spcPts val="520"/>
              </a:spcBef>
              <a:spcAft>
                <a:spcPts val="600"/>
              </a:spcAft>
              <a:buNone/>
            </a:pPr>
            <a:r>
              <a:t/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-393700" lvl="1" marL="914400" marR="0" rtl="0" algn="l">
              <a:lnSpc>
                <a:spcPct val="100000"/>
              </a:lnSpc>
              <a:spcBef>
                <a:spcPts val="52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" sz="2600">
                <a:latin typeface="Arial"/>
                <a:ea typeface="Arial"/>
                <a:cs typeface="Arial"/>
                <a:sym typeface="Arial"/>
              </a:rPr>
              <a:t>Next, need to checkout a local copy of your repository through Subclipse: </a:t>
            </a:r>
            <a:r>
              <a:rPr b="1" lang="en" sz="2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https://courses.cs.washington.edu/courses/cse331/15sp/tools/versioncontrol.html#SetUpEclipse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8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8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8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b="0" lang="en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HW 3</a:t>
            </a:r>
          </a:p>
        </p:txBody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457200" y="1600200"/>
            <a:ext cx="8305799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937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>
                <a:latin typeface="Arial"/>
                <a:ea typeface="Arial"/>
                <a:cs typeface="Arial"/>
                <a:sym typeface="Arial"/>
              </a:rPr>
              <a:t>Many small exercises to get you used to version control</a:t>
            </a:r>
          </a:p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-3937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>
                <a:latin typeface="Arial"/>
                <a:ea typeface="Arial"/>
                <a:cs typeface="Arial"/>
                <a:sym typeface="Arial"/>
              </a:rPr>
              <a:t>More information on homework instructions: </a:t>
            </a:r>
            <a:r>
              <a:rPr b="1" lang="en" sz="2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http://courses.cs.washington.edu/courses/cse331/15sp/hws/hw3/hw3.html</a:t>
            </a:r>
          </a:p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-3937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>
                <a:latin typeface="Arial"/>
                <a:ea typeface="Arial"/>
                <a:cs typeface="Arial"/>
                <a:sym typeface="Arial"/>
              </a:rPr>
              <a:t>Committing changes: </a:t>
            </a:r>
            <a:r>
              <a:rPr b="1" lang="en" sz="2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Instructions</a:t>
            </a:r>
          </a:p>
          <a:p>
            <a:pPr indent="-393700" lvl="1" marL="914400" marR="0" rtl="0" algn="l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" sz="2600">
                <a:latin typeface="Arial"/>
                <a:ea typeface="Arial"/>
                <a:cs typeface="Arial"/>
                <a:sym typeface="Arial"/>
              </a:rPr>
              <a:t>How you turn in your assignments</a:t>
            </a:r>
          </a:p>
          <a:p>
            <a:pPr indent="-3937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>
                <a:latin typeface="Arial"/>
                <a:ea typeface="Arial"/>
                <a:cs typeface="Arial"/>
                <a:sym typeface="Arial"/>
              </a:rPr>
              <a:t>Updating changes: </a:t>
            </a:r>
            <a:r>
              <a:rPr b="1" lang="en" sz="2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Instructions</a:t>
            </a:r>
          </a:p>
          <a:p>
            <a:pPr indent="-393700" lvl="1" marL="914400" marR="0" rtl="0" algn="l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" sz="2600">
                <a:latin typeface="Arial"/>
                <a:ea typeface="Arial"/>
                <a:cs typeface="Arial"/>
                <a:sym typeface="Arial"/>
              </a:rPr>
              <a:t>How you retrieve new assignments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9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9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9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9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b="0" lang="en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Turning in HW3</a:t>
            </a:r>
          </a:p>
        </p:txBody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457200" y="1600200"/>
            <a:ext cx="8305799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937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1" lang="en" sz="2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Instructions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t/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-3937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>
                <a:latin typeface="Arial"/>
                <a:ea typeface="Arial"/>
                <a:cs typeface="Arial"/>
                <a:sym typeface="Arial"/>
              </a:rPr>
              <a:t>Done by simply committing your changes</a:t>
            </a:r>
          </a:p>
          <a:p>
            <a:pPr indent="-3937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" sz="2600">
                <a:latin typeface="Arial"/>
                <a:ea typeface="Arial"/>
                <a:cs typeface="Arial"/>
                <a:sym typeface="Arial"/>
              </a:rPr>
              <a:t>Good to do this early and often</a:t>
            </a:r>
          </a:p>
          <a:p>
            <a:pPr indent="-3937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" sz="2600">
                <a:latin typeface="Arial"/>
                <a:ea typeface="Arial"/>
                <a:cs typeface="Arial"/>
                <a:sym typeface="Arial"/>
              </a:rPr>
              <a:t>Most recent commit before the deadline will be used for grading</a:t>
            </a:r>
          </a:p>
          <a:p>
            <a:pPr indent="457200" lvl="0" marR="0" rtl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t/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-3937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600">
                <a:latin typeface="Arial"/>
                <a:ea typeface="Arial"/>
                <a:cs typeface="Arial"/>
                <a:sym typeface="Arial"/>
              </a:rPr>
              <a:t>Before final commit, remember to run </a:t>
            </a:r>
            <a:r>
              <a:rPr b="1" lang="en" sz="2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ant validate</a:t>
            </a:r>
          </a:p>
          <a:p>
            <a:pPr indent="457200" lvl="0" marR="0" rtl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t/>
            </a:r>
            <a:endParaRPr b="1" sz="2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0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0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0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b="0" lang="en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Ant Validate</a:t>
            </a:r>
          </a:p>
        </p:txBody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457200" y="1600200"/>
            <a:ext cx="8305799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937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lang="en" sz="2600">
                <a:latin typeface="Arial"/>
                <a:ea typeface="Arial"/>
                <a:cs typeface="Arial"/>
                <a:sym typeface="Arial"/>
              </a:rPr>
              <a:t>What will this do?</a:t>
            </a:r>
          </a:p>
          <a:p>
            <a:pPr indent="-393700" lvl="1" marL="914400" marR="0" rtl="0" algn="l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" sz="2600">
                <a:latin typeface="Arial"/>
                <a:ea typeface="Arial"/>
                <a:cs typeface="Arial"/>
                <a:sym typeface="Arial"/>
              </a:rPr>
              <a:t>Checks out a fresh local copy of your repository with all your changes</a:t>
            </a:r>
          </a:p>
          <a:p>
            <a:pPr indent="-393700" lvl="1" marL="914400" marR="0" rtl="0" algn="l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" sz="2600">
                <a:latin typeface="Arial"/>
                <a:ea typeface="Arial"/>
                <a:cs typeface="Arial"/>
                <a:sym typeface="Arial"/>
              </a:rPr>
              <a:t>Makes sure you have all the </a:t>
            </a:r>
            <a:r>
              <a:rPr b="1" lang="en" sz="2600">
                <a:latin typeface="Arial"/>
                <a:ea typeface="Arial"/>
                <a:cs typeface="Arial"/>
                <a:sym typeface="Arial"/>
              </a:rPr>
              <a:t>required</a:t>
            </a:r>
            <a:r>
              <a:rPr lang="en" sz="2600">
                <a:latin typeface="Arial"/>
                <a:ea typeface="Arial"/>
                <a:cs typeface="Arial"/>
                <a:sym typeface="Arial"/>
              </a:rPr>
              <a:t> files such as hw3/answers/problem6.txt</a:t>
            </a:r>
          </a:p>
          <a:p>
            <a:pPr indent="-393700" lvl="1" marL="914400" marR="0" rtl="0" algn="l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" sz="2600">
                <a:latin typeface="Arial"/>
                <a:ea typeface="Arial"/>
                <a:cs typeface="Arial"/>
                <a:sym typeface="Arial"/>
              </a:rPr>
              <a:t>Make sure your homework builds without errors</a:t>
            </a:r>
          </a:p>
          <a:p>
            <a:pPr indent="-393700" lvl="1" marL="914400" marR="0" rtl="0" algn="l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" sz="2600">
                <a:latin typeface="Arial"/>
                <a:ea typeface="Arial"/>
                <a:cs typeface="Arial"/>
                <a:sym typeface="Arial"/>
              </a:rPr>
              <a:t>Passes specification and implementation tests in the repository</a:t>
            </a:r>
          </a:p>
          <a:p>
            <a:pPr indent="-393700" lvl="2" marL="1371600" marR="0" rtl="0" algn="l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■"/>
            </a:pPr>
            <a:r>
              <a:rPr b="1" lang="en" sz="2600">
                <a:latin typeface="Arial"/>
                <a:ea typeface="Arial"/>
                <a:cs typeface="Arial"/>
                <a:sym typeface="Arial"/>
              </a:rPr>
              <a:t>Note</a:t>
            </a:r>
            <a:r>
              <a:rPr lang="en" sz="2600">
                <a:latin typeface="Arial"/>
                <a:ea typeface="Arial"/>
                <a:cs typeface="Arial"/>
                <a:sym typeface="Arial"/>
              </a:rPr>
              <a:t>: this does not include the additional tests we will use when grading</a:t>
            </a:r>
          </a:p>
          <a:p>
            <a:pPr indent="-393700" lvl="2" marL="1371600" marR="0" rtl="0" algn="l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■"/>
            </a:pPr>
            <a:r>
              <a:rPr lang="en" sz="2600">
                <a:latin typeface="Arial"/>
                <a:ea typeface="Arial"/>
                <a:cs typeface="Arial"/>
                <a:sym typeface="Arial"/>
              </a:rPr>
              <a:t>This is just a sanity check that your current tests pass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0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0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0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b="0" lang="en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Ant Validate</a:t>
            </a:r>
          </a:p>
        </p:txBody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x="457200" y="1600200"/>
            <a:ext cx="8305799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937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lang="en" sz="2600">
                <a:latin typeface="Arial"/>
                <a:ea typeface="Arial"/>
                <a:cs typeface="Arial"/>
                <a:sym typeface="Arial"/>
              </a:rPr>
              <a:t>How do you run ant validate?</a:t>
            </a:r>
          </a:p>
          <a:p>
            <a:pPr indent="-3937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" sz="2600">
                <a:latin typeface="Arial"/>
                <a:ea typeface="Arial"/>
                <a:cs typeface="Arial"/>
                <a:sym typeface="Arial"/>
              </a:rPr>
              <a:t>Has to be done on attu from the command line since that is the environment your grading will be done on</a:t>
            </a:r>
          </a:p>
          <a:p>
            <a:pPr indent="457200"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-3937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" sz="2600">
                <a:latin typeface="Arial"/>
                <a:ea typeface="Arial"/>
                <a:cs typeface="Arial"/>
                <a:sym typeface="Arial"/>
              </a:rPr>
              <a:t>Do not use the Eclipse ant validate build tool!</a:t>
            </a:r>
          </a:p>
          <a:p>
            <a:pPr indent="457200"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1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1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1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b="0" baseline="0" i="0" lang="en" sz="36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DEVELOPER TOOLS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457200" y="1752600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1"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Remote access</a:t>
            </a:r>
          </a:p>
          <a:p>
            <a:pPr lv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1" baseline="0" i="0" lang="en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Eclipse and Java versions</a:t>
            </a:r>
          </a:p>
          <a:p>
            <a:pPr lv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1"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Version Control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b="0" lang="en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Ant Validate</a:t>
            </a:r>
          </a:p>
        </p:txBody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457200" y="1600200"/>
            <a:ext cx="8305799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556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lang="en" sz="2000">
                <a:latin typeface="Arial"/>
                <a:ea typeface="Arial"/>
                <a:cs typeface="Arial"/>
                <a:sym typeface="Arial"/>
              </a:rPr>
              <a:t>How do you run ant validate?</a:t>
            </a:r>
          </a:p>
          <a:p>
            <a:pPr indent="-355600" lvl="1" marL="914400" marR="0" rtl="0" algn="l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Steps</a:t>
            </a:r>
          </a:p>
          <a:p>
            <a:pPr indent="-355600" lvl="2" marL="1371600" marR="0" rtl="0" algn="l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■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Log into attu via </a:t>
            </a:r>
            <a:r>
              <a:rPr lang="en" sz="2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SSH</a:t>
            </a:r>
          </a:p>
          <a:p>
            <a:pPr indent="0" lvl="0" marL="914400" marR="0" rtl="0" algn="l">
              <a:spcBef>
                <a:spcPts val="0"/>
              </a:spcBef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2" marL="1371600" marR="0" rtl="0" algn="l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■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In attu, checkout a local copy of your repository through the </a:t>
            </a:r>
            <a:r>
              <a:rPr lang="en" sz="2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command-line</a:t>
            </a:r>
            <a:r>
              <a:rPr lang="en" sz="2000">
                <a:latin typeface="Arial"/>
                <a:ea typeface="Arial"/>
                <a:cs typeface="Arial"/>
                <a:sym typeface="Arial"/>
              </a:rPr>
              <a:t> if you have not already</a:t>
            </a:r>
          </a:p>
          <a:p>
            <a:pPr indent="-355600" lvl="3" marL="1828800" marR="0" rtl="0" algn="l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b="1" lang="en" sz="2000">
                <a:latin typeface="Arial"/>
                <a:ea typeface="Arial"/>
                <a:cs typeface="Arial"/>
                <a:sym typeface="Arial"/>
              </a:rPr>
              <a:t>Note: </a:t>
            </a:r>
            <a:r>
              <a:rPr lang="en" sz="2000">
                <a:latin typeface="Arial"/>
                <a:ea typeface="Arial"/>
                <a:cs typeface="Arial"/>
                <a:sym typeface="Arial"/>
              </a:rPr>
              <a:t>Now, you should have two local copies of your repository, one on your computer through Eclipse and one in attu</a:t>
            </a:r>
          </a:p>
          <a:p>
            <a:pPr indent="0" lvl="0" marL="1371600" marR="0" rtl="0" algn="l">
              <a:spcBef>
                <a:spcPts val="0"/>
              </a:spcBef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2" marL="1371600" marR="0" rtl="0" algn="l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■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Go to the hw folder which you want to validate through the ‘cd’ command</a:t>
            </a:r>
          </a:p>
          <a:p>
            <a:pPr indent="-355600" lvl="3" marL="1828800" marR="0" rtl="0" algn="l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For example: cd ~/cse331/src/hw3</a:t>
            </a:r>
          </a:p>
          <a:p>
            <a:pPr indent="0" lvl="0" marL="1371600" marR="0" rtl="0" algn="l">
              <a:spcBef>
                <a:spcPts val="0"/>
              </a:spcBef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2" marL="1371600" marR="0" rtl="0" algn="l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■"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Run ant validate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2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2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2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2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2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2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2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23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23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/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b="0" lang="en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Ant Validate</a:t>
            </a:r>
          </a:p>
        </p:txBody>
      </p:sp>
      <p:sp>
        <p:nvSpPr>
          <p:cNvPr id="230" name="Shape 230"/>
          <p:cNvSpPr txBox="1"/>
          <p:nvPr>
            <p:ph idx="1" type="body"/>
          </p:nvPr>
        </p:nvSpPr>
        <p:spPr>
          <a:xfrm>
            <a:off x="457200" y="1600200"/>
            <a:ext cx="8305799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937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lang="en" sz="2600">
                <a:latin typeface="Arial"/>
                <a:ea typeface="Arial"/>
                <a:cs typeface="Arial"/>
                <a:sym typeface="Arial"/>
              </a:rPr>
              <a:t>How do you know it works?</a:t>
            </a:r>
          </a:p>
          <a:p>
            <a:pPr indent="-393700" lvl="1" marL="914400" marR="0" rtl="0" algn="l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" sz="2600">
                <a:latin typeface="Arial"/>
                <a:ea typeface="Arial"/>
                <a:cs typeface="Arial"/>
                <a:sym typeface="Arial"/>
              </a:rPr>
              <a:t>If successful, will output </a:t>
            </a:r>
            <a:r>
              <a:rPr b="1" lang="en" sz="2600">
                <a:latin typeface="Arial"/>
                <a:ea typeface="Arial"/>
                <a:cs typeface="Arial"/>
                <a:sym typeface="Arial"/>
              </a:rPr>
              <a:t>Build Successful</a:t>
            </a:r>
            <a:r>
              <a:rPr lang="en" sz="2600">
                <a:latin typeface="Arial"/>
                <a:ea typeface="Arial"/>
                <a:cs typeface="Arial"/>
                <a:sym typeface="Arial"/>
              </a:rPr>
              <a:t> at the bottom</a:t>
            </a:r>
          </a:p>
          <a:p>
            <a:pPr indent="457200" lvl="0" marR="0" rtl="0" algn="l">
              <a:spcBef>
                <a:spcPts val="0"/>
              </a:spcBef>
              <a:buNone/>
            </a:pPr>
            <a:r>
              <a:t/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indent="-393700" lvl="1" marL="914400" marR="0" rtl="0" algn="l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" sz="2600">
                <a:latin typeface="Arial"/>
                <a:ea typeface="Arial"/>
                <a:cs typeface="Arial"/>
                <a:sym typeface="Arial"/>
              </a:rPr>
              <a:t>If unsuccessful, will output </a:t>
            </a:r>
            <a:r>
              <a:rPr b="1" lang="en" sz="2600">
                <a:latin typeface="Arial"/>
                <a:ea typeface="Arial"/>
                <a:cs typeface="Arial"/>
                <a:sym typeface="Arial"/>
              </a:rPr>
              <a:t>Build Failed</a:t>
            </a:r>
            <a:r>
              <a:rPr lang="en" sz="2600">
                <a:latin typeface="Arial"/>
                <a:ea typeface="Arial"/>
                <a:cs typeface="Arial"/>
                <a:sym typeface="Arial"/>
              </a:rPr>
              <a:t> at the bottom with information on why</a:t>
            </a:r>
          </a:p>
          <a:p>
            <a:pPr indent="-393700" lvl="2" marL="1371600" marR="0" rtl="0" algn="l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■"/>
            </a:pPr>
            <a:r>
              <a:rPr lang="en" sz="2600">
                <a:latin typeface="Arial"/>
                <a:ea typeface="Arial"/>
                <a:cs typeface="Arial"/>
                <a:sym typeface="Arial"/>
              </a:rPr>
              <a:t>If ant validate failed, fix and commit changes through eclipse, go to the copy of your repo on attu, and do ‘svn update’, and try ant validate again</a:t>
            </a:r>
          </a:p>
          <a:p>
            <a:pPr indent="457200"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3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3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3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3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3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3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b="0" lang="en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Ant Validate</a:t>
            </a:r>
          </a:p>
        </p:txBody>
      </p:sp>
      <p:sp>
        <p:nvSpPr>
          <p:cNvPr id="237" name="Shape 237"/>
          <p:cNvSpPr txBox="1"/>
          <p:nvPr>
            <p:ph idx="1" type="body"/>
          </p:nvPr>
        </p:nvSpPr>
        <p:spPr>
          <a:xfrm>
            <a:off x="457200" y="1600200"/>
            <a:ext cx="8305799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810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lang="en" sz="2400">
                <a:latin typeface="Arial"/>
                <a:ea typeface="Arial"/>
                <a:cs typeface="Arial"/>
                <a:sym typeface="Arial"/>
              </a:rPr>
              <a:t>For the future</a:t>
            </a:r>
          </a:p>
          <a:p>
            <a:pPr indent="-381000" lvl="1" marL="914400" marR="0" rtl="0" algn="l">
              <a:spcBef>
                <a:spcPts val="0"/>
              </a:spcBef>
              <a:buClr>
                <a:schemeClr val="dk2"/>
              </a:buClr>
              <a:buSzPct val="800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Now have two local copies of your repository</a:t>
            </a:r>
          </a:p>
          <a:p>
            <a:pPr indent="-381000" lvl="2" marL="1371600" marR="0" rtl="0" algn="l">
              <a:spcBef>
                <a:spcPts val="0"/>
              </a:spcBef>
              <a:buClr>
                <a:schemeClr val="dk2"/>
              </a:buClr>
              <a:buSzPct val="80000"/>
              <a:buFont typeface="Arial"/>
              <a:buChar char="■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One on your computer through Eclipse</a:t>
            </a:r>
          </a:p>
          <a:p>
            <a:pPr indent="-381000" lvl="2" marL="1371600" marR="0" rtl="0" algn="l">
              <a:spcBef>
                <a:spcPts val="0"/>
              </a:spcBef>
              <a:buClr>
                <a:schemeClr val="dk2"/>
              </a:buClr>
              <a:buSzPct val="80000"/>
              <a:buFont typeface="Arial"/>
              <a:buChar char="■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One on attu through the command-line</a:t>
            </a:r>
          </a:p>
          <a:p>
            <a:pPr indent="0" lvl="0" marL="914400" marR="0" rtl="0" algn="l">
              <a:spcBef>
                <a:spcPts val="0"/>
              </a:spcBef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81000" lvl="1" marL="914400" marR="0" rtl="0" algn="l">
              <a:spcBef>
                <a:spcPts val="0"/>
              </a:spcBef>
              <a:buClr>
                <a:schemeClr val="dk2"/>
              </a:buClr>
              <a:buSzPct val="800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Code and commit changes through Eclipse</a:t>
            </a:r>
          </a:p>
          <a:p>
            <a:pPr indent="457200" lvl="0" marR="0" rtl="0" algn="l">
              <a:spcBef>
                <a:spcPts val="0"/>
              </a:spcBef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81000" lvl="1" marL="914400" marR="0" rtl="0" algn="l">
              <a:spcBef>
                <a:spcPts val="0"/>
              </a:spcBef>
              <a:buClr>
                <a:schemeClr val="dk2"/>
              </a:buClr>
              <a:buSzPct val="800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Afterwards, go to repo on attu and do a ‘svn update’ command to retrieve all the changes you made from Eclipse</a:t>
            </a:r>
          </a:p>
          <a:p>
            <a:pPr indent="457200" lvl="0" marR="0" rtl="0" algn="l">
              <a:spcBef>
                <a:spcPts val="0"/>
              </a:spcBef>
              <a:buNone/>
            </a:pPr>
            <a:r>
              <a:t/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81000" lvl="1" marL="914400" marR="0" rtl="0" algn="l">
              <a:spcBef>
                <a:spcPts val="0"/>
              </a:spcBef>
              <a:buClr>
                <a:schemeClr val="dk2"/>
              </a:buClr>
              <a:buSzPct val="80000"/>
              <a:buFont typeface="Arial"/>
              <a:buChar char="○"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Run ant validate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3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3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3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3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3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3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3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3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3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3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457200" y="152725"/>
            <a:ext cx="74844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b="0" baseline="0" i="0" lang="en" sz="36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WHAT IS AN SSH CLIENT?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457200" y="1752600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1" baseline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Uses the secure shell protocol (SSH) to connect to a remote computer</a:t>
            </a:r>
          </a:p>
          <a:p>
            <a:pPr indent="-342900" lvl="1" marL="914400" marR="0" rtl="0" algn="l">
              <a:lnSpc>
                <a:spcPct val="90000"/>
              </a:lnSpc>
              <a:spcBef>
                <a:spcPts val="960"/>
              </a:spcBef>
              <a:buClr>
                <a:schemeClr val="dk1"/>
              </a:buClr>
              <a:buSzPct val="100000"/>
              <a:buFont typeface="Arial"/>
              <a:buChar char="○"/>
            </a:pPr>
            <a:r>
              <a:rPr b="0" baseline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Enables you to work on a lab machine from home</a:t>
            </a:r>
          </a:p>
          <a:p>
            <a:pPr indent="-342900" lvl="1" marL="914400" marR="0" rtl="0" algn="l">
              <a:lnSpc>
                <a:spcPct val="90000"/>
              </a:lnSpc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○"/>
            </a:pPr>
            <a:r>
              <a:rPr b="0" baseline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Similar to remote desktop</a:t>
            </a:r>
          </a:p>
          <a:p>
            <a:pPr indent="-342900" lvl="0" marL="45720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1" baseline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Windows users: PuTTY and WinSCP</a:t>
            </a:r>
          </a:p>
          <a:p>
            <a:pPr indent="-342900" lvl="1" marL="914400" marR="0" rtl="0" algn="l">
              <a:lnSpc>
                <a:spcPct val="90000"/>
              </a:lnSpc>
              <a:spcBef>
                <a:spcPts val="1120"/>
              </a:spcBef>
              <a:buClr>
                <a:schemeClr val="dk1"/>
              </a:buClr>
              <a:buSzPct val="100000"/>
              <a:buFont typeface="Arial"/>
              <a:buChar char="○"/>
            </a:pPr>
            <a:r>
              <a:rPr b="0" baseline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PuTTY: ssh connection</a:t>
            </a:r>
          </a:p>
          <a:p>
            <a:pPr indent="-342900" lvl="1" marL="914400" marR="0" rtl="0" algn="l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○"/>
            </a:pPr>
            <a:r>
              <a:rPr b="0" baseline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WinSCP: transfer or edit files</a:t>
            </a:r>
          </a:p>
          <a:p>
            <a:pPr indent="-342900" lvl="0" marL="45720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1" baseline="0" i="0" lang="en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Mac/Linux users: Terminal application</a:t>
            </a:r>
          </a:p>
          <a:p>
            <a:pPr indent="-342900" lvl="1" marL="91440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 to Applications/Utilities/Terminal </a:t>
            </a:r>
          </a:p>
          <a:p>
            <a:pPr indent="-342900" lvl="1" marL="91440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Type in “ssh </a:t>
            </a:r>
            <a:r>
              <a:rPr lang="en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cseNetID@attu.cs.washington.edu</a:t>
            </a:r>
            <a:r>
              <a:rPr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  <a:p>
            <a:pPr indent="457200" lvl="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1" lang="en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More Information: </a:t>
            </a:r>
            <a:r>
              <a:rPr b="1" lang="en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http://courses.cs.washington.edu/courses/cse331/15sp/tools/WorkingAtHome.html#remote-attu</a:t>
            </a:r>
          </a:p>
          <a:p>
            <a:pPr lvl="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0000"/>
              </a:lnSpc>
              <a:spcBef>
                <a:spcPts val="360"/>
              </a:spcBef>
              <a:spcAft>
                <a:spcPts val="600"/>
              </a:spcAft>
              <a:buNone/>
            </a:pPr>
            <a:r>
              <a:t/>
            </a:r>
            <a:endParaRPr b="1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1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1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1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b="0" baseline="0" i="0" lang="en" sz="36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PUTTY</a:t>
            </a:r>
          </a:p>
        </p:txBody>
      </p:sp>
      <p:pic>
        <p:nvPicPr>
          <p:cNvPr id="68" name="Shape 6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43400" y="2269174"/>
            <a:ext cx="4692300" cy="295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2441" y="1721239"/>
            <a:ext cx="4211099" cy="4055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b="0" baseline="0" i="0" lang="en" sz="36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TERMINAL (LINUX, MAC)</a:t>
            </a:r>
          </a:p>
        </p:txBody>
      </p:sp>
      <p:pic>
        <p:nvPicPr>
          <p:cNvPr id="75" name="Shape 7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6800" y="1600200"/>
            <a:ext cx="7101000" cy="454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457200" y="152718"/>
            <a:ext cx="57912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b="0" baseline="0" i="0" lang="en" sz="36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ECLIPSE and Java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457200" y="1752600"/>
            <a:ext cx="7619999" cy="4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en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Get Java</a:t>
            </a:r>
            <a:r>
              <a:rPr b="0" baseline="0" i="0" lang="en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baseline="0" i="0" lang="en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</a:p>
          <a:p>
            <a:pPr lv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en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Important: Java separates compile and execution, eg:</a:t>
            </a:r>
          </a:p>
          <a:p>
            <a:pPr indent="-355600" lvl="1" marL="914400" marR="0" rtl="0" algn="l">
              <a:spcBef>
                <a:spcPts val="100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b="0" baseline="0" i="0" lang="en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javac Example.java</a:t>
            </a:r>
            <a:r>
              <a:rPr b="0" baseline="0" i="0" lang="en" sz="2000" u="none" cap="none" strike="noStrike">
                <a:solidFill>
                  <a:srgbClr val="404040"/>
                </a:solidFill>
                <a:latin typeface="Consolas"/>
                <a:ea typeface="Consolas"/>
                <a:cs typeface="Consolas"/>
                <a:sym typeface="Consolas"/>
              </a:rPr>
              <a:t>	         </a:t>
            </a:r>
            <a:r>
              <a:rPr b="0" baseline="0" i="0" lang="en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Example.class</a:t>
            </a:r>
          </a:p>
          <a:p>
            <a:pPr indent="-355600" lvl="1" marL="914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○"/>
            </a:pPr>
            <a:r>
              <a:rPr b="0" baseline="0" i="0" lang="en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Both compile and execute have to be the same Java!</a:t>
            </a:r>
          </a:p>
          <a:p>
            <a:pPr indent="457200" lvl="0" marR="0" rtl="0" algn="l">
              <a:spcBef>
                <a:spcPts val="400"/>
              </a:spcBef>
              <a:buNone/>
            </a:pPr>
            <a:r>
              <a:t/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Please use </a:t>
            </a:r>
            <a:r>
              <a:rPr b="1"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Eclipse 4.4</a:t>
            </a:r>
          </a:p>
          <a:p>
            <a:pPr lvl="0" marR="0" rtl="0" algn="l">
              <a:spcBef>
                <a:spcPts val="400"/>
              </a:spcBef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lang="e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Instructions: </a:t>
            </a:r>
            <a:r>
              <a:rPr b="1" lang="en" sz="2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http://courses.cs.washington.edu/courses/cse331/15sp/tools/WorkingAtHome.html#Step_1</a:t>
            </a:r>
          </a:p>
        </p:txBody>
      </p:sp>
      <p:cxnSp>
        <p:nvCxnSpPr>
          <p:cNvPr id="82" name="Shape 82"/>
          <p:cNvCxnSpPr/>
          <p:nvPr/>
        </p:nvCxnSpPr>
        <p:spPr>
          <a:xfrm>
            <a:off x="3798750" y="2892772"/>
            <a:ext cx="1143000" cy="0"/>
          </a:xfrm>
          <a:prstGeom prst="straightConnector1">
            <a:avLst/>
          </a:prstGeom>
          <a:noFill/>
          <a:ln cap="flat" w="1587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</p:cxnSp>
      <p:sp>
        <p:nvSpPr>
          <p:cNvPr id="83" name="Shape 83"/>
          <p:cNvSpPr txBox="1"/>
          <p:nvPr/>
        </p:nvSpPr>
        <p:spPr>
          <a:xfrm>
            <a:off x="3798750" y="2892775"/>
            <a:ext cx="1344599" cy="3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produces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idx="1" type="body"/>
          </p:nvPr>
        </p:nvSpPr>
        <p:spPr>
          <a:xfrm>
            <a:off x="332275" y="1302900"/>
            <a:ext cx="7619999" cy="4373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 sz="2400"/>
              <a:t>.java files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2400"/>
              <a:t>Human readable ‘code’ file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2400"/>
          </a:p>
          <a:p>
            <a:pPr rtl="0">
              <a:spcBef>
                <a:spcPts val="0"/>
              </a:spcBef>
              <a:buNone/>
            </a:pPr>
            <a:r>
              <a:rPr b="1" lang="en" sz="2400"/>
              <a:t>.class files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2400"/>
              <a:t>Compiled version of .java files. Typically represented as Byte code to run on the Java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 sz="2400"/>
              <a:t>Virtual Machine (JVM)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b="1" lang="en" sz="2400"/>
              <a:t>.jar files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 sz="2400"/>
              <a:t>Packaged aggregate of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    .class files and metadata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89" name="Shape 89"/>
          <p:cNvSpPr txBox="1"/>
          <p:nvPr>
            <p:ph type="title"/>
          </p:nvPr>
        </p:nvSpPr>
        <p:spPr>
          <a:xfrm>
            <a:off x="457200" y="152722"/>
            <a:ext cx="57912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Arial Black"/>
              <a:buNone/>
            </a:pPr>
            <a:r>
              <a:rPr b="0" baseline="0" i="0" lang="en" sz="36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ECLIPSE and Java</a:t>
            </a:r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91525" y="4686950"/>
            <a:ext cx="121920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60100" y="2938075"/>
            <a:ext cx="121920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86450" y="1176725"/>
            <a:ext cx="121920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34125" y="5980175"/>
            <a:ext cx="324775" cy="32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86525" y="6132575"/>
            <a:ext cx="324775" cy="32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38925" y="6284975"/>
            <a:ext cx="324775" cy="32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41350" y="5980175"/>
            <a:ext cx="324775" cy="32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93750" y="6132575"/>
            <a:ext cx="324775" cy="32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46150" y="6284975"/>
            <a:ext cx="324775" cy="32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18525" y="5980175"/>
            <a:ext cx="324775" cy="32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70925" y="6132575"/>
            <a:ext cx="324775" cy="32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23325" y="6284975"/>
            <a:ext cx="324775" cy="32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95700" y="5980175"/>
            <a:ext cx="324775" cy="32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48100" y="6132575"/>
            <a:ext cx="324775" cy="32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00500" y="6284975"/>
            <a:ext cx="324775" cy="32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457200" y="152725"/>
            <a:ext cx="8400599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b="0" baseline="0" i="0" lang="en" sz="36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VERSION CONTROL REVIEW</a:t>
            </a:r>
          </a:p>
        </p:txBody>
      </p:sp>
      <p:grpSp>
        <p:nvGrpSpPr>
          <p:cNvPr id="110" name="Shape 110"/>
          <p:cNvGrpSpPr/>
          <p:nvPr/>
        </p:nvGrpSpPr>
        <p:grpSpPr>
          <a:xfrm>
            <a:off x="3352775" y="1589638"/>
            <a:ext cx="2214331" cy="4813232"/>
            <a:chOff x="6320109" y="1435100"/>
            <a:chExt cx="2214331" cy="4813232"/>
          </a:xfrm>
        </p:grpSpPr>
        <p:pic>
          <p:nvPicPr>
            <p:cNvPr id="111" name="Shape 11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6637821" y="1435100"/>
              <a:ext cx="1439099" cy="143909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2" name="Shape 112"/>
            <p:cNvGrpSpPr/>
            <p:nvPr/>
          </p:nvGrpSpPr>
          <p:grpSpPr>
            <a:xfrm>
              <a:off x="6455359" y="5044132"/>
              <a:ext cx="2079081" cy="1204199"/>
              <a:chOff x="6513825" y="5110632"/>
              <a:chExt cx="2079081" cy="1204199"/>
            </a:xfrm>
          </p:grpSpPr>
          <p:pic>
            <p:nvPicPr>
              <p:cNvPr id="113" name="Shape 113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 flipH="1">
                <a:off x="6513825" y="5110632"/>
                <a:ext cx="1204199" cy="1204199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14" name="Shape 114"/>
              <p:cNvSpPr txBox="1"/>
              <p:nvPr/>
            </p:nvSpPr>
            <p:spPr>
              <a:xfrm>
                <a:off x="7512607" y="5189546"/>
                <a:ext cx="1080300" cy="523200"/>
              </a:xfrm>
              <a:prstGeom prst="rect">
                <a:avLst/>
              </a:prstGeom>
              <a:solidFill>
                <a:schemeClr val="lt1"/>
              </a:solidFill>
              <a:ln cap="flat" w="9525">
                <a:solidFill>
                  <a:srgbClr val="855309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buSzPct val="25000"/>
                  <a:buNone/>
                </a:pPr>
                <a:r>
                  <a:rPr b="0" baseline="0" i="1" lang="en" sz="1400" u="none" cap="none" strike="noStrike">
                    <a:solidFill>
                      <a:schemeClr val="dk1"/>
                    </a:solidFill>
                    <a:latin typeface="Souce Sans Pro"/>
                    <a:ea typeface="Souce Sans Pro"/>
                    <a:cs typeface="Souce Sans Pro"/>
                    <a:sym typeface="Souce Sans Pro"/>
                  </a:rPr>
                  <a:t>Working copy</a:t>
                </a:r>
              </a:p>
            </p:txBody>
          </p:sp>
        </p:grpSp>
        <p:sp>
          <p:nvSpPr>
            <p:cNvPr id="115" name="Shape 115"/>
            <p:cNvSpPr txBox="1"/>
            <p:nvPr/>
          </p:nvSpPr>
          <p:spPr>
            <a:xfrm>
              <a:off x="6627261" y="2302844"/>
              <a:ext cx="1297500" cy="307800"/>
            </a:xfrm>
            <a:prstGeom prst="rect">
              <a:avLst/>
            </a:prstGeom>
            <a:solidFill>
              <a:schemeClr val="lt1"/>
            </a:solidFill>
            <a:ln cap="flat" w="9525">
              <a:solidFill>
                <a:srgbClr val="855309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0" baseline="0" i="1" lang="en" sz="1400" u="none" cap="none" strike="noStrike">
                  <a:solidFill>
                    <a:schemeClr val="dk1"/>
                  </a:solidFill>
                  <a:latin typeface="Souce Sans Pro"/>
                  <a:ea typeface="Souce Sans Pro"/>
                  <a:cs typeface="Souce Sans Pro"/>
                  <a:sym typeface="Souce Sans Pro"/>
                </a:rPr>
                <a:t>Repository</a:t>
              </a:r>
            </a:p>
          </p:txBody>
        </p:sp>
        <p:sp>
          <p:nvSpPr>
            <p:cNvPr id="116" name="Shape 116"/>
            <p:cNvSpPr/>
            <p:nvPr/>
          </p:nvSpPr>
          <p:spPr>
            <a:xfrm>
              <a:off x="6629400" y="2963936"/>
              <a:ext cx="276300" cy="1974600"/>
            </a:xfrm>
            <a:prstGeom prst="downArrow">
              <a:avLst>
                <a:gd fmla="val 50000" name="adj1"/>
                <a:gd fmla="val 50000" name="adj2"/>
              </a:avLst>
            </a:prstGeom>
            <a:solidFill>
              <a:schemeClr val="accent1"/>
            </a:solidFill>
            <a:ln cap="flat" w="25400">
              <a:solidFill>
                <a:srgbClr val="B0762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17" name="Shape 117"/>
            <p:cNvSpPr/>
            <p:nvPr/>
          </p:nvSpPr>
          <p:spPr>
            <a:xfrm rot="10800000">
              <a:off x="7648499" y="2964012"/>
              <a:ext cx="276300" cy="1974600"/>
            </a:xfrm>
            <a:prstGeom prst="downArrow">
              <a:avLst>
                <a:gd fmla="val 50000" name="adj1"/>
                <a:gd fmla="val 50000" name="adj2"/>
              </a:avLst>
            </a:prstGeom>
            <a:solidFill>
              <a:schemeClr val="accent1"/>
            </a:solidFill>
            <a:ln cap="flat" w="25400">
              <a:solidFill>
                <a:srgbClr val="B0762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b="0" baseline="0" i="0" sz="18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grpSp>
          <p:nvGrpSpPr>
            <p:cNvPr id="118" name="Shape 118"/>
            <p:cNvGrpSpPr/>
            <p:nvPr/>
          </p:nvGrpSpPr>
          <p:grpSpPr>
            <a:xfrm>
              <a:off x="6701506" y="3462070"/>
              <a:ext cx="1147137" cy="768753"/>
              <a:chOff x="7630236" y="2422574"/>
              <a:chExt cx="1591919" cy="1066824"/>
            </a:xfrm>
          </p:grpSpPr>
          <p:sp>
            <p:nvSpPr>
              <p:cNvPr id="119" name="Shape 119"/>
              <p:cNvSpPr/>
              <p:nvPr/>
            </p:nvSpPr>
            <p:spPr>
              <a:xfrm>
                <a:off x="7630236" y="2422574"/>
                <a:ext cx="1591919" cy="1066824"/>
              </a:xfrm>
              <a:custGeom>
                <a:pathLst>
                  <a:path extrusionOk="0" h="21600" w="2160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extrusionOk="0" fill="none" h="21600" w="2160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extrusionOk="0" fill="none" h="21600" w="2160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extrusionOk="0" fill="none" h="21600" w="2160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extrusionOk="0" fill="none" h="21600" w="2160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extrusionOk="0" fill="none" h="21600" w="2160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extrusionOk="0" fill="none" h="21600" w="2160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extrusionOk="0" fill="none" h="21600" w="2160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extrusionOk="0" fill="none" h="21600" w="2160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extrusionOk="0" fill="none" h="21600" w="2160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extrusionOk="0" fill="none" h="21600" w="2160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extrusionOk="0" fill="none" h="21600" w="2160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rgbClr val="FFBE7D"/>
              </a:solidFill>
              <a:ln cap="flat" w="9525">
                <a:solidFill>
                  <a:srgbClr val="000000"/>
                </a:solidFill>
                <a:prstDash val="solid"/>
                <a:miter/>
                <a:headEnd len="med" w="med" type="none"/>
                <a:tailEnd len="med" w="med" type="none"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buNone/>
                </a:pPr>
                <a:r>
                  <a:t/>
                </a:r>
                <a:endParaRPr b="0" baseline="0" i="0" sz="1800" u="none" cap="none" strike="noStrike">
                  <a:solidFill>
                    <a:schemeClr val="dk1"/>
                  </a:solidFill>
                  <a:latin typeface="Source Sans Pro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20" name="Shape 120"/>
              <p:cNvSpPr txBox="1"/>
              <p:nvPr/>
            </p:nvSpPr>
            <p:spPr>
              <a:xfrm>
                <a:off x="7968611" y="2639953"/>
                <a:ext cx="1219199" cy="4616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buSzPct val="25000"/>
                  <a:buNone/>
                </a:pPr>
                <a:r>
                  <a:rPr b="0" baseline="0" i="0" lang="en" sz="2400" u="none" cap="none" strike="noStrike">
                    <a:solidFill>
                      <a:srgbClr val="3F3F3F"/>
                    </a:solidFill>
                    <a:latin typeface="Souce Sans Pro"/>
                    <a:ea typeface="Souce Sans Pro"/>
                    <a:cs typeface="Souce Sans Pro"/>
                    <a:sym typeface="Souce Sans Pro"/>
                  </a:rPr>
                  <a:t>svn</a:t>
                </a:r>
              </a:p>
            </p:txBody>
          </p:sp>
        </p:grpSp>
        <p:sp>
          <p:nvSpPr>
            <p:cNvPr id="121" name="Shape 121"/>
            <p:cNvSpPr txBox="1"/>
            <p:nvPr/>
          </p:nvSpPr>
          <p:spPr>
            <a:xfrm rot="-5400000">
              <a:off x="7109734" y="3559496"/>
              <a:ext cx="1778100" cy="4616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SzPct val="25000"/>
                <a:buNone/>
              </a:pPr>
              <a:r>
                <a:rPr b="0" baseline="0" i="0" lang="en" sz="2400" u="none" cap="none" strike="noStrike">
                  <a:solidFill>
                    <a:srgbClr val="3F3F3F"/>
                  </a:solidFill>
                  <a:latin typeface="Souce Sans Pro"/>
                  <a:ea typeface="Souce Sans Pro"/>
                  <a:cs typeface="Souce Sans Pro"/>
                  <a:sym typeface="Souce Sans Pro"/>
                </a:rPr>
                <a:t>commit</a:t>
              </a:r>
            </a:p>
          </p:txBody>
        </p:sp>
        <p:sp>
          <p:nvSpPr>
            <p:cNvPr id="122" name="Shape 122"/>
            <p:cNvSpPr txBox="1"/>
            <p:nvPr/>
          </p:nvSpPr>
          <p:spPr>
            <a:xfrm rot="5400000">
              <a:off x="5692359" y="3895909"/>
              <a:ext cx="1717199" cy="4616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SzPct val="25000"/>
                <a:buNone/>
              </a:pPr>
              <a:r>
                <a:rPr b="0" baseline="0" i="0" lang="en" sz="2400" u="none" cap="none" strike="noStrike">
                  <a:solidFill>
                    <a:srgbClr val="3F3F3F"/>
                  </a:solidFill>
                  <a:latin typeface="Souce Sans Pro"/>
                  <a:ea typeface="Souce Sans Pro"/>
                  <a:cs typeface="Souce Sans Pro"/>
                  <a:sym typeface="Souce Sans Pro"/>
                </a:rPr>
                <a:t>update</a:t>
              </a:r>
            </a:p>
          </p:txBody>
        </p:sp>
      </p:grpSp>
      <p:sp>
        <p:nvSpPr>
          <p:cNvPr id="123" name="Shape 123"/>
          <p:cNvSpPr txBox="1"/>
          <p:nvPr/>
        </p:nvSpPr>
        <p:spPr>
          <a:xfrm>
            <a:off x="6168000" y="4590775"/>
            <a:ext cx="2689800" cy="830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Refer to Section 1 slides for more information on Version Control.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457200" y="152725"/>
            <a:ext cx="76245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Souce Sans Pro"/>
              <a:buNone/>
            </a:pPr>
            <a:r>
              <a:rPr b="0" baseline="0" i="0" lang="en" sz="36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331 VERSION CONTROL</a:t>
            </a:r>
          </a:p>
        </p:txBody>
      </p:sp>
      <p:pic>
        <p:nvPicPr>
          <p:cNvPr id="129" name="Shape 1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1752600"/>
            <a:ext cx="902999" cy="902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Shape 13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191000" y="1597409"/>
            <a:ext cx="1079400" cy="107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Shape 131"/>
          <p:cNvSpPr txBox="1"/>
          <p:nvPr/>
        </p:nvSpPr>
        <p:spPr>
          <a:xfrm>
            <a:off x="4043326" y="2465154"/>
            <a:ext cx="1392900" cy="307499"/>
          </a:xfrm>
          <a:prstGeom prst="rect">
            <a:avLst/>
          </a:prstGeom>
          <a:solidFill>
            <a:schemeClr val="lt1"/>
          </a:solidFill>
          <a:ln cap="flat" w="9525">
            <a:solidFill>
              <a:srgbClr val="85530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1" lang="en" sz="1400" u="none" cap="none" strike="noStrike">
                <a:solidFill>
                  <a:schemeClr val="dk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Repository</a:t>
            </a:r>
          </a:p>
        </p:txBody>
      </p:sp>
      <p:sp>
        <p:nvSpPr>
          <p:cNvPr id="132" name="Shape 132"/>
          <p:cNvSpPr/>
          <p:nvPr/>
        </p:nvSpPr>
        <p:spPr>
          <a:xfrm>
            <a:off x="1981200" y="2185015"/>
            <a:ext cx="2062199" cy="3230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w="25400">
            <a:solidFill>
              <a:srgbClr val="B0762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3" name="Shape 133"/>
          <p:cNvSpPr txBox="1"/>
          <p:nvPr/>
        </p:nvSpPr>
        <p:spPr>
          <a:xfrm>
            <a:off x="2284151" y="1855367"/>
            <a:ext cx="1456199" cy="46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" sz="2400" u="none" cap="none" strike="noStrike">
                <a:solidFill>
                  <a:srgbClr val="3F3F3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create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4191000" y="5249154"/>
            <a:ext cx="1439099" cy="523200"/>
          </a:xfrm>
          <a:prstGeom prst="rect">
            <a:avLst/>
          </a:prstGeom>
          <a:solidFill>
            <a:schemeClr val="accent2"/>
          </a:solidFill>
          <a:ln cap="flat" w="25400">
            <a:solidFill>
              <a:srgbClr val="79493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1" lang="en" sz="1400" u="none" cap="none" strike="noStrike">
                <a:solidFill>
                  <a:schemeClr val="lt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Working copy</a:t>
            </a:r>
          </a:p>
        </p:txBody>
      </p:sp>
      <p:sp>
        <p:nvSpPr>
          <p:cNvPr id="135" name="Shape 135"/>
          <p:cNvSpPr/>
          <p:nvPr/>
        </p:nvSpPr>
        <p:spPr>
          <a:xfrm>
            <a:off x="4212707" y="3118475"/>
            <a:ext cx="276300" cy="1974899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w="25400">
            <a:solidFill>
              <a:srgbClr val="B0762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6" name="Shape 136"/>
          <p:cNvSpPr/>
          <p:nvPr/>
        </p:nvSpPr>
        <p:spPr>
          <a:xfrm rot="10800000">
            <a:off x="5231807" y="3118251"/>
            <a:ext cx="276300" cy="1974899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w="25400">
            <a:solidFill>
              <a:srgbClr val="B0762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7" name="Shape 137"/>
          <p:cNvSpPr/>
          <p:nvPr/>
        </p:nvSpPr>
        <p:spPr>
          <a:xfrm flipH="1" rot="-5400000">
            <a:off x="3131060" y="4750776"/>
            <a:ext cx="1049100" cy="1114199"/>
          </a:xfrm>
          <a:custGeom>
            <a:pathLst>
              <a:path extrusionOk="0" h="120000" w="120000">
                <a:moveTo>
                  <a:pt x="54128" y="112606"/>
                </a:moveTo>
                <a:lnTo>
                  <a:pt x="54128" y="112606"/>
                </a:lnTo>
                <a:cubicBezTo>
                  <a:pt x="27852" y="109624"/>
                  <a:pt x="7876" y="87403"/>
                  <a:pt x="7505" y="60743"/>
                </a:cubicBezTo>
                <a:cubicBezTo>
                  <a:pt x="7133" y="34083"/>
                  <a:pt x="26482" y="11305"/>
                  <a:pt x="52665" y="7580"/>
                </a:cubicBezTo>
                <a:cubicBezTo>
                  <a:pt x="78847" y="3855"/>
                  <a:pt x="103691" y="20346"/>
                  <a:pt x="110649" y="46069"/>
                </a:cubicBezTo>
                <a:lnTo>
                  <a:pt x="117875" y="46069"/>
                </a:lnTo>
                <a:lnTo>
                  <a:pt x="105000" y="59999"/>
                </a:lnTo>
                <a:lnTo>
                  <a:pt x="87875" y="46069"/>
                </a:lnTo>
                <a:lnTo>
                  <a:pt x="95001" y="46069"/>
                </a:lnTo>
                <a:cubicBezTo>
                  <a:pt x="88399" y="28298"/>
                  <a:pt x="70319" y="18107"/>
                  <a:pt x="52315" y="22009"/>
                </a:cubicBezTo>
                <a:cubicBezTo>
                  <a:pt x="34310" y="25910"/>
                  <a:pt x="21699" y="42753"/>
                  <a:pt x="22539" y="61772"/>
                </a:cubicBezTo>
                <a:cubicBezTo>
                  <a:pt x="23379" y="80792"/>
                  <a:pt x="37423" y="96373"/>
                  <a:pt x="55696" y="98558"/>
                </a:cubicBezTo>
                <a:close/>
              </a:path>
            </a:pathLst>
          </a:custGeom>
          <a:solidFill>
            <a:schemeClr val="accent1"/>
          </a:solidFill>
          <a:ln cap="flat" w="25400">
            <a:solidFill>
              <a:srgbClr val="B0762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8" name="Shape 138"/>
          <p:cNvSpPr txBox="1"/>
          <p:nvPr/>
        </p:nvSpPr>
        <p:spPr>
          <a:xfrm>
            <a:off x="1642288" y="5190866"/>
            <a:ext cx="1456199" cy="46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" sz="2400" u="none" cap="none" strike="noStrike">
                <a:solidFill>
                  <a:srgbClr val="3F3F3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update</a:t>
            </a:r>
          </a:p>
        </p:txBody>
      </p:sp>
      <p:sp>
        <p:nvSpPr>
          <p:cNvPr id="139" name="Shape 139"/>
          <p:cNvSpPr txBox="1"/>
          <p:nvPr/>
        </p:nvSpPr>
        <p:spPr>
          <a:xfrm rot="-5400000">
            <a:off x="4951774" y="3886974"/>
            <a:ext cx="1455900" cy="46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" sz="2400" u="none" cap="none" strike="noStrike">
                <a:solidFill>
                  <a:srgbClr val="3F3F3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commit</a:t>
            </a:r>
          </a:p>
        </p:txBody>
      </p:sp>
      <p:sp>
        <p:nvSpPr>
          <p:cNvPr id="140" name="Shape 140"/>
          <p:cNvSpPr txBox="1"/>
          <p:nvPr/>
        </p:nvSpPr>
        <p:spPr>
          <a:xfrm rot="5400000">
            <a:off x="2962258" y="3886858"/>
            <a:ext cx="2162100" cy="46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" sz="2400" u="none" cap="none" strike="noStrike">
                <a:solidFill>
                  <a:srgbClr val="3F3F3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check out</a:t>
            </a:r>
          </a:p>
        </p:txBody>
      </p:sp>
      <p:sp>
        <p:nvSpPr>
          <p:cNvPr id="141" name="Shape 141"/>
          <p:cNvSpPr/>
          <p:nvPr/>
        </p:nvSpPr>
        <p:spPr>
          <a:xfrm flipH="1">
            <a:off x="5735350" y="5421503"/>
            <a:ext cx="2062199" cy="3230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5"/>
          </a:solidFill>
          <a:ln cap="flat" w="25400">
            <a:solidFill>
              <a:srgbClr val="766D55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42" name="Shape 142"/>
          <p:cNvSpPr txBox="1"/>
          <p:nvPr/>
        </p:nvSpPr>
        <p:spPr>
          <a:xfrm>
            <a:off x="6117642" y="4994957"/>
            <a:ext cx="1456199" cy="46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" sz="2400" u="none" cap="none" strike="noStrike">
                <a:solidFill>
                  <a:srgbClr val="3F3F3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add</a:t>
            </a:r>
          </a:p>
        </p:txBody>
      </p:sp>
      <p:pic>
        <p:nvPicPr>
          <p:cNvPr id="143" name="Shape 14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573864" y="4245892"/>
            <a:ext cx="605100" cy="60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997720" y="3726780"/>
            <a:ext cx="605100" cy="60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990792" y="4533537"/>
            <a:ext cx="605100" cy="60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Shape 14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775721" y="4908630"/>
            <a:ext cx="902999" cy="902999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Shape 147"/>
          <p:cNvSpPr/>
          <p:nvPr/>
        </p:nvSpPr>
        <p:spPr>
          <a:xfrm rot="3361003">
            <a:off x="3041727" y="2326133"/>
            <a:ext cx="276410" cy="1974734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w="25400">
            <a:solidFill>
              <a:srgbClr val="B0762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48" name="Shape 148"/>
          <p:cNvSpPr txBox="1"/>
          <p:nvPr/>
        </p:nvSpPr>
        <p:spPr>
          <a:xfrm rot="-1985706">
            <a:off x="2086735" y="2784069"/>
            <a:ext cx="1850995" cy="471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baseline="0" i="0" lang="en" sz="2400" u="none" cap="none" strike="noStrike">
                <a:solidFill>
                  <a:srgbClr val="3F3F3F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check out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538256" y="3722673"/>
            <a:ext cx="1746000" cy="523200"/>
          </a:xfrm>
          <a:prstGeom prst="rect">
            <a:avLst/>
          </a:prstGeom>
          <a:solidFill>
            <a:schemeClr val="accent2"/>
          </a:solidFill>
          <a:ln cap="flat" w="25400">
            <a:solidFill>
              <a:srgbClr val="79493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baseline="0" i="1" lang="en" sz="1400" u="none" cap="none" strike="noStrike">
                <a:solidFill>
                  <a:schemeClr val="lt1"/>
                </a:solidFill>
                <a:latin typeface="Souce Sans Pro"/>
                <a:ea typeface="Souce Sans Pro"/>
                <a:cs typeface="Souce Sans Pro"/>
                <a:sym typeface="Souce Sans Pro"/>
              </a:rPr>
              <a:t>Working copy for grading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khaki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