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3"/>
  </p:notesMasterIdLst>
  <p:sldIdLst>
    <p:sldId id="332" r:id="rId3"/>
    <p:sldId id="256" r:id="rId4"/>
    <p:sldId id="258" r:id="rId5"/>
    <p:sldId id="311" r:id="rId6"/>
    <p:sldId id="26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69" r:id="rId25"/>
    <p:sldId id="370" r:id="rId26"/>
    <p:sldId id="371" r:id="rId27"/>
    <p:sldId id="372" r:id="rId28"/>
    <p:sldId id="373" r:id="rId29"/>
    <p:sldId id="374" r:id="rId30"/>
    <p:sldId id="375" r:id="rId31"/>
    <p:sldId id="376" r:id="rId32"/>
    <p:sldId id="377" r:id="rId33"/>
    <p:sldId id="378" r:id="rId34"/>
    <p:sldId id="379" r:id="rId35"/>
    <p:sldId id="380" r:id="rId36"/>
    <p:sldId id="263" r:id="rId37"/>
    <p:sldId id="335" r:id="rId38"/>
    <p:sldId id="334" r:id="rId39"/>
    <p:sldId id="276" r:id="rId40"/>
    <p:sldId id="319" r:id="rId41"/>
    <p:sldId id="321" r:id="rId42"/>
    <p:sldId id="327" r:id="rId43"/>
    <p:sldId id="324" r:id="rId44"/>
    <p:sldId id="328" r:id="rId45"/>
    <p:sldId id="325" r:id="rId46"/>
    <p:sldId id="329" r:id="rId47"/>
    <p:sldId id="326" r:id="rId48"/>
    <p:sldId id="330" r:id="rId49"/>
    <p:sldId id="381" r:id="rId50"/>
    <p:sldId id="331" r:id="rId51"/>
    <p:sldId id="382" r:id="rId52"/>
    <p:sldId id="275" r:id="rId53"/>
    <p:sldId id="349" r:id="rId54"/>
    <p:sldId id="341" r:id="rId55"/>
    <p:sldId id="350" r:id="rId56"/>
    <p:sldId id="343" r:id="rId57"/>
    <p:sldId id="351" r:id="rId58"/>
    <p:sldId id="345" r:id="rId59"/>
    <p:sldId id="346" r:id="rId60"/>
    <p:sldId id="347" r:id="rId61"/>
    <p:sldId id="348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80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3" autoAdjust="0"/>
    <p:restoredTop sz="94660"/>
  </p:normalViewPr>
  <p:slideViewPr>
    <p:cSldViewPr>
      <p:cViewPr varScale="1">
        <p:scale>
          <a:sx n="85" d="100"/>
          <a:sy n="85" d="100"/>
        </p:scale>
        <p:origin x="7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527EB-DB4F-47B8-8CCF-F339968CCA26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65F0C-D535-4238-8501-C7E0525C2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98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73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56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94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>
            <a:lvl1pPr>
              <a:defRPr sz="4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185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14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1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8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1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19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02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16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s.cs.washington.edu/courses/cse331/15sp/concepts/specifications.html" TargetMode="Externa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05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A </a:t>
            </a:r>
            <a:r>
              <a:rPr lang="en-US" sz="3200" dirty="0" smtClean="0"/>
              <a:t>programmer’s wife tells him, “Would you mind going to the store and picking up a loaf of bread. Also, if they have eggs, get a dozen.”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19200" y="4191000"/>
            <a:ext cx="64770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The programmer returns with 12 loaves of bread. </a:t>
            </a:r>
          </a:p>
        </p:txBody>
      </p:sp>
    </p:spTree>
    <p:extLst>
      <p:ext uri="{BB962C8B-B14F-4D97-AF65-F5344CB8AC3E}">
        <p14:creationId xmlns:p14="http://schemas.microsoft.com/office/powerpoint/2010/main" val="185641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Subtraction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09600" y="3134380"/>
            <a:ext cx="7467600" cy="1132820"/>
            <a:chOff x="609600" y="3134380"/>
            <a:chExt cx="7467600" cy="1132820"/>
          </a:xfrm>
        </p:grpSpPr>
        <p:sp>
          <p:nvSpPr>
            <p:cNvPr id="7" name="TextBox 6"/>
            <p:cNvSpPr txBox="1"/>
            <p:nvPr/>
          </p:nvSpPr>
          <p:spPr>
            <a:xfrm>
              <a:off x="2133600" y="313438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0x 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+ 5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374398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	</a:t>
              </a:r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+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x   – 5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9600" y="381074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-</a:t>
              </a:r>
              <a:endParaRPr lang="en-US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2927" y="1600200"/>
            <a:ext cx="8233873" cy="523220"/>
            <a:chOff x="452927" y="1600200"/>
            <a:chExt cx="8233873" cy="523220"/>
          </a:xfrm>
        </p:grpSpPr>
        <p:sp>
          <p:nvSpPr>
            <p:cNvPr id="13" name="TextBox 12"/>
            <p:cNvSpPr txBox="1"/>
            <p:nvPr/>
          </p:nvSpPr>
          <p:spPr>
            <a:xfrm>
              <a:off x="452927" y="1600200"/>
              <a:ext cx="3930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24400" y="1600200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x – 5)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95205" y="1677144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30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Subtraction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52927" y="1600200"/>
            <a:ext cx="8233873" cy="2667000"/>
            <a:chOff x="452927" y="1600200"/>
            <a:chExt cx="8233873" cy="2667000"/>
          </a:xfrm>
        </p:grpSpPr>
        <p:sp>
          <p:nvSpPr>
            <p:cNvPr id="7" name="TextBox 6"/>
            <p:cNvSpPr txBox="1"/>
            <p:nvPr/>
          </p:nvSpPr>
          <p:spPr>
            <a:xfrm>
              <a:off x="2133600" y="313438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+ 5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452927" y="1600200"/>
              <a:ext cx="8233873" cy="523220"/>
              <a:chOff x="452927" y="1600200"/>
              <a:chExt cx="8233873" cy="523220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2927" y="1600200"/>
                <a:ext cx="39308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(5x</a:t>
                </a:r>
                <a:r>
                  <a:rPr lang="en-US" sz="2800" baseline="300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4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  <a:endPara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724400" y="1600200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(3x</a:t>
                </a:r>
                <a:r>
                  <a:rPr lang="en-US" sz="2800" baseline="300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5</a:t>
                </a:r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- 2x</a:t>
                </a:r>
                <a:r>
                  <a:rPr lang="en-US" sz="2800" baseline="300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+ x – 5)</a:t>
                </a:r>
                <a:endPara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395205" y="1677144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-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1143000" y="374398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	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4 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+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x   – 5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381074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-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51768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Subtraction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419600"/>
            <a:ext cx="784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2927" y="4648200"/>
            <a:ext cx="7606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-3x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 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+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6x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- 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-  x   + 10</a:t>
            </a:r>
            <a:endParaRPr lang="en-US" sz="2800" b="1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52927" y="1600200"/>
            <a:ext cx="8233873" cy="2667000"/>
            <a:chOff x="452927" y="1600200"/>
            <a:chExt cx="8233873" cy="2667000"/>
          </a:xfrm>
        </p:grpSpPr>
        <p:sp>
          <p:nvSpPr>
            <p:cNvPr id="14" name="TextBox 13"/>
            <p:cNvSpPr txBox="1"/>
            <p:nvPr/>
          </p:nvSpPr>
          <p:spPr>
            <a:xfrm>
              <a:off x="2133600" y="313438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+ 5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452927" y="1600200"/>
              <a:ext cx="8233873" cy="523220"/>
              <a:chOff x="452927" y="1600200"/>
              <a:chExt cx="8233873" cy="523220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452927" y="1600200"/>
                <a:ext cx="39308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(5x</a:t>
                </a:r>
                <a:r>
                  <a:rPr lang="en-US" sz="2800" baseline="300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4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  <a:endPara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724400" y="1600200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(3x</a:t>
                </a:r>
                <a:r>
                  <a:rPr lang="en-US" sz="2800" baseline="300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5</a:t>
                </a:r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- 2x</a:t>
                </a:r>
                <a:r>
                  <a:rPr lang="en-US" sz="2800" baseline="300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+ x – 5)</a:t>
                </a:r>
                <a:endPara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395205" y="1677144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-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1143000" y="374398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	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4 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+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x   – 5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9600" y="381074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-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80410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Multiplication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496694" y="1676400"/>
            <a:ext cx="5285106" cy="523220"/>
            <a:chOff x="1496694" y="2362200"/>
            <a:chExt cx="5285106" cy="523220"/>
          </a:xfrm>
        </p:grpSpPr>
        <p:sp>
          <p:nvSpPr>
            <p:cNvPr id="4" name="TextBox 3"/>
            <p:cNvSpPr txBox="1"/>
            <p:nvPr/>
          </p:nvSpPr>
          <p:spPr>
            <a:xfrm>
              <a:off x="1496694" y="2362200"/>
              <a:ext cx="28135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(4x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24400" y="2362200"/>
              <a:ext cx="2057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(x – 5)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95205" y="24391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*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67047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Multiplication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81000" y="1676400"/>
            <a:ext cx="7848600" cy="2590800"/>
            <a:chOff x="381000" y="1676400"/>
            <a:chExt cx="7848600" cy="2590800"/>
          </a:xfrm>
        </p:grpSpPr>
        <p:sp>
          <p:nvSpPr>
            <p:cNvPr id="7" name="TextBox 6"/>
            <p:cNvSpPr txBox="1"/>
            <p:nvPr/>
          </p:nvSpPr>
          <p:spPr>
            <a:xfrm>
              <a:off x="3200400" y="2965103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3657600"/>
              <a:ext cx="510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x – 5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81000" y="4267200"/>
              <a:ext cx="78486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9600" y="3734544"/>
              <a:ext cx="300082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dirty="0" smtClean="0"/>
                <a:t>*</a:t>
              </a:r>
              <a:endParaRPr lang="en-US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496694" y="1676400"/>
              <a:ext cx="5285106" cy="523220"/>
              <a:chOff x="1496694" y="2362200"/>
              <a:chExt cx="5285106" cy="523220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1496694" y="2362200"/>
                <a:ext cx="28135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(4x</a:t>
                </a:r>
                <a:r>
                  <a:rPr lang="en-US" sz="2800" baseline="300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  <a:endPara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724400" y="2362200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(x – 5)</a:t>
                </a:r>
                <a:endPara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395205" y="2439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*</a:t>
                </a:r>
                <a:endParaRPr lang="en-US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9232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90600" y="4495800"/>
            <a:ext cx="706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-20x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– 25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Multiplication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81000" y="1676400"/>
            <a:ext cx="7848600" cy="2590800"/>
            <a:chOff x="381000" y="1676400"/>
            <a:chExt cx="7848600" cy="2590800"/>
          </a:xfrm>
        </p:grpSpPr>
        <p:sp>
          <p:nvSpPr>
            <p:cNvPr id="15" name="TextBox 14"/>
            <p:cNvSpPr txBox="1"/>
            <p:nvPr/>
          </p:nvSpPr>
          <p:spPr>
            <a:xfrm>
              <a:off x="3200400" y="2965103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3000" y="3657600"/>
              <a:ext cx="510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x – 5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381000" y="4267200"/>
              <a:ext cx="78486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09600" y="3734544"/>
              <a:ext cx="300082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dirty="0" smtClean="0"/>
                <a:t>*</a:t>
              </a:r>
              <a:endParaRPr lang="en-US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1496694" y="1676400"/>
              <a:ext cx="5285106" cy="523220"/>
              <a:chOff x="1496694" y="2362200"/>
              <a:chExt cx="5285106" cy="52322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1496694" y="2362200"/>
                <a:ext cx="28135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(4x</a:t>
                </a:r>
                <a:r>
                  <a:rPr lang="en-US" sz="2800" baseline="300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  <a:endPara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724400" y="2362200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(x – 5)</a:t>
                </a:r>
                <a:endPara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395205" y="2439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*</a:t>
                </a:r>
                <a:endParaRPr lang="en-US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3137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Multiplication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4495800"/>
            <a:ext cx="7068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-20x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– 25</a:t>
            </a:r>
          </a:p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-x</a:t>
            </a:r>
            <a:r>
              <a:rPr lang="en-US" sz="2800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+ 5x</a:t>
            </a:r>
            <a:endParaRPr lang="en-US" sz="2800" baseline="300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81000" y="1676400"/>
            <a:ext cx="7848600" cy="2590800"/>
            <a:chOff x="381000" y="1676400"/>
            <a:chExt cx="7848600" cy="2590800"/>
          </a:xfrm>
        </p:grpSpPr>
        <p:sp>
          <p:nvSpPr>
            <p:cNvPr id="25" name="TextBox 24"/>
            <p:cNvSpPr txBox="1"/>
            <p:nvPr/>
          </p:nvSpPr>
          <p:spPr>
            <a:xfrm>
              <a:off x="3200400" y="2965103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43000" y="3657600"/>
              <a:ext cx="510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x – 5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381000" y="4267200"/>
              <a:ext cx="78486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09600" y="3734544"/>
              <a:ext cx="300082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dirty="0" smtClean="0"/>
                <a:t>*</a:t>
              </a:r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496694" y="1676400"/>
              <a:ext cx="5285106" cy="523220"/>
              <a:chOff x="1496694" y="2362200"/>
              <a:chExt cx="5285106" cy="523220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1496694" y="2362200"/>
                <a:ext cx="28135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(4x</a:t>
                </a:r>
                <a:r>
                  <a:rPr lang="en-US" sz="2800" baseline="300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  <a:endPara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724400" y="2362200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(x – 5)</a:t>
                </a:r>
                <a:endPara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395205" y="2439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*</a:t>
                </a:r>
                <a:endParaRPr lang="en-US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7406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Multiplication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8858" y="5040868"/>
            <a:ext cx="300082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70905" y="5562600"/>
            <a:ext cx="784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90600" y="5638800"/>
            <a:ext cx="706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-21x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 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+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5x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 - 25</a:t>
            </a:r>
            <a:endParaRPr lang="en-US" sz="2800" b="1" baseline="300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0600" y="4495800"/>
            <a:ext cx="7068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-20x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– 25</a:t>
            </a:r>
          </a:p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-x</a:t>
            </a:r>
            <a:r>
              <a:rPr lang="en-US" sz="2800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+ 5x</a:t>
            </a:r>
            <a:endParaRPr lang="en-US" sz="2800" baseline="300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81000" y="1676400"/>
            <a:ext cx="7848600" cy="2590800"/>
            <a:chOff x="381000" y="1676400"/>
            <a:chExt cx="7848600" cy="2590800"/>
          </a:xfrm>
        </p:grpSpPr>
        <p:sp>
          <p:nvSpPr>
            <p:cNvPr id="28" name="TextBox 27"/>
            <p:cNvSpPr txBox="1"/>
            <p:nvPr/>
          </p:nvSpPr>
          <p:spPr>
            <a:xfrm>
              <a:off x="3200400" y="2965103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43000" y="3657600"/>
              <a:ext cx="510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x – 5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381000" y="4267200"/>
              <a:ext cx="78486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09600" y="3734544"/>
              <a:ext cx="300082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dirty="0" smtClean="0"/>
                <a:t>*</a:t>
              </a:r>
              <a:endParaRPr lang="en-US" dirty="0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496694" y="1676400"/>
              <a:ext cx="5285106" cy="523220"/>
              <a:chOff x="1496694" y="2362200"/>
              <a:chExt cx="5285106" cy="523220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1496694" y="2362200"/>
                <a:ext cx="28135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(4x</a:t>
                </a:r>
                <a:r>
                  <a:rPr lang="en-US" sz="2800" baseline="300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  <a:endPara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724400" y="2362200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(x – 5)</a:t>
                </a:r>
                <a:endPara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4395205" y="2439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*</a:t>
                </a:r>
                <a:endParaRPr lang="en-US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368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452927" y="1610380"/>
            <a:ext cx="8233873" cy="523220"/>
            <a:chOff x="452927" y="1524744"/>
            <a:chExt cx="8233873" cy="523220"/>
          </a:xfrm>
        </p:grpSpPr>
        <p:sp>
          <p:nvSpPr>
            <p:cNvPr id="7" name="TextBox 6"/>
            <p:cNvSpPr txBox="1"/>
            <p:nvPr/>
          </p:nvSpPr>
          <p:spPr>
            <a:xfrm>
              <a:off x="452927" y="1524744"/>
              <a:ext cx="3930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6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– 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24400" y="1524744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– 5)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95205" y="1601688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/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4286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2667000"/>
            <a:ext cx="3536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+ 4x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– 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+ 5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2667000"/>
            <a:ext cx="2599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x</a:t>
            </a:r>
            <a:r>
              <a:rPr lang="en-US" sz="2800" baseline="300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- 2x</a:t>
            </a:r>
            <a:r>
              <a:rPr lang="en-US" sz="2800" baseline="300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– 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52800" y="25908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52800" y="2590800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52927" y="1610380"/>
            <a:ext cx="8233873" cy="523220"/>
            <a:chOff x="452927" y="1524744"/>
            <a:chExt cx="8233873" cy="523220"/>
          </a:xfrm>
        </p:grpSpPr>
        <p:sp>
          <p:nvSpPr>
            <p:cNvPr id="14" name="TextBox 13"/>
            <p:cNvSpPr txBox="1"/>
            <p:nvPr/>
          </p:nvSpPr>
          <p:spPr>
            <a:xfrm>
              <a:off x="452927" y="1524744"/>
              <a:ext cx="3930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6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– 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24400" y="1524744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– 5)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95205" y="1601688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/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6840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2600" dirty="0" smtClean="0"/>
              <a:t>Slides by Vinod </a:t>
            </a:r>
            <a:r>
              <a:rPr lang="en-US" sz="2600" dirty="0" err="1" smtClean="0"/>
              <a:t>Rathnam</a:t>
            </a:r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with material from </a:t>
            </a:r>
            <a:r>
              <a:rPr lang="en-US" sz="2600" dirty="0"/>
              <a:t>Alex </a:t>
            </a:r>
            <a:r>
              <a:rPr lang="en-US" sz="2600" dirty="0" err="1" smtClean="0"/>
              <a:t>Mariakakis</a:t>
            </a:r>
            <a:r>
              <a:rPr lang="en-US" sz="2600" dirty="0" smtClean="0"/>
              <a:t>,</a:t>
            </a:r>
            <a:endParaRPr lang="en-US" sz="2600" dirty="0"/>
          </a:p>
          <a:p>
            <a:r>
              <a:rPr lang="en-US" sz="2600" dirty="0" smtClean="0"/>
              <a:t>Krysta Yousoufian, Mike </a:t>
            </a:r>
            <a:r>
              <a:rPr lang="en-US" sz="2600" dirty="0"/>
              <a:t>Ernst, Kellen </a:t>
            </a:r>
            <a:r>
              <a:rPr lang="en-US" sz="2600" dirty="0" smtClean="0"/>
              <a:t>Donohue</a:t>
            </a:r>
            <a:endParaRPr lang="en-US" sz="2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838200"/>
            <a:ext cx="7772400" cy="259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6600" b="1" dirty="0" smtClean="0"/>
              <a:t>Section 3: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5500" dirty="0" smtClean="0"/>
              <a:t>HW4, ADTs, and more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424807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22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1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0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74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85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76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75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63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17719" y="4623495"/>
            <a:ext cx="407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 14  0 -28 -70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73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17719" y="4623495"/>
            <a:ext cx="407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 14  0 -28 -70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38727" y="51467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0  24  28  70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38727" y="55829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395205" y="5146715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58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Announcements</a:t>
            </a:r>
          </a:p>
          <a:p>
            <a:pPr lvl="1"/>
            <a:r>
              <a:rPr lang="en-US" sz="2000" dirty="0" smtClean="0"/>
              <a:t>HW3: due </a:t>
            </a:r>
            <a:r>
              <a:rPr lang="en-US" sz="2000" dirty="0" smtClean="0"/>
              <a:t>yesterday</a:t>
            </a:r>
            <a:endParaRPr lang="en-US" sz="2000" dirty="0" smtClean="0"/>
          </a:p>
          <a:p>
            <a:pPr lvl="1"/>
            <a:r>
              <a:rPr lang="en-US" sz="2000" dirty="0" smtClean="0"/>
              <a:t>HW4: due next </a:t>
            </a:r>
            <a:r>
              <a:rPr lang="en-US" sz="2000" dirty="0" smtClean="0"/>
              <a:t>Wednesday April 22nd</a:t>
            </a:r>
            <a:endParaRPr lang="en-US" sz="2000" dirty="0" smtClean="0"/>
          </a:p>
          <a:p>
            <a:r>
              <a:rPr lang="en-US" dirty="0" smtClean="0"/>
              <a:t>Polynomial arithmetic</a:t>
            </a:r>
          </a:p>
          <a:p>
            <a:r>
              <a:rPr lang="en-US" dirty="0" smtClean="0"/>
              <a:t>Abstract data types (ADT)</a:t>
            </a:r>
          </a:p>
          <a:p>
            <a:r>
              <a:rPr lang="en-US" dirty="0" smtClean="0"/>
              <a:t>Representation invariants (RI)</a:t>
            </a:r>
          </a:p>
          <a:p>
            <a:r>
              <a:rPr lang="en-US" dirty="0" smtClean="0"/>
              <a:t>Abstraction Functions</a:t>
            </a:r>
          </a:p>
          <a:p>
            <a:r>
              <a:rPr lang="en-US" dirty="0" smtClean="0"/>
              <a:t>Further information found in </a:t>
            </a:r>
            <a:r>
              <a:rPr lang="en-US" b="1" dirty="0" smtClean="0"/>
              <a:t>Calendar/info</a:t>
            </a:r>
            <a:r>
              <a:rPr lang="en-US" dirty="0" smtClean="0"/>
              <a:t> &amp; </a:t>
            </a:r>
            <a:r>
              <a:rPr lang="en-US" b="1" dirty="0" smtClean="0"/>
              <a:t>docs/handouts</a:t>
            </a:r>
            <a:r>
              <a:rPr lang="en-US" dirty="0" smtClean="0"/>
              <a:t> link on website</a:t>
            </a:r>
          </a:p>
        </p:txBody>
      </p:sp>
    </p:spTree>
    <p:extLst>
      <p:ext uri="{BB962C8B-B14F-4D97-AF65-F5344CB8AC3E}">
        <p14:creationId xmlns:p14="http://schemas.microsoft.com/office/powerpoint/2010/main" val="246560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17719" y="4623495"/>
            <a:ext cx="407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 14  0 -28 -70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38727" y="51467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0  24  28  70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38727" y="55829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24  28  70 5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395205" y="5146715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50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5  0 14 24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17719" y="4623495"/>
            <a:ext cx="407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 14  0 -28 -70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38727" y="51467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0  24  28  70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38727" y="55829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24  28  70 5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29200" y="599697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24  0  -48 -120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395205" y="5146715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891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5  0 14 24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17719" y="4623495"/>
            <a:ext cx="407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 14  0 -28 -70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4719415" y="6477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38727" y="51467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0  24  28  70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38727" y="55829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24  28  70 5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29200" y="599697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24  0  -48 -120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14514" y="641098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0   28 118 125  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395205" y="5146715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6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-152401" y="3154240"/>
            <a:ext cx="4489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5x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+ 14x + 24</a:t>
            </a:r>
            <a:endParaRPr lang="en-US" sz="2800" b="1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5327" y="1541302"/>
            <a:ext cx="3930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(5x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+ 4x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– 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+ 5)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76800" y="154130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(x</a:t>
            </a:r>
            <a:r>
              <a:rPr lang="en-US" sz="2800" baseline="300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- 2x</a:t>
            </a:r>
            <a:r>
              <a:rPr lang="en-US" sz="2800" baseline="300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– 5)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47605" y="1618246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/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483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-152401" y="3154240"/>
            <a:ext cx="4489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5x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+ 14x + 24</a:t>
            </a:r>
            <a:endParaRPr lang="en-US" sz="2800" b="1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337529" y="2892630"/>
            <a:ext cx="4196871" cy="1050891"/>
            <a:chOff x="4337529" y="2710190"/>
            <a:chExt cx="4196871" cy="1050891"/>
          </a:xfrm>
        </p:grpSpPr>
        <p:sp>
          <p:nvSpPr>
            <p:cNvPr id="25" name="TextBox 24"/>
            <p:cNvSpPr txBox="1"/>
            <p:nvPr/>
          </p:nvSpPr>
          <p:spPr>
            <a:xfrm>
              <a:off x="4732336" y="2710190"/>
              <a:ext cx="3802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28x</a:t>
              </a:r>
              <a:r>
                <a:rPr lang="en-US" sz="2800" b="1" baseline="30000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b="1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 + 118x + 125  </a:t>
              </a:r>
              <a:endPara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37529" y="30487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4800600" y="3238605"/>
              <a:ext cx="3352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334000" y="3237861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sz="2800" b="1" baseline="30000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b="1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="1" baseline="30000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b="1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– 5</a:t>
              </a:r>
              <a:endPara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05327" y="1541302"/>
            <a:ext cx="3930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(5x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+ 4x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– 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+ 5)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76800" y="154130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(x</a:t>
            </a:r>
            <a:r>
              <a:rPr lang="en-US" sz="2800" baseline="300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- 2x</a:t>
            </a:r>
            <a:r>
              <a:rPr lang="en-US" sz="2800" baseline="300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– 5)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47605" y="1618246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/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711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600200"/>
          </a:xfrm>
        </p:spPr>
        <p:txBody>
          <a:bodyPr/>
          <a:lstStyle/>
          <a:p>
            <a:r>
              <a:rPr lang="en-US" dirty="0" err="1" smtClean="0"/>
              <a:t>CalculatorFrame</a:t>
            </a:r>
            <a:r>
              <a:rPr lang="en-US" dirty="0" smtClean="0"/>
              <a:t>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07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Example: 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S</a:t>
            </a:r>
            <a:r>
              <a:rPr lang="en-US" dirty="0" smtClean="0"/>
              <a:t>uppose we want to make a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Line</a:t>
            </a:r>
            <a:r>
              <a:rPr lang="en-US" dirty="0" smtClean="0"/>
              <a:t> class that represents lines on the Cartesian plane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733800" y="2705100"/>
            <a:ext cx="0" cy="2514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352800" y="4762500"/>
            <a:ext cx="2895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14800" y="3500735"/>
            <a:ext cx="38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.</a:t>
            </a:r>
            <a:endParaRPr lang="en-US" sz="1400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305300" y="3200400"/>
            <a:ext cx="1753680" cy="9336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314450" y="5715000"/>
            <a:ext cx="69723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See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hlinkClick r:id="rId2"/>
              </a:rPr>
              <a:t>http://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hlinkClick r:id="rId2"/>
              </a:rPr>
              <a:t>courses.cs.washington.edu/courses/cse331/15sp/concepts/specifications.html</a:t>
            </a:r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ctr"/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for more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8480" y="2548359"/>
            <a:ext cx="38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4546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Example: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This class represents the mathematical concept of a line segment.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A line is an immutable line segment on the 2D plane that has endpoints p1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and p2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Line {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8702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Constrains an object’s internal state</a:t>
            </a:r>
          </a:p>
          <a:p>
            <a:r>
              <a:rPr lang="en-US" dirty="0" smtClean="0"/>
              <a:t>Maps concrete representation of object to a </a:t>
            </a:r>
            <a:r>
              <a:rPr lang="en-US" dirty="0" err="1" smtClean="0"/>
              <a:t>boolean</a:t>
            </a:r>
            <a:endParaRPr lang="en-US" dirty="0" smtClean="0"/>
          </a:p>
          <a:p>
            <a:r>
              <a:rPr lang="en-US" dirty="0" smtClean="0"/>
              <a:t>If representation invariant is false/violated, the object is “broken” – doesn’t map to any abstract value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719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Example: Circle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Circle on the Cartesian coordinate plane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733800" y="2705100"/>
            <a:ext cx="0" cy="2514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352800" y="4762500"/>
            <a:ext cx="2895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90294" y="3319289"/>
            <a:ext cx="38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.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4038600" y="2867332"/>
            <a:ext cx="2209800" cy="22098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7" idx="7"/>
          </p:cNvCxnSpPr>
          <p:nvPr/>
        </p:nvCxnSpPr>
        <p:spPr>
          <a:xfrm flipH="1">
            <a:off x="5143502" y="3190950"/>
            <a:ext cx="781280" cy="7812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66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HW4: Polynomial Graphing 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Problem 0:</a:t>
            </a:r>
            <a:r>
              <a:rPr lang="en-US" dirty="0" smtClean="0"/>
              <a:t> Write </a:t>
            </a:r>
            <a:r>
              <a:rPr lang="en-US" dirty="0" err="1" smtClean="0"/>
              <a:t>pseudocode</a:t>
            </a:r>
            <a:r>
              <a:rPr lang="en-US" dirty="0" smtClean="0"/>
              <a:t> algorithms for polynomial operations</a:t>
            </a:r>
          </a:p>
          <a:p>
            <a:r>
              <a:rPr lang="en-US" b="1" dirty="0" smtClean="0"/>
              <a:t>Problem 1:</a:t>
            </a:r>
            <a:r>
              <a:rPr lang="en-US" dirty="0" smtClean="0"/>
              <a:t> Answer questions about </a:t>
            </a:r>
            <a:r>
              <a:rPr lang="en-US" dirty="0" err="1" smtClean="0"/>
              <a:t>RatNum</a:t>
            </a:r>
            <a:endParaRPr lang="en-US" dirty="0" smtClean="0"/>
          </a:p>
          <a:p>
            <a:r>
              <a:rPr lang="en-US" b="1" dirty="0" smtClean="0"/>
              <a:t>Problem 2:</a:t>
            </a:r>
            <a:r>
              <a:rPr lang="en-US" dirty="0"/>
              <a:t> </a:t>
            </a:r>
            <a:r>
              <a:rPr lang="en-US" dirty="0" smtClean="0"/>
              <a:t>Implement </a:t>
            </a:r>
            <a:r>
              <a:rPr lang="en-US" dirty="0" err="1" smtClean="0"/>
              <a:t>RatTerm</a:t>
            </a:r>
            <a:endParaRPr lang="en-US" dirty="0" smtClean="0"/>
          </a:p>
          <a:p>
            <a:r>
              <a:rPr lang="en-US" b="1" dirty="0" smtClean="0"/>
              <a:t>Problem 3:</a:t>
            </a:r>
            <a:r>
              <a:rPr lang="en-US" dirty="0" smtClean="0"/>
              <a:t> Implement </a:t>
            </a:r>
            <a:r>
              <a:rPr lang="en-US" dirty="0" err="1" smtClean="0"/>
              <a:t>RatPoly</a:t>
            </a:r>
            <a:endParaRPr lang="en-US" dirty="0" smtClean="0"/>
          </a:p>
          <a:p>
            <a:r>
              <a:rPr lang="en-US" b="1" dirty="0" smtClean="0"/>
              <a:t>Problem 4:</a:t>
            </a:r>
            <a:r>
              <a:rPr lang="en-US" dirty="0" smtClean="0"/>
              <a:t> Implement </a:t>
            </a:r>
            <a:r>
              <a:rPr lang="en-US" dirty="0" err="1" smtClean="0"/>
              <a:t>RatPolyStack</a:t>
            </a:r>
            <a:endParaRPr lang="en-US" dirty="0" smtClean="0"/>
          </a:p>
          <a:p>
            <a:r>
              <a:rPr lang="en-US" b="1" dirty="0" smtClean="0"/>
              <a:t>Problem 5:</a:t>
            </a:r>
            <a:r>
              <a:rPr lang="en-US" dirty="0" smtClean="0"/>
              <a:t> Try out the calculator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2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Circle: Class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4581734" cy="50292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/>
              <a:t>What </a:t>
            </a:r>
            <a:r>
              <a:rPr lang="en-US" dirty="0" smtClean="0"/>
              <a:t>represents the abstract state of a Circle?</a:t>
            </a:r>
          </a:p>
          <a:p>
            <a:pPr marL="425196"/>
            <a:r>
              <a:rPr lang="en-US" sz="2000" dirty="0" smtClean="0"/>
              <a:t>Center</a:t>
            </a:r>
          </a:p>
          <a:p>
            <a:pPr marL="425196"/>
            <a:r>
              <a:rPr lang="en-US" sz="2000" dirty="0"/>
              <a:t>R</a:t>
            </a:r>
            <a:r>
              <a:rPr lang="en-US" sz="2000" dirty="0" smtClean="0"/>
              <a:t>adius</a:t>
            </a:r>
            <a:endParaRPr lang="en-US" sz="2000" dirty="0"/>
          </a:p>
          <a:p>
            <a:pPr marL="82296" indent="0">
              <a:buNone/>
            </a:pPr>
            <a:r>
              <a:rPr lang="en-US" dirty="0" smtClean="0"/>
              <a:t>What are some properties of a circle we can determine?</a:t>
            </a:r>
          </a:p>
          <a:p>
            <a:pPr marL="425196"/>
            <a:r>
              <a:rPr lang="en-US" sz="2000" dirty="0" smtClean="0"/>
              <a:t>Circumference </a:t>
            </a:r>
          </a:p>
          <a:p>
            <a:pPr marL="425196"/>
            <a:r>
              <a:rPr lang="en-US" sz="2000" dirty="0" smtClean="0"/>
              <a:t>Area</a:t>
            </a:r>
          </a:p>
          <a:p>
            <a:pPr marL="82296" indent="0">
              <a:buNone/>
            </a:pPr>
            <a:r>
              <a:rPr lang="en-US" dirty="0" smtClean="0"/>
              <a:t>How can we implement this?</a:t>
            </a:r>
            <a:endParaRPr lang="en-US" dirty="0"/>
          </a:p>
          <a:p>
            <a:pPr marL="425196"/>
            <a:r>
              <a:rPr lang="en-US" sz="2000" dirty="0" smtClean="0"/>
              <a:t>#1: Center, radius</a:t>
            </a:r>
            <a:endParaRPr lang="en-US" sz="2000" dirty="0"/>
          </a:p>
          <a:p>
            <a:pPr marL="425196"/>
            <a:r>
              <a:rPr lang="en-US" sz="2000" dirty="0" smtClean="0"/>
              <a:t>#2: Center, edge</a:t>
            </a:r>
          </a:p>
          <a:p>
            <a:pPr marL="425196"/>
            <a:r>
              <a:rPr lang="en-US" sz="2000" dirty="0" smtClean="0"/>
              <a:t>#3: Corners of diameter</a:t>
            </a:r>
          </a:p>
          <a:p>
            <a:pPr marL="425196"/>
            <a:endParaRPr lang="en-US" dirty="0"/>
          </a:p>
          <a:p>
            <a:pPr marL="82296" indent="0">
              <a:buNone/>
            </a:pPr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371600"/>
            <a:ext cx="2162089" cy="18335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590800"/>
            <a:ext cx="2438400" cy="225083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572000"/>
            <a:ext cx="3086476" cy="2109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15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Circle1 {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center;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double rad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1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Circle1 {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center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double rad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&amp;&amp; rad &gt; 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70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2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Circle2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center;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edge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0997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2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Circle2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center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edge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&amp;&amp;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edge != null &amp;&amp; 		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!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center.equals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(edge)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4097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3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Circle3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corner1, corner2;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 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133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3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Circle3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corner1, corner2;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	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corner1 != null &amp;&amp; </a:t>
            </a:r>
            <a:endParaRPr lang="en-US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corner2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!= null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&amp;&amp;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!corner1.equals(corner2)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7665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Rep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Representation </a:t>
            </a:r>
            <a:r>
              <a:rPr lang="en-US" sz="2400" dirty="0"/>
              <a:t>invariant should hold before and after every public </a:t>
            </a:r>
            <a:r>
              <a:rPr lang="en-US" sz="2400" dirty="0" smtClean="0"/>
              <a:t>method</a:t>
            </a:r>
          </a:p>
          <a:p>
            <a:r>
              <a:rPr lang="en-US" dirty="0"/>
              <a:t>Write </a:t>
            </a:r>
            <a:r>
              <a:rPr lang="en-US" dirty="0" smtClean="0"/>
              <a:t>and </a:t>
            </a:r>
            <a:r>
              <a:rPr lang="en-US" dirty="0"/>
              <a:t>use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checkRep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lvl="1"/>
            <a:r>
              <a:rPr lang="en-US" sz="2000" dirty="0"/>
              <a:t>Call before and after public </a:t>
            </a:r>
            <a:r>
              <a:rPr lang="en-US" sz="2000" dirty="0" smtClean="0"/>
              <a:t>methods</a:t>
            </a:r>
          </a:p>
          <a:p>
            <a:pPr lvl="1"/>
            <a:r>
              <a:rPr lang="en-US" sz="2000" dirty="0" smtClean="0"/>
              <a:t>Make use of Java’s assert syntax!</a:t>
            </a:r>
            <a:endParaRPr lang="en-US" sz="2000" dirty="0"/>
          </a:p>
          <a:p>
            <a:pPr lvl="1"/>
            <a:r>
              <a:rPr lang="en-US" sz="2000" dirty="0"/>
              <a:t>OK that it adds extra code</a:t>
            </a:r>
          </a:p>
          <a:p>
            <a:pPr lvl="2"/>
            <a:r>
              <a:rPr lang="en-US" sz="2000" dirty="0"/>
              <a:t>Asserts won’t be included on release builds</a:t>
            </a:r>
          </a:p>
          <a:p>
            <a:pPr lvl="2"/>
            <a:r>
              <a:rPr lang="en-US" sz="2000" dirty="0"/>
              <a:t>Important for finding </a:t>
            </a:r>
            <a:r>
              <a:rPr lang="en-US" sz="2000" dirty="0" smtClean="0"/>
              <a:t>bugs</a:t>
            </a:r>
          </a:p>
          <a:p>
            <a:pPr lvl="2"/>
            <a:endParaRPr lang="en-US" sz="20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925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372600" cy="1066800"/>
          </a:xfrm>
        </p:spPr>
        <p:txBody>
          <a:bodyPr/>
          <a:lstStyle/>
          <a:p>
            <a:r>
              <a:rPr lang="en-US" sz="4000" dirty="0" err="1" smtClean="0"/>
              <a:t>checkRep</a:t>
            </a:r>
            <a:r>
              <a:rPr lang="en-US" sz="4000" dirty="0" smtClean="0"/>
              <a:t>() Example With Exceptions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Circle1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center;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double rad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void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checkRep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 throws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RuntimeException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	if (center == null)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		throw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new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RuntimeException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(“This does 					not have a center");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if (radius &lt;= 0)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	throw new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RuntimeException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(“This 				circle has a negative radius”);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	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}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0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447800"/>
          </a:xfrm>
        </p:spPr>
        <p:txBody>
          <a:bodyPr/>
          <a:lstStyle/>
          <a:p>
            <a:r>
              <a:rPr lang="en-US" sz="4400" dirty="0" err="1" smtClean="0"/>
              <a:t>checkRep</a:t>
            </a:r>
            <a:r>
              <a:rPr lang="en-US" sz="4400" dirty="0" smtClean="0"/>
              <a:t>() Example with Asserts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Circle1 {</a:t>
            </a: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center;</a:t>
            </a:r>
            <a:endParaRPr lang="en-US" sz="17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double rad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endParaRPr lang="en-US" sz="17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void </a:t>
            </a:r>
            <a:r>
              <a:rPr lang="en-US" sz="17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checkRep</a:t>
            </a: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 throws </a:t>
            </a:r>
            <a:r>
              <a:rPr lang="en-US" sz="17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RuntimeException</a:t>
            </a: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	assert center != null : “This does not have a 						  center”;</a:t>
            </a: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endParaRPr lang="en-US" sz="17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assert radius &gt; 0 : “This circle has a negative 				     radius”;</a:t>
            </a:r>
          </a:p>
          <a:p>
            <a:pPr marL="0" indent="0">
              <a:buNone/>
            </a:pP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}</a:t>
            </a:r>
            <a:endParaRPr lang="en-US" sz="17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7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800" y="5346411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 lot neater!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564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RatThings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RatNum</a:t>
            </a:r>
            <a:endParaRPr lang="en-US" dirty="0" smtClean="0"/>
          </a:p>
          <a:p>
            <a:pPr lvl="1"/>
            <a:r>
              <a:rPr lang="en-US" sz="2000" dirty="0" smtClean="0"/>
              <a:t>ADT for a Rational Number</a:t>
            </a:r>
          </a:p>
          <a:p>
            <a:pPr lvl="1"/>
            <a:r>
              <a:rPr lang="en-US" sz="2000" dirty="0" smtClean="0"/>
              <a:t>Has </a:t>
            </a:r>
            <a:r>
              <a:rPr lang="en-US" sz="2000" dirty="0" err="1" smtClean="0"/>
              <a:t>NaN</a:t>
            </a:r>
            <a:endParaRPr lang="en-US" sz="2000" dirty="0" smtClean="0"/>
          </a:p>
          <a:p>
            <a:r>
              <a:rPr lang="en-US" dirty="0" err="1" smtClean="0"/>
              <a:t>RatTerm</a:t>
            </a:r>
            <a:endParaRPr lang="en-US" dirty="0" smtClean="0"/>
          </a:p>
          <a:p>
            <a:pPr lvl="1"/>
            <a:r>
              <a:rPr lang="en-US" sz="2000" dirty="0" smtClean="0"/>
              <a:t>Single polynomial term</a:t>
            </a:r>
          </a:p>
          <a:p>
            <a:pPr lvl="1"/>
            <a:r>
              <a:rPr lang="en-US" sz="2000" dirty="0" smtClean="0"/>
              <a:t>Coefficient (</a:t>
            </a:r>
            <a:r>
              <a:rPr lang="en-US" sz="2000" dirty="0" err="1" smtClean="0"/>
              <a:t>RatNum</a:t>
            </a:r>
            <a:r>
              <a:rPr lang="en-US" sz="2000" dirty="0" smtClean="0"/>
              <a:t>) &amp; degree</a:t>
            </a:r>
          </a:p>
          <a:p>
            <a:r>
              <a:rPr lang="en-US" dirty="0" err="1" smtClean="0"/>
              <a:t>RatPoly</a:t>
            </a:r>
            <a:endParaRPr lang="en-US" dirty="0" smtClean="0"/>
          </a:p>
          <a:p>
            <a:pPr lvl="1"/>
            <a:r>
              <a:rPr lang="en-US" sz="2000" dirty="0" smtClean="0"/>
              <a:t>Sum of </a:t>
            </a:r>
            <a:r>
              <a:rPr lang="en-US" sz="2000" dirty="0" err="1" smtClean="0"/>
              <a:t>RatTerms</a:t>
            </a:r>
            <a:endParaRPr lang="en-US" sz="2000" dirty="0" smtClean="0"/>
          </a:p>
          <a:p>
            <a:r>
              <a:rPr lang="en-US" dirty="0" err="1" smtClean="0"/>
              <a:t>RatPolyStack</a:t>
            </a:r>
            <a:endParaRPr lang="en-US" dirty="0" smtClean="0"/>
          </a:p>
          <a:p>
            <a:pPr lvl="1"/>
            <a:r>
              <a:rPr lang="en-US" sz="2000" dirty="0" smtClean="0"/>
              <a:t>Ordered collection of </a:t>
            </a:r>
            <a:r>
              <a:rPr lang="en-US" sz="2000" dirty="0" err="1" smtClean="0"/>
              <a:t>RatPolys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429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Asserts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enable asserts: Go to Run-&gt;Run Configurations…-&gt;Arguments tab-&gt; input </a:t>
            </a:r>
          </a:p>
          <a:p>
            <a:pPr marL="0" indent="0">
              <a:buNone/>
            </a:pPr>
            <a:r>
              <a:rPr lang="en-US" b="1" dirty="0" smtClean="0"/>
              <a:t>   –</a:t>
            </a:r>
            <a:r>
              <a:rPr lang="en-US" b="1" dirty="0" err="1"/>
              <a:t>ea</a:t>
            </a:r>
            <a:r>
              <a:rPr lang="en-US" dirty="0"/>
              <a:t> in VM arguments section</a:t>
            </a:r>
          </a:p>
          <a:p>
            <a:pPr lvl="1"/>
            <a:r>
              <a:rPr lang="en-US" sz="2400" dirty="0"/>
              <a:t>Do this for every test file</a:t>
            </a:r>
          </a:p>
          <a:p>
            <a:pPr lvl="1"/>
            <a:r>
              <a:rPr lang="en-US" sz="2400" dirty="0"/>
              <a:t>Demo!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Abstraction function: a </a:t>
            </a:r>
            <a:r>
              <a:rPr lang="en-US" b="1" dirty="0"/>
              <a:t>mapping </a:t>
            </a:r>
            <a:r>
              <a:rPr lang="en-US" dirty="0"/>
              <a:t>from </a:t>
            </a:r>
            <a:r>
              <a:rPr lang="en-US" b="1" dirty="0"/>
              <a:t>internal state </a:t>
            </a:r>
            <a:r>
              <a:rPr lang="en-US" dirty="0"/>
              <a:t>to </a:t>
            </a:r>
            <a:r>
              <a:rPr lang="en-US" b="1" dirty="0"/>
              <a:t>abstract </a:t>
            </a:r>
            <a:r>
              <a:rPr lang="en-US" b="1" dirty="0" smtClean="0"/>
              <a:t>value</a:t>
            </a:r>
            <a:endParaRPr lang="en-US" dirty="0" smtClean="0"/>
          </a:p>
          <a:p>
            <a:r>
              <a:rPr lang="en-US" dirty="0" smtClean="0"/>
              <a:t>Abstract fields may </a:t>
            </a:r>
            <a:r>
              <a:rPr lang="en-US" dirty="0"/>
              <a:t>not map directly to </a:t>
            </a:r>
            <a:r>
              <a:rPr lang="en-US" dirty="0" smtClean="0"/>
              <a:t>representation fields</a:t>
            </a:r>
          </a:p>
          <a:p>
            <a:pPr lvl="1"/>
            <a:r>
              <a:rPr lang="en-US" sz="2000" dirty="0" smtClean="0"/>
              <a:t>Circle has </a:t>
            </a:r>
            <a:r>
              <a:rPr lang="en-US" sz="2000" b="1" dirty="0" smtClean="0"/>
              <a:t>radius </a:t>
            </a:r>
            <a:r>
              <a:rPr lang="en-US" sz="2000" dirty="0" smtClean="0"/>
              <a:t>but not necessarily </a:t>
            </a:r>
          </a:p>
          <a:p>
            <a:pPr marL="914400" lvl="2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radius;</a:t>
            </a:r>
            <a:endParaRPr lang="en-US" sz="2000" dirty="0" smtClean="0"/>
          </a:p>
          <a:p>
            <a:r>
              <a:rPr lang="en-US" dirty="0" smtClean="0"/>
              <a:t>Internal representation can be anything as long as it somehow encodes the abstract value</a:t>
            </a:r>
          </a:p>
          <a:p>
            <a:r>
              <a:rPr lang="en-US" dirty="0" smtClean="0"/>
              <a:t>Representation Invariant excludes values for which the abstraction function has no meaning</a:t>
            </a:r>
          </a:p>
        </p:txBody>
      </p:sp>
    </p:spTree>
    <p:extLst>
      <p:ext uri="{BB962C8B-B14F-4D97-AF65-F5344CB8AC3E}">
        <p14:creationId xmlns:p14="http://schemas.microsoft.com/office/powerpoint/2010/main" val="362613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Circle1 {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center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double rad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Abstraction function: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AF(this) = a circle c such that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endParaRPr lang="en-US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endParaRPr lang="en-US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&amp;&amp; rad &gt; 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20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Circle1 {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center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double rad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Abstraction function: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AF(this) = a circle c such that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this.center</a:t>
            </a:r>
            <a:endParaRPr lang="en-US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this.rad</a:t>
            </a:r>
            <a:endParaRPr lang="en-US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&amp;&amp; rad &gt; 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93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2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Circle2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center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edge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Abstraction function: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AF(this) = a circle c such that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endParaRPr lang="en-US" sz="20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endParaRPr lang="en-US" sz="20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&amp;&amp; edge ! null &amp;&amp;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	  	 	   !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center.equals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(edge)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49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2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Circle2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center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edge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Abstraction function: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AF(this) = a circle c such that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this.center</a:t>
            </a:r>
            <a:endParaRPr lang="en-US" sz="20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sqrt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((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center.x-edge.x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)^2 +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		     (</a:t>
            </a:r>
            <a:r>
              <a:rPr lang="en-US" sz="20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center.y-edge.y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)^2)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&amp;&amp; edge ! null &amp;&amp;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	   !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center.equals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(edge)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744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3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Circle3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corner1, corner2;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Abstraction function: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AF(this) = a circle c such that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20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corner1 != null &amp;&amp; corner2 != null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&amp;&amp; 	 	   !corner1.equals(corner2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5839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3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Circle3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corner1, corner2;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Abstraction function: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AF(this) = a circle c such that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&lt;(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corner1.x + corner2.x) /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 			     (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corner.y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corner2.y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 /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2&gt;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20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(1/2)*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sqrt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((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corner1.x-				     corner2.x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)^2 +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(corner1.y-				     corner2.y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)^2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corner1 != null &amp;&amp; corner2 != null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&amp;&amp; 	 	   !corner1.equals(corner2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9848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Example: </a:t>
            </a:r>
            <a:r>
              <a:rPr lang="en-US" dirty="0" err="1" smtClean="0"/>
              <a:t>NonNullStringList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NonNullStringList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Abstraction function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??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Rep invariant: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??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public void add(String s) { ... }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remove(String s) { ...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String get(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 { ... } 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22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NonNullStringList</a:t>
            </a:r>
            <a:r>
              <a:rPr lang="en-US" dirty="0" smtClean="0"/>
              <a:t> Implementation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NonNullStringList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Abstraction function: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Index 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in 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arr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contains the 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ith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element in the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   list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RI = [0,count-1] != null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String[]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arr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count;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public void add(String s) { ... }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remove(String s) { ...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String get(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 { ... } 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593118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Problems?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277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Addition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52927" y="1600200"/>
            <a:ext cx="8233873" cy="523220"/>
            <a:chOff x="452927" y="1600200"/>
            <a:chExt cx="8233873" cy="523220"/>
          </a:xfrm>
        </p:grpSpPr>
        <p:sp>
          <p:nvSpPr>
            <p:cNvPr id="4" name="TextBox 3"/>
            <p:cNvSpPr txBox="1"/>
            <p:nvPr/>
          </p:nvSpPr>
          <p:spPr>
            <a:xfrm>
              <a:off x="452927" y="1600200"/>
              <a:ext cx="3930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24400" y="1600200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x – 5)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95205" y="16771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2908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NonNullStringList</a:t>
            </a:r>
            <a:r>
              <a:rPr lang="en-US" dirty="0" smtClean="0"/>
              <a:t> Implementation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99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NonNullStringList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Abstraction function: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Value in the nth node after head contains the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   nth item in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the list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RI = Head has size nodes after it, each whose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   value is non-null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no cycle in </a:t>
            </a:r>
            <a:r>
              <a:rPr lang="en-US" sz="20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ListNodes</a:t>
            </a:r>
            <a:endParaRPr lang="en-US" sz="20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public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size;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ListNode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head;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public void add(String s) { ... }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remove(String s) { ...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String get(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 { ... } 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54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Addition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09600" y="3134380"/>
            <a:ext cx="7467600" cy="1132820"/>
            <a:chOff x="609600" y="3200400"/>
            <a:chExt cx="7467600" cy="1132820"/>
          </a:xfrm>
        </p:grpSpPr>
        <p:sp>
          <p:nvSpPr>
            <p:cNvPr id="7" name="TextBox 6"/>
            <p:cNvSpPr txBox="1"/>
            <p:nvPr/>
          </p:nvSpPr>
          <p:spPr>
            <a:xfrm>
              <a:off x="2133600" y="320040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0x 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+ 5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381000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	0x</a:t>
              </a:r>
              <a:r>
                <a:rPr lang="en-US" sz="2800" baseline="300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4 </a:t>
              </a:r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+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x   – 5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9600" y="38869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2927" y="1600200"/>
            <a:ext cx="8233873" cy="523220"/>
            <a:chOff x="452927" y="1600200"/>
            <a:chExt cx="8233873" cy="523220"/>
          </a:xfrm>
        </p:grpSpPr>
        <p:sp>
          <p:nvSpPr>
            <p:cNvPr id="13" name="TextBox 12"/>
            <p:cNvSpPr txBox="1"/>
            <p:nvPr/>
          </p:nvSpPr>
          <p:spPr>
            <a:xfrm>
              <a:off x="452927" y="1600200"/>
              <a:ext cx="3930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24400" y="1600200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x – 5)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95205" y="16771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3141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Addition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52927" y="1600200"/>
            <a:ext cx="8233873" cy="2667000"/>
            <a:chOff x="452927" y="1600200"/>
            <a:chExt cx="8233873" cy="2667000"/>
          </a:xfrm>
        </p:grpSpPr>
        <p:sp>
          <p:nvSpPr>
            <p:cNvPr id="8" name="TextBox 7"/>
            <p:cNvSpPr txBox="1"/>
            <p:nvPr/>
          </p:nvSpPr>
          <p:spPr>
            <a:xfrm>
              <a:off x="1143000" y="374398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	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4 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+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x   – 5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9600" y="38100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52927" y="1600200"/>
              <a:ext cx="8233873" cy="523220"/>
              <a:chOff x="452927" y="1600200"/>
              <a:chExt cx="8233873" cy="523220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452927" y="1600200"/>
                <a:ext cx="39308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(5x</a:t>
                </a:r>
                <a:r>
                  <a:rPr lang="en-US" sz="2800" baseline="300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4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  <a:endPara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724400" y="1600200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(3x</a:t>
                </a:r>
                <a:r>
                  <a:rPr lang="en-US" sz="2800" baseline="300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5</a:t>
                </a:r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- 2x</a:t>
                </a:r>
                <a:r>
                  <a:rPr lang="en-US" sz="2800" baseline="300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+ x – 5)</a:t>
                </a:r>
                <a:endPara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395205" y="1677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+</a:t>
                </a:r>
                <a:endParaRPr lang="en-US" b="1" dirty="0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2133600" y="313438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+ 5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074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Addition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419600"/>
            <a:ext cx="784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2927" y="4648200"/>
            <a:ext cx="7606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3x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 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- 2x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- 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 x   + 0</a:t>
            </a:r>
            <a:endParaRPr lang="en-US" sz="2800" b="1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52927" y="1600200"/>
            <a:ext cx="8233873" cy="2667000"/>
            <a:chOff x="452927" y="1600200"/>
            <a:chExt cx="8233873" cy="2667000"/>
          </a:xfrm>
        </p:grpSpPr>
        <p:sp>
          <p:nvSpPr>
            <p:cNvPr id="22" name="TextBox 21"/>
            <p:cNvSpPr txBox="1"/>
            <p:nvPr/>
          </p:nvSpPr>
          <p:spPr>
            <a:xfrm>
              <a:off x="1143000" y="374398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	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4 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+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x   – 5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9600" y="38100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52927" y="1600200"/>
              <a:ext cx="8233873" cy="523220"/>
              <a:chOff x="452927" y="1600200"/>
              <a:chExt cx="8233873" cy="523220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452927" y="1600200"/>
                <a:ext cx="39308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(5x</a:t>
                </a:r>
                <a:r>
                  <a:rPr lang="en-US" sz="2800" baseline="300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4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  <a:endPara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724400" y="1600200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(3x</a:t>
                </a:r>
                <a:r>
                  <a:rPr lang="en-US" sz="2800" baseline="300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5</a:t>
                </a:r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- 2x</a:t>
                </a:r>
                <a:r>
                  <a:rPr lang="en-US" sz="2800" baseline="300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+ x – 5)</a:t>
                </a:r>
                <a:endPara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395205" y="1677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+</a:t>
                </a:r>
                <a:endParaRPr lang="en-US" b="1" dirty="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2133600" y="313438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+ 5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536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1593</TotalTime>
  <Words>1606</Words>
  <Application>Microsoft Office PowerPoint</Application>
  <PresentationFormat>On-screen Show (4:3)</PresentationFormat>
  <Paragraphs>558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60</vt:i4>
      </vt:variant>
    </vt:vector>
  </HeadingPairs>
  <TitlesOfParts>
    <vt:vector size="71" baseType="lpstr">
      <vt:lpstr>Arial</vt:lpstr>
      <vt:lpstr>Calibri</vt:lpstr>
      <vt:lpstr>Century Gothic</vt:lpstr>
      <vt:lpstr>Consolas</vt:lpstr>
      <vt:lpstr>Courier New</vt:lpstr>
      <vt:lpstr>Franklin Gothic Book</vt:lpstr>
      <vt:lpstr>Franklin Gothic Medium</vt:lpstr>
      <vt:lpstr>Palatino Linotype</vt:lpstr>
      <vt:lpstr>Wingdings 2</vt:lpstr>
      <vt:lpstr>Executive</vt:lpstr>
      <vt:lpstr>Trek</vt:lpstr>
      <vt:lpstr>Warmup</vt:lpstr>
      <vt:lpstr>PowerPoint Presentation</vt:lpstr>
      <vt:lpstr>Agenda</vt:lpstr>
      <vt:lpstr>HW4: Polynomial Graphing Calculator</vt:lpstr>
      <vt:lpstr>RatThings</vt:lpstr>
      <vt:lpstr>Polynomial Addition</vt:lpstr>
      <vt:lpstr>Polynomial Addition</vt:lpstr>
      <vt:lpstr>Polynomial Addition</vt:lpstr>
      <vt:lpstr>Polynomial Addition</vt:lpstr>
      <vt:lpstr>Polynomial Subtraction</vt:lpstr>
      <vt:lpstr>Polynomial Subtraction</vt:lpstr>
      <vt:lpstr>Polynomial Subtraction</vt:lpstr>
      <vt:lpstr>Polynomial Multiplication</vt:lpstr>
      <vt:lpstr>Polynomial Multiplication</vt:lpstr>
      <vt:lpstr>Polynomial Multiplication</vt:lpstr>
      <vt:lpstr>Polynomial Multiplication</vt:lpstr>
      <vt:lpstr>Polynomial Multiplication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CalculatorFrame Demo</vt:lpstr>
      <vt:lpstr>ADT Example: Line</vt:lpstr>
      <vt:lpstr>ADT Example: Line</vt:lpstr>
      <vt:lpstr>Representation Invariants</vt:lpstr>
      <vt:lpstr>ADT Example: Circle</vt:lpstr>
      <vt:lpstr>Circle: Class Specification</vt:lpstr>
      <vt:lpstr>Circle Implementation 1</vt:lpstr>
      <vt:lpstr>Circle Implementation 1</vt:lpstr>
      <vt:lpstr>Circle Implementation 2</vt:lpstr>
      <vt:lpstr>Circle Implementation 2</vt:lpstr>
      <vt:lpstr>Circle Implementation 3</vt:lpstr>
      <vt:lpstr>Circle Implementation 3</vt:lpstr>
      <vt:lpstr>Checking Rep Invariants</vt:lpstr>
      <vt:lpstr>checkRep() Example With Exceptions</vt:lpstr>
      <vt:lpstr>checkRep() Example with Asserts</vt:lpstr>
      <vt:lpstr>Using Asserts</vt:lpstr>
      <vt:lpstr>Abstraction Function</vt:lpstr>
      <vt:lpstr>Circle Implementation 1</vt:lpstr>
      <vt:lpstr>Circle Implementation 1</vt:lpstr>
      <vt:lpstr>Circle Implementation 2</vt:lpstr>
      <vt:lpstr>Circle Implementation 2</vt:lpstr>
      <vt:lpstr>Circle Implementation 3</vt:lpstr>
      <vt:lpstr>Circle Implementation 3</vt:lpstr>
      <vt:lpstr>ADT Example: NonNullStringList</vt:lpstr>
      <vt:lpstr>NonNullStringList Implementation 1</vt:lpstr>
      <vt:lpstr>NonNullStringList Implementation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specifications</dc:title>
  <dc:creator>Kellen Donohue</dc:creator>
  <cp:lastModifiedBy>Vinod Rathnam</cp:lastModifiedBy>
  <cp:revision>197</cp:revision>
  <dcterms:created xsi:type="dcterms:W3CDTF">2012-10-10T17:40:49Z</dcterms:created>
  <dcterms:modified xsi:type="dcterms:W3CDTF">2015-04-16T17:38:05Z</dcterms:modified>
</cp:coreProperties>
</file>