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33"/>
  </p:notesMasterIdLst>
  <p:sldIdLst>
    <p:sldId id="256" r:id="rId3"/>
    <p:sldId id="258" r:id="rId4"/>
    <p:sldId id="435" r:id="rId5"/>
    <p:sldId id="436" r:id="rId6"/>
    <p:sldId id="437" r:id="rId7"/>
    <p:sldId id="438" r:id="rId8"/>
    <p:sldId id="400" r:id="rId9"/>
    <p:sldId id="408" r:id="rId10"/>
    <p:sldId id="424" r:id="rId11"/>
    <p:sldId id="425" r:id="rId12"/>
    <p:sldId id="426" r:id="rId13"/>
    <p:sldId id="427" r:id="rId14"/>
    <p:sldId id="410" r:id="rId15"/>
    <p:sldId id="411" r:id="rId16"/>
    <p:sldId id="412" r:id="rId17"/>
    <p:sldId id="413" r:id="rId18"/>
    <p:sldId id="414" r:id="rId19"/>
    <p:sldId id="415" r:id="rId20"/>
    <p:sldId id="416" r:id="rId21"/>
    <p:sldId id="417" r:id="rId22"/>
    <p:sldId id="418" r:id="rId23"/>
    <p:sldId id="433" r:id="rId24"/>
    <p:sldId id="434" r:id="rId25"/>
    <p:sldId id="423" r:id="rId26"/>
    <p:sldId id="429" r:id="rId27"/>
    <p:sldId id="428" r:id="rId28"/>
    <p:sldId id="430" r:id="rId29"/>
    <p:sldId id="431" r:id="rId30"/>
    <p:sldId id="432" r:id="rId31"/>
    <p:sldId id="422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D69900"/>
    <a:srgbClr val="EECA48"/>
    <a:srgbClr val="CD6969"/>
    <a:srgbClr val="66A0BA"/>
    <a:srgbClr val="0800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06" autoAdjust="0"/>
    <p:restoredTop sz="94705" autoAdjust="0"/>
  </p:normalViewPr>
  <p:slideViewPr>
    <p:cSldViewPr>
      <p:cViewPr>
        <p:scale>
          <a:sx n="77" d="100"/>
          <a:sy n="77" d="100"/>
        </p:scale>
        <p:origin x="-630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10F37B-471F-45C1-A010-CBB01AEE8E60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08CDB8-D9A1-48E9-83C5-EA6F21E6E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323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68" name="Shape 1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Shape 3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53" name="Shape 3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Shape 3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53" name="Shape 3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Shape 3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71" name="Shape 3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Shape 3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71" name="Shape 3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Shape 3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89" name="Shape 3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Shape 4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407" name="Shape 4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en"/>
              <a:t> 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en"/>
              <a:t>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99" name="Shape 2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93" name="Shape 2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17" name="Shape 3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17" name="Shape 3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93" name="Shape 2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17" name="Shape 3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35" name="Shape 3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Shape 3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53" name="Shape 3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10/23/2014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7382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10/23/2014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5613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10/23/2014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945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10/23/2014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10/23/2014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10/23/2014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10/23/2014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10/23/2014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10/23/2014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10/23/2014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10/23/2014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/>
          <a:lstStyle>
            <a:lvl1pPr>
              <a:defRPr sz="4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1"/>
          </a:xfrm>
        </p:spPr>
        <p:txBody>
          <a:bodyPr/>
          <a:lstStyle>
            <a:lvl2pPr>
              <a:defRPr sz="2000"/>
            </a:lvl2pPr>
            <a:lvl3pPr>
              <a:defRPr sz="1800"/>
            </a:lvl3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10/23/2014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1850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10/23/2014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10/23/2014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10/23/2014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10/23/2014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149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10/23/2014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1149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10/23/2014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786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10/23/2014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741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10/23/2014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1637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10/23/2014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1915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10/23/2014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021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10/23/2014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167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10/23/2014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4876800"/>
            <a:ext cx="8229600" cy="1600200"/>
          </a:xfrm>
        </p:spPr>
        <p:txBody>
          <a:bodyPr>
            <a:normAutofit/>
          </a:bodyPr>
          <a:lstStyle/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Slides </a:t>
            </a:r>
            <a:r>
              <a:rPr lang="en-US" sz="2000" dirty="0"/>
              <a:t>adapted from </a:t>
            </a:r>
            <a:r>
              <a:rPr lang="en-US" sz="2000" dirty="0" smtClean="0"/>
              <a:t>Alex </a:t>
            </a:r>
            <a:r>
              <a:rPr lang="en-US" sz="2000" dirty="0" err="1" smtClean="0"/>
              <a:t>Mariakakis</a:t>
            </a:r>
            <a:r>
              <a:rPr lang="en-US" sz="2000" dirty="0" smtClean="0"/>
              <a:t>,</a:t>
            </a:r>
            <a:endParaRPr lang="en-US" sz="2000" dirty="0"/>
          </a:p>
          <a:p>
            <a:r>
              <a:rPr lang="en-US" sz="2000" dirty="0" smtClean="0"/>
              <a:t>with material from Krysta Yousoufian, Mike </a:t>
            </a:r>
            <a:r>
              <a:rPr lang="en-US" sz="2000" dirty="0"/>
              <a:t>Ernst, Kellen </a:t>
            </a:r>
            <a:r>
              <a:rPr lang="en-US" sz="2000" dirty="0" smtClean="0"/>
              <a:t>Donohue</a:t>
            </a:r>
            <a:endParaRPr lang="en-US" sz="20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838200"/>
            <a:ext cx="7772400" cy="2590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z="6600" b="1" dirty="0" smtClean="0"/>
              <a:t>Section 5:</a:t>
            </a: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5500" dirty="0" smtClean="0"/>
              <a:t>HW6 and Interfaces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424807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" sz="4400" dirty="0" smtClean="0">
                <a:sym typeface="Calibri"/>
              </a:rPr>
              <a:t>Breadth-First </a:t>
            </a:r>
            <a:r>
              <a:rPr lang="en" sz="4400" dirty="0">
                <a:sym typeface="Calibri"/>
              </a:rPr>
              <a:t>S</a:t>
            </a:r>
            <a:r>
              <a:rPr lang="en" sz="4400" dirty="0" smtClean="0">
                <a:sym typeface="Calibri"/>
              </a:rPr>
              <a:t>earch</a:t>
            </a:r>
            <a:endParaRPr lang="en" sz="4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2" name="Shape 302"/>
          <p:cNvSpPr txBox="1">
            <a:spLocks noGrp="1"/>
          </p:cNvSpPr>
          <p:nvPr>
            <p:ph sz="half" idx="1"/>
          </p:nvPr>
        </p:nvSpPr>
        <p:spPr>
          <a:xfrm>
            <a:off x="457201" y="1600200"/>
            <a:ext cx="23622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560"/>
              </a:spcBef>
              <a:buNone/>
            </a:pPr>
            <a:r>
              <a:rPr lang="en" sz="2800" b="0" i="0" u="none" strike="noStrike" cap="none" baseline="0" dirty="0" smtClean="0">
                <a:ea typeface="Calibri"/>
                <a:cs typeface="Calibri"/>
                <a:sym typeface="Calibri"/>
              </a:rPr>
              <a:t>Q: &lt;&gt;</a:t>
            </a:r>
          </a:p>
          <a:p>
            <a:pPr mar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</a:t>
            </a:r>
            <a:r>
              <a:rPr lang="en" sz="2800" dirty="0" smtClean="0">
                <a:ea typeface="Calibri"/>
                <a:cs typeface="Calibri"/>
                <a:sym typeface="Calibri"/>
              </a:rPr>
              <a:t>&lt;A&gt;</a:t>
            </a:r>
          </a:p>
          <a:p>
            <a:pPr mar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&lt;&gt;</a:t>
            </a:r>
          </a:p>
          <a:p>
            <a:pPr mar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</a:t>
            </a:r>
            <a:r>
              <a:rPr lang="en" sz="2800" dirty="0" smtClean="0">
                <a:ea typeface="Calibri"/>
                <a:cs typeface="Calibri"/>
                <a:sym typeface="Calibri"/>
              </a:rPr>
              <a:t>&lt;B&gt;</a:t>
            </a:r>
          </a:p>
          <a:p>
            <a:pPr mar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</a:t>
            </a:r>
            <a:r>
              <a:rPr lang="en" sz="2800" dirty="0" smtClean="0">
                <a:ea typeface="Calibri"/>
                <a:cs typeface="Calibri"/>
                <a:sym typeface="Calibri"/>
              </a:rPr>
              <a:t>B, C&gt;</a:t>
            </a:r>
          </a:p>
          <a:p>
            <a:pPr mar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DONE</a:t>
            </a:r>
            <a:endParaRPr lang="en" sz="2800" dirty="0">
              <a:ea typeface="Calibri"/>
              <a:cs typeface="Calibri"/>
              <a:sym typeface="Calibri"/>
            </a:endParaRPr>
          </a:p>
          <a:p>
            <a:pPr marL="0" indent="0">
              <a:spcBef>
                <a:spcPts val="560"/>
              </a:spcBef>
              <a:buNone/>
            </a:pPr>
            <a:endParaRPr lang="en" sz="2800" dirty="0">
              <a:ea typeface="Calibri"/>
              <a:cs typeface="Calibri"/>
              <a:sym typeface="Calibri"/>
            </a:endParaRPr>
          </a:p>
          <a:p>
            <a:pPr marL="0" indent="0">
              <a:spcBef>
                <a:spcPts val="560"/>
              </a:spcBef>
              <a:buNone/>
            </a:pPr>
            <a:endParaRPr lang="en" sz="2800" dirty="0"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560"/>
              </a:spcBef>
              <a:buNone/>
            </a:pPr>
            <a:endParaRPr lang="en" sz="2400" b="0" i="0" u="none" strike="noStrike" cap="none" baseline="0" dirty="0" smtClean="0">
              <a:ea typeface="Calibri"/>
              <a:cs typeface="Calibri"/>
              <a:sym typeface="Calibri"/>
            </a:endParaRPr>
          </a:p>
          <a:p>
            <a:endParaRPr lang="en" sz="2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3" name="Shape 303"/>
          <p:cNvSpPr/>
          <p:nvPr/>
        </p:nvSpPr>
        <p:spPr>
          <a:xfrm>
            <a:off x="3991864" y="227202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305" name="Shape 305"/>
          <p:cNvSpPr/>
          <p:nvPr/>
        </p:nvSpPr>
        <p:spPr>
          <a:xfrm>
            <a:off x="2906425" y="37875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endParaRPr lang="en" sz="1800" b="0" i="0" u="none" strike="noStrike" cap="none" baseline="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6" name="Shape 306"/>
          <p:cNvSpPr/>
          <p:nvPr/>
        </p:nvSpPr>
        <p:spPr>
          <a:xfrm>
            <a:off x="6705850" y="37875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endParaRPr lang="en" sz="1800" b="0" i="0" u="none" strike="noStrike" cap="none" baseline="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08" name="Shape 308"/>
          <p:cNvCxnSpPr>
            <a:stCxn id="303" idx="3"/>
            <a:endCxn id="305" idx="7"/>
          </p:cNvCxnSpPr>
          <p:nvPr/>
        </p:nvCxnSpPr>
        <p:spPr>
          <a:xfrm flipH="1">
            <a:off x="3686914" y="3052514"/>
            <a:ext cx="438860" cy="86894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09" name="Shape 309"/>
          <p:cNvCxnSpPr>
            <a:stCxn id="303" idx="5"/>
            <a:endCxn id="306" idx="1"/>
          </p:cNvCxnSpPr>
          <p:nvPr/>
        </p:nvCxnSpPr>
        <p:spPr>
          <a:xfrm>
            <a:off x="4772353" y="3052514"/>
            <a:ext cx="2067407" cy="86894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13" name="Shape 313"/>
          <p:cNvCxnSpPr>
            <a:stCxn id="305" idx="6"/>
            <a:endCxn id="306" idx="2"/>
          </p:cNvCxnSpPr>
          <p:nvPr/>
        </p:nvCxnSpPr>
        <p:spPr>
          <a:xfrm>
            <a:off x="3820825" y="4244747"/>
            <a:ext cx="2885024" cy="0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</p:spTree>
    <p:extLst>
      <p:ext uri="{BB962C8B-B14F-4D97-AF65-F5344CB8AC3E}">
        <p14:creationId xmlns:p14="http://schemas.microsoft.com/office/powerpoint/2010/main" val="2314084309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" sz="4400" dirty="0" smtClean="0">
                <a:sym typeface="Calibri"/>
              </a:rPr>
              <a:t>Breadth-First Search with Cycle</a:t>
            </a:r>
            <a:endParaRPr lang="en" sz="4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2" name="Shape 302"/>
          <p:cNvSpPr txBox="1">
            <a:spLocks noGrp="1"/>
          </p:cNvSpPr>
          <p:nvPr>
            <p:ph sz="half" idx="1"/>
          </p:nvPr>
        </p:nvSpPr>
        <p:spPr>
          <a:xfrm>
            <a:off x="457200" y="1600200"/>
            <a:ext cx="2449225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560"/>
              </a:spcBef>
              <a:buNone/>
            </a:pPr>
            <a:r>
              <a:rPr lang="en" sz="2800" b="0" i="0" u="none" strike="noStrike" cap="none" baseline="0" dirty="0" smtClean="0">
                <a:ea typeface="Calibri"/>
                <a:cs typeface="Calibri"/>
                <a:sym typeface="Calibri"/>
              </a:rPr>
              <a:t>Q: &lt;&gt;</a:t>
            </a:r>
          </a:p>
          <a:p>
            <a:pPr mar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</a:t>
            </a:r>
            <a:r>
              <a:rPr lang="en" sz="2800" dirty="0" smtClean="0">
                <a:ea typeface="Calibri"/>
                <a:cs typeface="Calibri"/>
                <a:sym typeface="Calibri"/>
              </a:rPr>
              <a:t>&lt;A&gt;</a:t>
            </a:r>
          </a:p>
          <a:p>
            <a:pPr mar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&lt;&gt;</a:t>
            </a:r>
          </a:p>
          <a:p>
            <a:pPr mar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</a:t>
            </a:r>
            <a:r>
              <a:rPr lang="en" sz="2800" dirty="0" smtClean="0">
                <a:ea typeface="Calibri"/>
                <a:cs typeface="Calibri"/>
                <a:sym typeface="Calibri"/>
              </a:rPr>
              <a:t>&lt;B&gt;</a:t>
            </a:r>
          </a:p>
          <a:p>
            <a:pPr mar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Q: &lt;&gt;</a:t>
            </a:r>
          </a:p>
          <a:p>
            <a:pPr mar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</a:t>
            </a:r>
            <a:r>
              <a:rPr lang="en" sz="2800" dirty="0" smtClean="0">
                <a:ea typeface="Calibri"/>
                <a:cs typeface="Calibri"/>
                <a:sym typeface="Calibri"/>
              </a:rPr>
              <a:t>&lt;C&gt;</a:t>
            </a:r>
            <a:endParaRPr lang="en" sz="2800" dirty="0">
              <a:ea typeface="Calibri"/>
              <a:cs typeface="Calibri"/>
              <a:sym typeface="Calibri"/>
            </a:endParaRPr>
          </a:p>
          <a:p>
            <a:pPr mar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</a:t>
            </a:r>
            <a:r>
              <a:rPr lang="en" sz="2800" dirty="0" smtClean="0">
                <a:ea typeface="Calibri"/>
                <a:cs typeface="Calibri"/>
                <a:sym typeface="Calibri"/>
              </a:rPr>
              <a:t>&lt;&gt;</a:t>
            </a:r>
            <a:endParaRPr lang="en" sz="2800" dirty="0">
              <a:ea typeface="Calibri"/>
              <a:cs typeface="Calibri"/>
              <a:sym typeface="Calibri"/>
            </a:endParaRPr>
          </a:p>
          <a:p>
            <a:pPr mar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</a:t>
            </a:r>
            <a:r>
              <a:rPr lang="en" sz="2800" dirty="0" smtClean="0">
                <a:ea typeface="Calibri"/>
                <a:cs typeface="Calibri"/>
                <a:sym typeface="Calibri"/>
              </a:rPr>
              <a:t>&lt;A&gt;</a:t>
            </a:r>
          </a:p>
          <a:p>
            <a:pPr mar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NEVER DONE</a:t>
            </a:r>
            <a:endParaRPr lang="en" sz="2800" dirty="0">
              <a:ea typeface="Calibri"/>
              <a:cs typeface="Calibri"/>
              <a:sym typeface="Calibri"/>
            </a:endParaRPr>
          </a:p>
          <a:p>
            <a:pPr marL="0" indent="0">
              <a:spcBef>
                <a:spcPts val="560"/>
              </a:spcBef>
              <a:buNone/>
            </a:pPr>
            <a:endParaRPr lang="en" sz="2800" dirty="0">
              <a:ea typeface="Calibri"/>
              <a:cs typeface="Calibri"/>
              <a:sym typeface="Calibri"/>
            </a:endParaRPr>
          </a:p>
          <a:p>
            <a:pPr marL="0" indent="0">
              <a:spcBef>
                <a:spcPts val="560"/>
              </a:spcBef>
              <a:buNone/>
            </a:pPr>
            <a:endParaRPr lang="en" sz="2800" dirty="0"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560"/>
              </a:spcBef>
              <a:buNone/>
            </a:pPr>
            <a:endParaRPr lang="en" sz="2400" b="0" i="0" u="none" strike="noStrike" cap="none" baseline="0" dirty="0" smtClean="0">
              <a:ea typeface="Calibri"/>
              <a:cs typeface="Calibri"/>
              <a:sym typeface="Calibri"/>
            </a:endParaRPr>
          </a:p>
          <a:p>
            <a:endParaRPr lang="en" sz="2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3" name="Shape 303"/>
          <p:cNvSpPr/>
          <p:nvPr/>
        </p:nvSpPr>
        <p:spPr>
          <a:xfrm>
            <a:off x="3991864" y="227202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305" name="Shape 305"/>
          <p:cNvSpPr/>
          <p:nvPr/>
        </p:nvSpPr>
        <p:spPr>
          <a:xfrm>
            <a:off x="2906425" y="37875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endParaRPr lang="en" sz="1800" b="0" i="0" u="none" strike="noStrike" cap="none" baseline="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6" name="Shape 306"/>
          <p:cNvSpPr/>
          <p:nvPr/>
        </p:nvSpPr>
        <p:spPr>
          <a:xfrm>
            <a:off x="6705850" y="37875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endParaRPr lang="en" sz="1800" b="0" i="0" u="none" strike="noStrike" cap="none" baseline="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08" name="Shape 308"/>
          <p:cNvCxnSpPr>
            <a:stCxn id="303" idx="3"/>
            <a:endCxn id="305" idx="7"/>
          </p:cNvCxnSpPr>
          <p:nvPr/>
        </p:nvCxnSpPr>
        <p:spPr>
          <a:xfrm flipH="1">
            <a:off x="3686914" y="3052514"/>
            <a:ext cx="438860" cy="86894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09" name="Shape 309"/>
          <p:cNvCxnSpPr>
            <a:stCxn id="303" idx="5"/>
            <a:endCxn id="306" idx="1"/>
          </p:cNvCxnSpPr>
          <p:nvPr/>
        </p:nvCxnSpPr>
        <p:spPr>
          <a:xfrm>
            <a:off x="4772353" y="3052514"/>
            <a:ext cx="2067407" cy="86894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stealth" w="lg" len="lg"/>
            <a:tailEnd type="none" w="lg" len="lg"/>
          </a:ln>
        </p:spPr>
      </p:cxnSp>
      <p:cxnSp>
        <p:nvCxnSpPr>
          <p:cNvPr id="313" name="Shape 313"/>
          <p:cNvCxnSpPr>
            <a:stCxn id="305" idx="6"/>
            <a:endCxn id="306" idx="2"/>
          </p:cNvCxnSpPr>
          <p:nvPr/>
        </p:nvCxnSpPr>
        <p:spPr>
          <a:xfrm>
            <a:off x="3820825" y="4244747"/>
            <a:ext cx="2885024" cy="0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</p:spTree>
    <p:extLst>
      <p:ext uri="{BB962C8B-B14F-4D97-AF65-F5344CB8AC3E}">
        <p14:creationId xmlns:p14="http://schemas.microsoft.com/office/powerpoint/2010/main" val="622530575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indent="0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" sz="4400" dirty="0" smtClean="0">
                <a:sym typeface="Calibri"/>
              </a:rPr>
              <a:t>BFS Pseudocode</a:t>
            </a:r>
            <a:endParaRPr lang="en" sz="4400" dirty="0">
              <a:sym typeface="Calibri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5240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find(Node start, Node end) { 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put start node in a queue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while (queue is not empty) {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pop node N off queue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if (N is goal)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return true;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else {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for each node O that is child of N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	push O onto queue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}</a:t>
            </a:r>
            <a:endParaRPr lang="en-US" sz="20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return false;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55626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What if there’s a cycle?</a:t>
            </a:r>
          </a:p>
          <a:p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What if there’s no path between start and end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?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4800600" y="4267200"/>
            <a:ext cx="1143000" cy="685800"/>
          </a:xfrm>
          <a:prstGeom prst="straightConnector1">
            <a:avLst/>
          </a:prstGeom>
          <a:ln w="4445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3886200" y="2133600"/>
            <a:ext cx="2057400" cy="2819400"/>
          </a:xfrm>
          <a:prstGeom prst="straightConnector1">
            <a:avLst/>
          </a:prstGeom>
          <a:ln w="4445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5234239" y="4953000"/>
            <a:ext cx="39180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Mark the node as visited!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90907064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" sz="4400" dirty="0" smtClean="0">
                <a:sym typeface="Calibri"/>
              </a:rPr>
              <a:t>Breadth-First Search</a:t>
            </a:r>
            <a:endParaRPr lang="en" sz="4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2" name="Shape 302"/>
          <p:cNvSpPr txBox="1">
            <a:spLocks noGrp="1"/>
          </p:cNvSpPr>
          <p:nvPr>
            <p:ph sz="half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560"/>
              </a:spcBef>
              <a:buNone/>
            </a:pPr>
            <a:r>
              <a:rPr lang="en" sz="2800" b="0" i="0" u="none" strike="noStrike" cap="none" baseline="0" dirty="0" smtClean="0">
                <a:ea typeface="Calibri"/>
                <a:cs typeface="Calibri"/>
                <a:sym typeface="Calibri"/>
              </a:rPr>
              <a:t>Q: &lt;&gt;</a:t>
            </a:r>
            <a:endParaRPr lang="en" sz="2400" b="0" i="0" u="none" strike="noStrike" cap="none" baseline="0" dirty="0">
              <a:ea typeface="Calibri"/>
              <a:cs typeface="Calibri"/>
              <a:sym typeface="Calibri"/>
            </a:endParaRPr>
          </a:p>
          <a:p>
            <a:endParaRPr lang="en" sz="2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3" name="Shape 303"/>
          <p:cNvSpPr/>
          <p:nvPr/>
        </p:nvSpPr>
        <p:spPr>
          <a:xfrm>
            <a:off x="3991864" y="227202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304" name="Shape 304"/>
          <p:cNvSpPr/>
          <p:nvPr/>
        </p:nvSpPr>
        <p:spPr>
          <a:xfrm>
            <a:off x="5742100" y="149153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sp>
        <p:nvSpPr>
          <p:cNvPr id="305" name="Shape 305"/>
          <p:cNvSpPr/>
          <p:nvPr/>
        </p:nvSpPr>
        <p:spPr>
          <a:xfrm>
            <a:off x="2906425" y="37875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306" name="Shape 306"/>
          <p:cNvSpPr/>
          <p:nvPr/>
        </p:nvSpPr>
        <p:spPr>
          <a:xfrm>
            <a:off x="6705850" y="37875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  <p:sp>
        <p:nvSpPr>
          <p:cNvPr id="307" name="Shape 307"/>
          <p:cNvSpPr/>
          <p:nvPr/>
        </p:nvSpPr>
        <p:spPr>
          <a:xfrm>
            <a:off x="4321335" y="5211762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cxnSp>
        <p:nvCxnSpPr>
          <p:cNvPr id="308" name="Shape 308"/>
          <p:cNvCxnSpPr>
            <a:stCxn id="303" idx="3"/>
            <a:endCxn id="305" idx="7"/>
          </p:cNvCxnSpPr>
          <p:nvPr/>
        </p:nvCxnSpPr>
        <p:spPr>
          <a:xfrm flipH="1">
            <a:off x="3686914" y="3052514"/>
            <a:ext cx="438860" cy="86894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09" name="Shape 309"/>
          <p:cNvCxnSpPr>
            <a:stCxn id="303" idx="5"/>
            <a:endCxn id="306" idx="1"/>
          </p:cNvCxnSpPr>
          <p:nvPr/>
        </p:nvCxnSpPr>
        <p:spPr>
          <a:xfrm>
            <a:off x="4772353" y="3052514"/>
            <a:ext cx="2067407" cy="86894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10" name="Shape 310"/>
          <p:cNvCxnSpPr>
            <a:stCxn id="304" idx="5"/>
            <a:endCxn id="306" idx="0"/>
          </p:cNvCxnSpPr>
          <p:nvPr/>
        </p:nvCxnSpPr>
        <p:spPr>
          <a:xfrm>
            <a:off x="6522589" y="2272024"/>
            <a:ext cx="640460" cy="1515522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11" name="Shape 311"/>
          <p:cNvCxnSpPr>
            <a:stCxn id="306" idx="3"/>
            <a:endCxn id="307" idx="7"/>
          </p:cNvCxnSpPr>
          <p:nvPr/>
        </p:nvCxnSpPr>
        <p:spPr>
          <a:xfrm flipH="1">
            <a:off x="5101825" y="4568036"/>
            <a:ext cx="1737935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12" name="Shape 312"/>
          <p:cNvCxnSpPr>
            <a:stCxn id="307" idx="1"/>
            <a:endCxn id="305" idx="5"/>
          </p:cNvCxnSpPr>
          <p:nvPr/>
        </p:nvCxnSpPr>
        <p:spPr>
          <a:xfrm rot="10800000">
            <a:off x="3686914" y="4568036"/>
            <a:ext cx="768332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stealth" w="med" len="med"/>
            <a:tailEnd type="none" w="lg" len="lg"/>
          </a:ln>
        </p:spPr>
      </p:cxnSp>
      <p:cxnSp>
        <p:nvCxnSpPr>
          <p:cNvPr id="313" name="Shape 313"/>
          <p:cNvCxnSpPr>
            <a:stCxn id="305" idx="6"/>
            <a:endCxn id="306" idx="2"/>
          </p:cNvCxnSpPr>
          <p:nvPr/>
        </p:nvCxnSpPr>
        <p:spPr>
          <a:xfrm>
            <a:off x="3820825" y="4244747"/>
            <a:ext cx="2885024" cy="0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14" name="Shape 314"/>
          <p:cNvCxnSpPr>
            <a:stCxn id="304" idx="2"/>
            <a:endCxn id="303" idx="7"/>
          </p:cNvCxnSpPr>
          <p:nvPr/>
        </p:nvCxnSpPr>
        <p:spPr>
          <a:xfrm flipH="1">
            <a:off x="4772353" y="1948735"/>
            <a:ext cx="969746" cy="457200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</p:spTree>
    <p:extLst>
      <p:ext uri="{BB962C8B-B14F-4D97-AF65-F5344CB8AC3E}">
        <p14:creationId xmlns:p14="http://schemas.microsoft.com/office/powerpoint/2010/main" val="105996470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" sz="4400" dirty="0" smtClean="0">
                <a:sym typeface="Calibri"/>
              </a:rPr>
              <a:t>Breadth-First Search</a:t>
            </a:r>
            <a:endParaRPr lang="en" sz="4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0" name="Shape 320"/>
          <p:cNvSpPr txBox="1">
            <a:spLocks noGrp="1"/>
          </p:cNvSpPr>
          <p:nvPr>
            <p:ph sz="half" idx="1"/>
          </p:nvPr>
        </p:nvSpPr>
        <p:spPr>
          <a:xfrm>
            <a:off x="457200" y="1600200"/>
            <a:ext cx="4038599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Q: &lt;&gt;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Q</a:t>
            </a:r>
            <a:r>
              <a:rPr lang="en" sz="2800" dirty="0">
                <a:ea typeface="Calibri"/>
                <a:cs typeface="Calibri"/>
                <a:sym typeface="Calibri"/>
              </a:rPr>
              <a:t>: </a:t>
            </a:r>
            <a:r>
              <a:rPr lang="en" sz="2800" dirty="0" smtClean="0">
                <a:ea typeface="Calibri"/>
                <a:cs typeface="Calibri"/>
                <a:sym typeface="Calibri"/>
              </a:rPr>
              <a:t>&lt;A&gt;</a:t>
            </a:r>
            <a:endParaRPr lang="en" dirty="0">
              <a:ea typeface="Calibri"/>
              <a:cs typeface="Calibri"/>
              <a:sym typeface="Calibri"/>
            </a:endParaRPr>
          </a:p>
        </p:txBody>
      </p:sp>
      <p:sp>
        <p:nvSpPr>
          <p:cNvPr id="321" name="Shape 321"/>
          <p:cNvSpPr/>
          <p:nvPr/>
        </p:nvSpPr>
        <p:spPr>
          <a:xfrm>
            <a:off x="3991864" y="2272025"/>
            <a:ext cx="914400" cy="914400"/>
          </a:xfrm>
          <a:prstGeom prst="ellipse">
            <a:avLst/>
          </a:prstGeom>
          <a:solidFill>
            <a:srgbClr val="FFC000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322" name="Shape 322"/>
          <p:cNvSpPr/>
          <p:nvPr/>
        </p:nvSpPr>
        <p:spPr>
          <a:xfrm>
            <a:off x="5742100" y="149153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sp>
        <p:nvSpPr>
          <p:cNvPr id="323" name="Shape 323"/>
          <p:cNvSpPr/>
          <p:nvPr/>
        </p:nvSpPr>
        <p:spPr>
          <a:xfrm>
            <a:off x="2906425" y="37875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324" name="Shape 324"/>
          <p:cNvSpPr/>
          <p:nvPr/>
        </p:nvSpPr>
        <p:spPr>
          <a:xfrm>
            <a:off x="6705850" y="37875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  <p:sp>
        <p:nvSpPr>
          <p:cNvPr id="325" name="Shape 325"/>
          <p:cNvSpPr/>
          <p:nvPr/>
        </p:nvSpPr>
        <p:spPr>
          <a:xfrm>
            <a:off x="4321335" y="5211762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cxnSp>
        <p:nvCxnSpPr>
          <p:cNvPr id="326" name="Shape 326"/>
          <p:cNvCxnSpPr>
            <a:stCxn id="321" idx="3"/>
            <a:endCxn id="323" idx="7"/>
          </p:cNvCxnSpPr>
          <p:nvPr/>
        </p:nvCxnSpPr>
        <p:spPr>
          <a:xfrm flipH="1">
            <a:off x="3686914" y="3052514"/>
            <a:ext cx="438860" cy="86894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27" name="Shape 327"/>
          <p:cNvCxnSpPr>
            <a:stCxn id="321" idx="5"/>
            <a:endCxn id="324" idx="1"/>
          </p:cNvCxnSpPr>
          <p:nvPr/>
        </p:nvCxnSpPr>
        <p:spPr>
          <a:xfrm>
            <a:off x="4772353" y="3052514"/>
            <a:ext cx="2067407" cy="86894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28" name="Shape 328"/>
          <p:cNvCxnSpPr>
            <a:stCxn id="322" idx="5"/>
            <a:endCxn id="324" idx="0"/>
          </p:cNvCxnSpPr>
          <p:nvPr/>
        </p:nvCxnSpPr>
        <p:spPr>
          <a:xfrm>
            <a:off x="6522589" y="2272024"/>
            <a:ext cx="640460" cy="1515522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29" name="Shape 329"/>
          <p:cNvCxnSpPr>
            <a:stCxn id="324" idx="3"/>
            <a:endCxn id="325" idx="7"/>
          </p:cNvCxnSpPr>
          <p:nvPr/>
        </p:nvCxnSpPr>
        <p:spPr>
          <a:xfrm flipH="1">
            <a:off x="5101825" y="4568036"/>
            <a:ext cx="1737935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30" name="Shape 330"/>
          <p:cNvCxnSpPr>
            <a:stCxn id="325" idx="1"/>
            <a:endCxn id="323" idx="5"/>
          </p:cNvCxnSpPr>
          <p:nvPr/>
        </p:nvCxnSpPr>
        <p:spPr>
          <a:xfrm rot="10800000">
            <a:off x="3686914" y="4568036"/>
            <a:ext cx="768332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stealth" w="med" len="med"/>
            <a:tailEnd type="none" w="lg" len="lg"/>
          </a:ln>
        </p:spPr>
      </p:cxnSp>
      <p:cxnSp>
        <p:nvCxnSpPr>
          <p:cNvPr id="331" name="Shape 331"/>
          <p:cNvCxnSpPr>
            <a:stCxn id="323" idx="6"/>
            <a:endCxn id="324" idx="2"/>
          </p:cNvCxnSpPr>
          <p:nvPr/>
        </p:nvCxnSpPr>
        <p:spPr>
          <a:xfrm>
            <a:off x="3820825" y="4244747"/>
            <a:ext cx="2885024" cy="0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32" name="Shape 332"/>
          <p:cNvCxnSpPr>
            <a:stCxn id="322" idx="2"/>
            <a:endCxn id="321" idx="7"/>
          </p:cNvCxnSpPr>
          <p:nvPr/>
        </p:nvCxnSpPr>
        <p:spPr>
          <a:xfrm flipH="1">
            <a:off x="4772353" y="1948735"/>
            <a:ext cx="969746" cy="457200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</p:spTree>
    <p:extLst>
      <p:ext uri="{BB962C8B-B14F-4D97-AF65-F5344CB8AC3E}">
        <p14:creationId xmlns:p14="http://schemas.microsoft.com/office/powerpoint/2010/main" val="221176388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" sz="4400" dirty="0" smtClean="0">
                <a:sym typeface="Calibri"/>
              </a:rPr>
              <a:t>Breadth-First Search</a:t>
            </a:r>
            <a:endParaRPr lang="en" sz="4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8" name="Shape 338"/>
          <p:cNvSpPr txBox="1">
            <a:spLocks noGrp="1"/>
          </p:cNvSpPr>
          <p:nvPr>
            <p:ph sz="half" idx="1"/>
          </p:nvPr>
        </p:nvSpPr>
        <p:spPr>
          <a:xfrm>
            <a:off x="457200" y="1600200"/>
            <a:ext cx="4038599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&lt;A</a:t>
            </a:r>
            <a:r>
              <a:rPr lang="en" sz="2800" dirty="0" smtClean="0">
                <a:ea typeface="Calibri"/>
                <a:cs typeface="Calibri"/>
                <a:sym typeface="Calibri"/>
              </a:rPr>
              <a:t>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Q: &lt;&gt;</a:t>
            </a:r>
            <a:endParaRPr lang="en" sz="2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9" name="Shape 339"/>
          <p:cNvSpPr/>
          <p:nvPr/>
        </p:nvSpPr>
        <p:spPr>
          <a:xfrm>
            <a:off x="3991864" y="2272025"/>
            <a:ext cx="914400" cy="914400"/>
          </a:xfrm>
          <a:prstGeom prst="ellipse">
            <a:avLst/>
          </a:prstGeom>
          <a:solidFill>
            <a:srgbClr val="0070C0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343" name="Shape 343"/>
          <p:cNvSpPr/>
          <p:nvPr/>
        </p:nvSpPr>
        <p:spPr>
          <a:xfrm>
            <a:off x="4321335" y="5211762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cxnSp>
        <p:nvCxnSpPr>
          <p:cNvPr id="344" name="Shape 344"/>
          <p:cNvCxnSpPr>
            <a:stCxn id="339" idx="3"/>
            <a:endCxn id="18" idx="7"/>
          </p:cNvCxnSpPr>
          <p:nvPr/>
        </p:nvCxnSpPr>
        <p:spPr>
          <a:xfrm flipH="1">
            <a:off x="3686914" y="3052514"/>
            <a:ext cx="438861" cy="868944"/>
          </a:xfrm>
          <a:prstGeom prst="straightConnector1">
            <a:avLst/>
          </a:prstGeom>
          <a:noFill/>
          <a:ln w="28575" cap="flat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45" name="Shape 345"/>
          <p:cNvCxnSpPr>
            <a:stCxn id="339" idx="5"/>
            <a:endCxn id="17" idx="1"/>
          </p:cNvCxnSpPr>
          <p:nvPr/>
        </p:nvCxnSpPr>
        <p:spPr>
          <a:xfrm>
            <a:off x="4772353" y="3052514"/>
            <a:ext cx="2067408" cy="868944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46" name="Shape 346"/>
          <p:cNvCxnSpPr>
            <a:stCxn id="16" idx="5"/>
            <a:endCxn id="17" idx="0"/>
          </p:cNvCxnSpPr>
          <p:nvPr/>
        </p:nvCxnSpPr>
        <p:spPr>
          <a:xfrm>
            <a:off x="6522589" y="2272024"/>
            <a:ext cx="640461" cy="151552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47" name="Shape 347"/>
          <p:cNvCxnSpPr>
            <a:stCxn id="17" idx="3"/>
            <a:endCxn id="343" idx="7"/>
          </p:cNvCxnSpPr>
          <p:nvPr/>
        </p:nvCxnSpPr>
        <p:spPr>
          <a:xfrm flipH="1">
            <a:off x="5101824" y="4568036"/>
            <a:ext cx="1737937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48" name="Shape 348"/>
          <p:cNvCxnSpPr>
            <a:stCxn id="343" idx="1"/>
            <a:endCxn id="18" idx="5"/>
          </p:cNvCxnSpPr>
          <p:nvPr/>
        </p:nvCxnSpPr>
        <p:spPr>
          <a:xfrm flipH="1" flipV="1">
            <a:off x="3686914" y="4568036"/>
            <a:ext cx="768332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stealth" w="med" len="med"/>
            <a:tailEnd type="none" w="lg" len="lg"/>
          </a:ln>
        </p:spPr>
      </p:cxnSp>
      <p:cxnSp>
        <p:nvCxnSpPr>
          <p:cNvPr id="349" name="Shape 349"/>
          <p:cNvCxnSpPr>
            <a:stCxn id="18" idx="6"/>
            <a:endCxn id="17" idx="2"/>
          </p:cNvCxnSpPr>
          <p:nvPr/>
        </p:nvCxnSpPr>
        <p:spPr>
          <a:xfrm>
            <a:off x="3820825" y="4244747"/>
            <a:ext cx="2885025" cy="0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50" name="Shape 350"/>
          <p:cNvCxnSpPr>
            <a:stCxn id="16" idx="2"/>
            <a:endCxn id="339" idx="7"/>
          </p:cNvCxnSpPr>
          <p:nvPr/>
        </p:nvCxnSpPr>
        <p:spPr>
          <a:xfrm flipH="1">
            <a:off x="4772353" y="1948735"/>
            <a:ext cx="969747" cy="457201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16" name="Shape 304"/>
          <p:cNvSpPr/>
          <p:nvPr/>
        </p:nvSpPr>
        <p:spPr>
          <a:xfrm>
            <a:off x="5742100" y="149153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sp>
        <p:nvSpPr>
          <p:cNvPr id="17" name="Shape 324"/>
          <p:cNvSpPr/>
          <p:nvPr/>
        </p:nvSpPr>
        <p:spPr>
          <a:xfrm>
            <a:off x="6705850" y="37875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  <p:sp>
        <p:nvSpPr>
          <p:cNvPr id="18" name="Shape 323"/>
          <p:cNvSpPr/>
          <p:nvPr/>
        </p:nvSpPr>
        <p:spPr>
          <a:xfrm>
            <a:off x="2906425" y="37875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57374667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" sz="4400" dirty="0" smtClean="0">
                <a:sym typeface="Calibri"/>
              </a:rPr>
              <a:t>Breadth-First Search</a:t>
            </a:r>
            <a:endParaRPr lang="en" sz="4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8" name="Shape 338"/>
          <p:cNvSpPr txBox="1">
            <a:spLocks noGrp="1"/>
          </p:cNvSpPr>
          <p:nvPr>
            <p:ph sz="half" idx="1"/>
          </p:nvPr>
        </p:nvSpPr>
        <p:spPr>
          <a:xfrm>
            <a:off x="457200" y="1600200"/>
            <a:ext cx="4038599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&lt;A</a:t>
            </a:r>
            <a:r>
              <a:rPr lang="en" sz="2800" dirty="0" smtClean="0">
                <a:ea typeface="Calibri"/>
                <a:cs typeface="Calibri"/>
                <a:sym typeface="Calibri"/>
              </a:rPr>
              <a:t>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Q: &lt;&gt;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Q: &lt;C&gt;</a:t>
            </a:r>
            <a:endParaRPr lang="en" sz="2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9" name="Shape 339"/>
          <p:cNvSpPr/>
          <p:nvPr/>
        </p:nvSpPr>
        <p:spPr>
          <a:xfrm>
            <a:off x="3991864" y="2272025"/>
            <a:ext cx="914400" cy="914400"/>
          </a:xfrm>
          <a:prstGeom prst="ellipse">
            <a:avLst/>
          </a:prstGeom>
          <a:solidFill>
            <a:srgbClr val="0070C0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341" name="Shape 341"/>
          <p:cNvSpPr/>
          <p:nvPr/>
        </p:nvSpPr>
        <p:spPr>
          <a:xfrm>
            <a:off x="2906425" y="3787547"/>
            <a:ext cx="914400" cy="914400"/>
          </a:xfrm>
          <a:prstGeom prst="ellipse">
            <a:avLst/>
          </a:prstGeom>
          <a:solidFill>
            <a:srgbClr val="FFC000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343" name="Shape 343"/>
          <p:cNvSpPr/>
          <p:nvPr/>
        </p:nvSpPr>
        <p:spPr>
          <a:xfrm>
            <a:off x="4321335" y="5211762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cxnSp>
        <p:nvCxnSpPr>
          <p:cNvPr id="344" name="Shape 344"/>
          <p:cNvCxnSpPr>
            <a:stCxn id="339" idx="3"/>
            <a:endCxn id="341" idx="7"/>
          </p:cNvCxnSpPr>
          <p:nvPr/>
        </p:nvCxnSpPr>
        <p:spPr>
          <a:xfrm flipH="1">
            <a:off x="3686914" y="3052514"/>
            <a:ext cx="438860" cy="868943"/>
          </a:xfrm>
          <a:prstGeom prst="straightConnector1">
            <a:avLst/>
          </a:prstGeom>
          <a:noFill/>
          <a:ln w="28575" cap="flat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45" name="Shape 345"/>
          <p:cNvCxnSpPr>
            <a:stCxn id="339" idx="5"/>
            <a:endCxn id="17" idx="1"/>
          </p:cNvCxnSpPr>
          <p:nvPr/>
        </p:nvCxnSpPr>
        <p:spPr>
          <a:xfrm>
            <a:off x="4772353" y="3052514"/>
            <a:ext cx="2067408" cy="868944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46" name="Shape 346"/>
          <p:cNvCxnSpPr>
            <a:stCxn id="16" idx="5"/>
            <a:endCxn id="17" idx="0"/>
          </p:cNvCxnSpPr>
          <p:nvPr/>
        </p:nvCxnSpPr>
        <p:spPr>
          <a:xfrm>
            <a:off x="6522589" y="2272024"/>
            <a:ext cx="640461" cy="151552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47" name="Shape 347"/>
          <p:cNvCxnSpPr>
            <a:stCxn id="17" idx="3"/>
            <a:endCxn id="343" idx="7"/>
          </p:cNvCxnSpPr>
          <p:nvPr/>
        </p:nvCxnSpPr>
        <p:spPr>
          <a:xfrm flipH="1">
            <a:off x="5101824" y="4568036"/>
            <a:ext cx="1737937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48" name="Shape 348"/>
          <p:cNvCxnSpPr>
            <a:stCxn id="343" idx="1"/>
            <a:endCxn id="341" idx="5"/>
          </p:cNvCxnSpPr>
          <p:nvPr/>
        </p:nvCxnSpPr>
        <p:spPr>
          <a:xfrm rot="10800000">
            <a:off x="3686914" y="4568036"/>
            <a:ext cx="768332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stealth" w="med" len="med"/>
            <a:tailEnd type="none" w="lg" len="lg"/>
          </a:ln>
        </p:spPr>
      </p:cxnSp>
      <p:cxnSp>
        <p:nvCxnSpPr>
          <p:cNvPr id="349" name="Shape 349"/>
          <p:cNvCxnSpPr>
            <a:stCxn id="341" idx="6"/>
            <a:endCxn id="17" idx="2"/>
          </p:cNvCxnSpPr>
          <p:nvPr/>
        </p:nvCxnSpPr>
        <p:spPr>
          <a:xfrm>
            <a:off x="3820825" y="4244747"/>
            <a:ext cx="2885025" cy="0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50" name="Shape 350"/>
          <p:cNvCxnSpPr>
            <a:stCxn id="16" idx="2"/>
            <a:endCxn id="339" idx="7"/>
          </p:cNvCxnSpPr>
          <p:nvPr/>
        </p:nvCxnSpPr>
        <p:spPr>
          <a:xfrm flipH="1">
            <a:off x="4772353" y="1948735"/>
            <a:ext cx="969747" cy="457201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16" name="Shape 304"/>
          <p:cNvSpPr/>
          <p:nvPr/>
        </p:nvSpPr>
        <p:spPr>
          <a:xfrm>
            <a:off x="5742100" y="149153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sp>
        <p:nvSpPr>
          <p:cNvPr id="17" name="Shape 324"/>
          <p:cNvSpPr/>
          <p:nvPr/>
        </p:nvSpPr>
        <p:spPr>
          <a:xfrm>
            <a:off x="6705850" y="37875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40762300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" sz="4400" dirty="0" smtClean="0">
                <a:sym typeface="Calibri"/>
              </a:rPr>
              <a:t>Breadth-First Search</a:t>
            </a:r>
            <a:endParaRPr lang="en" sz="4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8" name="Shape 338"/>
          <p:cNvSpPr txBox="1">
            <a:spLocks noGrp="1"/>
          </p:cNvSpPr>
          <p:nvPr>
            <p:ph sz="half" idx="1"/>
          </p:nvPr>
        </p:nvSpPr>
        <p:spPr>
          <a:xfrm>
            <a:off x="457200" y="1600200"/>
            <a:ext cx="4038599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&lt;A</a:t>
            </a:r>
            <a:r>
              <a:rPr lang="en" sz="2800" dirty="0" smtClean="0">
                <a:ea typeface="Calibri"/>
                <a:cs typeface="Calibri"/>
                <a:sym typeface="Calibri"/>
              </a:rPr>
              <a:t>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Q: &lt;&gt;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Q: &lt;C&gt;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Q</a:t>
            </a:r>
            <a:r>
              <a:rPr lang="en" sz="2800" dirty="0">
                <a:ea typeface="Calibri"/>
                <a:cs typeface="Calibri"/>
                <a:sym typeface="Calibri"/>
              </a:rPr>
              <a:t>: </a:t>
            </a:r>
            <a:r>
              <a:rPr lang="en" sz="2800" dirty="0" smtClean="0">
                <a:ea typeface="Calibri"/>
                <a:cs typeface="Calibri"/>
                <a:sym typeface="Calibri"/>
              </a:rPr>
              <a:t>&lt;C ,D&gt;</a:t>
            </a:r>
            <a:endParaRPr lang="en" sz="2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9" name="Shape 339"/>
          <p:cNvSpPr/>
          <p:nvPr/>
        </p:nvSpPr>
        <p:spPr>
          <a:xfrm>
            <a:off x="3991864" y="2272025"/>
            <a:ext cx="914400" cy="914400"/>
          </a:xfrm>
          <a:prstGeom prst="ellipse">
            <a:avLst/>
          </a:prstGeom>
          <a:solidFill>
            <a:srgbClr val="0070C0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341" name="Shape 341"/>
          <p:cNvSpPr/>
          <p:nvPr/>
        </p:nvSpPr>
        <p:spPr>
          <a:xfrm>
            <a:off x="2906425" y="3787547"/>
            <a:ext cx="914400" cy="914400"/>
          </a:xfrm>
          <a:prstGeom prst="ellipse">
            <a:avLst/>
          </a:prstGeom>
          <a:solidFill>
            <a:srgbClr val="FFC000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342" name="Shape 342"/>
          <p:cNvSpPr/>
          <p:nvPr/>
        </p:nvSpPr>
        <p:spPr>
          <a:xfrm>
            <a:off x="6705850" y="3787547"/>
            <a:ext cx="914400" cy="914400"/>
          </a:xfrm>
          <a:prstGeom prst="ellipse">
            <a:avLst/>
          </a:prstGeom>
          <a:solidFill>
            <a:srgbClr val="FFC000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  <p:sp>
        <p:nvSpPr>
          <p:cNvPr id="343" name="Shape 343"/>
          <p:cNvSpPr/>
          <p:nvPr/>
        </p:nvSpPr>
        <p:spPr>
          <a:xfrm>
            <a:off x="4321335" y="5211762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cxnSp>
        <p:nvCxnSpPr>
          <p:cNvPr id="344" name="Shape 344"/>
          <p:cNvCxnSpPr>
            <a:stCxn id="339" idx="3"/>
            <a:endCxn id="341" idx="7"/>
          </p:cNvCxnSpPr>
          <p:nvPr/>
        </p:nvCxnSpPr>
        <p:spPr>
          <a:xfrm flipH="1">
            <a:off x="3686914" y="3052514"/>
            <a:ext cx="438860" cy="868943"/>
          </a:xfrm>
          <a:prstGeom prst="straightConnector1">
            <a:avLst/>
          </a:prstGeom>
          <a:noFill/>
          <a:ln w="28575" cap="flat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45" name="Shape 345"/>
          <p:cNvCxnSpPr>
            <a:stCxn id="339" idx="5"/>
            <a:endCxn id="342" idx="1"/>
          </p:cNvCxnSpPr>
          <p:nvPr/>
        </p:nvCxnSpPr>
        <p:spPr>
          <a:xfrm>
            <a:off x="4772353" y="3052514"/>
            <a:ext cx="2067407" cy="868943"/>
          </a:xfrm>
          <a:prstGeom prst="straightConnector1">
            <a:avLst/>
          </a:prstGeom>
          <a:noFill/>
          <a:ln w="28575" cap="flat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46" name="Shape 346"/>
          <p:cNvCxnSpPr>
            <a:stCxn id="16" idx="5"/>
            <a:endCxn id="342" idx="0"/>
          </p:cNvCxnSpPr>
          <p:nvPr/>
        </p:nvCxnSpPr>
        <p:spPr>
          <a:xfrm>
            <a:off x="6522589" y="2272024"/>
            <a:ext cx="640461" cy="151552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47" name="Shape 347"/>
          <p:cNvCxnSpPr>
            <a:stCxn id="342" idx="3"/>
            <a:endCxn id="343" idx="7"/>
          </p:cNvCxnSpPr>
          <p:nvPr/>
        </p:nvCxnSpPr>
        <p:spPr>
          <a:xfrm flipH="1">
            <a:off x="5101825" y="4568036"/>
            <a:ext cx="1737935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48" name="Shape 348"/>
          <p:cNvCxnSpPr>
            <a:stCxn id="343" idx="1"/>
            <a:endCxn id="341" idx="5"/>
          </p:cNvCxnSpPr>
          <p:nvPr/>
        </p:nvCxnSpPr>
        <p:spPr>
          <a:xfrm rot="10800000">
            <a:off x="3686914" y="4568036"/>
            <a:ext cx="768332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stealth" w="med" len="med"/>
            <a:tailEnd type="none" w="lg" len="lg"/>
          </a:ln>
        </p:spPr>
      </p:cxnSp>
      <p:cxnSp>
        <p:nvCxnSpPr>
          <p:cNvPr id="349" name="Shape 349"/>
          <p:cNvCxnSpPr>
            <a:stCxn id="341" idx="6"/>
            <a:endCxn id="342" idx="2"/>
          </p:cNvCxnSpPr>
          <p:nvPr/>
        </p:nvCxnSpPr>
        <p:spPr>
          <a:xfrm>
            <a:off x="3820825" y="4244747"/>
            <a:ext cx="2885024" cy="0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50" name="Shape 350"/>
          <p:cNvCxnSpPr>
            <a:stCxn id="16" idx="2"/>
            <a:endCxn id="339" idx="7"/>
          </p:cNvCxnSpPr>
          <p:nvPr/>
        </p:nvCxnSpPr>
        <p:spPr>
          <a:xfrm flipH="1">
            <a:off x="4772353" y="1948735"/>
            <a:ext cx="969747" cy="457201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16" name="Shape 304"/>
          <p:cNvSpPr/>
          <p:nvPr/>
        </p:nvSpPr>
        <p:spPr>
          <a:xfrm>
            <a:off x="5742100" y="149153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70643493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Shape 35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" sz="4400" dirty="0" smtClean="0">
                <a:sym typeface="Calibri"/>
              </a:rPr>
              <a:t>Breadth-First Search</a:t>
            </a:r>
            <a:endParaRPr lang="en" sz="4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6" name="Shape 356"/>
          <p:cNvSpPr txBox="1">
            <a:spLocks noGrp="1"/>
          </p:cNvSpPr>
          <p:nvPr>
            <p:ph sz="half" idx="1"/>
          </p:nvPr>
        </p:nvSpPr>
        <p:spPr>
          <a:xfrm>
            <a:off x="457200" y="1600200"/>
            <a:ext cx="4038599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&lt;A&gt;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&lt;C&gt;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&lt;C ,</a:t>
            </a:r>
            <a:r>
              <a:rPr lang="en" sz="2800" dirty="0" smtClean="0">
                <a:ea typeface="Calibri"/>
                <a:cs typeface="Calibri"/>
                <a:sym typeface="Calibri"/>
              </a:rPr>
              <a:t>D&gt;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Q: &lt;D&gt;</a:t>
            </a:r>
          </a:p>
        </p:txBody>
      </p:sp>
      <p:sp>
        <p:nvSpPr>
          <p:cNvPr id="357" name="Shape 357"/>
          <p:cNvSpPr/>
          <p:nvPr/>
        </p:nvSpPr>
        <p:spPr>
          <a:xfrm>
            <a:off x="3991864" y="2272025"/>
            <a:ext cx="914400" cy="914400"/>
          </a:xfrm>
          <a:prstGeom prst="ellipse">
            <a:avLst/>
          </a:prstGeom>
          <a:solidFill>
            <a:srgbClr val="0070C0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359" name="Shape 359"/>
          <p:cNvSpPr/>
          <p:nvPr/>
        </p:nvSpPr>
        <p:spPr>
          <a:xfrm>
            <a:off x="2906425" y="3787547"/>
            <a:ext cx="914400" cy="914400"/>
          </a:xfrm>
          <a:prstGeom prst="ellipse">
            <a:avLst/>
          </a:prstGeom>
          <a:solidFill>
            <a:srgbClr val="0070C0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360" name="Shape 360"/>
          <p:cNvSpPr/>
          <p:nvPr/>
        </p:nvSpPr>
        <p:spPr>
          <a:xfrm>
            <a:off x="6705850" y="3787547"/>
            <a:ext cx="914400" cy="914400"/>
          </a:xfrm>
          <a:prstGeom prst="ellipse">
            <a:avLst/>
          </a:prstGeom>
          <a:solidFill>
            <a:srgbClr val="FFC000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  <p:cxnSp>
        <p:nvCxnSpPr>
          <p:cNvPr id="363" name="Shape 363"/>
          <p:cNvCxnSpPr>
            <a:stCxn id="357" idx="5"/>
            <a:endCxn id="360" idx="1"/>
          </p:cNvCxnSpPr>
          <p:nvPr/>
        </p:nvCxnSpPr>
        <p:spPr>
          <a:xfrm>
            <a:off x="4772353" y="3052514"/>
            <a:ext cx="2067407" cy="86894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64" name="Shape 364"/>
          <p:cNvCxnSpPr>
            <a:stCxn id="16" idx="5"/>
            <a:endCxn id="360" idx="0"/>
          </p:cNvCxnSpPr>
          <p:nvPr/>
        </p:nvCxnSpPr>
        <p:spPr>
          <a:xfrm>
            <a:off x="6522589" y="2272024"/>
            <a:ext cx="640461" cy="151552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65" name="Shape 365"/>
          <p:cNvCxnSpPr>
            <a:stCxn id="360" idx="3"/>
            <a:endCxn id="17" idx="7"/>
          </p:cNvCxnSpPr>
          <p:nvPr/>
        </p:nvCxnSpPr>
        <p:spPr>
          <a:xfrm flipH="1">
            <a:off x="5101824" y="4568036"/>
            <a:ext cx="1737937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66" name="Shape 366"/>
          <p:cNvCxnSpPr>
            <a:stCxn id="17" idx="1"/>
            <a:endCxn id="359" idx="5"/>
          </p:cNvCxnSpPr>
          <p:nvPr/>
        </p:nvCxnSpPr>
        <p:spPr>
          <a:xfrm flipH="1" flipV="1">
            <a:off x="3686914" y="4568036"/>
            <a:ext cx="768332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stealth" w="med" len="med"/>
            <a:tailEnd type="none" w="lg" len="lg"/>
          </a:ln>
        </p:spPr>
      </p:cxnSp>
      <p:cxnSp>
        <p:nvCxnSpPr>
          <p:cNvPr id="367" name="Shape 367"/>
          <p:cNvCxnSpPr>
            <a:stCxn id="359" idx="6"/>
            <a:endCxn id="360" idx="2"/>
          </p:cNvCxnSpPr>
          <p:nvPr/>
        </p:nvCxnSpPr>
        <p:spPr>
          <a:xfrm>
            <a:off x="3820825" y="4244747"/>
            <a:ext cx="2885024" cy="0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68" name="Shape 368"/>
          <p:cNvCxnSpPr>
            <a:stCxn id="16" idx="2"/>
            <a:endCxn id="357" idx="7"/>
          </p:cNvCxnSpPr>
          <p:nvPr/>
        </p:nvCxnSpPr>
        <p:spPr>
          <a:xfrm flipH="1">
            <a:off x="4772353" y="1948735"/>
            <a:ext cx="969747" cy="457201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16" name="Shape 304"/>
          <p:cNvSpPr/>
          <p:nvPr/>
        </p:nvSpPr>
        <p:spPr>
          <a:xfrm>
            <a:off x="5742100" y="149153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sp>
        <p:nvSpPr>
          <p:cNvPr id="17" name="Shape 343"/>
          <p:cNvSpPr/>
          <p:nvPr/>
        </p:nvSpPr>
        <p:spPr>
          <a:xfrm>
            <a:off x="4321335" y="5211762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cxnSp>
        <p:nvCxnSpPr>
          <p:cNvPr id="19" name="Shape 363"/>
          <p:cNvCxnSpPr>
            <a:stCxn id="357" idx="3"/>
            <a:endCxn id="359" idx="7"/>
          </p:cNvCxnSpPr>
          <p:nvPr/>
        </p:nvCxnSpPr>
        <p:spPr>
          <a:xfrm flipH="1">
            <a:off x="3686914" y="3052514"/>
            <a:ext cx="438861" cy="868944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</p:spTree>
    <p:extLst>
      <p:ext uri="{BB962C8B-B14F-4D97-AF65-F5344CB8AC3E}">
        <p14:creationId xmlns:p14="http://schemas.microsoft.com/office/powerpoint/2010/main" val="20447768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Shape 35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" sz="4400" dirty="0" smtClean="0">
                <a:sym typeface="Calibri"/>
              </a:rPr>
              <a:t>Breadth-First Search</a:t>
            </a:r>
            <a:endParaRPr lang="en" sz="4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6" name="Shape 356"/>
          <p:cNvSpPr txBox="1">
            <a:spLocks noGrp="1"/>
          </p:cNvSpPr>
          <p:nvPr>
            <p:ph sz="half" idx="1"/>
          </p:nvPr>
        </p:nvSpPr>
        <p:spPr>
          <a:xfrm>
            <a:off x="457200" y="1600200"/>
            <a:ext cx="4038599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&lt;A&gt;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&lt;C&gt;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&lt;C ,</a:t>
            </a:r>
            <a:r>
              <a:rPr lang="en" sz="2800" dirty="0" smtClean="0">
                <a:ea typeface="Calibri"/>
                <a:cs typeface="Calibri"/>
                <a:sym typeface="Calibri"/>
              </a:rPr>
              <a:t>D&gt;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Q: &lt;D&gt;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Q: &lt;D, E&gt;</a:t>
            </a:r>
          </a:p>
        </p:txBody>
      </p:sp>
      <p:sp>
        <p:nvSpPr>
          <p:cNvPr id="357" name="Shape 357"/>
          <p:cNvSpPr/>
          <p:nvPr/>
        </p:nvSpPr>
        <p:spPr>
          <a:xfrm>
            <a:off x="3991864" y="2272025"/>
            <a:ext cx="914400" cy="914400"/>
          </a:xfrm>
          <a:prstGeom prst="ellipse">
            <a:avLst/>
          </a:prstGeom>
          <a:solidFill>
            <a:srgbClr val="0070C0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359" name="Shape 359"/>
          <p:cNvSpPr/>
          <p:nvPr/>
        </p:nvSpPr>
        <p:spPr>
          <a:xfrm>
            <a:off x="2906425" y="3787547"/>
            <a:ext cx="914400" cy="914400"/>
          </a:xfrm>
          <a:prstGeom prst="ellipse">
            <a:avLst/>
          </a:prstGeom>
          <a:solidFill>
            <a:srgbClr val="0070C0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360" name="Shape 360"/>
          <p:cNvSpPr/>
          <p:nvPr/>
        </p:nvSpPr>
        <p:spPr>
          <a:xfrm>
            <a:off x="6705850" y="3787547"/>
            <a:ext cx="914400" cy="914400"/>
          </a:xfrm>
          <a:prstGeom prst="ellipse">
            <a:avLst/>
          </a:prstGeom>
          <a:solidFill>
            <a:srgbClr val="FFC000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  <p:sp>
        <p:nvSpPr>
          <p:cNvPr id="361" name="Shape 361"/>
          <p:cNvSpPr/>
          <p:nvPr/>
        </p:nvSpPr>
        <p:spPr>
          <a:xfrm>
            <a:off x="4321335" y="5211762"/>
            <a:ext cx="914400" cy="914400"/>
          </a:xfrm>
          <a:prstGeom prst="ellipse">
            <a:avLst/>
          </a:prstGeom>
          <a:solidFill>
            <a:srgbClr val="FFC000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cxnSp>
        <p:nvCxnSpPr>
          <p:cNvPr id="363" name="Shape 363"/>
          <p:cNvCxnSpPr>
            <a:stCxn id="357" idx="5"/>
            <a:endCxn id="360" idx="1"/>
          </p:cNvCxnSpPr>
          <p:nvPr/>
        </p:nvCxnSpPr>
        <p:spPr>
          <a:xfrm>
            <a:off x="4772353" y="3052514"/>
            <a:ext cx="2067407" cy="86894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64" name="Shape 364"/>
          <p:cNvCxnSpPr>
            <a:stCxn id="16" idx="5"/>
            <a:endCxn id="360" idx="0"/>
          </p:cNvCxnSpPr>
          <p:nvPr/>
        </p:nvCxnSpPr>
        <p:spPr>
          <a:xfrm>
            <a:off x="6522589" y="2272024"/>
            <a:ext cx="640461" cy="151552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65" name="Shape 365"/>
          <p:cNvCxnSpPr>
            <a:stCxn id="360" idx="3"/>
            <a:endCxn id="361" idx="7"/>
          </p:cNvCxnSpPr>
          <p:nvPr/>
        </p:nvCxnSpPr>
        <p:spPr>
          <a:xfrm flipH="1">
            <a:off x="5101825" y="4568036"/>
            <a:ext cx="1737935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66" name="Shape 366"/>
          <p:cNvCxnSpPr>
            <a:stCxn id="361" idx="1"/>
            <a:endCxn id="359" idx="5"/>
          </p:cNvCxnSpPr>
          <p:nvPr/>
        </p:nvCxnSpPr>
        <p:spPr>
          <a:xfrm rot="10800000">
            <a:off x="3686914" y="4568036"/>
            <a:ext cx="768332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stealth" w="med" len="med"/>
            <a:tailEnd type="none" w="lg" len="lg"/>
          </a:ln>
        </p:spPr>
      </p:cxnSp>
      <p:cxnSp>
        <p:nvCxnSpPr>
          <p:cNvPr id="367" name="Shape 367"/>
          <p:cNvCxnSpPr>
            <a:stCxn id="359" idx="6"/>
            <a:endCxn id="360" idx="2"/>
          </p:cNvCxnSpPr>
          <p:nvPr/>
        </p:nvCxnSpPr>
        <p:spPr>
          <a:xfrm>
            <a:off x="3820825" y="4244747"/>
            <a:ext cx="2885024" cy="0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68" name="Shape 368"/>
          <p:cNvCxnSpPr>
            <a:stCxn id="16" idx="2"/>
            <a:endCxn id="357" idx="7"/>
          </p:cNvCxnSpPr>
          <p:nvPr/>
        </p:nvCxnSpPr>
        <p:spPr>
          <a:xfrm flipH="1">
            <a:off x="4772353" y="1948735"/>
            <a:ext cx="969747" cy="457201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16" name="Shape 304"/>
          <p:cNvSpPr/>
          <p:nvPr/>
        </p:nvSpPr>
        <p:spPr>
          <a:xfrm>
            <a:off x="5742100" y="149153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cxnSp>
        <p:nvCxnSpPr>
          <p:cNvPr id="19" name="Shape 363"/>
          <p:cNvCxnSpPr>
            <a:stCxn id="357" idx="3"/>
            <a:endCxn id="359" idx="7"/>
          </p:cNvCxnSpPr>
          <p:nvPr/>
        </p:nvCxnSpPr>
        <p:spPr>
          <a:xfrm flipH="1">
            <a:off x="3686914" y="3052514"/>
            <a:ext cx="438861" cy="868944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</p:spTree>
    <p:extLst>
      <p:ext uri="{BB962C8B-B14F-4D97-AF65-F5344CB8AC3E}">
        <p14:creationId xmlns:p14="http://schemas.microsoft.com/office/powerpoint/2010/main" val="202871370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Version control and tools review</a:t>
            </a:r>
          </a:p>
          <a:p>
            <a:r>
              <a:rPr lang="en-US" dirty="0" smtClean="0"/>
              <a:t>BFS</a:t>
            </a:r>
          </a:p>
          <a:p>
            <a:r>
              <a:rPr lang="en-US" dirty="0" smtClean="0"/>
              <a:t>Interfaces</a:t>
            </a:r>
          </a:p>
          <a:p>
            <a:r>
              <a:rPr lang="en-US" dirty="0" smtClean="0"/>
              <a:t>Parsing Marvel Data</a:t>
            </a:r>
          </a:p>
        </p:txBody>
      </p:sp>
    </p:spTree>
    <p:extLst>
      <p:ext uri="{BB962C8B-B14F-4D97-AF65-F5344CB8AC3E}">
        <p14:creationId xmlns:p14="http://schemas.microsoft.com/office/powerpoint/2010/main" val="246560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Shape 3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" sz="4400" dirty="0" smtClean="0">
                <a:sym typeface="Calibri"/>
              </a:rPr>
              <a:t>Breadth-First Search</a:t>
            </a:r>
            <a:endParaRPr lang="en" sz="4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4" name="Shape 374"/>
          <p:cNvSpPr txBox="1">
            <a:spLocks noGrp="1"/>
          </p:cNvSpPr>
          <p:nvPr>
            <p:ph sz="half" idx="1"/>
          </p:nvPr>
        </p:nvSpPr>
        <p:spPr>
          <a:xfrm>
            <a:off x="457200" y="1600200"/>
            <a:ext cx="4038599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&lt;A&gt;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&lt;C&gt;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&lt;C ,D&gt;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&lt;D&gt;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&lt;D, </a:t>
            </a:r>
            <a:r>
              <a:rPr lang="en" sz="2800" dirty="0" smtClean="0">
                <a:ea typeface="Calibri"/>
                <a:cs typeface="Calibri"/>
                <a:sym typeface="Calibri"/>
              </a:rPr>
              <a:t>E&gt;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Q: &lt;E&gt;</a:t>
            </a:r>
            <a:endParaRPr lang="en" sz="2800" dirty="0">
              <a:ea typeface="Calibri"/>
              <a:cs typeface="Calibri"/>
              <a:sym typeface="Calibri"/>
            </a:endParaRPr>
          </a:p>
        </p:txBody>
      </p:sp>
      <p:sp>
        <p:nvSpPr>
          <p:cNvPr id="375" name="Shape 375"/>
          <p:cNvSpPr/>
          <p:nvPr/>
        </p:nvSpPr>
        <p:spPr>
          <a:xfrm>
            <a:off x="3991864" y="2272025"/>
            <a:ext cx="914400" cy="914400"/>
          </a:xfrm>
          <a:prstGeom prst="ellipse">
            <a:avLst/>
          </a:prstGeom>
          <a:solidFill>
            <a:srgbClr val="0070C0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377" name="Shape 377"/>
          <p:cNvSpPr/>
          <p:nvPr/>
        </p:nvSpPr>
        <p:spPr>
          <a:xfrm>
            <a:off x="2906425" y="3787547"/>
            <a:ext cx="914400" cy="914400"/>
          </a:xfrm>
          <a:prstGeom prst="ellipse">
            <a:avLst/>
          </a:prstGeom>
          <a:solidFill>
            <a:srgbClr val="0070C0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378" name="Shape 378"/>
          <p:cNvSpPr/>
          <p:nvPr/>
        </p:nvSpPr>
        <p:spPr>
          <a:xfrm>
            <a:off x="6705850" y="3787547"/>
            <a:ext cx="914400" cy="914400"/>
          </a:xfrm>
          <a:prstGeom prst="ellipse">
            <a:avLst/>
          </a:prstGeom>
          <a:solidFill>
            <a:srgbClr val="0070C0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  <p:sp>
        <p:nvSpPr>
          <p:cNvPr id="379" name="Shape 379"/>
          <p:cNvSpPr/>
          <p:nvPr/>
        </p:nvSpPr>
        <p:spPr>
          <a:xfrm>
            <a:off x="4321335" y="5211762"/>
            <a:ext cx="914400" cy="914400"/>
          </a:xfrm>
          <a:prstGeom prst="ellipse">
            <a:avLst/>
          </a:prstGeom>
          <a:solidFill>
            <a:srgbClr val="FFC000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cxnSp>
        <p:nvCxnSpPr>
          <p:cNvPr id="382" name="Shape 382"/>
          <p:cNvCxnSpPr>
            <a:stCxn id="16" idx="5"/>
            <a:endCxn id="378" idx="0"/>
          </p:cNvCxnSpPr>
          <p:nvPr/>
        </p:nvCxnSpPr>
        <p:spPr>
          <a:xfrm>
            <a:off x="6522589" y="2272024"/>
            <a:ext cx="640461" cy="151552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83" name="Shape 383"/>
          <p:cNvCxnSpPr>
            <a:stCxn id="378" idx="3"/>
            <a:endCxn id="379" idx="7"/>
          </p:cNvCxnSpPr>
          <p:nvPr/>
        </p:nvCxnSpPr>
        <p:spPr>
          <a:xfrm flipH="1">
            <a:off x="5101825" y="4568036"/>
            <a:ext cx="1737935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84" name="Shape 384"/>
          <p:cNvCxnSpPr>
            <a:stCxn id="379" idx="1"/>
            <a:endCxn id="377" idx="5"/>
          </p:cNvCxnSpPr>
          <p:nvPr/>
        </p:nvCxnSpPr>
        <p:spPr>
          <a:xfrm rot="10800000">
            <a:off x="3686914" y="4568036"/>
            <a:ext cx="768332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stealth" w="med" len="med"/>
            <a:tailEnd type="none" w="lg" len="lg"/>
          </a:ln>
        </p:spPr>
      </p:cxnSp>
      <p:cxnSp>
        <p:nvCxnSpPr>
          <p:cNvPr id="385" name="Shape 385"/>
          <p:cNvCxnSpPr>
            <a:stCxn id="377" idx="6"/>
            <a:endCxn id="378" idx="2"/>
          </p:cNvCxnSpPr>
          <p:nvPr/>
        </p:nvCxnSpPr>
        <p:spPr>
          <a:xfrm>
            <a:off x="3820825" y="4244747"/>
            <a:ext cx="2885024" cy="0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86" name="Shape 386"/>
          <p:cNvCxnSpPr>
            <a:stCxn id="16" idx="2"/>
            <a:endCxn id="375" idx="7"/>
          </p:cNvCxnSpPr>
          <p:nvPr/>
        </p:nvCxnSpPr>
        <p:spPr>
          <a:xfrm flipH="1">
            <a:off x="4772353" y="1948735"/>
            <a:ext cx="969747" cy="457201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16" name="Shape 304"/>
          <p:cNvSpPr/>
          <p:nvPr/>
        </p:nvSpPr>
        <p:spPr>
          <a:xfrm>
            <a:off x="5742100" y="149153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cxnSp>
        <p:nvCxnSpPr>
          <p:cNvPr id="19" name="Shape 363"/>
          <p:cNvCxnSpPr>
            <a:stCxn id="375" idx="3"/>
            <a:endCxn id="377" idx="7"/>
          </p:cNvCxnSpPr>
          <p:nvPr/>
        </p:nvCxnSpPr>
        <p:spPr>
          <a:xfrm flipH="1">
            <a:off x="3686914" y="3052514"/>
            <a:ext cx="438861" cy="868944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2" name="Shape 363"/>
          <p:cNvCxnSpPr>
            <a:stCxn id="375" idx="5"/>
            <a:endCxn id="378" idx="1"/>
          </p:cNvCxnSpPr>
          <p:nvPr/>
        </p:nvCxnSpPr>
        <p:spPr>
          <a:xfrm>
            <a:off x="4772353" y="3052514"/>
            <a:ext cx="2067408" cy="868944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</p:spTree>
    <p:extLst>
      <p:ext uri="{BB962C8B-B14F-4D97-AF65-F5344CB8AC3E}">
        <p14:creationId xmlns:p14="http://schemas.microsoft.com/office/powerpoint/2010/main" val="397015355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" sz="4400" dirty="0" smtClean="0">
                <a:sym typeface="Calibri"/>
              </a:rPr>
              <a:t>Breadth-First Search</a:t>
            </a:r>
            <a:endParaRPr lang="en" sz="4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2" name="Shape 392"/>
          <p:cNvSpPr txBox="1">
            <a:spLocks noGrp="1"/>
          </p:cNvSpPr>
          <p:nvPr>
            <p:ph sz="half" idx="1"/>
          </p:nvPr>
        </p:nvSpPr>
        <p:spPr>
          <a:xfrm>
            <a:off x="457200" y="1600200"/>
            <a:ext cx="4038599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&lt;A&gt;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&lt;C&gt;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&lt;C ,D&gt;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&lt;D&gt;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>
                <a:ea typeface="Calibri"/>
                <a:cs typeface="Calibri"/>
                <a:sym typeface="Calibri"/>
              </a:rPr>
              <a:t>Q: &lt;D, </a:t>
            </a:r>
            <a:r>
              <a:rPr lang="en" sz="2800" dirty="0" smtClean="0">
                <a:ea typeface="Calibri"/>
                <a:cs typeface="Calibri"/>
                <a:sym typeface="Calibri"/>
              </a:rPr>
              <a:t>E&gt;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Q: &lt;E&gt;</a:t>
            </a:r>
          </a:p>
          <a:p>
            <a:pPr marL="0" lvl="0" indent="0">
              <a:spcBef>
                <a:spcPts val="560"/>
              </a:spcBef>
              <a:buNone/>
            </a:pPr>
            <a:r>
              <a:rPr lang="en" sz="2800" dirty="0" smtClean="0">
                <a:ea typeface="Calibri"/>
                <a:cs typeface="Calibri"/>
                <a:sym typeface="Calibri"/>
              </a:rPr>
              <a:t>DONE</a:t>
            </a:r>
            <a:endParaRPr lang="en" sz="2800" dirty="0">
              <a:ea typeface="Calibri"/>
              <a:cs typeface="Calibri"/>
              <a:sym typeface="Calibri"/>
            </a:endParaRPr>
          </a:p>
        </p:txBody>
      </p:sp>
      <p:sp>
        <p:nvSpPr>
          <p:cNvPr id="393" name="Shape 393"/>
          <p:cNvSpPr/>
          <p:nvPr/>
        </p:nvSpPr>
        <p:spPr>
          <a:xfrm>
            <a:off x="3991864" y="2272025"/>
            <a:ext cx="914400" cy="914400"/>
          </a:xfrm>
          <a:prstGeom prst="ellipse">
            <a:avLst/>
          </a:prstGeom>
          <a:solidFill>
            <a:srgbClr val="0070C0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395" name="Shape 395"/>
          <p:cNvSpPr/>
          <p:nvPr/>
        </p:nvSpPr>
        <p:spPr>
          <a:xfrm>
            <a:off x="2906425" y="3787547"/>
            <a:ext cx="914400" cy="914400"/>
          </a:xfrm>
          <a:prstGeom prst="ellipse">
            <a:avLst/>
          </a:prstGeom>
          <a:solidFill>
            <a:srgbClr val="0070C0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396" name="Shape 396"/>
          <p:cNvSpPr/>
          <p:nvPr/>
        </p:nvSpPr>
        <p:spPr>
          <a:xfrm>
            <a:off x="6705850" y="3787547"/>
            <a:ext cx="914400" cy="914400"/>
          </a:xfrm>
          <a:prstGeom prst="ellipse">
            <a:avLst/>
          </a:prstGeom>
          <a:solidFill>
            <a:srgbClr val="0070C0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  <p:sp>
        <p:nvSpPr>
          <p:cNvPr id="397" name="Shape 397"/>
          <p:cNvSpPr/>
          <p:nvPr/>
        </p:nvSpPr>
        <p:spPr>
          <a:xfrm>
            <a:off x="4321335" y="5211762"/>
            <a:ext cx="914400" cy="914400"/>
          </a:xfrm>
          <a:prstGeom prst="ellipse">
            <a:avLst/>
          </a:prstGeom>
          <a:solidFill>
            <a:srgbClr val="0070C0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cxnSp>
        <p:nvCxnSpPr>
          <p:cNvPr id="400" name="Shape 400"/>
          <p:cNvCxnSpPr>
            <a:stCxn id="16" idx="5"/>
            <a:endCxn id="396" idx="0"/>
          </p:cNvCxnSpPr>
          <p:nvPr/>
        </p:nvCxnSpPr>
        <p:spPr>
          <a:xfrm>
            <a:off x="6522589" y="2272024"/>
            <a:ext cx="640461" cy="151552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401" name="Shape 401"/>
          <p:cNvCxnSpPr>
            <a:stCxn id="396" idx="3"/>
            <a:endCxn id="397" idx="7"/>
          </p:cNvCxnSpPr>
          <p:nvPr/>
        </p:nvCxnSpPr>
        <p:spPr>
          <a:xfrm flipH="1">
            <a:off x="5101825" y="4568036"/>
            <a:ext cx="1737935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403" name="Shape 403"/>
          <p:cNvCxnSpPr>
            <a:stCxn id="395" idx="6"/>
            <a:endCxn id="396" idx="2"/>
          </p:cNvCxnSpPr>
          <p:nvPr/>
        </p:nvCxnSpPr>
        <p:spPr>
          <a:xfrm>
            <a:off x="3820825" y="4244747"/>
            <a:ext cx="2885024" cy="0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404" name="Shape 404"/>
          <p:cNvCxnSpPr>
            <a:stCxn id="16" idx="2"/>
            <a:endCxn id="393" idx="7"/>
          </p:cNvCxnSpPr>
          <p:nvPr/>
        </p:nvCxnSpPr>
        <p:spPr>
          <a:xfrm flipH="1">
            <a:off x="4772353" y="1948735"/>
            <a:ext cx="969747" cy="457201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16" name="Shape 304"/>
          <p:cNvSpPr/>
          <p:nvPr/>
        </p:nvSpPr>
        <p:spPr>
          <a:xfrm>
            <a:off x="5742100" y="149153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cxnSp>
        <p:nvCxnSpPr>
          <p:cNvPr id="19" name="Shape 363"/>
          <p:cNvCxnSpPr>
            <a:stCxn id="393" idx="3"/>
            <a:endCxn id="395" idx="7"/>
          </p:cNvCxnSpPr>
          <p:nvPr/>
        </p:nvCxnSpPr>
        <p:spPr>
          <a:xfrm flipH="1">
            <a:off x="3686914" y="3052514"/>
            <a:ext cx="438861" cy="868944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2" name="Shape 363"/>
          <p:cNvCxnSpPr>
            <a:stCxn id="393" idx="5"/>
            <a:endCxn id="396" idx="1"/>
          </p:cNvCxnSpPr>
          <p:nvPr/>
        </p:nvCxnSpPr>
        <p:spPr>
          <a:xfrm>
            <a:off x="4772353" y="3052514"/>
            <a:ext cx="2067408" cy="868944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5" name="Shape 363"/>
          <p:cNvCxnSpPr>
            <a:endCxn id="397" idx="1"/>
          </p:cNvCxnSpPr>
          <p:nvPr/>
        </p:nvCxnSpPr>
        <p:spPr>
          <a:xfrm>
            <a:off x="3686914" y="4568036"/>
            <a:ext cx="768332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</p:spTree>
    <p:extLst>
      <p:ext uri="{BB962C8B-B14F-4D97-AF65-F5344CB8AC3E}">
        <p14:creationId xmlns:p14="http://schemas.microsoft.com/office/powerpoint/2010/main" val="413215827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Shortest Paths with BFS</a:t>
            </a:r>
            <a:endParaRPr lang="en-US" sz="4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096633"/>
              </p:ext>
            </p:extLst>
          </p:nvPr>
        </p:nvGraphicFramePr>
        <p:xfrm>
          <a:off x="5257800" y="2438400"/>
          <a:ext cx="3744375" cy="222504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447800"/>
                <a:gridCol w="1447800"/>
                <a:gridCol w="8487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Destination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&lt;B,A&gt;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&lt;B&gt;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&lt;B,A,C&gt;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&lt;B,D&gt;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&lt;B,D,E&gt;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248400" y="1948735"/>
            <a:ext cx="17844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From Node B</a:t>
            </a:r>
            <a:endParaRPr lang="en-US" sz="2000" kern="12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23" name="Shape 303"/>
          <p:cNvSpPr/>
          <p:nvPr/>
        </p:nvSpPr>
        <p:spPr>
          <a:xfrm>
            <a:off x="1466439" y="227202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24" name="Shape 304"/>
          <p:cNvSpPr/>
          <p:nvPr/>
        </p:nvSpPr>
        <p:spPr>
          <a:xfrm>
            <a:off x="3216675" y="149153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sp>
        <p:nvSpPr>
          <p:cNvPr id="25" name="Shape 305"/>
          <p:cNvSpPr/>
          <p:nvPr/>
        </p:nvSpPr>
        <p:spPr>
          <a:xfrm>
            <a:off x="381000" y="37875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26" name="Shape 306"/>
          <p:cNvSpPr/>
          <p:nvPr/>
        </p:nvSpPr>
        <p:spPr>
          <a:xfrm>
            <a:off x="4180425" y="37875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  <p:sp>
        <p:nvSpPr>
          <p:cNvPr id="27" name="Shape 307"/>
          <p:cNvSpPr/>
          <p:nvPr/>
        </p:nvSpPr>
        <p:spPr>
          <a:xfrm>
            <a:off x="1795910" y="5211762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cxnSp>
        <p:nvCxnSpPr>
          <p:cNvPr id="28" name="Shape 308"/>
          <p:cNvCxnSpPr>
            <a:stCxn id="23" idx="3"/>
            <a:endCxn id="25" idx="7"/>
          </p:cNvCxnSpPr>
          <p:nvPr/>
        </p:nvCxnSpPr>
        <p:spPr>
          <a:xfrm flipH="1">
            <a:off x="1161489" y="3052514"/>
            <a:ext cx="438860" cy="86894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9" name="Shape 309"/>
          <p:cNvCxnSpPr>
            <a:stCxn id="23" idx="5"/>
            <a:endCxn id="26" idx="1"/>
          </p:cNvCxnSpPr>
          <p:nvPr/>
        </p:nvCxnSpPr>
        <p:spPr>
          <a:xfrm>
            <a:off x="2246928" y="3052514"/>
            <a:ext cx="2067407" cy="86894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0" name="Shape 310"/>
          <p:cNvCxnSpPr>
            <a:stCxn id="24" idx="5"/>
            <a:endCxn id="26" idx="0"/>
          </p:cNvCxnSpPr>
          <p:nvPr/>
        </p:nvCxnSpPr>
        <p:spPr>
          <a:xfrm>
            <a:off x="3997164" y="2272024"/>
            <a:ext cx="640460" cy="1515522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1" name="Shape 311"/>
          <p:cNvCxnSpPr>
            <a:stCxn id="26" idx="3"/>
            <a:endCxn id="27" idx="7"/>
          </p:cNvCxnSpPr>
          <p:nvPr/>
        </p:nvCxnSpPr>
        <p:spPr>
          <a:xfrm flipH="1">
            <a:off x="2576400" y="4568036"/>
            <a:ext cx="1737935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2" name="Shape 312"/>
          <p:cNvCxnSpPr>
            <a:stCxn id="27" idx="1"/>
            <a:endCxn id="25" idx="5"/>
          </p:cNvCxnSpPr>
          <p:nvPr/>
        </p:nvCxnSpPr>
        <p:spPr>
          <a:xfrm rot="10800000">
            <a:off x="1161489" y="4568036"/>
            <a:ext cx="768332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stealth" w="med" len="med"/>
            <a:tailEnd type="none" w="lg" len="lg"/>
          </a:ln>
        </p:spPr>
      </p:cxnSp>
      <p:cxnSp>
        <p:nvCxnSpPr>
          <p:cNvPr id="33" name="Shape 313"/>
          <p:cNvCxnSpPr>
            <a:stCxn id="25" idx="6"/>
            <a:endCxn id="26" idx="2"/>
          </p:cNvCxnSpPr>
          <p:nvPr/>
        </p:nvCxnSpPr>
        <p:spPr>
          <a:xfrm>
            <a:off x="1295400" y="4244747"/>
            <a:ext cx="2885024" cy="0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34" name="Shape 314"/>
          <p:cNvCxnSpPr>
            <a:stCxn id="24" idx="2"/>
            <a:endCxn id="23" idx="7"/>
          </p:cNvCxnSpPr>
          <p:nvPr/>
        </p:nvCxnSpPr>
        <p:spPr>
          <a:xfrm flipH="1">
            <a:off x="2246928" y="1948735"/>
            <a:ext cx="969746" cy="457200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35" name="Rectangle 34"/>
          <p:cNvSpPr/>
          <p:nvPr/>
        </p:nvSpPr>
        <p:spPr>
          <a:xfrm>
            <a:off x="2427497" y="1724055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1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124199" y="3028890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1</a:t>
            </a:r>
          </a:p>
        </p:txBody>
      </p:sp>
      <p:sp>
        <p:nvSpPr>
          <p:cNvPr id="37" name="Rectangle 36"/>
          <p:cNvSpPr/>
          <p:nvPr/>
        </p:nvSpPr>
        <p:spPr>
          <a:xfrm>
            <a:off x="2568266" y="3790890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177866" y="4552890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1</a:t>
            </a:r>
          </a:p>
        </p:txBody>
      </p:sp>
      <p:sp>
        <p:nvSpPr>
          <p:cNvPr id="39" name="Rectangle 38"/>
          <p:cNvSpPr/>
          <p:nvPr/>
        </p:nvSpPr>
        <p:spPr>
          <a:xfrm>
            <a:off x="1425266" y="4572000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1</a:t>
            </a:r>
          </a:p>
        </p:txBody>
      </p:sp>
      <p:sp>
        <p:nvSpPr>
          <p:cNvPr id="40" name="Rectangle 39"/>
          <p:cNvSpPr/>
          <p:nvPr/>
        </p:nvSpPr>
        <p:spPr>
          <a:xfrm>
            <a:off x="1044266" y="3124200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1</a:t>
            </a:r>
          </a:p>
        </p:txBody>
      </p:sp>
      <p:sp>
        <p:nvSpPr>
          <p:cNvPr id="41" name="Rectangle 40"/>
          <p:cNvSpPr/>
          <p:nvPr/>
        </p:nvSpPr>
        <p:spPr>
          <a:xfrm>
            <a:off x="4343399" y="2667000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88839071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38" grpId="0"/>
      <p:bldP spid="39" grpId="0"/>
      <p:bldP spid="40" grpId="0"/>
      <p:bldP spid="4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Shortest Paths with Weights</a:t>
            </a:r>
            <a:endParaRPr lang="en-US" dirty="0"/>
          </a:p>
        </p:txBody>
      </p:sp>
      <p:sp>
        <p:nvSpPr>
          <p:cNvPr id="6" name="Shape 303"/>
          <p:cNvSpPr/>
          <p:nvPr/>
        </p:nvSpPr>
        <p:spPr>
          <a:xfrm>
            <a:off x="1466439" y="227202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7" name="Shape 304"/>
          <p:cNvSpPr/>
          <p:nvPr/>
        </p:nvSpPr>
        <p:spPr>
          <a:xfrm>
            <a:off x="3216675" y="1491535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sp>
        <p:nvSpPr>
          <p:cNvPr id="8" name="Shape 305"/>
          <p:cNvSpPr/>
          <p:nvPr/>
        </p:nvSpPr>
        <p:spPr>
          <a:xfrm>
            <a:off x="381000" y="37875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9" name="Shape 306"/>
          <p:cNvSpPr/>
          <p:nvPr/>
        </p:nvSpPr>
        <p:spPr>
          <a:xfrm>
            <a:off x="4180425" y="3787547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  <p:sp>
        <p:nvSpPr>
          <p:cNvPr id="10" name="Shape 307"/>
          <p:cNvSpPr/>
          <p:nvPr/>
        </p:nvSpPr>
        <p:spPr>
          <a:xfrm>
            <a:off x="1795910" y="5211762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cxnSp>
        <p:nvCxnSpPr>
          <p:cNvPr id="11" name="Shape 308"/>
          <p:cNvCxnSpPr>
            <a:stCxn id="6" idx="3"/>
            <a:endCxn id="8" idx="7"/>
          </p:cNvCxnSpPr>
          <p:nvPr/>
        </p:nvCxnSpPr>
        <p:spPr>
          <a:xfrm flipH="1">
            <a:off x="1161489" y="3052514"/>
            <a:ext cx="438860" cy="86894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2" name="Shape 309"/>
          <p:cNvCxnSpPr>
            <a:stCxn id="6" idx="5"/>
            <a:endCxn id="9" idx="1"/>
          </p:cNvCxnSpPr>
          <p:nvPr/>
        </p:nvCxnSpPr>
        <p:spPr>
          <a:xfrm>
            <a:off x="2246928" y="3052514"/>
            <a:ext cx="2067407" cy="868943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3" name="Shape 310"/>
          <p:cNvCxnSpPr>
            <a:stCxn id="7" idx="5"/>
            <a:endCxn id="9" idx="0"/>
          </p:cNvCxnSpPr>
          <p:nvPr/>
        </p:nvCxnSpPr>
        <p:spPr>
          <a:xfrm>
            <a:off x="3997164" y="2272024"/>
            <a:ext cx="640460" cy="1515522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4" name="Shape 311"/>
          <p:cNvCxnSpPr>
            <a:stCxn id="9" idx="3"/>
            <a:endCxn id="10" idx="7"/>
          </p:cNvCxnSpPr>
          <p:nvPr/>
        </p:nvCxnSpPr>
        <p:spPr>
          <a:xfrm flipH="1">
            <a:off x="2576400" y="4568036"/>
            <a:ext cx="1737935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5" name="Shape 312"/>
          <p:cNvCxnSpPr>
            <a:stCxn id="10" idx="1"/>
            <a:endCxn id="8" idx="5"/>
          </p:cNvCxnSpPr>
          <p:nvPr/>
        </p:nvCxnSpPr>
        <p:spPr>
          <a:xfrm rot="10800000">
            <a:off x="1161489" y="4568036"/>
            <a:ext cx="768332" cy="777637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stealth" w="med" len="med"/>
            <a:tailEnd type="none" w="lg" len="lg"/>
          </a:ln>
        </p:spPr>
      </p:cxnSp>
      <p:cxnSp>
        <p:nvCxnSpPr>
          <p:cNvPr id="16" name="Shape 313"/>
          <p:cNvCxnSpPr>
            <a:stCxn id="8" idx="6"/>
            <a:endCxn id="9" idx="2"/>
          </p:cNvCxnSpPr>
          <p:nvPr/>
        </p:nvCxnSpPr>
        <p:spPr>
          <a:xfrm>
            <a:off x="1295400" y="4244747"/>
            <a:ext cx="2885024" cy="0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7" name="Shape 314"/>
          <p:cNvCxnSpPr>
            <a:stCxn id="7" idx="2"/>
            <a:endCxn id="6" idx="7"/>
          </p:cNvCxnSpPr>
          <p:nvPr/>
        </p:nvCxnSpPr>
        <p:spPr>
          <a:xfrm flipH="1">
            <a:off x="2246928" y="1948735"/>
            <a:ext cx="969746" cy="457200"/>
          </a:xfrm>
          <a:prstGeom prst="straightConnector1">
            <a:avLst/>
          </a:prstGeom>
          <a:noFill/>
          <a:ln w="2857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5202112"/>
              </p:ext>
            </p:extLst>
          </p:nvPr>
        </p:nvGraphicFramePr>
        <p:xfrm>
          <a:off x="5257800" y="2438400"/>
          <a:ext cx="3744375" cy="222504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447800"/>
                <a:gridCol w="1447800"/>
                <a:gridCol w="8487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Destination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&lt;B,A&gt;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&lt;B&gt;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&lt;B,A,C&gt;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&lt;B,A,C,D&gt;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&lt;B,A,C,E&gt;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248400" y="1948735"/>
            <a:ext cx="17844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From Node B</a:t>
            </a:r>
            <a:endParaRPr lang="en-US" sz="2000" kern="12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427497" y="1724055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2</a:t>
            </a:r>
            <a:endParaRPr lang="en-US" sz="2000" kern="12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981532" y="3028890"/>
            <a:ext cx="6126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100</a:t>
            </a:r>
            <a:endParaRPr lang="en-US" sz="2000" kern="12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568266" y="3790890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2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177867" y="4552890"/>
            <a:ext cx="3273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6</a:t>
            </a:r>
            <a:endParaRPr lang="en-US" sz="2000" kern="12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425266" y="4572000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2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044266" y="3124200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3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264132" y="2667000"/>
            <a:ext cx="6126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100</a:t>
            </a:r>
            <a:endParaRPr lang="en-US" sz="2000" kern="12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532702" y="5468907"/>
            <a:ext cx="49087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kern="1200" dirty="0" smtClean="0">
                <a:solidFill>
                  <a:schemeClr val="accent2"/>
                </a:solidFill>
                <a:latin typeface="+mj-lt"/>
                <a:ea typeface="+mn-ea"/>
                <a:cs typeface="+mn-cs"/>
              </a:rPr>
              <a:t>Paths are not the same!</a:t>
            </a:r>
            <a:endParaRPr lang="en-US" sz="3200" b="1" kern="1200" dirty="0">
              <a:solidFill>
                <a:schemeClr val="accent2"/>
              </a:solidFill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90786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Classes, Interfaces, and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fundamental unit of programming in Java is a class</a:t>
            </a:r>
          </a:p>
          <a:p>
            <a:r>
              <a:rPr lang="en-US" dirty="0" smtClean="0"/>
              <a:t>Classes can extend other classes</a:t>
            </a:r>
            <a:r>
              <a:rPr lang="en-US" dirty="0"/>
              <a:t> </a:t>
            </a:r>
            <a:r>
              <a:rPr lang="en-US" dirty="0" smtClean="0"/>
              <a:t>and implement interfaces</a:t>
            </a:r>
          </a:p>
          <a:p>
            <a:r>
              <a:rPr lang="en-US" dirty="0" smtClean="0"/>
              <a:t>Interfaces can extend other interfaces</a:t>
            </a:r>
          </a:p>
        </p:txBody>
      </p:sp>
    </p:spTree>
    <p:extLst>
      <p:ext uri="{BB962C8B-B14F-4D97-AF65-F5344CB8AC3E}">
        <p14:creationId xmlns:p14="http://schemas.microsoft.com/office/powerpoint/2010/main" val="418067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Classes, Objects, and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Everything is an instance of a class</a:t>
            </a:r>
          </a:p>
          <a:p>
            <a:pPr lvl="1"/>
            <a:r>
              <a:rPr lang="en-US" dirty="0" smtClean="0"/>
              <a:t>Defines data and methods</a:t>
            </a:r>
          </a:p>
          <a:p>
            <a:r>
              <a:rPr lang="en-US" dirty="0" smtClean="0"/>
              <a:t>Every class extends exactly one other class</a:t>
            </a:r>
          </a:p>
          <a:p>
            <a:pPr lvl="1"/>
            <a:r>
              <a:rPr lang="en-US" dirty="0" smtClean="0"/>
              <a:t>Object if no explicit superclass</a:t>
            </a:r>
          </a:p>
          <a:p>
            <a:pPr lvl="1"/>
            <a:r>
              <a:rPr lang="en-US" dirty="0" smtClean="0"/>
              <a:t>Inherits superclass fields</a:t>
            </a:r>
          </a:p>
          <a:p>
            <a:r>
              <a:rPr lang="en-US" dirty="0" smtClean="0"/>
              <a:t>Every class also defines a type</a:t>
            </a:r>
          </a:p>
          <a:p>
            <a:pPr lvl="1"/>
            <a:r>
              <a:rPr lang="en-US" dirty="0" smtClean="0"/>
              <a:t>Foo defines type Foo</a:t>
            </a:r>
          </a:p>
          <a:p>
            <a:pPr lvl="1"/>
            <a:r>
              <a:rPr lang="en-US" dirty="0" smtClean="0"/>
              <a:t>Foo inherits all inherited types</a:t>
            </a:r>
          </a:p>
          <a:p>
            <a:r>
              <a:rPr lang="en-US" dirty="0" smtClean="0"/>
              <a:t>Java classes contain both specification and implementation!</a:t>
            </a:r>
          </a:p>
        </p:txBody>
      </p:sp>
    </p:spTree>
    <p:extLst>
      <p:ext uri="{BB962C8B-B14F-4D97-AF65-F5344CB8AC3E}">
        <p14:creationId xmlns:p14="http://schemas.microsoft.com/office/powerpoint/2010/main" val="199567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Pure type declaration</a:t>
            </a:r>
            <a:endParaRPr lang="en-US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interface Comparable </a:t>
            </a:r>
            <a:r>
              <a:rPr lang="en-US" sz="2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US" sz="2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(Object other);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22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/>
              <a:t> </a:t>
            </a:r>
          </a:p>
          <a:p>
            <a:r>
              <a:rPr lang="en-US" dirty="0" smtClean="0"/>
              <a:t>Can contain:</a:t>
            </a:r>
          </a:p>
          <a:p>
            <a:pPr lvl="1"/>
            <a:r>
              <a:rPr lang="en-US" dirty="0" smtClean="0"/>
              <a:t>Method specifications (implicitly 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abstract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Named constants </a:t>
            </a:r>
            <a:r>
              <a:rPr lang="en-US" dirty="0"/>
              <a:t>(implicitly 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final static</a:t>
            </a:r>
            <a:r>
              <a:rPr lang="en-US" dirty="0" smtClean="0"/>
              <a:t>)</a:t>
            </a:r>
          </a:p>
          <a:p>
            <a:r>
              <a:rPr lang="en-US" dirty="0" smtClean="0"/>
              <a:t>Does not contain implementation</a:t>
            </a:r>
          </a:p>
          <a:p>
            <a:r>
              <a:rPr lang="en-US" dirty="0" smtClean="0"/>
              <a:t>Cannot create instances of interfaces</a:t>
            </a:r>
          </a:p>
        </p:txBody>
      </p:sp>
    </p:spTree>
    <p:extLst>
      <p:ext uri="{BB962C8B-B14F-4D97-AF65-F5344CB8AC3E}">
        <p14:creationId xmlns:p14="http://schemas.microsoft.com/office/powerpoint/2010/main" val="391726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class can implement one or more interfaces</a:t>
            </a:r>
          </a:p>
          <a:p>
            <a:pPr marL="457200" lvl="1" indent="0">
              <a:buClr>
                <a:schemeClr val="bg1">
                  <a:lumMod val="50000"/>
                </a:schemeClr>
              </a:buClr>
              <a:buNone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 Kitten implements </a:t>
            </a:r>
            <a:r>
              <a:rPr lang="en-US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Pettable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Huggable</a:t>
            </a:r>
            <a:endParaRPr lang="en-US" dirty="0"/>
          </a:p>
          <a:p>
            <a:r>
              <a:rPr lang="en-US" dirty="0" smtClean="0"/>
              <a:t>The implementing class and its instances have the interface type(s) as well as the class type(s)</a:t>
            </a:r>
          </a:p>
          <a:p>
            <a:r>
              <a:rPr lang="en-US" dirty="0" smtClean="0"/>
              <a:t>The class must provide or inherit an implementation of all methods defined by the interface(s)</a:t>
            </a:r>
          </a:p>
          <a:p>
            <a:pPr lvl="1"/>
            <a:r>
              <a:rPr lang="en-US" dirty="0" smtClean="0"/>
              <a:t>Not true for abstract classes</a:t>
            </a:r>
          </a:p>
        </p:txBody>
      </p:sp>
    </p:spTree>
    <p:extLst>
      <p:ext uri="{BB962C8B-B14F-4D97-AF65-F5344CB8AC3E}">
        <p14:creationId xmlns:p14="http://schemas.microsoft.com/office/powerpoint/2010/main" val="356362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Interface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interface defines a type, so we can declare variables and parameters of that type</a:t>
            </a:r>
          </a:p>
          <a:p>
            <a:r>
              <a:rPr lang="en-US" dirty="0" smtClean="0"/>
              <a:t>A variable with an interface type can refer to an object of any class implementing that type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List&lt;String&gt; x = new 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&lt;String&gt;();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void sort(List 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{…}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9212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Guidelines for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Provide interfaces for significant types and abstractions</a:t>
            </a:r>
          </a:p>
          <a:p>
            <a:r>
              <a:rPr lang="en-US" dirty="0" smtClean="0"/>
              <a:t>Write code using interface types like Map instead of </a:t>
            </a:r>
            <a:r>
              <a:rPr lang="en-US" dirty="0" err="1" smtClean="0"/>
              <a:t>HashMap</a:t>
            </a:r>
            <a:r>
              <a:rPr lang="en-US" dirty="0" smtClean="0"/>
              <a:t> and </a:t>
            </a:r>
            <a:r>
              <a:rPr lang="en-US" dirty="0" err="1" smtClean="0"/>
              <a:t>TreeMap</a:t>
            </a:r>
            <a:r>
              <a:rPr lang="en-US" dirty="0" smtClean="0"/>
              <a:t> wherever possible</a:t>
            </a:r>
          </a:p>
          <a:p>
            <a:pPr lvl="1"/>
            <a:r>
              <a:rPr lang="en-US" dirty="0" smtClean="0"/>
              <a:t>Allows code to work with different implementations later on</a:t>
            </a:r>
          </a:p>
          <a:p>
            <a:r>
              <a:rPr lang="en-US" dirty="0" smtClean="0"/>
              <a:t>Both interfaces and classes are appropriate in various circumstances</a:t>
            </a:r>
          </a:p>
        </p:txBody>
      </p:sp>
    </p:spTree>
    <p:extLst>
      <p:ext uri="{BB962C8B-B14F-4D97-AF65-F5344CB8AC3E}">
        <p14:creationId xmlns:p14="http://schemas.microsoft.com/office/powerpoint/2010/main" val="385840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331 Version control</a:t>
            </a:r>
            <a:endParaRPr lang="en-US" dirty="0"/>
          </a:p>
        </p:txBody>
      </p:sp>
      <p:pic>
        <p:nvPicPr>
          <p:cNvPr id="4" name="Picture 7" descr="C:\Users\Krysta\AppData\Local\Microsoft\Windows\Temporary Internet Files\Content.IE5\S4HL8IL9\MC900433944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752600"/>
            <a:ext cx="1204267" cy="1204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Krysta\AppData\Local\Microsoft\Windows\Temporary Internet Files\Content.IE5\QEV7LSE9\MC900434845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597410"/>
            <a:ext cx="1439246" cy="1439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043327" y="2465155"/>
            <a:ext cx="1392884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>
                <a:latin typeface="+mj-lt"/>
                <a:cs typeface="Arial" pitchFamily="34" charset="0"/>
              </a:rPr>
              <a:t>Repository</a:t>
            </a:r>
            <a:endParaRPr lang="en-US" sz="1400" i="1" dirty="0">
              <a:latin typeface="+mj-lt"/>
              <a:cs typeface="Arial" pitchFamily="34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1981200" y="2185015"/>
            <a:ext cx="2062127" cy="3231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84152" y="1855368"/>
            <a:ext cx="1456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create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91000" y="5249154"/>
            <a:ext cx="1439246" cy="523220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i="1" dirty="0" smtClean="0">
                <a:latin typeface="+mj-lt"/>
                <a:cs typeface="Arial" pitchFamily="34" charset="0"/>
              </a:rPr>
              <a:t>Working copy</a:t>
            </a:r>
            <a:endParaRPr lang="en-US" sz="1400" i="1" dirty="0">
              <a:latin typeface="+mj-lt"/>
              <a:cs typeface="Arial" pitchFamily="34" charset="0"/>
            </a:endParaRPr>
          </a:p>
        </p:txBody>
      </p:sp>
      <p:sp>
        <p:nvSpPr>
          <p:cNvPr id="13" name="Down Arrow 12"/>
          <p:cNvSpPr/>
          <p:nvPr/>
        </p:nvSpPr>
        <p:spPr>
          <a:xfrm>
            <a:off x="4212707" y="3118475"/>
            <a:ext cx="276401" cy="19746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 rot="10800000">
            <a:off x="5231707" y="3118474"/>
            <a:ext cx="276400" cy="19746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ircular Arrow 16"/>
          <p:cNvSpPr/>
          <p:nvPr/>
        </p:nvSpPr>
        <p:spPr>
          <a:xfrm rot="16200000" flipH="1">
            <a:off x="3130988" y="4750849"/>
            <a:ext cx="1049242" cy="1114197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5759970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42288" y="5190866"/>
            <a:ext cx="1456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update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 rot="16200000">
            <a:off x="4951596" y="3886831"/>
            <a:ext cx="1456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commit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 rot="5400000">
            <a:off x="2962320" y="3886832"/>
            <a:ext cx="2162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check out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24" name="Right Arrow 23"/>
          <p:cNvSpPr/>
          <p:nvPr/>
        </p:nvSpPr>
        <p:spPr>
          <a:xfrm flipH="1">
            <a:off x="5735424" y="5421503"/>
            <a:ext cx="2062127" cy="323166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6117643" y="4994958"/>
            <a:ext cx="1456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add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pic>
        <p:nvPicPr>
          <p:cNvPr id="1028" name="Picture 4" descr="http://brettdavidconnolly.com/home/assets/document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3865" y="4245893"/>
            <a:ext cx="806758" cy="806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4" descr="http://brettdavidconnolly.com/home/assets/document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7720" y="3726780"/>
            <a:ext cx="806758" cy="806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" descr="http://brettdavidconnolly.com/home/assets/document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0793" y="4533538"/>
            <a:ext cx="806758" cy="806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C:\Users\Krysta\AppData\Local\Microsoft\Windows\Temporary Internet Files\Content.IE5\QEV7LSE9\MC900433942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5722" y="4908630"/>
            <a:ext cx="1204267" cy="1204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Down Arrow 29"/>
          <p:cNvSpPr/>
          <p:nvPr/>
        </p:nvSpPr>
        <p:spPr>
          <a:xfrm rot="3360000">
            <a:off x="3041772" y="2326098"/>
            <a:ext cx="276401" cy="19746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 rot="19614446">
            <a:off x="2086782" y="2784096"/>
            <a:ext cx="1850959" cy="471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check out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38256" y="3722673"/>
            <a:ext cx="1745896" cy="523220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i="1" dirty="0" smtClean="0">
                <a:latin typeface="+mj-lt"/>
                <a:cs typeface="Arial" pitchFamily="34" charset="0"/>
              </a:rPr>
              <a:t>Working copy for grading</a:t>
            </a:r>
            <a:endParaRPr lang="en-US" sz="1400" i="1" dirty="0"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34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85800" y="1524000"/>
            <a:ext cx="7772400" cy="2590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z="6600" b="1" dirty="0" smtClean="0"/>
              <a:t>Demo</a:t>
            </a:r>
            <a:endParaRPr lang="en-US" sz="6600" dirty="0" smtClean="0"/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Parsing the Marvel data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7520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is my code?</a:t>
            </a:r>
            <a:endParaRPr lang="en-US" dirty="0"/>
          </a:p>
        </p:txBody>
      </p:sp>
      <p:sp>
        <p:nvSpPr>
          <p:cNvPr id="5" name="laptop"/>
          <p:cNvSpPr>
            <a:spLocks noEditPoints="1" noChangeArrowheads="1"/>
          </p:cNvSpPr>
          <p:nvPr/>
        </p:nvSpPr>
        <p:spPr bwMode="auto">
          <a:xfrm>
            <a:off x="1129099" y="2028873"/>
            <a:ext cx="1809750" cy="1362075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server"/>
          <p:cNvSpPr>
            <a:spLocks noEditPoints="1" noChangeArrowheads="1"/>
          </p:cNvSpPr>
          <p:nvPr/>
        </p:nvSpPr>
        <p:spPr bwMode="auto">
          <a:xfrm>
            <a:off x="5603780" y="1476497"/>
            <a:ext cx="1809750" cy="180975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61 w 21600"/>
              <a:gd name="T17" fmla="*/ 22454 h 21600"/>
              <a:gd name="T18" fmla="*/ 21069 w 21600"/>
              <a:gd name="T19" fmla="*/ 28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computr3"/>
          <p:cNvSpPr>
            <a:spLocks noEditPoints="1" noChangeArrowheads="1"/>
          </p:cNvSpPr>
          <p:nvPr/>
        </p:nvSpPr>
        <p:spPr bwMode="auto">
          <a:xfrm>
            <a:off x="4895850" y="4238374"/>
            <a:ext cx="2266950" cy="1695450"/>
          </a:xfrm>
          <a:custGeom>
            <a:avLst/>
            <a:gdLst>
              <a:gd name="T0" fmla="*/ 0 w 21600"/>
              <a:gd name="T1" fmla="*/ 10800 h 21600"/>
              <a:gd name="T2" fmla="*/ 10800 w 21600"/>
              <a:gd name="T3" fmla="*/ 0 h 21600"/>
              <a:gd name="T4" fmla="*/ 10800 w 21600"/>
              <a:gd name="T5" fmla="*/ 21600 h 21600"/>
              <a:gd name="T6" fmla="*/ 18135 w 21600"/>
              <a:gd name="T7" fmla="*/ 10800 h 21600"/>
              <a:gd name="T8" fmla="*/ 7811 w 21600"/>
              <a:gd name="T9" fmla="*/ 2584 h 21600"/>
              <a:gd name="T10" fmla="*/ 16359 w 21600"/>
              <a:gd name="T11" fmla="*/ 1176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8250" y="17743"/>
                </a:moveTo>
                <a:lnTo>
                  <a:pt x="17557" y="16971"/>
                </a:lnTo>
                <a:lnTo>
                  <a:pt x="5429" y="16971"/>
                </a:lnTo>
                <a:lnTo>
                  <a:pt x="4736" y="17743"/>
                </a:lnTo>
                <a:lnTo>
                  <a:pt x="18250" y="17743"/>
                </a:lnTo>
                <a:close/>
              </a:path>
              <a:path w="21600" h="21600" extrusionOk="0">
                <a:moveTo>
                  <a:pt x="18250" y="17743"/>
                </a:moveTo>
                <a:moveTo>
                  <a:pt x="19405" y="19131"/>
                </a:moveTo>
                <a:lnTo>
                  <a:pt x="18712" y="18360"/>
                </a:lnTo>
                <a:lnTo>
                  <a:pt x="4274" y="18360"/>
                </a:lnTo>
                <a:lnTo>
                  <a:pt x="3581" y="19131"/>
                </a:lnTo>
                <a:lnTo>
                  <a:pt x="19405" y="19131"/>
                </a:lnTo>
                <a:close/>
              </a:path>
              <a:path w="21600" h="21600" extrusionOk="0">
                <a:moveTo>
                  <a:pt x="19405" y="19131"/>
                </a:moveTo>
                <a:moveTo>
                  <a:pt x="20560" y="20520"/>
                </a:moveTo>
                <a:lnTo>
                  <a:pt x="19867" y="19749"/>
                </a:lnTo>
                <a:lnTo>
                  <a:pt x="3119" y="19749"/>
                </a:lnTo>
                <a:lnTo>
                  <a:pt x="2426" y="20520"/>
                </a:lnTo>
                <a:lnTo>
                  <a:pt x="20560" y="20520"/>
                </a:lnTo>
                <a:close/>
              </a:path>
              <a:path w="21600" h="21600" extrusionOk="0">
                <a:moveTo>
                  <a:pt x="20560" y="20520"/>
                </a:moveTo>
                <a:moveTo>
                  <a:pt x="4620" y="16971"/>
                </a:moveTo>
                <a:lnTo>
                  <a:pt x="5313" y="16200"/>
                </a:lnTo>
                <a:lnTo>
                  <a:pt x="7624" y="16200"/>
                </a:lnTo>
                <a:lnTo>
                  <a:pt x="7624" y="14194"/>
                </a:lnTo>
                <a:lnTo>
                  <a:pt x="5891" y="14194"/>
                </a:lnTo>
                <a:lnTo>
                  <a:pt x="5891" y="0"/>
                </a:lnTo>
                <a:lnTo>
                  <a:pt x="12013" y="0"/>
                </a:lnTo>
                <a:lnTo>
                  <a:pt x="18135" y="0"/>
                </a:lnTo>
                <a:lnTo>
                  <a:pt x="18135" y="10800"/>
                </a:lnTo>
                <a:lnTo>
                  <a:pt x="18135" y="14194"/>
                </a:lnTo>
                <a:lnTo>
                  <a:pt x="16402" y="14194"/>
                </a:lnTo>
                <a:lnTo>
                  <a:pt x="16402" y="16200"/>
                </a:lnTo>
                <a:lnTo>
                  <a:pt x="17788" y="16200"/>
                </a:lnTo>
                <a:lnTo>
                  <a:pt x="19059" y="17743"/>
                </a:lnTo>
                <a:lnTo>
                  <a:pt x="21022" y="19903"/>
                </a:lnTo>
                <a:lnTo>
                  <a:pt x="21253" y="20057"/>
                </a:lnTo>
                <a:lnTo>
                  <a:pt x="21369" y="20366"/>
                </a:lnTo>
                <a:lnTo>
                  <a:pt x="21600" y="20674"/>
                </a:lnTo>
                <a:lnTo>
                  <a:pt x="21600" y="20829"/>
                </a:lnTo>
                <a:lnTo>
                  <a:pt x="21600" y="20983"/>
                </a:lnTo>
                <a:lnTo>
                  <a:pt x="21600" y="21137"/>
                </a:lnTo>
                <a:lnTo>
                  <a:pt x="21600" y="21291"/>
                </a:lnTo>
                <a:lnTo>
                  <a:pt x="21484" y="21446"/>
                </a:lnTo>
                <a:lnTo>
                  <a:pt x="21369" y="21446"/>
                </a:lnTo>
                <a:lnTo>
                  <a:pt x="21138" y="21600"/>
                </a:lnTo>
                <a:lnTo>
                  <a:pt x="21022" y="21600"/>
                </a:lnTo>
                <a:lnTo>
                  <a:pt x="10973" y="21600"/>
                </a:lnTo>
                <a:lnTo>
                  <a:pt x="2079" y="21600"/>
                </a:lnTo>
                <a:lnTo>
                  <a:pt x="1848" y="21600"/>
                </a:lnTo>
                <a:lnTo>
                  <a:pt x="1733" y="21446"/>
                </a:lnTo>
                <a:lnTo>
                  <a:pt x="1617" y="21446"/>
                </a:lnTo>
                <a:lnTo>
                  <a:pt x="1502" y="21291"/>
                </a:lnTo>
                <a:lnTo>
                  <a:pt x="1386" y="21291"/>
                </a:lnTo>
                <a:lnTo>
                  <a:pt x="1386" y="21137"/>
                </a:lnTo>
                <a:lnTo>
                  <a:pt x="1386" y="20983"/>
                </a:lnTo>
                <a:lnTo>
                  <a:pt x="1386" y="20829"/>
                </a:lnTo>
                <a:lnTo>
                  <a:pt x="1502" y="20674"/>
                </a:lnTo>
                <a:lnTo>
                  <a:pt x="1617" y="20366"/>
                </a:lnTo>
                <a:lnTo>
                  <a:pt x="1733" y="20057"/>
                </a:lnTo>
                <a:lnTo>
                  <a:pt x="1964" y="19903"/>
                </a:lnTo>
                <a:lnTo>
                  <a:pt x="0" y="19903"/>
                </a:lnTo>
                <a:lnTo>
                  <a:pt x="0" y="10800"/>
                </a:lnTo>
                <a:lnTo>
                  <a:pt x="0" y="2777"/>
                </a:lnTo>
                <a:lnTo>
                  <a:pt x="4620" y="2777"/>
                </a:lnTo>
                <a:lnTo>
                  <a:pt x="4620" y="16971"/>
                </a:lnTo>
                <a:moveTo>
                  <a:pt x="4620" y="16971"/>
                </a:moveTo>
                <a:moveTo>
                  <a:pt x="4620" y="16971"/>
                </a:moveTo>
                <a:lnTo>
                  <a:pt x="4158" y="17434"/>
                </a:lnTo>
                <a:lnTo>
                  <a:pt x="2541" y="19286"/>
                </a:lnTo>
                <a:lnTo>
                  <a:pt x="1964" y="19903"/>
                </a:lnTo>
                <a:lnTo>
                  <a:pt x="4620" y="16971"/>
                </a:lnTo>
                <a:close/>
              </a:path>
              <a:path w="21600" h="21600" extrusionOk="0">
                <a:moveTo>
                  <a:pt x="7624" y="2314"/>
                </a:moveTo>
                <a:moveTo>
                  <a:pt x="16402" y="2314"/>
                </a:moveTo>
                <a:lnTo>
                  <a:pt x="16402" y="11880"/>
                </a:lnTo>
                <a:lnTo>
                  <a:pt x="7624" y="11880"/>
                </a:lnTo>
                <a:lnTo>
                  <a:pt x="7624" y="2314"/>
                </a:lnTo>
                <a:close/>
              </a:path>
              <a:path w="21600" h="21600" extrusionOk="0">
                <a:moveTo>
                  <a:pt x="578" y="4011"/>
                </a:moveTo>
                <a:moveTo>
                  <a:pt x="4043" y="4011"/>
                </a:moveTo>
                <a:lnTo>
                  <a:pt x="4043" y="4320"/>
                </a:lnTo>
                <a:lnTo>
                  <a:pt x="578" y="4320"/>
                </a:lnTo>
                <a:lnTo>
                  <a:pt x="578" y="4011"/>
                </a:lnTo>
                <a:close/>
                <a:moveTo>
                  <a:pt x="7624" y="14194"/>
                </a:moveTo>
                <a:lnTo>
                  <a:pt x="16402" y="14194"/>
                </a:lnTo>
                <a:lnTo>
                  <a:pt x="16402" y="16200"/>
                </a:lnTo>
                <a:lnTo>
                  <a:pt x="7624" y="1620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86583" y="3497989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</a:t>
            </a:r>
            <a:r>
              <a:rPr lang="en-US" b="1" dirty="0" smtClean="0"/>
              <a:t>ersonal computer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029325" y="796749"/>
            <a:ext cx="2438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(/projects/</a:t>
            </a:r>
            <a:r>
              <a:rPr lang="en-US" sz="1400" dirty="0" err="1" smtClean="0"/>
              <a:t>instr</a:t>
            </a:r>
            <a:r>
              <a:rPr lang="en-US" sz="1400" dirty="0"/>
              <a:t>/14au/cse331/</a:t>
            </a:r>
            <a:r>
              <a:rPr lang="en-US" sz="1400" i="1" dirty="0" err="1"/>
              <a:t>YourCSENetID</a:t>
            </a:r>
            <a:r>
              <a:rPr lang="en-US" sz="1400" dirty="0"/>
              <a:t>/REPOS/cse331</a:t>
            </a:r>
            <a:r>
              <a:rPr lang="en-US" sz="1400" dirty="0" smtClean="0"/>
              <a:t>)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5486400" y="5947766"/>
            <a:ext cx="33528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a</a:t>
            </a:r>
            <a:r>
              <a:rPr lang="en-US" b="1" dirty="0" err="1" smtClean="0"/>
              <a:t>ttu</a:t>
            </a:r>
            <a:r>
              <a:rPr lang="en-US" b="1" dirty="0" smtClean="0"/>
              <a:t> working copy </a:t>
            </a:r>
            <a:r>
              <a:rPr lang="en-US" sz="1400" dirty="0" smtClean="0"/>
              <a:t>(/homes/</a:t>
            </a:r>
            <a:r>
              <a:rPr lang="en-US" sz="1400" dirty="0" err="1" smtClean="0"/>
              <a:t>iws</a:t>
            </a:r>
            <a:r>
              <a:rPr lang="en-US" sz="1400" dirty="0" smtClean="0"/>
              <a:t>/CSENETID/, or other directory)</a:t>
            </a:r>
            <a:endParaRPr lang="en-US" sz="1400" dirty="0"/>
          </a:p>
        </p:txBody>
      </p:sp>
      <p:sp>
        <p:nvSpPr>
          <p:cNvPr id="15" name="Down Arrow 14"/>
          <p:cNvSpPr/>
          <p:nvPr/>
        </p:nvSpPr>
        <p:spPr>
          <a:xfrm rot="5400000">
            <a:off x="4111640" y="1165154"/>
            <a:ext cx="276401" cy="19746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 rot="54446">
            <a:off x="3382602" y="1581375"/>
            <a:ext cx="1850959" cy="471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check out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17" name="Down Arrow 16"/>
          <p:cNvSpPr/>
          <p:nvPr/>
        </p:nvSpPr>
        <p:spPr>
          <a:xfrm rot="16200000">
            <a:off x="4169881" y="1665461"/>
            <a:ext cx="276400" cy="19746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522147" y="2810166"/>
            <a:ext cx="1456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commit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19" name="Down Arrow 18"/>
          <p:cNvSpPr/>
          <p:nvPr/>
        </p:nvSpPr>
        <p:spPr>
          <a:xfrm rot="1059436">
            <a:off x="7275330" y="3398211"/>
            <a:ext cx="276401" cy="19746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 rot="17313882">
            <a:off x="6372253" y="3802953"/>
            <a:ext cx="1850959" cy="471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check out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21" name="Circular Arrow 20"/>
          <p:cNvSpPr/>
          <p:nvPr/>
        </p:nvSpPr>
        <p:spPr>
          <a:xfrm rot="16200000" flipH="1">
            <a:off x="4198734" y="3732238"/>
            <a:ext cx="1049242" cy="1114197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5759970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12998" y="3575191"/>
            <a:ext cx="1456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update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23" name="Down Arrow 22"/>
          <p:cNvSpPr/>
          <p:nvPr/>
        </p:nvSpPr>
        <p:spPr>
          <a:xfrm rot="5400000">
            <a:off x="3652750" y="5052674"/>
            <a:ext cx="276401" cy="1485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 rot="54446">
            <a:off x="3150065" y="5209570"/>
            <a:ext cx="13802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validate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457200" y="4572000"/>
            <a:ext cx="2514600" cy="16002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a</a:t>
            </a:r>
            <a:r>
              <a:rPr lang="en-US" dirty="0" err="1" smtClean="0">
                <a:solidFill>
                  <a:schemeClr val="tx1"/>
                </a:solidFill>
              </a:rPr>
              <a:t>ttu</a:t>
            </a:r>
            <a:r>
              <a:rPr lang="en-US" dirty="0" smtClean="0">
                <a:solidFill>
                  <a:schemeClr val="tx1"/>
                </a:solidFill>
              </a:rPr>
              <a:t> scratch copy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Circular Arrow 27"/>
          <p:cNvSpPr/>
          <p:nvPr/>
        </p:nvSpPr>
        <p:spPr>
          <a:xfrm rot="16200000" flipH="1">
            <a:off x="718278" y="1528647"/>
            <a:ext cx="1049242" cy="1114197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5759970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2542" y="1371600"/>
            <a:ext cx="1456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update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3850" y="6193986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 smtClean="0"/>
              <a:t>(../scratch from </a:t>
            </a:r>
            <a:r>
              <a:rPr lang="en-US" sz="1400" dirty="0" err="1" smtClean="0"/>
              <a:t>attu</a:t>
            </a:r>
            <a:r>
              <a:rPr lang="en-US" sz="1400" dirty="0" smtClean="0"/>
              <a:t> working copy)</a:t>
            </a:r>
            <a:endParaRPr lang="en-US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7633456" y="2196706"/>
            <a:ext cx="860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repo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10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is my code?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Main repo: /projects/</a:t>
            </a:r>
            <a:r>
              <a:rPr lang="en-US" dirty="0" err="1" smtClean="0"/>
              <a:t>instr</a:t>
            </a:r>
            <a:r>
              <a:rPr lang="en-US" dirty="0" smtClean="0"/>
              <a:t>/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Not human readable</a:t>
            </a:r>
          </a:p>
          <a:p>
            <a:pPr lvl="1"/>
            <a:r>
              <a:rPr lang="en-US" dirty="0" smtClean="0"/>
              <a:t>You can’t see files here</a:t>
            </a:r>
          </a:p>
          <a:p>
            <a:r>
              <a:rPr lang="en-US" dirty="0" smtClean="0"/>
              <a:t>Personal computer: any directory, via </a:t>
            </a:r>
            <a:r>
              <a:rPr lang="en-US" dirty="0" err="1" smtClean="0"/>
              <a:t>Subclipse</a:t>
            </a:r>
            <a:r>
              <a:rPr lang="en-US" dirty="0" smtClean="0"/>
              <a:t> or other</a:t>
            </a:r>
          </a:p>
          <a:p>
            <a:pPr lvl="1"/>
            <a:r>
              <a:rPr lang="en-US" dirty="0" smtClean="0"/>
              <a:t>Working copy: add and edit files here</a:t>
            </a:r>
          </a:p>
          <a:p>
            <a:pPr lvl="1"/>
            <a:r>
              <a:rPr lang="en-US" dirty="0" smtClean="0"/>
              <a:t>Must check in files for them to go to the repo</a:t>
            </a:r>
          </a:p>
          <a:p>
            <a:r>
              <a:rPr lang="en-US" dirty="0" err="1"/>
              <a:t>a</a:t>
            </a:r>
            <a:r>
              <a:rPr lang="en-US" dirty="0" err="1" smtClean="0"/>
              <a:t>ttu</a:t>
            </a:r>
            <a:r>
              <a:rPr lang="en-US" dirty="0" smtClean="0"/>
              <a:t> working copy: /homes/</a:t>
            </a:r>
            <a:r>
              <a:rPr lang="en-US" dirty="0" err="1" smtClean="0"/>
              <a:t>iws</a:t>
            </a:r>
            <a:r>
              <a:rPr lang="en-US" dirty="0" smtClean="0"/>
              <a:t>/CSENETID/ or other</a:t>
            </a:r>
          </a:p>
          <a:p>
            <a:pPr lvl="1"/>
            <a:r>
              <a:rPr lang="en-US" dirty="0" smtClean="0"/>
              <a:t>Just another working copy, same as personal computer</a:t>
            </a:r>
          </a:p>
          <a:p>
            <a:pPr lvl="1"/>
            <a:r>
              <a:rPr lang="en-US" dirty="0" smtClean="0"/>
              <a:t>Must </a:t>
            </a:r>
            <a:r>
              <a:rPr lang="en-US" dirty="0" err="1" smtClean="0"/>
              <a:t>svn</a:t>
            </a:r>
            <a:r>
              <a:rPr lang="en-US" dirty="0" smtClean="0"/>
              <a:t> update to see changes from pc/repo</a:t>
            </a:r>
          </a:p>
          <a:p>
            <a:r>
              <a:rPr lang="en-US" dirty="0"/>
              <a:t>v</a:t>
            </a:r>
            <a:r>
              <a:rPr lang="en-US" dirty="0" smtClean="0"/>
              <a:t>alidate copy: </a:t>
            </a:r>
            <a:r>
              <a:rPr lang="en-US" dirty="0" err="1" smtClean="0"/>
              <a:t>attu</a:t>
            </a:r>
            <a:r>
              <a:rPr lang="en-US" dirty="0" smtClean="0"/>
              <a:t> directory/</a:t>
            </a:r>
            <a:r>
              <a:rPr lang="en-US" dirty="0" err="1" smtClean="0"/>
              <a:t>src</a:t>
            </a:r>
            <a:r>
              <a:rPr lang="en-US" dirty="0" smtClean="0"/>
              <a:t>/…/scratch</a:t>
            </a:r>
          </a:p>
          <a:p>
            <a:pPr lvl="1"/>
            <a:r>
              <a:rPr lang="en-US" dirty="0" smtClean="0"/>
              <a:t>NEW WORKING COPY CHECKED OUT FROM REPO</a:t>
            </a:r>
          </a:p>
          <a:p>
            <a:pPr lvl="1"/>
            <a:r>
              <a:rPr lang="en-US" dirty="0" smtClean="0"/>
              <a:t>May NOT be the same as </a:t>
            </a:r>
            <a:r>
              <a:rPr lang="en-US" dirty="0" err="1" smtClean="0"/>
              <a:t>attu</a:t>
            </a:r>
            <a:r>
              <a:rPr lang="en-US" dirty="0" smtClean="0"/>
              <a:t> working copy if </a:t>
            </a:r>
            <a:r>
              <a:rPr lang="en-US" dirty="0" err="1" smtClean="0"/>
              <a:t>attu</a:t>
            </a:r>
            <a:r>
              <a:rPr lang="en-US" dirty="0" smtClean="0"/>
              <a:t> wasn’t updated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83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Concepts vs tools, 331 vs general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Version control: </a:t>
            </a:r>
          </a:p>
          <a:p>
            <a:pPr lvl="1"/>
            <a:r>
              <a:rPr lang="en-US" dirty="0" smtClean="0"/>
              <a:t>Tools: </a:t>
            </a:r>
            <a:r>
              <a:rPr lang="en-US" dirty="0" err="1" smtClean="0"/>
              <a:t>svn</a:t>
            </a:r>
            <a:r>
              <a:rPr lang="en-US" dirty="0" smtClean="0"/>
              <a:t>, </a:t>
            </a:r>
            <a:r>
              <a:rPr lang="en-US" dirty="0" err="1" smtClean="0"/>
              <a:t>TortoiseSVN</a:t>
            </a:r>
            <a:r>
              <a:rPr lang="en-US" dirty="0" smtClean="0"/>
              <a:t>, </a:t>
            </a:r>
            <a:r>
              <a:rPr lang="en-US" dirty="0" err="1" smtClean="0"/>
              <a:t>Subclipse</a:t>
            </a:r>
            <a:endParaRPr lang="en-US" dirty="0" smtClean="0"/>
          </a:p>
          <a:p>
            <a:r>
              <a:rPr lang="en-US" dirty="0" smtClean="0"/>
              <a:t>Ant: </a:t>
            </a:r>
          </a:p>
          <a:p>
            <a:pPr lvl="1"/>
            <a:r>
              <a:rPr lang="en-US" dirty="0" smtClean="0"/>
              <a:t>Concept: build management</a:t>
            </a:r>
          </a:p>
          <a:p>
            <a:pPr lvl="1"/>
            <a:r>
              <a:rPr lang="en-US" dirty="0"/>
              <a:t>v</a:t>
            </a:r>
            <a:r>
              <a:rPr lang="en-US" dirty="0" smtClean="0"/>
              <a:t>alidate</a:t>
            </a:r>
          </a:p>
          <a:p>
            <a:r>
              <a:rPr lang="en-US" dirty="0" smtClean="0"/>
              <a:t>Remote access: </a:t>
            </a:r>
          </a:p>
          <a:p>
            <a:pPr lvl="1"/>
            <a:r>
              <a:rPr lang="en-US" dirty="0" smtClean="0"/>
              <a:t>Tools: </a:t>
            </a:r>
            <a:r>
              <a:rPr lang="en-US" dirty="0" err="1" smtClean="0"/>
              <a:t>ssh</a:t>
            </a:r>
            <a:r>
              <a:rPr lang="en-US" dirty="0" smtClean="0"/>
              <a:t>, </a:t>
            </a:r>
            <a:r>
              <a:rPr lang="en-US" dirty="0" err="1" smtClean="0"/>
              <a:t>PuTTY</a:t>
            </a:r>
            <a:r>
              <a:rPr lang="en-US" dirty="0" smtClean="0"/>
              <a:t>, </a:t>
            </a:r>
            <a:r>
              <a:rPr lang="en-US" dirty="0" err="1" smtClean="0"/>
              <a:t>WinSCP</a:t>
            </a:r>
            <a:endParaRPr lang="en-US" dirty="0" smtClean="0"/>
          </a:p>
          <a:p>
            <a:r>
              <a:rPr lang="en-US" dirty="0" err="1" smtClean="0"/>
              <a:t>Javadocs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Concept: documentation</a:t>
            </a:r>
          </a:p>
          <a:p>
            <a:pPr lvl="1"/>
            <a:r>
              <a:rPr lang="en-US" dirty="0" smtClean="0"/>
              <a:t>@</a:t>
            </a:r>
            <a:r>
              <a:rPr lang="en-US" dirty="0" err="1" smtClean="0"/>
              <a:t>param</a:t>
            </a:r>
            <a:r>
              <a:rPr lang="en-US" dirty="0" smtClean="0"/>
              <a:t>, @return, @throws</a:t>
            </a:r>
          </a:p>
          <a:p>
            <a:pPr lvl="1"/>
            <a:r>
              <a:rPr lang="en-US" dirty="0" smtClean="0"/>
              <a:t>@requires, @modifies, @effects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971800" y="1600200"/>
            <a:ext cx="1676400" cy="381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447800" y="2438400"/>
            <a:ext cx="1676400" cy="381000"/>
          </a:xfrm>
          <a:prstGeom prst="rect">
            <a:avLst/>
          </a:prstGeom>
          <a:solidFill>
            <a:srgbClr val="66A0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tool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234513" y="4434016"/>
            <a:ext cx="1676400" cy="381000"/>
          </a:xfrm>
          <a:prstGeom prst="rect">
            <a:avLst/>
          </a:prstGeom>
          <a:solidFill>
            <a:srgbClr val="66A0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tool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2047103" y="3200400"/>
            <a:ext cx="1752600" cy="381000"/>
          </a:xfrm>
          <a:prstGeom prst="ellipse">
            <a:avLst/>
          </a:prstGeom>
          <a:solidFill>
            <a:srgbClr val="CD69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331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4767649" y="5562600"/>
            <a:ext cx="1752600" cy="381000"/>
          </a:xfrm>
          <a:prstGeom prst="ellipse">
            <a:avLst/>
          </a:prstGeom>
          <a:solidFill>
            <a:srgbClr val="CD69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331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4267200" y="5181600"/>
            <a:ext cx="1752600" cy="381000"/>
          </a:xfrm>
          <a:prstGeom prst="ellipse">
            <a:avLst/>
          </a:prstGeom>
          <a:solidFill>
            <a:srgbClr val="D6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general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971800" y="3657600"/>
            <a:ext cx="1676400" cy="381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concept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334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>
              <a:buClr>
                <a:schemeClr val="dk1"/>
              </a:buClr>
              <a:buSzPct val="25000"/>
            </a:pPr>
            <a:r>
              <a:rPr lang="en" sz="4800" dirty="0" smtClean="0">
                <a:sym typeface="Calibri"/>
              </a:rPr>
              <a:t>Graphs</a:t>
            </a:r>
            <a:endParaRPr lang="en" sz="4800" dirty="0">
              <a:sym typeface="Calibri"/>
            </a:endParaRPr>
          </a:p>
        </p:txBody>
      </p:sp>
      <p:sp>
        <p:nvSpPr>
          <p:cNvPr id="155" name="Shape 155"/>
          <p:cNvSpPr/>
          <p:nvPr/>
        </p:nvSpPr>
        <p:spPr>
          <a:xfrm>
            <a:off x="1447800" y="17526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</a:p>
        </p:txBody>
      </p:sp>
      <p:sp>
        <p:nvSpPr>
          <p:cNvPr id="156" name="Shape 156"/>
          <p:cNvSpPr/>
          <p:nvPr/>
        </p:nvSpPr>
        <p:spPr>
          <a:xfrm>
            <a:off x="3543300" y="16764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sp>
        <p:nvSpPr>
          <p:cNvPr id="157" name="Shape 157"/>
          <p:cNvSpPr/>
          <p:nvPr/>
        </p:nvSpPr>
        <p:spPr>
          <a:xfrm>
            <a:off x="1447800" y="36576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158" name="Shape 158"/>
          <p:cNvSpPr/>
          <p:nvPr/>
        </p:nvSpPr>
        <p:spPr>
          <a:xfrm>
            <a:off x="3543300" y="36576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</a:p>
        </p:txBody>
      </p:sp>
      <p:sp>
        <p:nvSpPr>
          <p:cNvPr id="159" name="Shape 159"/>
          <p:cNvSpPr/>
          <p:nvPr/>
        </p:nvSpPr>
        <p:spPr>
          <a:xfrm>
            <a:off x="2541232" y="5410200"/>
            <a:ext cx="914400" cy="914400"/>
          </a:xfrm>
          <a:prstGeom prst="ellipse">
            <a:avLst/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buSzPct val="25000"/>
              <a:buNone/>
            </a:pPr>
            <a:r>
              <a:rPr lang="en"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</a:p>
        </p:txBody>
      </p:sp>
      <p:cxnSp>
        <p:nvCxnSpPr>
          <p:cNvPr id="160" name="Shape 160"/>
          <p:cNvCxnSpPr>
            <a:stCxn id="155" idx="4"/>
            <a:endCxn id="157" idx="0"/>
          </p:cNvCxnSpPr>
          <p:nvPr/>
        </p:nvCxnSpPr>
        <p:spPr>
          <a:xfrm>
            <a:off x="1905000" y="2667000"/>
            <a:ext cx="0" cy="990599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61" name="Shape 161"/>
          <p:cNvCxnSpPr>
            <a:stCxn id="155" idx="5"/>
            <a:endCxn id="158" idx="1"/>
          </p:cNvCxnSpPr>
          <p:nvPr/>
        </p:nvCxnSpPr>
        <p:spPr>
          <a:xfrm>
            <a:off x="2228289" y="2533089"/>
            <a:ext cx="1448922" cy="1258422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62" name="Shape 162"/>
          <p:cNvCxnSpPr>
            <a:stCxn id="156" idx="4"/>
            <a:endCxn id="158" idx="0"/>
          </p:cNvCxnSpPr>
          <p:nvPr/>
        </p:nvCxnSpPr>
        <p:spPr>
          <a:xfrm>
            <a:off x="4000500" y="2590800"/>
            <a:ext cx="0" cy="1066799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63" name="Shape 163"/>
          <p:cNvCxnSpPr>
            <a:stCxn id="158" idx="4"/>
            <a:endCxn id="159" idx="7"/>
          </p:cNvCxnSpPr>
          <p:nvPr/>
        </p:nvCxnSpPr>
        <p:spPr>
          <a:xfrm flipH="1">
            <a:off x="3321722" y="4572000"/>
            <a:ext cx="678777" cy="97211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64" name="Shape 164"/>
          <p:cNvCxnSpPr>
            <a:stCxn id="159" idx="1"/>
            <a:endCxn id="157" idx="4"/>
          </p:cNvCxnSpPr>
          <p:nvPr/>
        </p:nvCxnSpPr>
        <p:spPr>
          <a:xfrm flipH="1" flipV="1">
            <a:off x="1905000" y="4572000"/>
            <a:ext cx="770143" cy="972111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65" name="Shape 165"/>
          <p:cNvCxnSpPr>
            <a:stCxn id="157" idx="6"/>
            <a:endCxn id="158" idx="2"/>
          </p:cNvCxnSpPr>
          <p:nvPr/>
        </p:nvCxnSpPr>
        <p:spPr>
          <a:xfrm>
            <a:off x="2362200" y="4114800"/>
            <a:ext cx="1181099" cy="0"/>
          </a:xfrm>
          <a:prstGeom prst="straightConnector1">
            <a:avLst/>
          </a:prstGeom>
          <a:noFill/>
          <a:ln w="38100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14" name="Rectangle 13"/>
          <p:cNvSpPr/>
          <p:nvPr/>
        </p:nvSpPr>
        <p:spPr>
          <a:xfrm>
            <a:off x="5486400" y="3518219"/>
            <a:ext cx="2667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+mj-lt"/>
              </a:rPr>
              <a:t>Can I reach B from A?</a:t>
            </a:r>
            <a:endParaRPr lang="en-US" sz="2800" b="1" dirty="0">
              <a:solidFill>
                <a:srgbClr val="C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09325215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" sz="4400" dirty="0" smtClean="0">
                <a:sym typeface="Calibri"/>
              </a:rPr>
              <a:t>Breadth-First </a:t>
            </a:r>
            <a:r>
              <a:rPr lang="en" sz="4400" dirty="0">
                <a:sym typeface="Calibri"/>
              </a:rPr>
              <a:t>S</a:t>
            </a:r>
            <a:r>
              <a:rPr lang="en" sz="4400" dirty="0" smtClean="0">
                <a:sym typeface="Calibri"/>
              </a:rPr>
              <a:t>earch (BFS)</a:t>
            </a:r>
            <a:endParaRPr lang="en" sz="4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8229600" cy="46482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Often used for discovering connectivity</a:t>
            </a:r>
          </a:p>
          <a:p>
            <a:r>
              <a:rPr lang="en-US" dirty="0" smtClean="0"/>
              <a:t>Calculates the shortest path if and only if all </a:t>
            </a:r>
            <a:r>
              <a:rPr lang="en-US" dirty="0"/>
              <a:t>edges have same positive or no </a:t>
            </a:r>
            <a:r>
              <a:rPr lang="en-US" dirty="0" smtClean="0"/>
              <a:t>weight</a:t>
            </a:r>
          </a:p>
          <a:p>
            <a:r>
              <a:rPr lang="en-US" dirty="0" smtClean="0"/>
              <a:t>Depth-first search (DFS) is commonly mentioned with BFS</a:t>
            </a:r>
            <a:endParaRPr lang="en-US" dirty="0"/>
          </a:p>
          <a:p>
            <a:pPr lvl="1"/>
            <a:r>
              <a:rPr lang="en-US" dirty="0" smtClean="0"/>
              <a:t>BFS looks “wide”, DFS looks “deep”</a:t>
            </a:r>
          </a:p>
          <a:p>
            <a:pPr lvl="1"/>
            <a:r>
              <a:rPr lang="en-US" dirty="0" smtClean="0"/>
              <a:t>Can also be used for discovery, but not the shortest path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96605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indent="0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" sz="4400" dirty="0" smtClean="0">
                <a:sym typeface="Calibri"/>
              </a:rPr>
              <a:t>BFS Pseudocode</a:t>
            </a:r>
            <a:endParaRPr lang="en" sz="4400" dirty="0">
              <a:sym typeface="Calibri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5240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find(Node start, Node end) { 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put start node in a queue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while (queue is not empty) {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pop node N off queue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if (N is goal)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return true;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else {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for each node O that is child of N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	push O onto queue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}</a:t>
            </a:r>
            <a:endParaRPr lang="en-US" sz="20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return false;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69830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1869</TotalTime>
  <Words>1043</Words>
  <Application>Microsoft Office PowerPoint</Application>
  <PresentationFormat>On-screen Show (4:3)</PresentationFormat>
  <Paragraphs>345</Paragraphs>
  <Slides>30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Executive</vt:lpstr>
      <vt:lpstr>Clarity</vt:lpstr>
      <vt:lpstr>PowerPoint Presentation</vt:lpstr>
      <vt:lpstr>Agenda</vt:lpstr>
      <vt:lpstr>331 Version control</vt:lpstr>
      <vt:lpstr>Where is my code?</vt:lpstr>
      <vt:lpstr>Where is my code?</vt:lpstr>
      <vt:lpstr>Concepts vs tools, 331 vs general</vt:lpstr>
      <vt:lpstr>Graphs</vt:lpstr>
      <vt:lpstr>Breadth-First Search (BFS)</vt:lpstr>
      <vt:lpstr>BFS Pseudocode</vt:lpstr>
      <vt:lpstr>Breadth-First Search</vt:lpstr>
      <vt:lpstr>Breadth-First Search with Cycle</vt:lpstr>
      <vt:lpstr>BFS Pseudocode</vt:lpstr>
      <vt:lpstr>Breadth-First Search</vt:lpstr>
      <vt:lpstr>Breadth-First Search</vt:lpstr>
      <vt:lpstr>Breadth-First Search</vt:lpstr>
      <vt:lpstr>Breadth-First Search</vt:lpstr>
      <vt:lpstr>Breadth-First Search</vt:lpstr>
      <vt:lpstr>Breadth-First Search</vt:lpstr>
      <vt:lpstr>Breadth-First Search</vt:lpstr>
      <vt:lpstr>Breadth-First Search</vt:lpstr>
      <vt:lpstr>Breadth-First Search</vt:lpstr>
      <vt:lpstr>Shortest Paths with BFS</vt:lpstr>
      <vt:lpstr>Shortest Paths with Weights</vt:lpstr>
      <vt:lpstr>Classes, Interfaces, and Types</vt:lpstr>
      <vt:lpstr>Classes, Objects, and Java</vt:lpstr>
      <vt:lpstr>Interfaces</vt:lpstr>
      <vt:lpstr>Implementing Interfaces</vt:lpstr>
      <vt:lpstr>Using Interface Types</vt:lpstr>
      <vt:lpstr>Guidelines for Interfaces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Warmup</dc:title>
  <dc:creator>Meg Campbell</dc:creator>
  <cp:lastModifiedBy>cse</cp:lastModifiedBy>
  <cp:revision>342</cp:revision>
  <dcterms:created xsi:type="dcterms:W3CDTF">2012-10-10T17:40:49Z</dcterms:created>
  <dcterms:modified xsi:type="dcterms:W3CDTF">2014-10-23T16:18:07Z</dcterms:modified>
</cp:coreProperties>
</file>