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sldIdLst>
    <p:sldId id="312" r:id="rId2"/>
    <p:sldId id="273" r:id="rId3"/>
    <p:sldId id="275" r:id="rId4"/>
    <p:sldId id="276" r:id="rId5"/>
    <p:sldId id="280" r:id="rId6"/>
    <p:sldId id="281" r:id="rId7"/>
    <p:sldId id="283" r:id="rId8"/>
    <p:sldId id="282" r:id="rId9"/>
    <p:sldId id="284" r:id="rId10"/>
    <p:sldId id="285" r:id="rId11"/>
    <p:sldId id="287" r:id="rId12"/>
    <p:sldId id="288" r:id="rId13"/>
    <p:sldId id="289" r:id="rId14"/>
    <p:sldId id="313" r:id="rId15"/>
    <p:sldId id="290" r:id="rId16"/>
    <p:sldId id="292" r:id="rId17"/>
    <p:sldId id="295" r:id="rId18"/>
    <p:sldId id="293" r:id="rId19"/>
    <p:sldId id="294" r:id="rId20"/>
    <p:sldId id="298" r:id="rId21"/>
    <p:sldId id="299" r:id="rId22"/>
    <p:sldId id="302" r:id="rId23"/>
    <p:sldId id="304" r:id="rId24"/>
    <p:sldId id="305" r:id="rId25"/>
    <p:sldId id="307" r:id="rId26"/>
    <p:sldId id="309" r:id="rId27"/>
    <p:sldId id="310" r:id="rId28"/>
    <p:sldId id="31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283" autoAdjust="0"/>
  </p:normalViewPr>
  <p:slideViewPr>
    <p:cSldViewPr>
      <p:cViewPr>
        <p:scale>
          <a:sx n="60" d="100"/>
          <a:sy n="60" d="100"/>
        </p:scale>
        <p:origin x="-2088" y="-4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B32B0-EDC9-4A99-BF21-5B507A9A7D14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F2125-BE21-4FCC-BBCD-0C762B853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42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F2125-BE21-4FCC-BBCD-0C762B853F0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72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Static not final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F2125-BE21-4FCC-BBCD-0C762B853F0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46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162B12D-41B7-46BA-96C3-1313AC755186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Abstract_factory_pattern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Abstract_factory_pattern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og.thingsdesigner.com/uploads/id/tree_swing_development_requiremen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79248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30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Creational Patterns: Singleton</a:t>
            </a:r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ublic class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HttpRequest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static class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HttpRequestHolder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public static final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HttpRequest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INSTANCE = 			new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HttpRequest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/* Singleton – Don’t instantiate */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HttpRequest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public static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HttpRequest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HttpRequestHolder.INSTANCE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5715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58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Creational Patterns: Singleton</a:t>
            </a:r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LengthComparator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implements Comparator&lt;String&gt; {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compare(String s1, String s2) {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return s1.length()-s2.length();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/* Singleton – Don’t instantiate */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LengthComparator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5715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private static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LengthComparator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comp = null;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public static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LengthComparator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if (comp == null) {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comp = new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LengthComparator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return comp;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5715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94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Creational Patterns: Interning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Similar to Singleton, except instead of just having one object per class, there’s one object per </a:t>
            </a:r>
            <a:r>
              <a:rPr lang="en-US" b="1" u="sng" dirty="0" smtClean="0"/>
              <a:t>abstract value</a:t>
            </a:r>
            <a:r>
              <a:rPr lang="en-US" dirty="0" smtClean="0"/>
              <a:t> of the class</a:t>
            </a:r>
          </a:p>
          <a:p>
            <a:r>
              <a:rPr lang="en-US" dirty="0" smtClean="0"/>
              <a:t>Saves memory by compacting multiple copies</a:t>
            </a:r>
          </a:p>
        </p:txBody>
      </p:sp>
    </p:spTree>
    <p:extLst>
      <p:ext uri="{BB962C8B-B14F-4D97-AF65-F5344CB8AC3E}">
        <p14:creationId xmlns:p14="http://schemas.microsoft.com/office/powerpoint/2010/main" val="79425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Creational Patterns: </a:t>
            </a:r>
            <a:r>
              <a:rPr lang="en-US" dirty="0" smtClean="0"/>
              <a:t>Interning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ublic class Point {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x, y;</a:t>
            </a:r>
          </a:p>
          <a:p>
            <a:pPr marL="57150" indent="0">
              <a:buNone/>
            </a:pPr>
            <a:endParaRPr lang="en-US" sz="18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Point(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y) {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this.x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x;</a:t>
            </a:r>
          </a:p>
          <a:p>
            <a:pPr marL="5715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this.y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y;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getX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 return x; }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getY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 return y; }</a:t>
            </a:r>
          </a:p>
          <a:p>
            <a:pPr marL="57150" indent="0">
              <a:buNone/>
            </a:pP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@Override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“(” + x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 “,” +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 + “)”;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5715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62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Creational Patterns: </a:t>
            </a:r>
            <a:r>
              <a:rPr lang="en-US" dirty="0" smtClean="0"/>
              <a:t>Interning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ublic class Point {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static Map&lt;String, Point&gt; instances = 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new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WeakHashMap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&lt;String, Point&gt;();</a:t>
            </a:r>
          </a:p>
          <a:p>
            <a:pPr marL="57150" indent="0">
              <a:buNone/>
            </a:pPr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static Point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y) {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String key = x + “,”, + y;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if (!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instances.containsKey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(key))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instances.put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(key, new Point(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instances.get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(key);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7150" indent="0">
              <a:buNone/>
            </a:pP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private final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x, y; // immutable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Point(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y) {…}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hape 197"/>
          <p:cNvSpPr txBox="1"/>
          <p:nvPr/>
        </p:nvSpPr>
        <p:spPr>
          <a:xfrm>
            <a:off x="609600" y="5943600"/>
            <a:ext cx="8763000" cy="68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SzPct val="25000"/>
            </a:pPr>
            <a:r>
              <a:rPr lang="en-US" dirty="0">
                <a:solidFill>
                  <a:srgbClr val="C00000"/>
                </a:solidFill>
                <a:latin typeface="+mj-lt"/>
                <a:ea typeface="Calibri"/>
                <a:cs typeface="Calibri"/>
                <a:sym typeface="Calibri"/>
              </a:rPr>
              <a:t>Requires the class being interned to be immutable. Why?</a:t>
            </a:r>
          </a:p>
        </p:txBody>
      </p:sp>
    </p:spTree>
    <p:extLst>
      <p:ext uri="{BB962C8B-B14F-4D97-AF65-F5344CB8AC3E}">
        <p14:creationId xmlns:p14="http://schemas.microsoft.com/office/powerpoint/2010/main" val="343676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Creational Patterns: </a:t>
            </a:r>
            <a:r>
              <a:rPr lang="en-US" dirty="0" smtClean="0"/>
              <a:t>Interning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ublic class Point {</a:t>
            </a:r>
          </a:p>
          <a:p>
            <a:pPr marL="57150" indent="0">
              <a:buNone/>
            </a:pPr>
            <a:r>
              <a:rPr lang="en-US" sz="160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static Map&lt;String, Point&gt; instances = 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new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WeakHashMap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&lt;String, Point&gt;();</a:t>
            </a:r>
          </a:p>
          <a:p>
            <a:pPr marL="57150" indent="0">
              <a:buNone/>
            </a:pPr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static Point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y) {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String key = x + “,”, + y;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if (!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instances.containsKey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(key))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instances.put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(key, new Point(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instances.get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(key);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7150" indent="0">
              <a:buNone/>
            </a:pP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private final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x, y; // immutable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Point(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y) {…}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hape 197"/>
          <p:cNvSpPr txBox="1"/>
          <p:nvPr/>
        </p:nvSpPr>
        <p:spPr>
          <a:xfrm>
            <a:off x="609600" y="5791200"/>
            <a:ext cx="8763000" cy="99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1800" b="0" i="0" u="none" strike="noStrike" cap="none" baseline="0" dirty="0" smtClean="0">
                <a:solidFill>
                  <a:srgbClr val="C00000"/>
                </a:solidFill>
                <a:latin typeface="+mj-lt"/>
                <a:ea typeface="Calibri"/>
                <a:cs typeface="Calibri"/>
                <a:sym typeface="Calibri"/>
              </a:rPr>
              <a:t>If </a:t>
            </a:r>
            <a:r>
              <a:rPr lang="en" sz="1800" b="0" i="0" u="none" strike="noStrike" cap="none" baseline="0" dirty="0">
                <a:solidFill>
                  <a:srgbClr val="C00000"/>
                </a:solidFill>
                <a:latin typeface="+mj-lt"/>
                <a:ea typeface="Calibri"/>
                <a:cs typeface="Calibri"/>
                <a:sym typeface="Calibri"/>
              </a:rPr>
              <a:t>our point was represented with r and theta, we’d need to constrain them for use in the key. </a:t>
            </a:r>
            <a:r>
              <a:rPr lang="en" dirty="0" smtClean="0">
                <a:solidFill>
                  <a:srgbClr val="C00000"/>
                </a:solidFill>
                <a:latin typeface="+mj-lt"/>
                <a:ea typeface="Calibri"/>
                <a:cs typeface="Calibri"/>
                <a:sym typeface="Calibri"/>
              </a:rPr>
              <a:t>Otherwise, </a:t>
            </a:r>
            <a:r>
              <a:rPr lang="en" sz="1800" b="0" i="0" u="none" strike="noStrike" cap="none" baseline="0" dirty="0" smtClean="0">
                <a:solidFill>
                  <a:srgbClr val="C00000"/>
                </a:solidFill>
                <a:latin typeface="+mj-lt"/>
                <a:ea typeface="Calibri"/>
                <a:cs typeface="Calibri"/>
                <a:sym typeface="Calibri"/>
              </a:rPr>
              <a:t>we’d </a:t>
            </a:r>
            <a:r>
              <a:rPr lang="en" sz="1800" b="0" i="0" u="none" strike="noStrike" cap="none" baseline="0" dirty="0">
                <a:solidFill>
                  <a:srgbClr val="C00000"/>
                </a:solidFill>
                <a:latin typeface="+mj-lt"/>
                <a:ea typeface="Calibri"/>
                <a:cs typeface="Calibri"/>
                <a:sym typeface="Calibri"/>
              </a:rPr>
              <a:t>have “5, pi” and “5, 3pi” as different entries in our map even though they are the same abstract </a:t>
            </a:r>
            <a:r>
              <a:rPr lang="en" sz="1800" b="0" i="0" u="none" strike="noStrike" cap="none" baseline="0" dirty="0" smtClean="0">
                <a:solidFill>
                  <a:srgbClr val="C00000"/>
                </a:solidFill>
                <a:latin typeface="+mj-lt"/>
                <a:ea typeface="Calibri"/>
                <a:cs typeface="Calibri"/>
                <a:sym typeface="Calibri"/>
              </a:rPr>
              <a:t>value.</a:t>
            </a:r>
            <a:endParaRPr lang="en" sz="1800" b="0" i="0" u="none" strike="noStrike" cap="none" baseline="0" dirty="0">
              <a:solidFill>
                <a:srgbClr val="C00000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425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Creational Patterns: </a:t>
            </a:r>
            <a:r>
              <a:rPr lang="en-US" dirty="0" smtClean="0"/>
              <a:t>Factories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class City {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Stereotype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getStereotypicalPerson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{…}</a:t>
            </a:r>
          </a:p>
          <a:p>
            <a:pPr marL="5715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7150" indent="0">
              <a:buNone/>
            </a:pP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City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seattle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new City();</a:t>
            </a:r>
          </a:p>
          <a:p>
            <a:pPr marL="57150" indent="0">
              <a:buNone/>
            </a:pP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seattle.getSterotypicalPerson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 marL="5715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we want a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SeattleStereotype</a:t>
            </a:r>
            <a:endParaRPr lang="en-US" sz="18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AutoShape 2" descr="https://encrypted-tbn3.gstatic.com/images?q=tbn:ANd9GcQXd-rkEnD-T0txDT4pXkJ2mJpv23rXgocaqFoQ3ZqETvMKj2M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s://encrypted-tbn3.gstatic.com/images?q=tbn:ANd9GcQXd-rkEnD-T0txDT4pXkJ2mJpv23rXgocaqFoQ3ZqETvMKj2M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085435"/>
            <a:ext cx="4812902" cy="2467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421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Creational Patterns: Factories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Factories solve the problem that Java constructors cannot return a subtype of the class they belong to</a:t>
            </a:r>
          </a:p>
          <a:p>
            <a:r>
              <a:rPr lang="en-US" dirty="0" smtClean="0"/>
              <a:t>Two options:</a:t>
            </a:r>
          </a:p>
          <a:p>
            <a:pPr lvl="1"/>
            <a:r>
              <a:rPr lang="en-US" sz="2000" dirty="0" smtClean="0"/>
              <a:t>Factory method</a:t>
            </a:r>
          </a:p>
          <a:p>
            <a:pPr lvl="2"/>
            <a:r>
              <a:rPr lang="en-US" sz="2000" dirty="0" smtClean="0"/>
              <a:t>Helper method creates and returns objects</a:t>
            </a:r>
          </a:p>
          <a:p>
            <a:pPr lvl="2"/>
            <a:r>
              <a:rPr lang="en-US" sz="2000" dirty="0" smtClean="0"/>
              <a:t>Method defines the interface for creating an object, but defers instantiation to subclasses </a:t>
            </a:r>
          </a:p>
          <a:p>
            <a:pPr lvl="1"/>
            <a:r>
              <a:rPr lang="en-US" sz="2000" dirty="0" smtClean="0"/>
              <a:t>Factory object</a:t>
            </a:r>
          </a:p>
          <a:p>
            <a:pPr lvl="2"/>
            <a:r>
              <a:rPr lang="en-US" sz="2000" dirty="0" smtClean="0"/>
              <a:t>Abstract superclass defines what can be customized</a:t>
            </a:r>
          </a:p>
          <a:p>
            <a:pPr lvl="2"/>
            <a:r>
              <a:rPr lang="en-US" sz="2000" dirty="0" smtClean="0"/>
              <a:t>Concrete subclass does the customization, returns appropriate </a:t>
            </a:r>
            <a:r>
              <a:rPr lang="en-US" sz="2000" dirty="0" smtClean="0"/>
              <a:t>subclass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64785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Creational Patterns: </a:t>
            </a:r>
            <a:r>
              <a:rPr lang="en-US" dirty="0" smtClean="0"/>
              <a:t>Factory Method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class City {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Stereotype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getStereotypicalPerson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{…}</a:t>
            </a:r>
          </a:p>
          <a:p>
            <a:pPr marL="5715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7150" indent="0"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class Seattle extends City {</a:t>
            </a:r>
          </a:p>
          <a:p>
            <a:pPr marL="57150" indent="0"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@Override</a:t>
            </a:r>
          </a:p>
          <a:p>
            <a:pPr marL="5715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Stereotype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getStereotypicalPerson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5715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return new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SeattleStereotype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5715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City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seattle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new Seattle();</a:t>
            </a:r>
            <a:endParaRPr lang="en-US" sz="18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seattle.getSterotypicalPerson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  <p:sp>
        <p:nvSpPr>
          <p:cNvPr id="3" name="AutoShape 2" descr="https://encrypted-tbn3.gstatic.com/images?q=tbn:ANd9GcQXd-rkEnD-T0txDT4pXkJ2mJpv23rXgocaqFoQ3ZqETvMKj2M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9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Creational Patterns: </a:t>
            </a:r>
            <a:r>
              <a:rPr lang="en-US" dirty="0" smtClean="0"/>
              <a:t>Factory Object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StereotypeFactory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5715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Stereotype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getStereotype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715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SeattleStereotypeFactory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StereotypeFactory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5715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public Stereotype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getStereotype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5715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return new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SeattleStereotype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5715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57150" indent="0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class City {</a:t>
            </a:r>
          </a:p>
          <a:p>
            <a:pPr marL="5715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City(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StereotypeFactory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f) {…}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Stereotype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getStereotypicalPerson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5715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f.getStereotype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5715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715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City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seattle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new City(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SeattleStereotypeFactory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57150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seattle.getSterotypicalPerson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57150" indent="0">
              <a:buNone/>
            </a:pP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AutoShape 2" descr="https://encrypted-tbn3.gstatic.com/images?q=tbn:ANd9GcQXd-rkEnD-T0txDT4pXkJ2mJpv23rXgocaqFoQ3ZqETvMKj2M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8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600" dirty="0" smtClean="0"/>
              <a:t>Slides by Alex </a:t>
            </a:r>
            <a:r>
              <a:rPr lang="en-US" sz="2600" dirty="0" err="1" smtClean="0"/>
              <a:t>Mariakakis</a:t>
            </a:r>
            <a:endParaRPr lang="en-US" sz="2600" dirty="0" smtClean="0"/>
          </a:p>
          <a:p>
            <a:endParaRPr lang="en-US" sz="2600" dirty="0" smtClean="0"/>
          </a:p>
          <a:p>
            <a:r>
              <a:rPr lang="en-US" sz="2600" dirty="0" smtClean="0"/>
              <a:t>with material </a:t>
            </a:r>
            <a:r>
              <a:rPr lang="en-US" sz="2600" dirty="0"/>
              <a:t>from </a:t>
            </a:r>
            <a:r>
              <a:rPr lang="en-US" sz="2600" dirty="0" smtClean="0"/>
              <a:t>David </a:t>
            </a:r>
            <a:r>
              <a:rPr lang="en-US" sz="2600" dirty="0" err="1" smtClean="0"/>
              <a:t>Mailhot</a:t>
            </a:r>
            <a:r>
              <a:rPr lang="en-US" sz="2600" dirty="0" smtClean="0"/>
              <a:t>, </a:t>
            </a:r>
          </a:p>
          <a:p>
            <a:r>
              <a:rPr lang="en-US" sz="2600" dirty="0" smtClean="0"/>
              <a:t>Hal Perkins, Mike Ernst</a:t>
            </a:r>
            <a:endParaRPr lang="en-US" sz="2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838200"/>
            <a:ext cx="7772400" cy="259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6600" b="1" dirty="0" smtClean="0"/>
              <a:t>Section </a:t>
            </a:r>
            <a:r>
              <a:rPr lang="en-US" sz="6600" b="1" dirty="0"/>
              <a:t>9</a:t>
            </a:r>
            <a:r>
              <a:rPr lang="en-US" sz="6600" b="1" dirty="0" smtClean="0"/>
              <a:t>: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5500" dirty="0" smtClean="0"/>
              <a:t>Design Patterns</a:t>
            </a:r>
          </a:p>
        </p:txBody>
      </p:sp>
    </p:spTree>
    <p:extLst>
      <p:ext uri="{BB962C8B-B14F-4D97-AF65-F5344CB8AC3E}">
        <p14:creationId xmlns:p14="http://schemas.microsoft.com/office/powerpoint/2010/main" val="152103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Creational Patterns: Factory Object</a:t>
            </a:r>
            <a:endParaRPr lang="en-US" dirty="0"/>
          </a:p>
        </p:txBody>
      </p:sp>
      <p:sp>
        <p:nvSpPr>
          <p:cNvPr id="4" name="Shape 259"/>
          <p:cNvSpPr txBox="1">
            <a:spLocks/>
          </p:cNvSpPr>
          <p:nvPr/>
        </p:nvSpPr>
        <p:spPr>
          <a:xfrm>
            <a:off x="457200" y="1600200"/>
            <a:ext cx="4267200" cy="4525963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15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interface Button {</a:t>
            </a:r>
          </a:p>
          <a:p>
            <a:pPr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1500" dirty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	</a:t>
            </a:r>
            <a:r>
              <a:rPr lang="en" sz="15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void paint(); </a:t>
            </a:r>
          </a:p>
          <a:p>
            <a:pPr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15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}</a:t>
            </a:r>
          </a:p>
          <a:p>
            <a:pPr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15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 </a:t>
            </a:r>
          </a:p>
          <a:p>
            <a:pPr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15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class WinButton implements Button { </a:t>
            </a:r>
          </a:p>
          <a:p>
            <a:pPr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15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	public void paint() { </a:t>
            </a:r>
          </a:p>
          <a:p>
            <a:pPr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15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		System.out.println("I'm a WinButton"); </a:t>
            </a:r>
          </a:p>
          <a:p>
            <a:pPr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15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	} </a:t>
            </a:r>
          </a:p>
          <a:p>
            <a:pPr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15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}</a:t>
            </a:r>
          </a:p>
          <a:p>
            <a:endParaRPr lang="en" sz="1500" dirty="0" smtClean="0">
              <a:solidFill>
                <a:schemeClr val="tx1"/>
              </a:solidFill>
              <a:latin typeface="Courier New" pitchFamily="49" charset="0"/>
              <a:ea typeface="Calibri"/>
              <a:cs typeface="Courier New" pitchFamily="49" charset="0"/>
              <a:sym typeface="Calibri"/>
            </a:endParaRPr>
          </a:p>
          <a:p>
            <a:pPr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15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class OSXButton implements Button { </a:t>
            </a:r>
          </a:p>
          <a:p>
            <a:pPr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15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	public void paint() { </a:t>
            </a:r>
          </a:p>
          <a:p>
            <a:pPr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15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		System.out.println("I'm an OSXButton");</a:t>
            </a:r>
          </a:p>
          <a:p>
            <a:pPr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15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	 } </a:t>
            </a:r>
          </a:p>
          <a:p>
            <a:pPr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15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}</a:t>
            </a:r>
            <a:endParaRPr lang="en" sz="1500" dirty="0">
              <a:solidFill>
                <a:schemeClr val="tx1"/>
              </a:solidFill>
              <a:latin typeface="Courier New" pitchFamily="49" charset="0"/>
              <a:ea typeface="Calibri"/>
              <a:cs typeface="Courier New" pitchFamily="49" charset="0"/>
              <a:sym typeface="Calibri"/>
            </a:endParaRPr>
          </a:p>
        </p:txBody>
      </p:sp>
      <p:sp>
        <p:nvSpPr>
          <p:cNvPr id="5" name="Shape 260"/>
          <p:cNvSpPr txBox="1"/>
          <p:nvPr/>
        </p:nvSpPr>
        <p:spPr>
          <a:xfrm>
            <a:off x="4724400" y="1600200"/>
            <a:ext cx="41148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1500" b="0" i="0" u="none" strike="noStrike" cap="none" baseline="0" dirty="0"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interface GUIFactory {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1500" b="1" i="0" u="none" strike="noStrike" cap="none" baseline="0" dirty="0"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	Button createButton(); 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1500" b="0" i="0" u="none" strike="noStrike" cap="none" baseline="0" dirty="0"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} </a:t>
            </a:r>
          </a:p>
          <a:p>
            <a:endParaRPr lang="en" sz="1500" b="0" i="0" u="none" strike="noStrike" cap="none" baseline="0" dirty="0">
              <a:latin typeface="Courier New" pitchFamily="49" charset="0"/>
              <a:ea typeface="Calibri"/>
              <a:cs typeface="Courier New" pitchFamily="49" charset="0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1500" b="0" i="0" u="none" strike="noStrike" cap="none" baseline="0" dirty="0"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class WinFactory implements GUIFactory {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1500" b="0" i="0" u="none" strike="noStrike" cap="none" baseline="0" dirty="0"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	</a:t>
            </a:r>
            <a:r>
              <a:rPr lang="en" sz="1500" b="1" i="0" u="none" strike="noStrike" cap="none" baseline="0" dirty="0"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public Button createButton()</a:t>
            </a:r>
            <a:r>
              <a:rPr lang="en" sz="1500" b="0" i="0" u="none" strike="noStrike" cap="none" baseline="0" dirty="0"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 { </a:t>
            </a:r>
            <a:r>
              <a:rPr lang="en" sz="1500" b="0" i="0" u="none" strike="noStrike" cap="none" baseline="0" dirty="0" smtClean="0"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	return </a:t>
            </a:r>
            <a:r>
              <a:rPr lang="en" sz="1500" b="0" i="0" u="none" strike="noStrike" cap="none" baseline="0" dirty="0"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new WinButton(); </a:t>
            </a:r>
            <a:endParaRPr lang="en" sz="1500" b="0" i="0" u="none" strike="noStrike" cap="none" baseline="0" dirty="0" smtClean="0">
              <a:latin typeface="Courier New" pitchFamily="49" charset="0"/>
              <a:ea typeface="Calibri"/>
              <a:cs typeface="Courier New" pitchFamily="49" charset="0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1500" dirty="0"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	</a:t>
            </a:r>
            <a:r>
              <a:rPr lang="en" sz="1500" b="0" i="0" u="none" strike="noStrike" cap="none" baseline="0" dirty="0" smtClean="0"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}</a:t>
            </a:r>
            <a:endParaRPr lang="en" sz="1500" b="0" i="0" u="none" strike="noStrike" cap="none" baseline="0" dirty="0">
              <a:latin typeface="Courier New" pitchFamily="49" charset="0"/>
              <a:ea typeface="Calibri"/>
              <a:cs typeface="Courier New" pitchFamily="49" charset="0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1500" b="0" i="0" u="none" strike="noStrike" cap="none" baseline="0" dirty="0"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} </a:t>
            </a:r>
          </a:p>
          <a:p>
            <a:endParaRPr lang="en" sz="1500" b="0" i="0" u="none" strike="noStrike" cap="none" baseline="0" dirty="0">
              <a:latin typeface="Courier New" pitchFamily="49" charset="0"/>
              <a:ea typeface="Calibri"/>
              <a:cs typeface="Courier New" pitchFamily="49" charset="0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1500" b="0" i="0" u="none" strike="noStrike" cap="none" baseline="0" dirty="0"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class OSXFactory implements GUIFactory {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1500" b="0" i="0" u="none" strike="noStrike" cap="none" baseline="0" dirty="0"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	</a:t>
            </a:r>
            <a:r>
              <a:rPr lang="en" sz="1500" b="1" i="0" u="none" strike="noStrike" cap="none" baseline="0" dirty="0"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public Button createButton() </a:t>
            </a:r>
            <a:r>
              <a:rPr lang="en" sz="1500" b="0" i="0" u="none" strike="noStrike" cap="none" baseline="0" dirty="0"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{ </a:t>
            </a:r>
            <a:r>
              <a:rPr lang="en" sz="1500" b="0" i="0" u="none" strike="noStrike" cap="none" baseline="0" dirty="0" smtClean="0"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	return </a:t>
            </a:r>
            <a:r>
              <a:rPr lang="en" sz="1500" b="0" i="0" u="none" strike="noStrike" cap="none" baseline="0" dirty="0"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new OSXButton(); </a:t>
            </a:r>
            <a:endParaRPr lang="en" sz="1500" b="0" i="0" u="none" strike="noStrike" cap="none" baseline="0" dirty="0" smtClean="0">
              <a:latin typeface="Courier New" pitchFamily="49" charset="0"/>
              <a:ea typeface="Calibri"/>
              <a:cs typeface="Courier New" pitchFamily="49" charset="0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1500" dirty="0"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	</a:t>
            </a:r>
            <a:r>
              <a:rPr lang="en" sz="1500" b="0" i="0" u="none" strike="noStrike" cap="none" baseline="0" dirty="0" smtClean="0"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} </a:t>
            </a:r>
            <a:endParaRPr lang="en" sz="1500" b="0" i="0" u="none" strike="noStrike" cap="none" baseline="0" dirty="0">
              <a:latin typeface="Courier New" pitchFamily="49" charset="0"/>
              <a:ea typeface="Calibri"/>
              <a:cs typeface="Courier New" pitchFamily="49" charset="0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1500" b="0" i="0" u="none" strike="noStrike" cap="none" baseline="0" dirty="0"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}</a:t>
            </a:r>
          </a:p>
        </p:txBody>
      </p:sp>
      <p:sp>
        <p:nvSpPr>
          <p:cNvPr id="6" name="Shape 269"/>
          <p:cNvSpPr txBox="1"/>
          <p:nvPr/>
        </p:nvSpPr>
        <p:spPr>
          <a:xfrm>
            <a:off x="533400" y="6183901"/>
            <a:ext cx="5885699" cy="369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From: </a:t>
            </a:r>
            <a:r>
              <a:rPr lang="en" sz="1200" b="0" i="0" u="sng" strike="noStrike" cap="none" baseline="0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"/>
              </a:rPr>
              <a:t>http://en.wikipedia.org/wiki/Abstract_factory_pattern</a:t>
            </a:r>
            <a:r>
              <a:rPr lang="en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116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Creational Patterns: Factory Object</a:t>
            </a:r>
            <a:endParaRPr lang="en-US" dirty="0"/>
          </a:p>
        </p:txBody>
      </p:sp>
      <p:sp>
        <p:nvSpPr>
          <p:cNvPr id="6" name="Shape 268"/>
          <p:cNvSpPr txBox="1">
            <a:spLocks/>
          </p:cNvSpPr>
          <p:nvPr/>
        </p:nvSpPr>
        <p:spPr>
          <a:xfrm>
            <a:off x="457200" y="1600200"/>
            <a:ext cx="7848599" cy="4525963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18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public class Application { </a:t>
            </a:r>
          </a:p>
          <a:p>
            <a:pPr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18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	public static void main(String[] args) { </a:t>
            </a:r>
          </a:p>
          <a:p>
            <a:pPr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1800" b="1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		</a:t>
            </a:r>
            <a:r>
              <a:rPr lang="en" sz="18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GUIFactory factory = createOSSpecificFactory();</a:t>
            </a:r>
          </a:p>
          <a:p>
            <a:pPr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18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		Button button = factory.createButton(); 	</a:t>
            </a:r>
          </a:p>
          <a:p>
            <a:pPr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18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		button.paint(); </a:t>
            </a:r>
          </a:p>
          <a:p>
            <a:pPr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18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	} </a:t>
            </a:r>
          </a:p>
          <a:p>
            <a:endParaRPr lang="en" sz="1800" dirty="0" smtClean="0">
              <a:solidFill>
                <a:schemeClr val="tx1"/>
              </a:solidFill>
              <a:latin typeface="Courier New" pitchFamily="49" charset="0"/>
              <a:ea typeface="Calibri"/>
              <a:cs typeface="Courier New" pitchFamily="49" charset="0"/>
              <a:sym typeface="Calibri"/>
            </a:endParaRPr>
          </a:p>
          <a:p>
            <a:pPr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18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	public static GUIFactory createOsSpecificFactory() {</a:t>
            </a:r>
          </a:p>
          <a:p>
            <a:pPr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18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		int sys = readFromConfigFile("OS_TYPE"); </a:t>
            </a:r>
          </a:p>
          <a:p>
            <a:pPr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18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		if (sys == 0) return new WinFactory(); </a:t>
            </a:r>
          </a:p>
          <a:p>
            <a:pPr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18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		else return new OSXFactory(); </a:t>
            </a:r>
          </a:p>
          <a:p>
            <a:pPr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18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	} </a:t>
            </a:r>
          </a:p>
          <a:p>
            <a:pPr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1800" dirty="0" smtClean="0">
                <a:solidFill>
                  <a:schemeClr val="tx1"/>
                </a:solidFill>
                <a:latin typeface="Courier New" pitchFamily="49" charset="0"/>
                <a:ea typeface="Calibri"/>
                <a:cs typeface="Courier New" pitchFamily="49" charset="0"/>
                <a:sym typeface="Calibri"/>
              </a:rPr>
              <a:t>}</a:t>
            </a:r>
            <a:endParaRPr lang="en" sz="1800" dirty="0">
              <a:solidFill>
                <a:schemeClr val="tx1"/>
              </a:solidFill>
              <a:latin typeface="Courier New" pitchFamily="49" charset="0"/>
              <a:ea typeface="Calibri"/>
              <a:cs typeface="Courier New" pitchFamily="49" charset="0"/>
              <a:sym typeface="Calibri"/>
            </a:endParaRPr>
          </a:p>
        </p:txBody>
      </p:sp>
      <p:sp>
        <p:nvSpPr>
          <p:cNvPr id="5" name="Shape 269"/>
          <p:cNvSpPr txBox="1"/>
          <p:nvPr/>
        </p:nvSpPr>
        <p:spPr>
          <a:xfrm>
            <a:off x="533400" y="6183901"/>
            <a:ext cx="5885699" cy="369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From: </a:t>
            </a:r>
            <a:r>
              <a:rPr lang="en" sz="1200" b="0" i="0" u="sng" strike="noStrike" cap="none" baseline="0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"/>
              </a:rPr>
              <a:t>http://en.wikipedia.org/wiki/Abstract_factory_pattern</a:t>
            </a:r>
            <a:r>
              <a:rPr lang="en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8534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Creational Patterns: Builder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class has an inner class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Builder</a:t>
            </a:r>
            <a:r>
              <a:rPr lang="en-US" dirty="0" smtClean="0"/>
              <a:t> and is created using the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Builder</a:t>
            </a:r>
            <a:r>
              <a:rPr lang="en-US" dirty="0" smtClean="0"/>
              <a:t> instead of the constructor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Builder</a:t>
            </a:r>
            <a:r>
              <a:rPr lang="en-US" dirty="0" smtClean="0"/>
              <a:t> takes optional parameters via setter methods (e.g.,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setX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cs typeface="Courier New" pitchFamily="49" charset="0"/>
              </a:rPr>
              <a:t>,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setY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cs typeface="Courier New" pitchFamily="49" charset="0"/>
              </a:rPr>
              <a:t>, etc.)</a:t>
            </a:r>
          </a:p>
          <a:p>
            <a:r>
              <a:rPr lang="en-US" dirty="0" smtClean="0">
                <a:cs typeface="Courier New" pitchFamily="49" charset="0"/>
              </a:rPr>
              <a:t>When the client is done supplying parameters, she calls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build()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on the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Builder</a:t>
            </a:r>
            <a:r>
              <a:rPr lang="en-US" dirty="0" smtClean="0"/>
              <a:t>, finalizing the builder and returning an instance of the object </a:t>
            </a:r>
            <a:r>
              <a:rPr lang="en-US" dirty="0" smtClean="0"/>
              <a:t>desired</a:t>
            </a:r>
          </a:p>
          <a:p>
            <a:r>
              <a:rPr lang="en-US" dirty="0"/>
              <a:t>Useful when you have many constructor parameters</a:t>
            </a:r>
          </a:p>
          <a:p>
            <a:pPr lvl="1"/>
            <a:r>
              <a:rPr lang="en-US" sz="1800" dirty="0"/>
              <a:t>It is hard to remember which order they should all go in</a:t>
            </a:r>
          </a:p>
          <a:p>
            <a:r>
              <a:rPr lang="en-US" dirty="0"/>
              <a:t>Easily allows for optional parameters</a:t>
            </a:r>
          </a:p>
          <a:p>
            <a:pPr lvl="1"/>
            <a:r>
              <a:rPr lang="en-US" sz="1800" dirty="0"/>
              <a:t>If you have n optional parameters, you need 2^n constructors, but only one </a:t>
            </a:r>
            <a:r>
              <a:rPr lang="en-US" sz="1800" dirty="0" smtClean="0"/>
              <a:t>builder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6425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Creational Patterns: </a:t>
            </a:r>
            <a:r>
              <a:rPr lang="en-US" dirty="0" smtClean="0"/>
              <a:t>Builder</a:t>
            </a:r>
            <a:endParaRPr lang="en-US" dirty="0"/>
          </a:p>
        </p:txBody>
      </p:sp>
      <p:sp>
        <p:nvSpPr>
          <p:cNvPr id="3" name="AutoShape 2" descr="https://encrypted-tbn3.gstatic.com/images?q=tbn:ANd9GcQXd-rkEnD-T0txDT4pXkJ2mJpv23rXgocaqFoQ3ZqETvMKj2M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hape 294"/>
          <p:cNvSpPr txBox="1">
            <a:spLocks/>
          </p:cNvSpPr>
          <p:nvPr/>
        </p:nvSpPr>
        <p:spPr>
          <a:xfrm>
            <a:off x="183824" y="1600200"/>
            <a:ext cx="8731576" cy="4698025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public class NutritionFacts {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// required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private final int servingSize, servings;</a:t>
            </a: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</a:t>
            </a:r>
            <a:endParaRPr lang="en" sz="1300" dirty="0" smtClean="0">
              <a:solidFill>
                <a:schemeClr val="tx1"/>
              </a:solidFill>
              <a:latin typeface="Courier New" pitchFamily="49" charset="0"/>
              <a:ea typeface="Consolas"/>
              <a:cs typeface="Courier New" pitchFamily="49" charset="0"/>
              <a:sym typeface="Consolas"/>
            </a:endParaRP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// optional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private final int calories, fat, sodium;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endParaRPr lang="en" sz="1300" dirty="0" smtClean="0">
              <a:solidFill>
                <a:schemeClr val="tx1"/>
              </a:solidFill>
              <a:latin typeface="Courier New" pitchFamily="49" charset="0"/>
              <a:ea typeface="Consolas"/>
              <a:cs typeface="Courier New" pitchFamily="49" charset="0"/>
              <a:sym typeface="Consolas"/>
            </a:endParaRP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public NutritionFacts(int servingSize, int servings) {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this(servingSize, servings, 0);	</a:t>
            </a:r>
          </a:p>
          <a:p>
            <a:pPr marL="400050" lvl="1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}</a:t>
            </a:r>
          </a:p>
          <a:p>
            <a:pPr marL="400050" lvl="1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public NutritionFacts(int servingSize, int servings, int calories) {</a:t>
            </a:r>
          </a:p>
          <a:p>
            <a:pPr marL="400050" lvl="1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  		this(servingSize, servings, calories, 0);</a:t>
            </a:r>
          </a:p>
          <a:p>
            <a:pPr marL="400050" lvl="1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}</a:t>
            </a:r>
          </a:p>
          <a:p>
            <a:pPr marL="400050" lvl="1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public NutritionFacts(int servingSize, int servings, int </a:t>
            </a: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calories, int fat) </a:t>
            </a: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{</a:t>
            </a:r>
          </a:p>
          <a:p>
            <a:pPr marL="400050" lvl="1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  		this(servingSize, servings, calories, </a:t>
            </a: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fat, 0</a:t>
            </a: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);</a:t>
            </a:r>
          </a:p>
          <a:p>
            <a:pPr marL="400050" lvl="1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}</a:t>
            </a:r>
          </a:p>
          <a:p>
            <a:pPr marL="400050" lvl="1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…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public </a:t>
            </a:r>
            <a:r>
              <a:rPr lang="en-US" sz="13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NutritionFacts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(</a:t>
            </a:r>
            <a:r>
              <a:rPr lang="en-US" sz="13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int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servingSize</a:t>
            </a: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, </a:t>
            </a:r>
            <a:r>
              <a:rPr lang="en-US" sz="1300" dirty="0" err="1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int</a:t>
            </a: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servings, </a:t>
            </a:r>
            <a:r>
              <a:rPr lang="en-US" sz="1300" dirty="0" err="1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int</a:t>
            </a: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calories, </a:t>
            </a:r>
            <a:r>
              <a:rPr lang="en-US" sz="13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int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</a:t>
            </a: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fat, 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-US" sz="13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int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sodium) </a:t>
            </a: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{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</a:t>
            </a:r>
            <a:r>
              <a:rPr lang="en-US" sz="13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this.servingSize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</a:t>
            </a: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</a:t>
            </a:r>
            <a:r>
              <a:rPr lang="en-US" sz="1300" dirty="0" err="1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servingSize</a:t>
            </a: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</a:t>
            </a:r>
            <a:r>
              <a:rPr lang="en-US" sz="13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this.servings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   </a:t>
            </a: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servings;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</a:t>
            </a:r>
            <a:r>
              <a:rPr lang="en-US" sz="13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this.calories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   </a:t>
            </a: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calories;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</a:t>
            </a:r>
            <a:r>
              <a:rPr lang="en-US" sz="13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this.fat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        </a:t>
            </a: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fat;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</a:t>
            </a:r>
            <a:r>
              <a:rPr lang="en-US" sz="13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this.sodium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     </a:t>
            </a: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sodium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}	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}</a:t>
            </a:r>
            <a:endParaRPr lang="en" sz="1300" dirty="0" smtClean="0">
              <a:solidFill>
                <a:schemeClr val="tx1"/>
              </a:solidFill>
              <a:latin typeface="Courier New" pitchFamily="49" charset="0"/>
              <a:ea typeface="Consolas"/>
              <a:cs typeface="Courier New" pitchFamily="49" charset="0"/>
              <a:sym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11355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Creational Patterns: </a:t>
            </a:r>
            <a:r>
              <a:rPr lang="en-US" dirty="0" smtClean="0"/>
              <a:t>Builder</a:t>
            </a:r>
            <a:endParaRPr lang="en-US" dirty="0"/>
          </a:p>
        </p:txBody>
      </p:sp>
      <p:sp>
        <p:nvSpPr>
          <p:cNvPr id="3" name="AutoShape 2" descr="https://encrypted-tbn3.gstatic.com/images?q=tbn:ANd9GcQXd-rkEnD-T0txDT4pXkJ2mJpv23rXgocaqFoQ3ZqETvMKj2M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hape 294"/>
          <p:cNvSpPr txBox="1">
            <a:spLocks/>
          </p:cNvSpPr>
          <p:nvPr/>
        </p:nvSpPr>
        <p:spPr>
          <a:xfrm>
            <a:off x="183824" y="1600200"/>
            <a:ext cx="8731576" cy="4698025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public class NutritionFacts {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private final int servingSize, servings, calories, fat, sodium;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endParaRPr lang="en" sz="1100" dirty="0" smtClean="0">
              <a:solidFill>
                <a:schemeClr val="tx1"/>
              </a:solidFill>
              <a:latin typeface="Courier New" pitchFamily="49" charset="0"/>
              <a:ea typeface="Consolas"/>
              <a:cs typeface="Courier New" pitchFamily="49" charset="0"/>
              <a:sym typeface="Consolas"/>
            </a:endParaRP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public static class Builder {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// required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private 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int 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servingSize, servings;</a:t>
            </a: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// optional, initialized to default values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private 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int 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calories = 0;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private 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int 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fat = 0;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private 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int 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sodium = 0;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</a:t>
            </a: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public Builder(int servingSize, int servings) {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this.servingSize = servingSize;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this.servings = servings;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}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public Builder calories(int val) { calories = val; return this; }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public Builder 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fat(int </a:t>
            </a: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val) { 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fat </a:t>
            </a: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val; return this; 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}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public Builder 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sodium(int </a:t>
            </a: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val) { 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sodium </a:t>
            </a: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val; return this; 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}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public NutritionFacts build() { return new NutritionFacts(this); }	</a:t>
            </a:r>
          </a:p>
          <a:p>
            <a:pPr marL="400050" lvl="1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}</a:t>
            </a:r>
          </a:p>
          <a:p>
            <a:pPr marL="400050" lvl="1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endParaRPr lang="en" sz="1100" dirty="0" smtClean="0">
              <a:solidFill>
                <a:schemeClr val="tx1"/>
              </a:solidFill>
              <a:latin typeface="Courier New" pitchFamily="49" charset="0"/>
              <a:ea typeface="Consolas"/>
              <a:cs typeface="Courier New" pitchFamily="49" charset="0"/>
              <a:sym typeface="Consolas"/>
            </a:endParaRPr>
          </a:p>
          <a:p>
            <a:pPr marL="400050" lvl="1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public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NutritionFacts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(Builder builder) 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{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this.servingSize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builder.servingSize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this.servings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   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builder.servings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this.calories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   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builder.calories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this.fat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        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builder.fat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this.sodium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     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builder.sodium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	}</a:t>
            </a:r>
            <a:endParaRPr lang="en-US" sz="1100" dirty="0">
              <a:solidFill>
                <a:schemeClr val="tx1"/>
              </a:solidFill>
              <a:latin typeface="Courier New" pitchFamily="49" charset="0"/>
              <a:ea typeface="Consolas"/>
              <a:cs typeface="Courier New" pitchFamily="49" charset="0"/>
              <a:sym typeface="Consolas"/>
            </a:endParaRP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}</a:t>
            </a:r>
            <a:endParaRPr lang="en" sz="1100" dirty="0" smtClean="0">
              <a:solidFill>
                <a:schemeClr val="tx1"/>
              </a:solidFill>
              <a:latin typeface="Courier New" pitchFamily="49" charset="0"/>
              <a:ea typeface="Consolas"/>
              <a:cs typeface="Courier New" pitchFamily="49" charset="0"/>
              <a:sym typeface="Consolas"/>
            </a:endParaRPr>
          </a:p>
          <a:p>
            <a:pPr>
              <a:spcBef>
                <a:spcPts val="0"/>
              </a:spcBef>
            </a:pPr>
            <a:endParaRPr lang="en" sz="1200" dirty="0">
              <a:solidFill>
                <a:schemeClr val="tx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4915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Problem: Sometimes difficult to realize relationships between entities</a:t>
            </a:r>
          </a:p>
          <a:p>
            <a:pPr lvl="1"/>
            <a:r>
              <a:rPr lang="en-US" sz="1800" dirty="0" smtClean="0"/>
              <a:t>Important for code readability</a:t>
            </a:r>
          </a:p>
          <a:p>
            <a:r>
              <a:rPr lang="en-US" dirty="0" smtClean="0"/>
              <a:t>Solution: Structural patterns!</a:t>
            </a:r>
            <a:endParaRPr lang="en-US" dirty="0"/>
          </a:p>
          <a:p>
            <a:pPr lvl="1"/>
            <a:r>
              <a:rPr lang="en-US" sz="1800" dirty="0" smtClean="0"/>
              <a:t>We’re just going to talk about wrappers, which translate between incompatible interfaces </a:t>
            </a:r>
            <a:endParaRPr lang="en-US" sz="1800" dirty="0"/>
          </a:p>
        </p:txBody>
      </p:sp>
      <p:graphicFrame>
        <p:nvGraphicFramePr>
          <p:cNvPr id="5" name="Shape 331"/>
          <p:cNvGraphicFramePr/>
          <p:nvPr>
            <p:extLst>
              <p:ext uri="{D42A27DB-BD31-4B8C-83A1-F6EECF244321}">
                <p14:modId xmlns:p14="http://schemas.microsoft.com/office/powerpoint/2010/main" val="4073957615"/>
              </p:ext>
            </p:extLst>
          </p:nvPr>
        </p:nvGraphicFramePr>
        <p:xfrm>
          <a:off x="762000" y="4114800"/>
          <a:ext cx="77724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752600"/>
                <a:gridCol w="1676400"/>
                <a:gridCol w="2667000"/>
              </a:tblGrid>
              <a:tr h="43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 dirty="0">
                          <a:sym typeface="Arial"/>
                        </a:rPr>
                        <a:t>Pattern</a:t>
                      </a:r>
                      <a:endParaRPr lang="en" sz="2000" b="1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 dirty="0">
                          <a:sym typeface="Arial"/>
                        </a:rPr>
                        <a:t>Functionality</a:t>
                      </a:r>
                      <a:endParaRPr lang="en" sz="2000" b="1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 dirty="0">
                          <a:sym typeface="Arial"/>
                        </a:rPr>
                        <a:t>Interface</a:t>
                      </a:r>
                      <a:endParaRPr lang="en" sz="2000" b="1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b="1" u="none" strike="noStrike" kern="1200" cap="none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Purpose</a:t>
                      </a:r>
                      <a:endParaRPr lang="en" sz="2000" b="1" u="none" strike="noStrike" kern="1200" cap="none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1450" marR="91450" marT="45725" marB="45725"/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 dirty="0">
                          <a:sym typeface="Arial"/>
                        </a:rPr>
                        <a:t>Adapter</a:t>
                      </a:r>
                      <a:endParaRPr lang="en" sz="2000" b="1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 dirty="0">
                          <a:sym typeface="Arial"/>
                        </a:rPr>
                        <a:t>same</a:t>
                      </a:r>
                      <a:endParaRPr lang="en" sz="2000" b="1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 dirty="0">
                          <a:sym typeface="Arial"/>
                        </a:rPr>
                        <a:t>different</a:t>
                      </a:r>
                      <a:endParaRPr lang="en" sz="2000" b="1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modify the interface</a:t>
                      </a:r>
                      <a:endParaRPr lang="en" sz="2000" b="1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>
                          <a:sym typeface="Arial"/>
                        </a:rPr>
                        <a:t>Decorator</a:t>
                      </a:r>
                      <a:endParaRPr lang="en" sz="2000" b="1" i="0" u="none" strike="noStrike" cap="none" baseline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 dirty="0">
                          <a:sym typeface="Arial"/>
                        </a:rPr>
                        <a:t>different</a:t>
                      </a:r>
                      <a:endParaRPr lang="en" sz="2000" b="1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 dirty="0">
                          <a:sym typeface="Arial"/>
                        </a:rPr>
                        <a:t>same</a:t>
                      </a:r>
                      <a:endParaRPr lang="en" sz="2000" b="1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extend behavior</a:t>
                      </a:r>
                      <a:endParaRPr lang="en" sz="2000" b="0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>
                          <a:sym typeface="Arial"/>
                        </a:rPr>
                        <a:t>Proxy</a:t>
                      </a:r>
                      <a:endParaRPr lang="en" sz="2000" b="1" i="0" u="none" strike="noStrike" cap="none" baseline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>
                          <a:sym typeface="Arial"/>
                        </a:rPr>
                        <a:t>same</a:t>
                      </a:r>
                      <a:endParaRPr lang="en" sz="2000" b="1" i="0" u="none" strike="noStrike" cap="none" baseline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 dirty="0">
                          <a:sym typeface="Arial"/>
                        </a:rPr>
                        <a:t>same</a:t>
                      </a:r>
                      <a:endParaRPr lang="en" sz="2000" b="1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restrict access</a:t>
                      </a:r>
                      <a:endParaRPr lang="en" sz="2000" b="0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172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Patterns: Adapter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Changes an interface without changing functionality</a:t>
            </a:r>
          </a:p>
          <a:p>
            <a:pPr lvl="1"/>
            <a:r>
              <a:rPr lang="en-US" sz="1800" dirty="0" smtClean="0"/>
              <a:t>Rename a method </a:t>
            </a:r>
          </a:p>
          <a:p>
            <a:pPr lvl="1"/>
            <a:r>
              <a:rPr lang="en-US" sz="1800" dirty="0" smtClean="0"/>
              <a:t>Convert units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sz="1800" dirty="0" smtClean="0"/>
              <a:t>Angles passed in using radians vs. degrees</a:t>
            </a:r>
          </a:p>
          <a:p>
            <a:pPr lvl="1"/>
            <a:r>
              <a:rPr lang="en-US" sz="1800" dirty="0" smtClean="0"/>
              <a:t>Bytes vs. </a:t>
            </a:r>
            <a:r>
              <a:rPr lang="en-US" sz="1800" dirty="0" smtClean="0"/>
              <a:t>strings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42359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Patterns: Decorator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Adds functionality without changing the interface</a:t>
            </a:r>
          </a:p>
          <a:p>
            <a:pPr lvl="1"/>
            <a:r>
              <a:rPr lang="en-US" sz="1800" dirty="0" smtClean="0"/>
              <a:t>Add caching</a:t>
            </a:r>
            <a:endParaRPr lang="en-US" sz="1800" dirty="0"/>
          </a:p>
          <a:p>
            <a:r>
              <a:rPr lang="en-US" dirty="0" smtClean="0"/>
              <a:t>Adds to existing methods to do something additional while still preserving the previous spec</a:t>
            </a:r>
          </a:p>
          <a:p>
            <a:pPr lvl="1"/>
            <a:r>
              <a:rPr lang="en-US" sz="1800" dirty="0" smtClean="0"/>
              <a:t>Add logging</a:t>
            </a:r>
          </a:p>
          <a:p>
            <a:r>
              <a:rPr lang="en-US" dirty="0" smtClean="0"/>
              <a:t>Decorators can remove functionality without changing the interface</a:t>
            </a:r>
          </a:p>
          <a:p>
            <a:pPr lvl="1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UnmodifiableList</a:t>
            </a:r>
            <a:r>
              <a:rPr lang="en-US" sz="1800" dirty="0" smtClean="0"/>
              <a:t> with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add()</a:t>
            </a:r>
            <a:r>
              <a:rPr lang="en-US" sz="1800" dirty="0" smtClean="0"/>
              <a:t> and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put()</a:t>
            </a:r>
          </a:p>
        </p:txBody>
      </p:sp>
    </p:spTree>
    <p:extLst>
      <p:ext uri="{BB962C8B-B14F-4D97-AF65-F5344CB8AC3E}">
        <p14:creationId xmlns:p14="http://schemas.microsoft.com/office/powerpoint/2010/main" val="288407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Patterns: </a:t>
            </a:r>
            <a:br>
              <a:rPr lang="en-US" dirty="0" smtClean="0"/>
            </a:br>
            <a:r>
              <a:rPr lang="en-US" dirty="0" smtClean="0"/>
              <a:t>Proxy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Wraps the class while maintaining the same interface and functionality</a:t>
            </a:r>
            <a:endParaRPr lang="en-US" dirty="0"/>
          </a:p>
          <a:p>
            <a:r>
              <a:rPr lang="en-US" dirty="0" smtClean="0"/>
              <a:t>Integer vs. </a:t>
            </a:r>
            <a:r>
              <a:rPr lang="en-US" dirty="0" err="1" smtClean="0"/>
              <a:t>int</a:t>
            </a:r>
            <a:r>
              <a:rPr lang="en-US" dirty="0" smtClean="0"/>
              <a:t>, Boolean vs. </a:t>
            </a:r>
            <a:r>
              <a:rPr lang="en-US" dirty="0" err="1" smtClean="0"/>
              <a:t>boolean</a:t>
            </a:r>
            <a:endParaRPr lang="en-US" dirty="0" smtClean="0"/>
          </a:p>
          <a:p>
            <a:r>
              <a:rPr lang="en-US" dirty="0" smtClean="0"/>
              <a:t>Controls access to other objects</a:t>
            </a:r>
          </a:p>
          <a:p>
            <a:pPr lvl="1"/>
            <a:r>
              <a:rPr lang="en-US" sz="1800" dirty="0" smtClean="0"/>
              <a:t>Communication: manage network details when using a remote object</a:t>
            </a:r>
          </a:p>
          <a:p>
            <a:pPr lvl="1"/>
            <a:r>
              <a:rPr lang="en-US" sz="1800" dirty="0" smtClean="0"/>
              <a:t>Security: permit access only if proper credentials</a:t>
            </a:r>
          </a:p>
          <a:p>
            <a:pPr lvl="1"/>
            <a:r>
              <a:rPr lang="en-US" sz="1800" dirty="0" smtClean="0"/>
              <a:t>Creation: object might not yet exist because creation is expensive</a:t>
            </a:r>
          </a:p>
        </p:txBody>
      </p:sp>
    </p:spTree>
    <p:extLst>
      <p:ext uri="{BB962C8B-B14F-4D97-AF65-F5344CB8AC3E}">
        <p14:creationId xmlns:p14="http://schemas.microsoft.com/office/powerpoint/2010/main" val="288407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Design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standard solution to a common programming </a:t>
            </a:r>
            <a:r>
              <a:rPr lang="en-US" dirty="0" smtClean="0"/>
              <a:t>problem</a:t>
            </a:r>
            <a:endParaRPr lang="en-US" dirty="0"/>
          </a:p>
          <a:p>
            <a:r>
              <a:rPr lang="en-US" dirty="0"/>
              <a:t>A technique for making code more </a:t>
            </a:r>
            <a:r>
              <a:rPr lang="en-US" dirty="0" smtClean="0"/>
              <a:t>flexible</a:t>
            </a:r>
            <a:endParaRPr lang="en-US" dirty="0"/>
          </a:p>
          <a:p>
            <a:r>
              <a:rPr lang="en-US" dirty="0"/>
              <a:t>Shorthand for describing program </a:t>
            </a:r>
            <a:r>
              <a:rPr lang="en-US" dirty="0" smtClean="0"/>
              <a:t>design and how program components are connected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46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Creational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Constructors in Java are not flexible</a:t>
            </a:r>
          </a:p>
          <a:p>
            <a:pPr lvl="1"/>
            <a:r>
              <a:rPr lang="en-US" sz="1800" dirty="0" smtClean="0"/>
              <a:t>Always return a fresh new object, never reuse one</a:t>
            </a:r>
          </a:p>
          <a:p>
            <a:pPr lvl="1"/>
            <a:r>
              <a:rPr lang="en-US" sz="1800" dirty="0" smtClean="0"/>
              <a:t>Can’t return a subtype of the class they belong to</a:t>
            </a:r>
          </a:p>
          <a:p>
            <a:r>
              <a:rPr lang="en-US" dirty="0" smtClean="0"/>
              <a:t>Solution: Creational patterns!</a:t>
            </a:r>
          </a:p>
          <a:p>
            <a:pPr lvl="1"/>
            <a:r>
              <a:rPr lang="en-US" sz="1800" dirty="0" smtClean="0"/>
              <a:t>Sharing</a:t>
            </a:r>
          </a:p>
          <a:p>
            <a:pPr lvl="2"/>
            <a:r>
              <a:rPr lang="en-US" sz="1800" dirty="0" smtClean="0"/>
              <a:t>Singleton</a:t>
            </a:r>
          </a:p>
          <a:p>
            <a:pPr lvl="2"/>
            <a:r>
              <a:rPr lang="en-US" sz="1800" dirty="0" smtClean="0"/>
              <a:t>Interning</a:t>
            </a:r>
          </a:p>
          <a:p>
            <a:pPr lvl="2"/>
            <a:r>
              <a:rPr lang="en-US" sz="1800" dirty="0" smtClean="0"/>
              <a:t>Flyweight</a:t>
            </a:r>
          </a:p>
          <a:p>
            <a:pPr lvl="1"/>
            <a:r>
              <a:rPr lang="en-US" sz="1800" dirty="0" smtClean="0"/>
              <a:t>Factories</a:t>
            </a:r>
          </a:p>
          <a:p>
            <a:pPr lvl="2"/>
            <a:r>
              <a:rPr lang="en-US" sz="1800" dirty="0" smtClean="0"/>
              <a:t>Factory method</a:t>
            </a:r>
          </a:p>
          <a:p>
            <a:pPr lvl="2"/>
            <a:r>
              <a:rPr lang="en-US" sz="1800" dirty="0" smtClean="0"/>
              <a:t>Factory object</a:t>
            </a:r>
          </a:p>
          <a:p>
            <a:pPr lvl="1"/>
            <a:r>
              <a:rPr lang="en-US" sz="1800" dirty="0" smtClean="0"/>
              <a:t>Builder</a:t>
            </a:r>
          </a:p>
        </p:txBody>
      </p:sp>
    </p:spTree>
    <p:extLst>
      <p:ext uri="{BB962C8B-B14F-4D97-AF65-F5344CB8AC3E}">
        <p14:creationId xmlns:p14="http://schemas.microsoft.com/office/powerpoint/2010/main" val="273695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Creational Patterns: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old way: Java constructors always return a new object</a:t>
            </a:r>
          </a:p>
          <a:p>
            <a:r>
              <a:rPr lang="en-US" b="1" dirty="0" smtClean="0"/>
              <a:t>Singleton:</a:t>
            </a:r>
            <a:r>
              <a:rPr lang="en-US" dirty="0" smtClean="0"/>
              <a:t> only one object exists at runtime</a:t>
            </a:r>
          </a:p>
          <a:p>
            <a:pPr lvl="1"/>
            <a:r>
              <a:rPr lang="en-US" sz="1800" dirty="0" smtClean="0"/>
              <a:t>Factory method returns the same object every time</a:t>
            </a:r>
          </a:p>
          <a:p>
            <a:r>
              <a:rPr lang="en-US" b="1" dirty="0" smtClean="0"/>
              <a:t>Interning:</a:t>
            </a:r>
            <a:r>
              <a:rPr lang="en-US" dirty="0" smtClean="0"/>
              <a:t> only one object with a particular (abstract) value exists at runtime</a:t>
            </a:r>
          </a:p>
          <a:p>
            <a:pPr lvl="1"/>
            <a:r>
              <a:rPr lang="en-US" sz="1800" dirty="0" smtClean="0"/>
              <a:t>Factory method returns an existing object, not a new one</a:t>
            </a:r>
          </a:p>
          <a:p>
            <a:r>
              <a:rPr lang="en-US" b="1" dirty="0" smtClean="0"/>
              <a:t>Flyweight:</a:t>
            </a:r>
            <a:r>
              <a:rPr lang="en-US" dirty="0" smtClean="0"/>
              <a:t> separate intrinsic and extrinsic state, represents them separately, and interns the intrinsic state</a:t>
            </a:r>
          </a:p>
          <a:p>
            <a:pPr lvl="1"/>
            <a:r>
              <a:rPr lang="en-US" sz="1800" dirty="0" smtClean="0"/>
              <a:t>Implicit representation uses no space</a:t>
            </a:r>
          </a:p>
          <a:p>
            <a:pPr lvl="1"/>
            <a:r>
              <a:rPr lang="en-US" sz="1800" dirty="0" smtClean="0"/>
              <a:t>Not as common/important</a:t>
            </a:r>
          </a:p>
        </p:txBody>
      </p:sp>
    </p:spTree>
    <p:extLst>
      <p:ext uri="{BB962C8B-B14F-4D97-AF65-F5344CB8AC3E}">
        <p14:creationId xmlns:p14="http://schemas.microsoft.com/office/powerpoint/2010/main" val="181076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Creational Patterns: Singleton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class where only one object of that class can ever exist</a:t>
            </a:r>
          </a:p>
          <a:p>
            <a:r>
              <a:rPr lang="en-US" dirty="0" smtClean="0"/>
              <a:t>Two possible implementations</a:t>
            </a:r>
          </a:p>
          <a:p>
            <a:pPr lvl="1"/>
            <a:r>
              <a:rPr lang="en-US" sz="1800" dirty="0" smtClean="0"/>
              <a:t>Eager instantiation: creates the instance when the class is loaded to guarantee availability</a:t>
            </a:r>
          </a:p>
          <a:p>
            <a:pPr lvl="1"/>
            <a:r>
              <a:rPr lang="en-US" sz="1800" dirty="0" smtClean="0"/>
              <a:t>Lazy instantiation: only creates the instance once it’s needed to avoid unnecessary creation</a:t>
            </a:r>
          </a:p>
          <a:p>
            <a:r>
              <a:rPr lang="en-US" sz="2600" dirty="0" smtClean="0"/>
              <a:t>Trade-off is very similar to push vs. pull in MVC model</a:t>
            </a:r>
          </a:p>
          <a:p>
            <a:pPr lvl="1"/>
            <a:r>
              <a:rPr lang="en-US" sz="1800" dirty="0" smtClean="0"/>
              <a:t>Push is like an eager update, needs to happen right away</a:t>
            </a:r>
          </a:p>
          <a:p>
            <a:pPr lvl="1"/>
            <a:r>
              <a:rPr lang="en-US" sz="1800" dirty="0" smtClean="0"/>
              <a:t>Pull Is like a lazy update, can wait until someone needs it</a:t>
            </a:r>
          </a:p>
          <a:p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72454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Creational Patterns: Singleton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Eager instantiation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class Bank {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private static Bank INSTANCE = new Bank();</a:t>
            </a: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// private constructor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Bank() { … }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factory method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static Bank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return INSTANCE;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trike="sngStrike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Bank b = new Bank();</a:t>
            </a:r>
            <a:endParaRPr lang="en-US" strike="sngStrike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Bank b =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Bank.getInstance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16839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Creational Patterns: Singleton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Lazy instantiation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class Bank {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private static Bank INSTANCE;</a:t>
            </a: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// private constructor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Bank() { … }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factory method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static Bank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if (INSTANCE == null) {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INSTANCE = new Bank();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return INSTANCE;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trike="sngStrike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Bank b = new Bank();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Bank b = 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Bank.getInstance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46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Creational Patterns: Singleton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Would you prefer eager or lazy instantiation for an </a:t>
            </a:r>
            <a:r>
              <a:rPr lang="en-US" dirty="0" err="1" smtClean="0"/>
              <a:t>HTTPRequest</a:t>
            </a:r>
            <a:r>
              <a:rPr lang="en-US" dirty="0" smtClean="0"/>
              <a:t> class?</a:t>
            </a:r>
          </a:p>
          <a:p>
            <a:pPr lvl="1"/>
            <a:r>
              <a:rPr lang="en-US" sz="2000" dirty="0"/>
              <a:t>handles </a:t>
            </a:r>
            <a:r>
              <a:rPr lang="en-US" sz="2000" dirty="0" smtClean="0"/>
              <a:t>authentication</a:t>
            </a:r>
          </a:p>
          <a:p>
            <a:pPr lvl="1"/>
            <a:r>
              <a:rPr lang="en-US" sz="2000" dirty="0" smtClean="0"/>
              <a:t>definitely </a:t>
            </a:r>
            <a:r>
              <a:rPr lang="en-US" sz="2000" dirty="0"/>
              <a:t>needed for any HTTP transaction</a:t>
            </a:r>
          </a:p>
          <a:p>
            <a:r>
              <a:rPr lang="en-US" dirty="0"/>
              <a:t>Would you prefer eager or lazy instantiation for </a:t>
            </a:r>
            <a:r>
              <a:rPr lang="en-US" dirty="0" smtClean="0"/>
              <a:t>a Comparator </a:t>
            </a:r>
            <a:r>
              <a:rPr lang="en-US" dirty="0"/>
              <a:t>class</a:t>
            </a:r>
            <a:r>
              <a:rPr lang="en-US" dirty="0" smtClean="0"/>
              <a:t>?</a:t>
            </a:r>
          </a:p>
          <a:p>
            <a:pPr lvl="1"/>
            <a:r>
              <a:rPr lang="en-US" sz="2000" dirty="0" smtClean="0"/>
              <a:t>compares objects</a:t>
            </a:r>
          </a:p>
          <a:p>
            <a:pPr lvl="1"/>
            <a:r>
              <a:rPr lang="en-US" sz="2000" dirty="0" smtClean="0"/>
              <a:t>may or may not be used at runtime</a:t>
            </a:r>
          </a:p>
        </p:txBody>
      </p:sp>
    </p:spTree>
    <p:extLst>
      <p:ext uri="{BB962C8B-B14F-4D97-AF65-F5344CB8AC3E}">
        <p14:creationId xmlns:p14="http://schemas.microsoft.com/office/powerpoint/2010/main" val="373815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1559</TotalTime>
  <Words>891</Words>
  <Application>Microsoft Office PowerPoint</Application>
  <PresentationFormat>On-screen Show (4:3)</PresentationFormat>
  <Paragraphs>364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Executive</vt:lpstr>
      <vt:lpstr>PowerPoint Presentation</vt:lpstr>
      <vt:lpstr>PowerPoint Presentation</vt:lpstr>
      <vt:lpstr>What Is A Design Pattern</vt:lpstr>
      <vt:lpstr>Creational Patterns</vt:lpstr>
      <vt:lpstr>Creational Patterns: Sharing</vt:lpstr>
      <vt:lpstr>Creational Patterns: Singleton</vt:lpstr>
      <vt:lpstr>Creational Patterns: Singleton</vt:lpstr>
      <vt:lpstr>Creational Patterns: Singleton</vt:lpstr>
      <vt:lpstr>Creational Patterns: Singleton</vt:lpstr>
      <vt:lpstr>Creational Patterns: Singleton</vt:lpstr>
      <vt:lpstr>Creational Patterns: Singleton</vt:lpstr>
      <vt:lpstr>Creational Patterns: Interning</vt:lpstr>
      <vt:lpstr>Creational Patterns: Interning</vt:lpstr>
      <vt:lpstr>Creational Patterns: Interning</vt:lpstr>
      <vt:lpstr>Creational Patterns: Interning</vt:lpstr>
      <vt:lpstr>Creational Patterns: Factories</vt:lpstr>
      <vt:lpstr>Creational Patterns: Factories</vt:lpstr>
      <vt:lpstr>Creational Patterns: Factory Method</vt:lpstr>
      <vt:lpstr>Creational Patterns: Factory Object</vt:lpstr>
      <vt:lpstr>Creational Patterns: Factory Object</vt:lpstr>
      <vt:lpstr>Creational Patterns: Factory Object</vt:lpstr>
      <vt:lpstr>Creational Patterns: Builder</vt:lpstr>
      <vt:lpstr>Creational Patterns: Builder</vt:lpstr>
      <vt:lpstr>Creational Patterns: Builder</vt:lpstr>
      <vt:lpstr>Structural Patterns</vt:lpstr>
      <vt:lpstr>Structural Patterns: Adapter</vt:lpstr>
      <vt:lpstr>Structural Patterns: Decorator</vt:lpstr>
      <vt:lpstr>Structural Patterns:  Proxy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atm</cp:lastModifiedBy>
  <cp:revision>295</cp:revision>
  <dcterms:created xsi:type="dcterms:W3CDTF">2011-10-19T01:24:36Z</dcterms:created>
  <dcterms:modified xsi:type="dcterms:W3CDTF">2014-05-29T18:52:42Z</dcterms:modified>
</cp:coreProperties>
</file>