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29" r:id="rId2"/>
    <p:sldId id="328" r:id="rId3"/>
    <p:sldId id="316" r:id="rId4"/>
    <p:sldId id="317" r:id="rId5"/>
    <p:sldId id="330" r:id="rId6"/>
    <p:sldId id="286" r:id="rId7"/>
    <p:sldId id="331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21" r:id="rId27"/>
    <p:sldId id="308" r:id="rId28"/>
    <p:sldId id="318" r:id="rId29"/>
    <p:sldId id="326" r:id="rId30"/>
    <p:sldId id="309" r:id="rId31"/>
    <p:sldId id="322" r:id="rId32"/>
    <p:sldId id="310" r:id="rId33"/>
    <p:sldId id="311" r:id="rId34"/>
    <p:sldId id="312" r:id="rId35"/>
    <p:sldId id="313" r:id="rId36"/>
    <p:sldId id="327" r:id="rId37"/>
    <p:sldId id="323" r:id="rId38"/>
    <p:sldId id="324" r:id="rId39"/>
    <p:sldId id="325" r:id="rId40"/>
  </p:sldIdLst>
  <p:sldSz cx="9144000" cy="6858000" type="screen4x3"/>
  <p:notesSz cx="9220200" cy="69342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A7F"/>
    <a:srgbClr val="FF0066"/>
    <a:srgbClr val="800080"/>
    <a:srgbClr val="FF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7" autoAdjust="0"/>
    <p:restoredTop sz="84499" autoAdjust="0"/>
  </p:normalViewPr>
  <p:slideViewPr>
    <p:cSldViewPr>
      <p:cViewPr varScale="1">
        <p:scale>
          <a:sx n="66" d="100"/>
          <a:sy n="66" d="100"/>
        </p:scale>
        <p:origin x="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15au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04-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381" y="1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560" y="3293975"/>
            <a:ext cx="6763081" cy="31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6759" y="3300750"/>
            <a:ext cx="6414215" cy="263863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69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2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87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1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1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3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27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89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4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1788" y="512763"/>
            <a:ext cx="3490912" cy="26177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5256" y="3300749"/>
            <a:ext cx="6828522" cy="3131116"/>
          </a:xfrm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9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22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i.e., anything that satisfies</a:t>
            </a:r>
            <a:r>
              <a:rPr lang="en-US" baseline="0" dirty="0" smtClean="0"/>
              <a:t> the stronger specification also satisfies the weaker one, but not vice versa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62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 stronger than A (any implementation satisfying</a:t>
            </a:r>
            <a:r>
              <a:rPr lang="en-US" baseline="0" dirty="0" smtClean="0"/>
              <a:t> B satisfies A, but not vice versa); possible values returned by B are a subset of those returned by A.  Stronger specification places more restriction on the value returned.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85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 stronger.  Any</a:t>
            </a:r>
            <a:r>
              <a:rPr lang="en-US" baseline="0" dirty="0" smtClean="0"/>
              <a:t> implementation satisfying C will also satisfy A – C is defined on a larger set of inputs.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3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2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3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5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3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4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7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55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24188" y="693738"/>
            <a:ext cx="3168650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8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5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java.sun.com/j2se/1.5.0/docs/api/java/lang/NullPointerException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Zach </a:t>
            </a:r>
            <a:r>
              <a:rPr lang="en-US" smtClean="0">
                <a:latin typeface="Helvetica" charset="0"/>
                <a:ea typeface="Helvetica" charset="0"/>
                <a:cs typeface="Helvetica" charset="0"/>
              </a:rPr>
              <a:t>Tatlock  / 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Winter 2016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  <a:endParaRPr lang="en-US" sz="4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Helvetica" charset="0"/>
                <a:ea typeface="Helvetica" charset="0"/>
                <a:cs typeface="Helvetica" charset="0"/>
              </a:rPr>
              <a:t>Lecture 4</a:t>
            </a:r>
          </a:p>
          <a:p>
            <a:pPr algn="ctr"/>
            <a:r>
              <a:rPr lang="en-US" sz="5400" i="1" dirty="0" smtClean="0">
                <a:latin typeface="Helvetica" charset="0"/>
                <a:ea typeface="Helvetica" charset="0"/>
                <a:cs typeface="Helvetica" charset="0"/>
              </a:rPr>
              <a:t>Specifications</a:t>
            </a:r>
            <a:endParaRPr lang="en-US" sz="54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3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Isn’t the interface sufficient?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610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83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2000" dirty="0" smtClean="0">
                <a:solidFill>
                  <a:srgbClr val="000000"/>
                </a:solidFill>
                <a:cs typeface="Times New Roman" pitchFamily="18" charset="0"/>
              </a:rPr>
              <a:t>The interface defines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the boundary between </a:t>
            </a:r>
            <a:r>
              <a:rPr lang="en-GB" sz="2000" dirty="0" smtClean="0">
                <a:solidFill>
                  <a:srgbClr val="000000"/>
                </a:solidFill>
                <a:cs typeface="Times New Roman" pitchFamily="18" charset="0"/>
              </a:rPr>
              <a:t>implementers and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users:</a:t>
            </a:r>
          </a:p>
          <a:p>
            <a:pPr>
              <a:lnSpc>
                <a:spcPct val="83000"/>
              </a:lnSpc>
              <a:spcAft>
                <a:spcPct val="0"/>
              </a:spcAft>
              <a:buFont typeface="StarSymbol" charset="0"/>
              <a:buNone/>
            </a:pPr>
            <a:endParaRPr lang="en-GB" sz="1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 smtClean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GB" sz="2000" b="1" dirty="0" smtClean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GB" sz="2000" b="1" dirty="0" smtClean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b="1" dirty="0" smtClean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 </a:t>
            </a: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 { return null; 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smtClean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E y){}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b="1" dirty="0" smtClean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b="1" dirty="0" smtClean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(int, E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){} 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…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sz="2000" b="1" dirty="0" smtClean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GB" sz="2000" b="1" dirty="0">
                <a:solidFill>
                  <a:srgbClr val="8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isSub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(List&lt;T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&gt;, List&lt;T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&gt;){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return false;</a:t>
            </a: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spcAft>
                <a:spcPct val="0"/>
              </a:spcAft>
              <a:buFont typeface="StarSymbol" charset="0"/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US" sz="1000" b="1" i="1" dirty="0">
                <a:solidFill>
                  <a:srgbClr val="9C20EE"/>
                </a:solidFill>
                <a:latin typeface="Courier 10 Pitch" pitchFamily="1" charset="0"/>
              </a:rPr>
              <a:t> </a:t>
            </a:r>
            <a:endParaRPr lang="en-GB" sz="1000" b="1" i="1" dirty="0">
              <a:solidFill>
                <a:srgbClr val="9C20EE"/>
              </a:solidFill>
              <a:latin typeface="Courier 10 Pitch" pitchFamily="1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1000" i="1" dirty="0">
                <a:solidFill>
                  <a:srgbClr val="9C20EE"/>
                </a:solidFill>
                <a:latin typeface="Courier 10 Pitch" pitchFamily="1" charset="0"/>
              </a:rPr>
              <a:t>	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Interface provides the </a:t>
            </a:r>
            <a:r>
              <a:rPr lang="en-GB" sz="2000" i="1" dirty="0" smtClean="0">
                <a:cs typeface="Times New Roman" pitchFamily="18" charset="0"/>
              </a:rPr>
              <a:t>syntax and types</a:t>
            </a:r>
            <a:endParaRPr lang="en-GB" sz="2000" i="1" dirty="0">
              <a:cs typeface="Times New Roman" pitchFamily="18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Font typeface="StarSymbol" charset="0"/>
              <a:buNone/>
            </a:pPr>
            <a:r>
              <a:rPr lang="en-GB" sz="2000" dirty="0">
                <a:cs typeface="Times New Roman" pitchFamily="18" charset="0"/>
              </a:rPr>
              <a:t>	But nothing </a:t>
            </a:r>
            <a:r>
              <a:rPr lang="en-GB" sz="2000" dirty="0" smtClean="0">
                <a:cs typeface="Times New Roman" pitchFamily="18" charset="0"/>
              </a:rPr>
              <a:t>about the </a:t>
            </a:r>
            <a:r>
              <a:rPr lang="en-GB" sz="2000" i="1" dirty="0" smtClean="0">
                <a:cs typeface="Times New Roman" pitchFamily="18" charset="0"/>
              </a:rPr>
              <a:t>behavior and effects</a:t>
            </a:r>
          </a:p>
          <a:p>
            <a:pPr lvl="1">
              <a:lnSpc>
                <a:spcPct val="97000"/>
              </a:lnSpc>
            </a:pPr>
            <a:r>
              <a:rPr lang="en-GB" sz="2000" i="1" dirty="0" smtClean="0">
                <a:cs typeface="Times New Roman" pitchFamily="18" charset="0"/>
              </a:rPr>
              <a:t>Provides too little information to clients</a:t>
            </a:r>
          </a:p>
          <a:p>
            <a:pPr lvl="1">
              <a:lnSpc>
                <a:spcPct val="97000"/>
              </a:lnSpc>
            </a:pPr>
            <a:endParaRPr lang="en-GB" sz="1000" i="1" dirty="0">
              <a:cs typeface="Times New Roman" pitchFamily="18" charset="0"/>
            </a:endParaRPr>
          </a:p>
          <a:p>
            <a:pPr marL="0" indent="0">
              <a:lnSpc>
                <a:spcPct val="97000"/>
              </a:lnSpc>
              <a:buNone/>
            </a:pPr>
            <a:r>
              <a:rPr lang="en-GB" sz="2000" i="1" dirty="0" smtClean="0">
                <a:cs typeface="Times New Roman" pitchFamily="18" charset="0"/>
              </a:rPr>
              <a:t>Note: Code above is right concept but is not (completely) legal Java</a:t>
            </a:r>
          </a:p>
          <a:p>
            <a:pPr lvl="1">
              <a:lnSpc>
                <a:spcPct val="97000"/>
              </a:lnSpc>
            </a:pPr>
            <a:r>
              <a:rPr lang="en-GB" sz="2000" i="1" dirty="0" smtClean="0">
                <a:cs typeface="Times New Roman" pitchFamily="18" charset="0"/>
              </a:rPr>
              <a:t>Parameters need names; no static interface methods before Java 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6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Why </a:t>
            </a:r>
            <a:r>
              <a:rPr lang="en-GB" dirty="0"/>
              <a:t>not just read code?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77200" cy="4876800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000" b="1" dirty="0" smtClean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for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if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return true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false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>
              <a:latin typeface="Courier 10 Pitch" pitchFamily="1" charset="0"/>
            </a:endParaRP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Why are you better off with a specification?</a:t>
            </a:r>
            <a:endParaRPr lang="en-GB" sz="2000" dirty="0">
              <a:latin typeface="Courier 10 Pitch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10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is complicated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gives more detail than needed by </a:t>
            </a:r>
            <a:r>
              <a:rPr lang="en-GB" sz="2000" dirty="0" smtClean="0"/>
              <a:t>client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Understanding </a:t>
            </a:r>
            <a:r>
              <a:rPr lang="en-GB" sz="2000" dirty="0"/>
              <a:t>or even reading every line of code is an excessive burden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Suppose you had to read source code of Java libraries </a:t>
            </a:r>
            <a:r>
              <a:rPr lang="en-GB" sz="2000" dirty="0" smtClean="0"/>
              <a:t>to </a:t>
            </a:r>
            <a:r>
              <a:rPr lang="en-GB" sz="2000" dirty="0"/>
              <a:t>use them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Same applies to developers of different parts of the </a:t>
            </a:r>
            <a:r>
              <a:rPr lang="en-GB" sz="2000" dirty="0" smtClean="0"/>
              <a:t>libraries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 cares only about </a:t>
            </a:r>
            <a:r>
              <a:rPr lang="en-GB" sz="2000" i="1" dirty="0">
                <a:solidFill>
                  <a:schemeClr val="accent2"/>
                </a:solidFill>
              </a:rPr>
              <a:t>what</a:t>
            </a:r>
            <a:r>
              <a:rPr lang="en-GB" sz="2000" dirty="0"/>
              <a:t> </a:t>
            </a:r>
            <a:r>
              <a:rPr lang="en-GB" sz="2000" dirty="0" smtClean="0"/>
              <a:t>the code </a:t>
            </a:r>
            <a:r>
              <a:rPr lang="en-GB" sz="2000" dirty="0"/>
              <a:t>does, not </a:t>
            </a:r>
            <a:r>
              <a:rPr lang="en-GB" sz="2000" i="1" dirty="0">
                <a:solidFill>
                  <a:schemeClr val="accent2"/>
                </a:solidFill>
              </a:rPr>
              <a:t>how</a:t>
            </a:r>
            <a:r>
              <a:rPr lang="en-GB" sz="2000" dirty="0"/>
              <a:t> it does it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7674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</a:t>
            </a:r>
            <a:r>
              <a:rPr lang="en-GB" dirty="0" smtClean="0"/>
              <a:t>ode </a:t>
            </a:r>
            <a:r>
              <a:rPr lang="en-GB" dirty="0"/>
              <a:t>is ambiguous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seems unambiguous and concrete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which details of code's behavior are </a:t>
            </a:r>
            <a:r>
              <a:rPr lang="en-GB" sz="2000" dirty="0">
                <a:solidFill>
                  <a:schemeClr val="accent2"/>
                </a:solidFill>
              </a:rPr>
              <a:t>essential</a:t>
            </a:r>
            <a:r>
              <a:rPr lang="en-GB" sz="2000" dirty="0"/>
              <a:t>, and which are </a:t>
            </a:r>
            <a:r>
              <a:rPr lang="en-GB" sz="2000" dirty="0" smtClean="0">
                <a:solidFill>
                  <a:schemeClr val="accent2"/>
                </a:solidFill>
              </a:rPr>
              <a:t>incidental</a:t>
            </a:r>
            <a:r>
              <a:rPr lang="en-GB" sz="2000" dirty="0" smtClean="0"/>
              <a:t>? 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Code invariably gets </a:t>
            </a:r>
            <a:r>
              <a:rPr lang="en-GB" sz="2000" dirty="0" smtClean="0"/>
              <a:t>rewritten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Client </a:t>
            </a:r>
            <a:r>
              <a:rPr lang="en-GB" sz="2000" dirty="0"/>
              <a:t>needs to know what they can rely on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</a:t>
            </a:r>
            <a:r>
              <a:rPr lang="en-GB" sz="2000" dirty="0" smtClean="0"/>
              <a:t>hat </a:t>
            </a:r>
            <a:r>
              <a:rPr lang="en-GB" sz="2000" dirty="0"/>
              <a:t>properties will be maintained over time?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W</a:t>
            </a:r>
            <a:r>
              <a:rPr lang="en-GB" sz="2000" dirty="0" smtClean="0"/>
              <a:t>hat </a:t>
            </a:r>
            <a:r>
              <a:rPr lang="en-GB" sz="2000" dirty="0"/>
              <a:t>properties might be changed by future optimization, improved algorithms, or </a:t>
            </a:r>
            <a:r>
              <a:rPr lang="en-GB" sz="2000" dirty="0" smtClean="0"/>
              <a:t>bug </a:t>
            </a:r>
            <a:r>
              <a:rPr lang="en-GB" sz="2000" dirty="0"/>
              <a:t>fixes</a:t>
            </a:r>
            <a:r>
              <a:rPr lang="en-GB" sz="2000" dirty="0" smtClean="0"/>
              <a:t>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2"/>
                </a:solidFill>
              </a:rPr>
              <a:t>Implementer needs </a:t>
            </a:r>
            <a:r>
              <a:rPr lang="en-GB" sz="2000" dirty="0">
                <a:solidFill>
                  <a:schemeClr val="accent2"/>
                </a:solidFill>
              </a:rPr>
              <a:t>to know what features the client depends on, and which can be changed</a:t>
            </a:r>
          </a:p>
        </p:txBody>
      </p:sp>
    </p:spTree>
    <p:extLst>
      <p:ext uri="{BB962C8B-B14F-4D97-AF65-F5344CB8AC3E}">
        <p14:creationId xmlns:p14="http://schemas.microsoft.com/office/powerpoint/2010/main" val="37718447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Comments are essential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153400" cy="4495800"/>
          </a:xfrm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cs typeface="Times New Roman" pitchFamily="18" charset="0"/>
              </a:rPr>
              <a:t>Most comments convey only an informal, general </a:t>
            </a:r>
            <a:r>
              <a:rPr lang="en-GB" sz="2000" dirty="0">
                <a:cs typeface="Times New Roman" pitchFamily="18" charset="0"/>
              </a:rPr>
              <a:t>idea of what that the code does</a:t>
            </a:r>
            <a:r>
              <a:rPr lang="en-GB" sz="2000" dirty="0" smtClean="0">
                <a:cs typeface="Times New Roman" pitchFamily="18" charset="0"/>
              </a:rPr>
              <a:t>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>
              <a:cs typeface="Times New Roman" pitchFamily="18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method checks if "</a:t>
            </a:r>
            <a:r>
              <a:rPr lang="en-GB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part"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appears as a 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sub-sequence in </a:t>
            </a:r>
            <a:r>
              <a:rPr lang="en-GB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GB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2000" b="1" dirty="0" smtClean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GB" sz="2000" b="1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i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latin typeface="Courier 10 Pitch" pitchFamily="1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cs typeface="Times New Roman" pitchFamily="18" charset="0"/>
              </a:rPr>
              <a:t>Problem:  ambiguity remains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cs typeface="Times New Roman" pitchFamily="18" charset="0"/>
              </a:rPr>
              <a:t>What </a:t>
            </a:r>
            <a:r>
              <a:rPr lang="en-GB" sz="2000" dirty="0">
                <a:cs typeface="Times New Roman" pitchFamily="18" charset="0"/>
              </a:rPr>
              <a:t>if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>
                <a:cs typeface="Times New Roman" pitchFamily="18" charset="0"/>
              </a:rPr>
              <a:t> and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dirty="0">
                <a:cs typeface="Times New Roman" pitchFamily="18" charset="0"/>
              </a:rPr>
              <a:t> are both empty </a:t>
            </a:r>
            <a:r>
              <a:rPr lang="en-GB" sz="2000" dirty="0" smtClean="0">
                <a:cs typeface="Times New Roman" pitchFamily="18" charset="0"/>
              </a:rPr>
              <a:t>lists?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cs typeface="Times New Roman" pitchFamily="18" charset="0"/>
              </a:rPr>
              <a:t>When does the function return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GB" sz="2000" dirty="0" smtClean="0">
                <a:cs typeface="Times New Roman" pitchFamily="18" charset="0"/>
              </a:rPr>
              <a:t>?</a:t>
            </a:r>
            <a:r>
              <a:rPr lang="en-GB" sz="2000" i="1" dirty="0" smtClean="0">
                <a:cs typeface="Times New Roman" pitchFamily="18" charset="0"/>
              </a:rPr>
              <a:t> </a:t>
            </a:r>
            <a:endParaRPr lang="en-GB" sz="20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32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From vague comments to specifications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cs typeface="Times New Roman" pitchFamily="18" charset="0"/>
              </a:rPr>
              <a:t>Roles of a specification:</a:t>
            </a:r>
            <a:endParaRPr lang="en-GB" sz="2000" dirty="0">
              <a:cs typeface="Times New Roman" pitchFamily="18" charset="0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Client </a:t>
            </a:r>
            <a:r>
              <a:rPr lang="en-GB" sz="2000" dirty="0"/>
              <a:t>agrees to rely </a:t>
            </a:r>
            <a:r>
              <a:rPr lang="en-GB" sz="2000" i="1" dirty="0"/>
              <a:t>only</a:t>
            </a:r>
            <a:r>
              <a:rPr lang="en-GB" sz="2000" dirty="0"/>
              <a:t> on information in the description in their use of the </a:t>
            </a:r>
            <a:r>
              <a:rPr lang="en-GB" sz="2000" dirty="0" smtClean="0"/>
              <a:t>part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Implementer </a:t>
            </a:r>
            <a:r>
              <a:rPr lang="en-GB" sz="2000" dirty="0"/>
              <a:t>of the part promises to support everything in the </a:t>
            </a:r>
            <a:r>
              <a:rPr lang="en-GB" sz="2000" dirty="0" smtClean="0"/>
              <a:t>description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Otherwise </a:t>
            </a:r>
            <a:r>
              <a:rPr lang="en-GB" sz="2000" dirty="0"/>
              <a:t>is perfectly at </a:t>
            </a:r>
            <a:r>
              <a:rPr lang="en-GB" sz="2000" dirty="0" smtClean="0"/>
              <a:t>liberty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cs typeface="Times New Roman" pitchFamily="18" charset="0"/>
              </a:rPr>
              <a:t>Sadly, much code lacks a specification</a:t>
            </a:r>
            <a:endParaRPr lang="en-GB" sz="2000" dirty="0">
              <a:cs typeface="Times New Roman" pitchFamily="18" charset="0"/>
            </a:endParaRP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Clients often work out what a method/class does in ambiguous cases by </a:t>
            </a:r>
            <a:r>
              <a:rPr lang="en-GB" sz="2000" dirty="0" smtClean="0"/>
              <a:t>running it and </a:t>
            </a:r>
            <a:r>
              <a:rPr lang="en-GB" sz="2000" dirty="0"/>
              <a:t>depending on the results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Leads </a:t>
            </a:r>
            <a:r>
              <a:rPr lang="en-GB" sz="2000" dirty="0"/>
              <a:t>to </a:t>
            </a:r>
            <a:r>
              <a:rPr lang="en-GB" sz="2000" dirty="0" smtClean="0"/>
              <a:t>bugs and programs </a:t>
            </a:r>
            <a:r>
              <a:rPr lang="en-GB" sz="2000" dirty="0"/>
              <a:t>with unclear dependencies, reducing simplicity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596524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Recall the sublist example</a:t>
            </a:r>
            <a:endParaRPr lang="en-GB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495800"/>
          </a:xfrm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200" b="1" dirty="0" smtClean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2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200" b="1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200" b="1" dirty="0" smtClean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elt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src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(elt.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equals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true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part_index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false</a:t>
            </a:r>
            <a:r>
              <a:rPr lang="en-GB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80087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more careful description of 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495800"/>
          </a:xfrm>
          <a:ln/>
        </p:spPr>
        <p:txBody>
          <a:bodyPr>
            <a:noAutofit/>
          </a:bodyPr>
          <a:lstStyle/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    // Check whether “part” appears as a </a:t>
            </a:r>
            <a:r>
              <a:rPr lang="en-GB" sz="1600" b="1" i="1" dirty="0" smtClean="0">
                <a:solidFill>
                  <a:srgbClr val="000000"/>
                </a:solidFill>
                <a:latin typeface="Courier 10 Pitch" pitchFamily="1" charset="0"/>
              </a:rPr>
              <a:t>sub-sequence </a:t>
            </a:r>
            <a:r>
              <a:rPr lang="en-GB" sz="1600" b="1" i="1" dirty="0">
                <a:solidFill>
                  <a:srgbClr val="000000"/>
                </a:solidFill>
                <a:latin typeface="Courier 10 Pitch" pitchFamily="1" charset="0"/>
              </a:rPr>
              <a:t>in “</a:t>
            </a:r>
            <a:r>
              <a:rPr lang="en-GB" sz="1600" b="1" i="1" dirty="0" err="1">
                <a:solidFill>
                  <a:srgbClr val="000000"/>
                </a:solidFill>
                <a:latin typeface="Courier 10 Pitch" pitchFamily="1" charset="0"/>
              </a:rPr>
              <a:t>src</a:t>
            </a:r>
            <a:r>
              <a:rPr lang="en-GB" sz="1600" b="1" i="1" dirty="0" smtClean="0">
                <a:solidFill>
                  <a:srgbClr val="000000"/>
                </a:solidFill>
                <a:latin typeface="Courier 10 Pitch" pitchFamily="1" charset="0"/>
              </a:rPr>
              <a:t>”</a:t>
            </a:r>
            <a:endParaRPr lang="en-GB" sz="1600" b="1" i="1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200" b="1" i="1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needs to be given some </a:t>
            </a:r>
            <a:r>
              <a:rPr lang="en-GB" sz="1800" dirty="0" smtClean="0"/>
              <a:t>caveats (why?):</a:t>
            </a:r>
            <a:endParaRPr lang="en-GB" sz="1800" dirty="0"/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Courier 10 Pitch" pitchFamily="1" charset="0"/>
              </a:rPr>
              <a:t>    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* src and part cannot be null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* If src is empty list, always returns </a:t>
            </a:r>
            <a:r>
              <a:rPr lang="en-GB" sz="1800" i="1" dirty="0" smtClean="0">
                <a:solidFill>
                  <a:srgbClr val="000000"/>
                </a:solidFill>
                <a:latin typeface="Courier 10 Pitch" pitchFamily="1" charset="0"/>
              </a:rPr>
              <a:t>false</a:t>
            </a:r>
            <a:endParaRPr lang="en-GB" sz="1800" i="1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* Results may be unexpected if partial matches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  can happen right before a real match; e.g.,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  list (1,2,1,3) will not be identified as a </a:t>
            </a:r>
            <a:b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</a:b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  sub sequence of (1,2,1,2,1,3).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9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dirty="0"/>
              <a:t>or replaced with a more detailed description: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i="1" dirty="0">
                <a:solidFill>
                  <a:srgbClr val="000000"/>
                </a:solidFill>
                <a:latin typeface="Courier 10 Pitch" pitchFamily="1" charset="0"/>
              </a:rPr>
              <a:t>    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// This method scans the “src” list from beginning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to end, building up a match for “part”, and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   // resetting that match every time that...</a:t>
            </a:r>
          </a:p>
        </p:txBody>
      </p:sp>
    </p:spTree>
    <p:extLst>
      <p:ext uri="{BB962C8B-B14F-4D97-AF65-F5344CB8AC3E}">
        <p14:creationId xmlns:p14="http://schemas.microsoft.com/office/powerpoint/2010/main" val="538172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A better approach</a:t>
            </a:r>
            <a:endParaRPr lang="en-GB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876800"/>
          </a:xfrm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i="1" dirty="0">
                <a:solidFill>
                  <a:schemeClr val="accent2"/>
                </a:solidFill>
              </a:rPr>
              <a:t>It’s better to simplify </a:t>
            </a:r>
            <a:r>
              <a:rPr lang="en-GB" sz="2000" i="1" dirty="0" smtClean="0">
                <a:solidFill>
                  <a:schemeClr val="accent2"/>
                </a:solidFill>
              </a:rPr>
              <a:t> than </a:t>
            </a:r>
            <a:r>
              <a:rPr lang="en-GB" sz="2000" i="1" dirty="0">
                <a:solidFill>
                  <a:schemeClr val="accent2"/>
                </a:solidFill>
              </a:rPr>
              <a:t>to describe </a:t>
            </a:r>
            <a:r>
              <a:rPr lang="en-GB" sz="2000" i="1" dirty="0" smtClean="0">
                <a:solidFill>
                  <a:schemeClr val="accent2"/>
                </a:solidFill>
              </a:rPr>
              <a:t>complexity!</a:t>
            </a:r>
            <a:endParaRPr lang="en-GB" sz="2000" i="1" dirty="0">
              <a:solidFill>
                <a:schemeClr val="accent2"/>
              </a:solidFill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Complicated </a:t>
            </a:r>
            <a:r>
              <a:rPr lang="en-GB" sz="2000" dirty="0"/>
              <a:t>description suggests poor design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Rewrite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dirty="0" smtClean="0"/>
              <a:t> </a:t>
            </a:r>
            <a:r>
              <a:rPr lang="en-GB" sz="2000" dirty="0"/>
              <a:t>to be more sensible, and easier to </a:t>
            </a:r>
            <a:r>
              <a:rPr lang="en-GB" sz="2000" dirty="0" smtClean="0"/>
              <a:t>describe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1000" dirty="0" smtClean="0"/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 smtClean="0">
                <a:solidFill>
                  <a:srgbClr val="000000"/>
                </a:solidFill>
                <a:latin typeface="Courier 10 Pitch" pitchFamily="1" charset="0"/>
              </a:rPr>
              <a:t>// 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returns true </a:t>
            </a:r>
            <a:r>
              <a:rPr lang="en-GB" sz="1800" i="1" dirty="0" err="1">
                <a:solidFill>
                  <a:srgbClr val="000000"/>
                </a:solidFill>
                <a:latin typeface="Courier 10 Pitch" pitchFamily="1" charset="0"/>
              </a:rPr>
              <a:t>iff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 </a:t>
            </a:r>
            <a:r>
              <a:rPr lang="en-GB" sz="1800" i="1" dirty="0" smtClean="0">
                <a:solidFill>
                  <a:srgbClr val="000000"/>
                </a:solidFill>
                <a:latin typeface="Courier 10 Pitch" pitchFamily="1" charset="0"/>
              </a:rPr>
              <a:t>possibly empty sequences 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A, B </a:t>
            </a:r>
            <a:r>
              <a:rPr lang="en-GB" sz="1800" i="1" dirty="0" smtClean="0">
                <a:solidFill>
                  <a:srgbClr val="000000"/>
                </a:solidFill>
                <a:latin typeface="Courier 10 Pitch" pitchFamily="1" charset="0"/>
              </a:rPr>
              <a:t>where</a:t>
            </a:r>
            <a:endParaRPr lang="en-GB" sz="1800" i="1" dirty="0">
              <a:solidFill>
                <a:srgbClr val="000000"/>
              </a:solidFill>
              <a:latin typeface="Courier 10 Pitch" pitchFamily="1" charset="0"/>
            </a:endParaRP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 smtClean="0">
                <a:solidFill>
                  <a:srgbClr val="000000"/>
                </a:solidFill>
                <a:latin typeface="Courier 10 Pitch" pitchFamily="1" charset="0"/>
              </a:rPr>
              <a:t>//   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src = A : part : B</a:t>
            </a:r>
          </a:p>
          <a:p>
            <a:pPr marL="0" indent="0">
              <a:lnSpc>
                <a:spcPct val="97000"/>
              </a:lnSpc>
              <a:spcAft>
                <a:spcPct val="0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800" i="1" dirty="0" smtClean="0">
                <a:solidFill>
                  <a:srgbClr val="000000"/>
                </a:solidFill>
                <a:latin typeface="Courier 10 Pitch" pitchFamily="1" charset="0"/>
              </a:rPr>
              <a:t>// </a:t>
            </a:r>
            <a:r>
              <a:rPr lang="en-GB" sz="1800" i="1" dirty="0">
                <a:solidFill>
                  <a:srgbClr val="000000"/>
                </a:solidFill>
                <a:latin typeface="Courier 10 Pitch" pitchFamily="1" charset="0"/>
              </a:rPr>
              <a:t>where “:” is sequence </a:t>
            </a:r>
            <a:r>
              <a:rPr lang="en-GB" sz="1800" i="1" dirty="0" smtClean="0">
                <a:solidFill>
                  <a:srgbClr val="000000"/>
                </a:solidFill>
                <a:latin typeface="Courier 10 Pitch" pitchFamily="1" charset="0"/>
              </a:rPr>
              <a:t>concatenation</a:t>
            </a:r>
            <a:endParaRPr lang="en-GB" sz="1800" i="1" dirty="0">
              <a:solidFill>
                <a:srgbClr val="000000"/>
              </a:solidFill>
              <a:latin typeface="Courier 10 Pitch" pitchFamily="1" charset="0"/>
            </a:endParaRP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000" b="1" dirty="0" smtClean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b="1" dirty="0">
                <a:solidFill>
                  <a:srgbClr val="9C20E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(List&lt;T&gt; </a:t>
            </a:r>
            <a:r>
              <a:rPr lang="en-GB" sz="20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List&lt;T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part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2000" b="1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Mathematical </a:t>
            </a:r>
            <a:r>
              <a:rPr lang="en-GB" sz="2000" dirty="0" err="1"/>
              <a:t>flavor</a:t>
            </a:r>
            <a:r>
              <a:rPr lang="en-GB" sz="2000" dirty="0"/>
              <a:t> </a:t>
            </a:r>
            <a:r>
              <a:rPr lang="en-GB" sz="2000" dirty="0" smtClean="0"/>
              <a:t>not always necessary</a:t>
            </a:r>
            <a:r>
              <a:rPr lang="en-GB" sz="2000" dirty="0"/>
              <a:t>, but </a:t>
            </a:r>
            <a:r>
              <a:rPr lang="en-GB" sz="2000" dirty="0" smtClean="0"/>
              <a:t>often helps </a:t>
            </a:r>
            <a:r>
              <a:rPr lang="en-GB" sz="2000" dirty="0"/>
              <a:t>avoid </a:t>
            </a:r>
            <a:r>
              <a:rPr lang="en-GB" sz="2000" dirty="0" smtClean="0"/>
              <a:t>ambiguity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 smtClean="0"/>
              <a:t>“Declarative” style is important: avoids reciting or depending on operational/implementation details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1532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The benefits of spec #1</a:t>
            </a:r>
            <a:endParaRPr lang="en-GB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 discipline of writing specifications changes the incentive structure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of coding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Rewards code that is easy to describe and understand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Punishes code that is hard to describe and understand 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Even if it is shorter or easier to write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you find yourself writing complicated specifications, it is an incentive to redesign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/>
              <a:t>In </a:t>
            </a:r>
            <a:r>
              <a:rPr lang="en-GB" sz="2000" b="1">
                <a:latin typeface="Courier New" panose="02070309020205020404" pitchFamily="49" charset="0"/>
                <a:cs typeface="Courier New" panose="02070309020205020404" pitchFamily="49" charset="0"/>
              </a:rPr>
              <a:t>sub</a:t>
            </a:r>
            <a:r>
              <a:rPr lang="en-GB" sz="2000" dirty="0"/>
              <a:t>,</a:t>
            </a:r>
            <a:r>
              <a:rPr lang="en-GB" sz="2000"/>
              <a:t> </a:t>
            </a:r>
            <a:r>
              <a:rPr lang="en-GB" sz="2000" dirty="0"/>
              <a:t>code that does exactly the right thing may be slightly slower than a hack that assumes no partial matches before true matches, but cost of forcing client to understand the details is too high</a:t>
            </a:r>
          </a:p>
        </p:txBody>
      </p:sp>
    </p:spTree>
    <p:extLst>
      <p:ext uri="{BB962C8B-B14F-4D97-AF65-F5344CB8AC3E}">
        <p14:creationId xmlns:p14="http://schemas.microsoft.com/office/powerpoint/2010/main" val="1361066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assignments posted tonight</a:t>
            </a:r>
          </a:p>
          <a:p>
            <a:pPr lvl="1"/>
            <a:r>
              <a:rPr lang="en-US" dirty="0" smtClean="0"/>
              <a:t>HW2: Written problems on loops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Readings posted as well!</a:t>
            </a:r>
          </a:p>
          <a:p>
            <a:pPr lvl="1"/>
            <a:r>
              <a:rPr lang="en-US" dirty="0" smtClean="0"/>
              <a:t>Quizzes coming soon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Writing specifications with </a:t>
            </a:r>
            <a:r>
              <a:rPr lang="en-GB" dirty="0" err="1" smtClean="0"/>
              <a:t>Javadoc</a:t>
            </a:r>
            <a:endParaRPr lang="en-GB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Javadoc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Sometimes can be daunting; get </a:t>
            </a:r>
            <a:r>
              <a:rPr lang="en-GB" sz="2000" dirty="0"/>
              <a:t>used to </a:t>
            </a:r>
            <a:r>
              <a:rPr lang="en-GB" sz="2000" dirty="0" smtClean="0"/>
              <a:t>using it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Javadoc convention for writing specifications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Method signature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Text </a:t>
            </a:r>
            <a:r>
              <a:rPr lang="en-GB" sz="2000" dirty="0"/>
              <a:t>description of method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GB" sz="2000" b="1" dirty="0" err="1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GB" sz="2000" dirty="0" smtClean="0"/>
              <a:t>:  description </a:t>
            </a:r>
            <a:r>
              <a:rPr lang="en-GB" sz="2000" dirty="0"/>
              <a:t>of what gets passed in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GB" sz="2000" dirty="0" smtClean="0"/>
              <a:t>:  </a:t>
            </a:r>
            <a:r>
              <a:rPr lang="en-GB" sz="2000" dirty="0"/>
              <a:t>description of what gets returned</a:t>
            </a:r>
          </a:p>
          <a:p>
            <a:pPr lvl="1">
              <a:buClr>
                <a:schemeClr val="tx1"/>
              </a:buCl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GB" sz="2000" dirty="0" smtClean="0"/>
              <a:t>:  exceptions </a:t>
            </a:r>
            <a:r>
              <a:rPr lang="en-GB" sz="2000" dirty="0"/>
              <a:t>that may occur</a:t>
            </a:r>
          </a:p>
        </p:txBody>
      </p:sp>
    </p:spTree>
    <p:extLst>
      <p:ext uri="{BB962C8B-B14F-4D97-AF65-F5344CB8AC3E}">
        <p14:creationId xmlns:p14="http://schemas.microsoft.com/office/powerpoint/2010/main" val="4047928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114300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/>
              <a:t>E</a:t>
            </a:r>
            <a:r>
              <a:rPr lang="en-GB" sz="3200" dirty="0" smtClean="0"/>
              <a:t>xample</a:t>
            </a:r>
            <a:r>
              <a:rPr lang="en-GB" sz="3200" dirty="0"/>
              <a:t>: Javadoc for </a:t>
            </a: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String.contains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indent="-195843">
              <a:lnSpc>
                <a:spcPct val="97000"/>
              </a:lnSpc>
              <a:spcAft>
                <a:spcPts val="511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GB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CharSequence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-195843">
              <a:spcAft>
                <a:spcPts val="511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true if and only if this string contains the specified sequence of char values. 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Parameters:</a:t>
            </a:r>
          </a:p>
          <a:p>
            <a:pPr indent="-195843">
              <a:lnSpc>
                <a:spcPct val="94000"/>
              </a:lnSpc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s- the sequence to search for 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Returns: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true if this string contains s, false otherwise 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Throws:</a:t>
            </a: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NullPointerException</a:t>
            </a:r>
            <a:r>
              <a:rPr lang="en-GB" sz="1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if s is null</a:t>
            </a:r>
            <a:endParaRPr lang="en-GB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hlinkClick r:id="rId3"/>
            </a:endParaRPr>
          </a:p>
          <a:p>
            <a:pPr indent="-195843">
              <a:spcAft>
                <a:spcPts val="522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Since:</a:t>
            </a:r>
          </a:p>
          <a:p>
            <a:pPr indent="-195843">
              <a:spcAft>
                <a:spcPts val="511"/>
              </a:spcAft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1.5 </a:t>
            </a:r>
          </a:p>
        </p:txBody>
      </p:sp>
    </p:spTree>
    <p:extLst>
      <p:ext uri="{BB962C8B-B14F-4D97-AF65-F5344CB8AC3E}">
        <p14:creationId xmlns:p14="http://schemas.microsoft.com/office/powerpoint/2010/main" val="264776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CSE 331 </a:t>
            </a:r>
            <a:r>
              <a:rPr lang="en-GB" dirty="0"/>
              <a:t>specifications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The </a:t>
            </a:r>
            <a:r>
              <a:rPr lang="en-GB" sz="2000" i="1" dirty="0" smtClean="0">
                <a:solidFill>
                  <a:srgbClr val="00AE00"/>
                </a:solidFill>
              </a:rPr>
              <a:t>precondition</a:t>
            </a:r>
            <a:r>
              <a:rPr lang="en-GB" sz="2000" dirty="0" smtClean="0"/>
              <a:t>: </a:t>
            </a:r>
            <a:r>
              <a:rPr lang="en-GB" sz="2000" dirty="0"/>
              <a:t>constraints that hold before the method is called (if not, all bets are off)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@requires</a:t>
            </a:r>
            <a:r>
              <a:rPr lang="en-GB" sz="2000" dirty="0" smtClean="0"/>
              <a:t>:  spells </a:t>
            </a:r>
            <a:r>
              <a:rPr lang="en-GB" sz="2000" dirty="0"/>
              <a:t>out any obligations on </a:t>
            </a:r>
            <a:r>
              <a:rPr lang="en-GB" sz="2000" dirty="0" smtClean="0"/>
              <a:t>client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dirty="0"/>
              <a:t>The </a:t>
            </a:r>
            <a:r>
              <a:rPr lang="en-GB" sz="2000" i="1" dirty="0" err="1" smtClean="0">
                <a:solidFill>
                  <a:srgbClr val="00AE00"/>
                </a:solidFill>
              </a:rPr>
              <a:t>postcondition</a:t>
            </a:r>
            <a:r>
              <a:rPr lang="en-GB" sz="2000" dirty="0" smtClean="0"/>
              <a:t>: </a:t>
            </a:r>
            <a:r>
              <a:rPr lang="en-GB" sz="2000" dirty="0"/>
              <a:t>constraints that hold after the method is called (if the precondition held)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@modifies</a:t>
            </a:r>
            <a:r>
              <a:rPr lang="en-GB" sz="2000" dirty="0" smtClean="0"/>
              <a:t>:  lists </a:t>
            </a:r>
            <a:r>
              <a:rPr lang="en-GB" sz="2000" dirty="0"/>
              <a:t>objects that may be affected by method; any object not listed is guaranteed to be untouched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@throws</a:t>
            </a:r>
            <a:r>
              <a:rPr lang="en-GB" sz="2000" dirty="0" smtClean="0"/>
              <a:t>:  lists </a:t>
            </a:r>
            <a:r>
              <a:rPr lang="en-GB" sz="2000" dirty="0"/>
              <a:t>possible </a:t>
            </a:r>
            <a:r>
              <a:rPr lang="en-GB" sz="2000" dirty="0" smtClean="0"/>
              <a:t>exceptions and conditions under which they are thrown (Javadoc uses this too)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@effects</a:t>
            </a:r>
            <a:r>
              <a:rPr lang="en-GB" sz="2000" dirty="0" smtClean="0"/>
              <a:t>:  gives </a:t>
            </a:r>
            <a:r>
              <a:rPr lang="en-GB" sz="2000" dirty="0"/>
              <a:t>guarantees on </a:t>
            </a:r>
            <a:r>
              <a:rPr lang="en-GB" sz="2000" dirty="0" smtClean="0"/>
              <a:t>final </a:t>
            </a:r>
            <a:r>
              <a:rPr lang="en-GB" sz="2000" dirty="0"/>
              <a:t>state of modified objects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000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@return</a:t>
            </a:r>
            <a:r>
              <a:rPr lang="en-GB" sz="2000" dirty="0" smtClean="0"/>
              <a:t>:  describes </a:t>
            </a:r>
            <a:r>
              <a:rPr lang="en-GB" sz="2000" dirty="0"/>
              <a:t>return </a:t>
            </a:r>
            <a:r>
              <a:rPr lang="en-GB" sz="2000" dirty="0" smtClean="0"/>
              <a:t>value (Javadoc uses this too)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7516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44148" cy="4495800"/>
          </a:xfrm>
        </p:spPr>
        <p:txBody>
          <a:bodyPr>
            <a:noAutofit/>
          </a:bodyPr>
          <a:lstStyle/>
          <a:p>
            <a:pPr marL="414726" indent="-414726">
              <a:lnSpc>
                <a:spcPct val="83000"/>
              </a:lnSpc>
              <a:buNone/>
              <a:tabLst>
                <a:tab pos="414726" algn="l"/>
              </a:tabLst>
            </a:pPr>
            <a:r>
              <a:rPr lang="en-US" sz="2000" dirty="0" smtClean="0"/>
              <a:t>static </a:t>
            </a:r>
            <a:r>
              <a:rPr lang="en-US" sz="2000" b="1" dirty="0">
                <a:latin typeface="Courier New" pitchFamily="49" charset="0"/>
              </a:rPr>
              <a:t>&lt;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T</a:t>
            </a:r>
            <a:r>
              <a:rPr lang="en-US" sz="2000" b="1" dirty="0">
                <a:latin typeface="Courier New" pitchFamily="49" charset="0"/>
              </a:rPr>
              <a:t>&gt;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change</a:t>
            </a:r>
            <a:r>
              <a:rPr lang="en-US" sz="2000" dirty="0" smtClean="0"/>
              <a:t>(</a:t>
            </a:r>
            <a:r>
              <a:rPr lang="en-US" sz="2000" dirty="0"/>
              <a:t>List&lt;T&gt; </a:t>
            </a:r>
            <a:r>
              <a:rPr lang="en-US" sz="2000" dirty="0">
                <a:solidFill>
                  <a:schemeClr val="accent2"/>
                </a:solidFill>
              </a:rPr>
              <a:t>lst</a:t>
            </a:r>
            <a:r>
              <a:rPr lang="en-US" sz="2000" dirty="0"/>
              <a:t>, T </a:t>
            </a:r>
            <a:r>
              <a:rPr lang="en-US" sz="2000" dirty="0">
                <a:solidFill>
                  <a:schemeClr val="accent2"/>
                </a:solidFill>
              </a:rPr>
              <a:t>oldelt</a:t>
            </a:r>
            <a:r>
              <a:rPr lang="en-US" sz="2000" dirty="0"/>
              <a:t>, T </a:t>
            </a:r>
            <a:r>
              <a:rPr lang="en-US" sz="2000" dirty="0">
                <a:solidFill>
                  <a:schemeClr val="accent2"/>
                </a:solidFill>
              </a:rPr>
              <a:t>newelt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 smtClean="0">
                <a:solidFill>
                  <a:schemeClr val="accent2"/>
                </a:solidFill>
              </a:rPr>
              <a:t>requires</a:t>
            </a:r>
            <a:r>
              <a:rPr lang="en-US" sz="2000" dirty="0" smtClean="0"/>
              <a:t> </a:t>
            </a:r>
            <a:r>
              <a:rPr lang="en-US" sz="2000" dirty="0"/>
              <a:t>	lst, </a:t>
            </a:r>
            <a:r>
              <a:rPr lang="en-US" sz="2000" dirty="0" smtClean="0"/>
              <a:t>oldelt, </a:t>
            </a:r>
            <a:r>
              <a:rPr lang="en-US" sz="2000" dirty="0"/>
              <a:t>and newelt are </a:t>
            </a:r>
            <a:r>
              <a:rPr lang="en-US" sz="2000" dirty="0" smtClean="0"/>
              <a:t>non-null.</a:t>
            </a:r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	oldelt </a:t>
            </a:r>
            <a:r>
              <a:rPr lang="en-US" sz="2000" dirty="0"/>
              <a:t>occurs in </a:t>
            </a:r>
            <a:r>
              <a:rPr lang="en-US" sz="2000" dirty="0" err="1" smtClean="0"/>
              <a:t>lst</a:t>
            </a:r>
            <a:r>
              <a:rPr lang="en-US" sz="2000" dirty="0" smtClean="0"/>
              <a:t>.</a:t>
            </a:r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2000" dirty="0" smtClean="0">
                <a:solidFill>
                  <a:schemeClr val="accent2"/>
                </a:solidFill>
              </a:rPr>
              <a:t>modifies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err="1" smtClean="0"/>
              <a:t>lst</a:t>
            </a:r>
            <a:endParaRPr lang="en-US" sz="2000" dirty="0" smtClean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2000" dirty="0" smtClean="0">
                <a:solidFill>
                  <a:schemeClr val="accent2"/>
                </a:solidFill>
              </a:rPr>
              <a:t>effects </a:t>
            </a:r>
            <a:r>
              <a:rPr lang="en-US" sz="2000" dirty="0"/>
              <a:t>	</a:t>
            </a:r>
            <a:r>
              <a:rPr lang="en-US" sz="2000" dirty="0" smtClean="0"/>
              <a:t>change </a:t>
            </a:r>
            <a:r>
              <a:rPr lang="en-US" sz="2000" dirty="0"/>
              <a:t>the first occurrence of oldelt in lst to newelt</a:t>
            </a:r>
            <a:br>
              <a:rPr lang="en-US" sz="2000" dirty="0"/>
            </a:br>
            <a:r>
              <a:rPr lang="en-US" sz="2000" dirty="0"/>
              <a:t> 		</a:t>
            </a:r>
            <a:r>
              <a:rPr lang="en-US" sz="2000" dirty="0" smtClean="0"/>
              <a:t>&amp; </a:t>
            </a:r>
            <a:r>
              <a:rPr lang="en-US" sz="2000" dirty="0"/>
              <a:t>makes no other changes to </a:t>
            </a:r>
            <a:r>
              <a:rPr lang="en-US" sz="2000" dirty="0" err="1" smtClean="0"/>
              <a:t>lst</a:t>
            </a:r>
            <a:endParaRPr lang="en-US" sz="2000" dirty="0" smtClean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sz="2000" dirty="0" smtClean="0">
                <a:solidFill>
                  <a:schemeClr val="accent2"/>
                </a:solidFill>
              </a:rPr>
              <a:t>returns </a:t>
            </a:r>
            <a:r>
              <a:rPr lang="en-US" sz="2000" dirty="0"/>
              <a:t>	</a:t>
            </a:r>
            <a:r>
              <a:rPr lang="en-US" sz="2000" dirty="0" smtClean="0"/>
              <a:t>the position </a:t>
            </a:r>
            <a:r>
              <a:rPr lang="en-US" sz="2000" dirty="0"/>
              <a:t>of the element </a:t>
            </a:r>
            <a:r>
              <a:rPr lang="en-US" sz="2000" dirty="0" smtClean="0"/>
              <a:t>in </a:t>
            </a:r>
            <a:r>
              <a:rPr lang="en-US" sz="2000" dirty="0"/>
              <a:t>lst that was </a:t>
            </a:r>
            <a:r>
              <a:rPr lang="en-US" sz="2000" dirty="0" err="1"/>
              <a:t>oldelt</a:t>
            </a:r>
            <a:r>
              <a:rPr lang="en-US" sz="2000" dirty="0"/>
              <a:t> </a:t>
            </a:r>
            <a:r>
              <a:rPr lang="en-US" sz="2000" dirty="0" smtClean="0"/>
              <a:t>and</a:t>
            </a:r>
            <a:br>
              <a:rPr lang="en-US" sz="2000" dirty="0" smtClean="0"/>
            </a:br>
            <a:r>
              <a:rPr lang="en-US" sz="2000" dirty="0" smtClean="0"/>
              <a:t>		is </a:t>
            </a:r>
            <a:r>
              <a:rPr lang="en-US" sz="2000" dirty="0"/>
              <a:t>now newelt</a:t>
            </a:r>
            <a:br>
              <a:rPr lang="en-US" sz="2000" dirty="0"/>
            </a:br>
            <a:endParaRPr lang="en-US" sz="400" dirty="0" smtClean="0"/>
          </a:p>
          <a:p>
            <a:pPr marL="414726" indent="-414726">
              <a:lnSpc>
                <a:spcPct val="63000"/>
              </a:lnSpc>
              <a:buNone/>
              <a:tabLst>
                <a:tab pos="414726" algn="l"/>
              </a:tabLst>
            </a:pPr>
            <a:endParaRPr lang="en-US" sz="2000" b="1" i="1" dirty="0">
              <a:solidFill>
                <a:srgbClr val="800080"/>
              </a:solidFill>
              <a:latin typeface="Courier New" pitchFamily="49" charset="0"/>
            </a:endParaRP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 smtClean="0">
                <a:latin typeface="Courier New" pitchFamily="49" charset="0"/>
              </a:rPr>
              <a:t>static &lt;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T</a:t>
            </a:r>
            <a:r>
              <a:rPr lang="en-US" sz="2000" b="1" dirty="0" smtClean="0">
                <a:latin typeface="Courier New" pitchFamily="49" charset="0"/>
              </a:rPr>
              <a:t>&gt; </a:t>
            </a:r>
            <a:r>
              <a:rPr lang="en-US" sz="2000" b="1" dirty="0" err="1" smtClean="0">
                <a:latin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change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>
                <a:latin typeface="Courier New" pitchFamily="49" charset="0"/>
              </a:rPr>
              <a:t>List&lt;T&gt;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</a:t>
            </a:r>
            <a:r>
              <a:rPr lang="en-US" sz="2000" b="1" dirty="0">
                <a:latin typeface="Courier New" pitchFamily="49" charset="0"/>
              </a:rPr>
              <a:t>, </a:t>
            </a:r>
            <a:endParaRPr lang="en-US" sz="2000" b="1" dirty="0" smtClean="0">
              <a:latin typeface="Courier New" pitchFamily="49" charset="0"/>
            </a:endParaRP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                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oldelt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smtClean="0">
                <a:latin typeface="Courier New" pitchFamily="49" charset="0"/>
              </a:rPr>
              <a:t>T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</a:rPr>
              <a:t>newelt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</a:rPr>
              <a:t>int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= 0;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	for (T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curr</a:t>
            </a:r>
            <a:r>
              <a:rPr lang="en-US" sz="2000" b="1" dirty="0">
                <a:latin typeface="Courier New" pitchFamily="49" charset="0"/>
              </a:rPr>
              <a:t> : lst)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	if (curr == oldelt) {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</a:t>
            </a: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 err="1" smtClean="0">
                <a:latin typeface="Courier New" pitchFamily="49" charset="0"/>
              </a:rPr>
              <a:t>lst.set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</a:rPr>
              <a:t>newelt</a:t>
            </a:r>
            <a:r>
              <a:rPr lang="en-US" sz="2000" b="1" dirty="0">
                <a:latin typeface="Courier New" pitchFamily="49" charset="0"/>
              </a:rPr>
              <a:t>, i);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  </a:t>
            </a:r>
            <a:r>
              <a:rPr lang="en-US" sz="2000" b="1" dirty="0" smtClean="0">
                <a:latin typeface="Courier New" pitchFamily="49" charset="0"/>
              </a:rPr>
              <a:t>   return </a:t>
            </a:r>
            <a:r>
              <a:rPr lang="en-US" sz="2000" b="1" dirty="0">
                <a:latin typeface="Courier New" pitchFamily="49" charset="0"/>
              </a:rPr>
              <a:t>i;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  	}</a:t>
            </a:r>
          </a:p>
          <a:p>
            <a:pPr marL="1244178" lvl="1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 err="1" smtClean="0">
                <a:latin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= i + 1;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  	</a:t>
            </a: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 smtClean="0">
                <a:latin typeface="Courier New" pitchFamily="49" charset="0"/>
              </a:rPr>
              <a:t>   return </a:t>
            </a:r>
            <a:r>
              <a:rPr lang="en-US" sz="2000" b="1" dirty="0">
                <a:latin typeface="Courier New" pitchFamily="49" charset="0"/>
              </a:rPr>
              <a:t>-1;</a:t>
            </a:r>
          </a:p>
          <a:p>
            <a:pPr marL="414726" indent="-414726">
              <a:lnSpc>
                <a:spcPct val="63000"/>
              </a:lnSpc>
              <a:spcBef>
                <a:spcPts val="200"/>
              </a:spcBef>
              <a:buNone/>
              <a:tabLst>
                <a:tab pos="414726" algn="l"/>
              </a:tabLst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4981" y="3810000"/>
            <a:ext cx="89149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Autofit/>
          </a:bodyPr>
          <a:lstStyle/>
          <a:p>
            <a:pPr>
              <a:lnSpc>
                <a:spcPct val="113000"/>
              </a:lnSpc>
              <a:buNone/>
            </a:pPr>
            <a:r>
              <a:rPr lang="en-US" sz="2000" dirty="0" smtClean="0"/>
              <a:t>static </a:t>
            </a:r>
            <a:r>
              <a:rPr lang="sv-SE" sz="2000" dirty="0"/>
              <a:t>List&lt;Integer&gt; </a:t>
            </a:r>
            <a:r>
              <a:rPr lang="sv-SE" sz="2000" dirty="0" smtClean="0">
                <a:solidFill>
                  <a:schemeClr val="accent2"/>
                </a:solidFill>
              </a:rPr>
              <a:t>zipSum</a:t>
            </a:r>
            <a:r>
              <a:rPr lang="sv-SE" sz="2000" dirty="0" smtClean="0"/>
              <a:t>(List&lt;Integer</a:t>
            </a:r>
            <a:r>
              <a:rPr lang="sv-SE" sz="2000" dirty="0"/>
              <a:t>&gt; </a:t>
            </a:r>
            <a:r>
              <a:rPr lang="sv-SE" sz="2000" dirty="0">
                <a:solidFill>
                  <a:schemeClr val="accent2"/>
                </a:solidFill>
              </a:rPr>
              <a:t>lst1</a:t>
            </a:r>
            <a:r>
              <a:rPr lang="sv-SE" sz="2000" dirty="0"/>
              <a:t>, List&lt;Integer&gt; </a:t>
            </a:r>
            <a:r>
              <a:rPr lang="sv-SE" sz="2000" dirty="0">
                <a:solidFill>
                  <a:schemeClr val="accent2"/>
                </a:solidFill>
              </a:rPr>
              <a:t>lst2</a:t>
            </a:r>
            <a:r>
              <a:rPr lang="sv-SE" sz="2000" dirty="0"/>
              <a:t>) </a:t>
            </a:r>
          </a:p>
          <a:p>
            <a:pPr>
              <a:lnSpc>
                <a:spcPct val="83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requires </a:t>
            </a:r>
            <a:r>
              <a:rPr lang="en-US" sz="2000" dirty="0"/>
              <a:t>	lst1 and lst2 are </a:t>
            </a:r>
            <a:r>
              <a:rPr lang="en-US" sz="2000" dirty="0" smtClean="0"/>
              <a:t>non-null.</a:t>
            </a:r>
            <a:br>
              <a:rPr lang="en-US" sz="2000" dirty="0" smtClean="0"/>
            </a:br>
            <a:r>
              <a:rPr lang="en-US" sz="2000" dirty="0" smtClean="0"/>
              <a:t>		lst1 </a:t>
            </a:r>
            <a:r>
              <a:rPr lang="en-US" sz="2000" dirty="0"/>
              <a:t>and lst2 are the same </a:t>
            </a:r>
            <a:r>
              <a:rPr lang="en-US" sz="2000" dirty="0" smtClean="0"/>
              <a:t>size.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/>
              <a:t> 	none</a:t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/>
              <a:t> 	</a:t>
            </a:r>
            <a:r>
              <a:rPr lang="en-US" sz="2000" dirty="0" smtClean="0"/>
              <a:t>none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 </a:t>
            </a:r>
            <a:r>
              <a:rPr lang="en-US" sz="2000" dirty="0"/>
              <a:t>	a list of same size where the ith element is 		 </a:t>
            </a:r>
            <a:r>
              <a:rPr lang="en-US" sz="2000" dirty="0" smtClean="0"/>
              <a:t>	the </a:t>
            </a:r>
            <a:r>
              <a:rPr lang="en-US" sz="2000" dirty="0"/>
              <a:t>sum of the ith elements of lst1 and lst2</a:t>
            </a:r>
            <a:br>
              <a:rPr lang="en-US" sz="2000" dirty="0"/>
            </a:br>
            <a:endParaRPr lang="en-US" sz="2000" b="1" dirty="0">
              <a:solidFill>
                <a:srgbClr val="800080"/>
              </a:solidFill>
              <a:latin typeface="Courier New" pitchFamily="49" charset="0"/>
            </a:endParaRPr>
          </a:p>
          <a:p>
            <a:pPr>
              <a:lnSpc>
                <a:spcPct val="83000"/>
              </a:lnSpc>
              <a:buNone/>
            </a:pPr>
            <a:r>
              <a:rPr lang="en-US" sz="2000" b="1" dirty="0" smtClean="0">
                <a:solidFill>
                  <a:srgbClr val="80008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static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List&lt;Integer&gt;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</a:rPr>
              <a:t>zipSum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(List&lt;Integer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lst1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80008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800080"/>
                </a:solidFill>
                <a:latin typeface="Courier New" pitchFamily="49" charset="0"/>
              </a:rPr>
              <a:t>                         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List&lt;Integer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List&lt;Integer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res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>
                <a:latin typeface="Courier New" pitchFamily="49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ArrayList&lt;Integer&gt;();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for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0; i &lt; lst1.size(); i++)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res.add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(lst1.get(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+ lst2.get(i));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}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return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res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>
            <a:off x="229032" y="37338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/>
              <a:t>static </a:t>
            </a:r>
            <a:r>
              <a:rPr lang="sv-SE" sz="2000" dirty="0" err="1"/>
              <a:t>void</a:t>
            </a:r>
            <a:r>
              <a:rPr lang="sv-SE" sz="2000" dirty="0"/>
              <a:t> </a:t>
            </a:r>
            <a:r>
              <a:rPr lang="sv-SE" sz="2000" dirty="0" err="1" smtClean="0">
                <a:solidFill>
                  <a:schemeClr val="accent2"/>
                </a:solidFill>
              </a:rPr>
              <a:t>listAdd</a:t>
            </a:r>
            <a:r>
              <a:rPr lang="sv-SE" sz="2000" dirty="0" smtClean="0"/>
              <a:t>(List&lt;Integer</a:t>
            </a:r>
            <a:r>
              <a:rPr lang="sv-SE" sz="2000" dirty="0"/>
              <a:t>&gt; </a:t>
            </a:r>
            <a:r>
              <a:rPr lang="sv-SE" sz="2000" dirty="0">
                <a:solidFill>
                  <a:schemeClr val="accent2"/>
                </a:solidFill>
              </a:rPr>
              <a:t>lst1</a:t>
            </a:r>
            <a:r>
              <a:rPr lang="sv-SE" sz="2000" dirty="0"/>
              <a:t>, List&lt;Integer&gt; </a:t>
            </a:r>
            <a:r>
              <a:rPr lang="sv-SE" sz="2000" dirty="0">
                <a:solidFill>
                  <a:schemeClr val="accent2"/>
                </a:solidFill>
              </a:rPr>
              <a:t>lst2</a:t>
            </a:r>
            <a:r>
              <a:rPr lang="sv-SE" sz="2000" dirty="0"/>
              <a:t>) 	</a:t>
            </a:r>
            <a:r>
              <a:rPr lang="sv-SE" sz="2000" dirty="0" smtClean="0"/>
              <a:t> </a:t>
            </a:r>
            <a:endParaRPr lang="sv-SE" sz="2000" dirty="0"/>
          </a:p>
          <a:p>
            <a:pPr>
              <a:lnSpc>
                <a:spcPct val="113000"/>
              </a:lnSpc>
              <a:buNone/>
            </a:pPr>
            <a:r>
              <a:rPr lang="en-US" sz="2000" dirty="0" smtClean="0"/>
              <a:t>       </a:t>
            </a: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lst1 </a:t>
            </a:r>
            <a:r>
              <a:rPr lang="en-US" sz="2000" dirty="0"/>
              <a:t>and lst2 are </a:t>
            </a:r>
            <a:r>
              <a:rPr lang="en-US" sz="2000" dirty="0" smtClean="0"/>
              <a:t>non-null.</a:t>
            </a:r>
            <a:br>
              <a:rPr lang="en-US" sz="2000" dirty="0" smtClean="0"/>
            </a:br>
            <a:r>
              <a:rPr lang="en-US" sz="2000" dirty="0" smtClean="0"/>
              <a:t>		lst1 </a:t>
            </a:r>
            <a:r>
              <a:rPr lang="en-US" sz="2000" dirty="0"/>
              <a:t>and lst2 are the same </a:t>
            </a:r>
            <a:r>
              <a:rPr lang="en-US" sz="2000" dirty="0" smtClean="0"/>
              <a:t>size.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lst1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ith </a:t>
            </a:r>
            <a:r>
              <a:rPr lang="en-US" sz="2000" dirty="0"/>
              <a:t>element of lst2 is added to the ith element of lst1 </a:t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none</a:t>
            </a: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b="1" dirty="0">
                <a:latin typeface="Courier New" pitchFamily="49" charset="0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void </a:t>
            </a:r>
            <a:r>
              <a:rPr lang="en-US" sz="2000" b="1" dirty="0" err="1" smtClean="0">
                <a:solidFill>
                  <a:schemeClr val="accent2"/>
                </a:solidFill>
                <a:latin typeface="Courier New" pitchFamily="49" charset="0"/>
              </a:rPr>
              <a:t>listAdd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(List&lt;Integer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lst1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, 					 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List&lt;Integer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lst2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</a:rPr>
              <a:t>for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= 0; i &lt; lst1.size(); i++) {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	lst1.set(i, lst1.get(i) + lst2.get(i));</a:t>
            </a:r>
          </a:p>
          <a:p>
            <a:pPr>
              <a:buNone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52688" y="39624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 (Watch out for bugs!)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64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000" dirty="0"/>
              <a:t>static void </a:t>
            </a:r>
            <a:r>
              <a:rPr lang="sv-SE" sz="2000" dirty="0" smtClean="0">
                <a:solidFill>
                  <a:schemeClr val="accent2"/>
                </a:solidFill>
              </a:rPr>
              <a:t>uniquify</a:t>
            </a:r>
            <a:r>
              <a:rPr lang="sv-SE" sz="2000" dirty="0" smtClean="0"/>
              <a:t>(List&lt;Integer</a:t>
            </a:r>
            <a:r>
              <a:rPr lang="sv-SE" sz="2000" dirty="0"/>
              <a:t>&gt; </a:t>
            </a:r>
            <a:r>
              <a:rPr lang="sv-SE" sz="2000" dirty="0" smtClean="0">
                <a:solidFill>
                  <a:schemeClr val="accent2"/>
                </a:solidFill>
              </a:rPr>
              <a:t>lst</a:t>
            </a:r>
            <a:r>
              <a:rPr lang="sv-SE" sz="2000" dirty="0" smtClean="0"/>
              <a:t>) </a:t>
            </a:r>
            <a:r>
              <a:rPr lang="sv-SE" sz="2000" dirty="0"/>
              <a:t>	</a:t>
            </a:r>
            <a:r>
              <a:rPr lang="sv-SE" sz="2000" dirty="0" smtClean="0"/>
              <a:t> </a:t>
            </a:r>
            <a:endParaRPr lang="sv-SE" sz="2000" dirty="0"/>
          </a:p>
          <a:p>
            <a:pPr>
              <a:lnSpc>
                <a:spcPct val="113000"/>
              </a:lnSpc>
              <a:buNone/>
            </a:pPr>
            <a:r>
              <a:rPr lang="en-US" sz="2000" dirty="0" smtClean="0"/>
              <a:t>       </a:t>
            </a:r>
            <a:r>
              <a:rPr lang="en-US" sz="2000" dirty="0">
                <a:solidFill>
                  <a:schemeClr val="accent2"/>
                </a:solidFill>
              </a:rPr>
              <a:t>requires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???</a:t>
            </a:r>
            <a:br>
              <a:rPr lang="en-US" sz="2000" dirty="0" smtClean="0"/>
            </a:br>
            <a:r>
              <a:rPr lang="en-US" sz="2000" dirty="0" smtClean="0"/>
              <a:t>		???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en-US" sz="2000" dirty="0">
                <a:solidFill>
                  <a:schemeClr val="accent2"/>
                </a:solidFill>
              </a:rPr>
              <a:t>modifies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???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en-US" sz="2000" dirty="0">
                <a:solidFill>
                  <a:schemeClr val="accent2"/>
                </a:solidFill>
              </a:rPr>
              <a:t>effects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???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</a:t>
            </a:r>
            <a:r>
              <a:rPr lang="en-US" sz="2000" dirty="0">
                <a:solidFill>
                  <a:schemeClr val="accent2"/>
                </a:solidFill>
              </a:rPr>
              <a:t>returns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???</a:t>
            </a: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static void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uniquify</a:t>
            </a:r>
            <a:r>
              <a:rPr lang="en-US" sz="2000" b="1" dirty="0">
                <a:latin typeface="Courier New" pitchFamily="49" charset="0"/>
              </a:rPr>
              <a:t>(List&lt;Integer&gt;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lst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>
                <a:latin typeface="Courier New" pitchFamily="49" charset="0"/>
              </a:rPr>
              <a:t>for 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=0;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 &lt; </a:t>
            </a:r>
            <a:r>
              <a:rPr lang="en-US" sz="2000" b="1" dirty="0" err="1">
                <a:latin typeface="Courier New" pitchFamily="49" charset="0"/>
              </a:rPr>
              <a:t>lst.size</a:t>
            </a:r>
            <a:r>
              <a:rPr lang="en-US" sz="2000" b="1" dirty="0">
                <a:latin typeface="Courier New" pitchFamily="49" charset="0"/>
              </a:rPr>
              <a:t>()-1; 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++) 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 </a:t>
            </a:r>
            <a:r>
              <a:rPr lang="en-US" sz="2000" b="1" dirty="0">
                <a:latin typeface="Courier New" pitchFamily="49" charset="0"/>
              </a:rPr>
              <a:t>if (</a:t>
            </a:r>
            <a:r>
              <a:rPr lang="en-US" sz="2000" b="1" dirty="0" err="1">
                <a:latin typeface="Courier New" pitchFamily="49" charset="0"/>
              </a:rPr>
              <a:t>lst.get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) == </a:t>
            </a:r>
            <a:r>
              <a:rPr lang="en-US" sz="2000" b="1" dirty="0" err="1">
                <a:latin typeface="Courier New" pitchFamily="49" charset="0"/>
              </a:rPr>
              <a:t>lst.get</a:t>
            </a:r>
            <a:r>
              <a:rPr lang="en-US" sz="2000" b="1" dirty="0">
                <a:latin typeface="Courier New" pitchFamily="49" charset="0"/>
              </a:rPr>
              <a:t>(i+1))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         </a:t>
            </a:r>
            <a:r>
              <a:rPr lang="en-US" sz="2000" b="1" dirty="0" err="1">
                <a:latin typeface="Courier New" pitchFamily="49" charset="0"/>
              </a:rPr>
              <a:t>lst.remove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</a:rPr>
              <a:t>);</a:t>
            </a:r>
          </a:p>
          <a:p>
            <a:pPr>
              <a:lnSpc>
                <a:spcPct val="83000"/>
              </a:lnSpc>
              <a:buNone/>
            </a:pPr>
            <a:r>
              <a:rPr lang="en-US" sz="2000" b="1" dirty="0">
                <a:latin typeface="Courier New" pitchFamily="49" charset="0"/>
              </a:rPr>
              <a:t>}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52688" y="3962400"/>
            <a:ext cx="891496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lIns="82945" tIns="41473" rIns="82945" bIns="4147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</a:t>
            </a:r>
            <a:r>
              <a:rPr lang="en-GB" dirty="0" smtClean="0"/>
              <a:t>hould </a:t>
            </a:r>
            <a:r>
              <a:rPr lang="en-GB" dirty="0"/>
              <a:t>requires clause be checked?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the client calls a method without meeting the precondition, the code is free to do </a:t>
            </a:r>
            <a:r>
              <a:rPr lang="en-GB" sz="2000" i="1" dirty="0" smtClean="0"/>
              <a:t>anything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Including </a:t>
            </a:r>
            <a:r>
              <a:rPr lang="en-GB" sz="2000" dirty="0"/>
              <a:t>pass corrupted data back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It is polite, nevertheless, to </a:t>
            </a:r>
            <a:r>
              <a:rPr lang="en-GB" sz="2000" i="1" dirty="0" smtClean="0">
                <a:solidFill>
                  <a:schemeClr val="accent2"/>
                </a:solidFill>
              </a:rPr>
              <a:t>fail fast</a:t>
            </a:r>
            <a:r>
              <a:rPr lang="en-GB" sz="2000" dirty="0"/>
              <a:t>: to provide an immediate error, rather than </a:t>
            </a:r>
            <a:r>
              <a:rPr lang="en-GB" sz="2000" dirty="0" smtClean="0"/>
              <a:t>permitting mysterious </a:t>
            </a:r>
            <a:r>
              <a:rPr lang="en-GB" sz="2000" dirty="0"/>
              <a:t>bad </a:t>
            </a:r>
            <a:r>
              <a:rPr lang="en-GB" sz="2000" dirty="0" err="1" smtClean="0"/>
              <a:t>behavior</a:t>
            </a:r>
            <a:endParaRPr lang="en-GB" sz="2000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Preconditions are common in </a:t>
            </a:r>
            <a:r>
              <a:rPr lang="en-GB" sz="2000" dirty="0"/>
              <a:t>“helper” </a:t>
            </a:r>
            <a:r>
              <a:rPr lang="en-GB" sz="2000" dirty="0" smtClean="0"/>
              <a:t>methods/classes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In </a:t>
            </a:r>
            <a:r>
              <a:rPr lang="en-GB" sz="2000" dirty="0"/>
              <a:t>public </a:t>
            </a:r>
            <a:r>
              <a:rPr lang="en-GB" sz="2000" dirty="0" smtClean="0"/>
              <a:t>libraries, it’s friendlier </a:t>
            </a:r>
            <a:r>
              <a:rPr lang="en-GB" sz="2000" dirty="0"/>
              <a:t>to </a:t>
            </a:r>
            <a:r>
              <a:rPr lang="en-GB" sz="2000" dirty="0" smtClean="0"/>
              <a:t>deal </a:t>
            </a:r>
            <a:r>
              <a:rPr lang="en-GB" sz="2000" dirty="0"/>
              <a:t>with all possible input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Example: binary search would normally impose </a:t>
            </a:r>
            <a:r>
              <a:rPr lang="en-GB" sz="2000" i="1" dirty="0"/>
              <a:t>a </a:t>
            </a:r>
            <a:r>
              <a:rPr lang="en-GB" sz="2000" i="1" dirty="0" smtClean="0"/>
              <a:t>pre-condition </a:t>
            </a:r>
            <a:r>
              <a:rPr lang="en-GB" sz="2000" i="1" dirty="0"/>
              <a:t>rather than simply failing if list is not </a:t>
            </a:r>
            <a:r>
              <a:rPr lang="en-GB" sz="2000" i="1" dirty="0" smtClean="0"/>
              <a:t>sorted.  Why?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i="1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Rule of </a:t>
            </a:r>
            <a:r>
              <a:rPr lang="en-GB" sz="2000" dirty="0" smtClean="0"/>
              <a:t>thumb</a:t>
            </a:r>
            <a:r>
              <a:rPr lang="en-GB" sz="2000" dirty="0"/>
              <a:t>: Check if cheap to do so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Example: </a:t>
            </a:r>
            <a:r>
              <a:rPr lang="en-GB" sz="2000" i="1" dirty="0"/>
              <a:t>list has to be non-null </a:t>
            </a:r>
            <a:r>
              <a:rPr lang="en-GB" sz="2000" i="1" dirty="0">
                <a:sym typeface="Wingdings" pitchFamily="2" charset="2"/>
              </a:rPr>
              <a:t> check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Example: </a:t>
            </a:r>
            <a:r>
              <a:rPr lang="en-GB" sz="2000" i="1" dirty="0"/>
              <a:t>list has to be sorted </a:t>
            </a:r>
            <a:r>
              <a:rPr lang="en-GB" sz="2000" i="1" dirty="0">
                <a:sym typeface="Wingdings" pitchFamily="2" charset="2"/>
              </a:rPr>
              <a:t> skip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13693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/>
          <a:lstStyle/>
          <a:p>
            <a:r>
              <a:rPr lang="en-US" dirty="0" smtClean="0"/>
              <a:t>Satisfaction of a specification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Let M be an implementation and S a specification</a:t>
            </a:r>
          </a:p>
          <a:p>
            <a:pPr marL="0" indent="0">
              <a:buClr>
                <a:schemeClr val="tx1"/>
              </a:buClr>
              <a:buNone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M satisfies 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if and only if</a:t>
            </a:r>
          </a:p>
          <a:p>
            <a:pPr lvl="1"/>
            <a:r>
              <a:rPr lang="en-US" sz="2000" dirty="0" smtClean="0"/>
              <a:t>Every behavior of M is permitted by S</a:t>
            </a:r>
          </a:p>
          <a:p>
            <a:pPr lvl="1"/>
            <a:r>
              <a:rPr lang="en-US" sz="2000" dirty="0" smtClean="0"/>
              <a:t>“The behavior of M is a subset of S”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statement “M is correct” is meaningless!</a:t>
            </a:r>
          </a:p>
          <a:p>
            <a:pPr lvl="1"/>
            <a:r>
              <a:rPr lang="en-US" sz="2000" dirty="0" smtClean="0"/>
              <a:t>Though often made!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If M does not satisfy S, either (or both!) could be “wrong”</a:t>
            </a:r>
          </a:p>
          <a:p>
            <a:pPr lvl="1"/>
            <a:r>
              <a:rPr lang="en-US" sz="2000" i="1" dirty="0" smtClean="0"/>
              <a:t>“One person’s feature is another person’s bug.”</a:t>
            </a:r>
          </a:p>
          <a:p>
            <a:pPr lvl="1"/>
            <a:r>
              <a:rPr lang="en-US" sz="2000" dirty="0" smtClean="0"/>
              <a:t>Usually better to change the program than the spec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85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The benefits </a:t>
            </a:r>
            <a:r>
              <a:rPr lang="en-GB" dirty="0"/>
              <a:t>of specs #2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Specification means that client doesn't need to look at implementation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So </a:t>
            </a:r>
            <a:r>
              <a:rPr lang="en-GB" sz="2000" dirty="0" smtClean="0"/>
              <a:t>the code </a:t>
            </a:r>
            <a:r>
              <a:rPr lang="en-GB" sz="2000" dirty="0">
                <a:solidFill>
                  <a:schemeClr val="tx2"/>
                </a:solidFill>
              </a:rPr>
              <a:t>may not even exist </a:t>
            </a:r>
            <a:r>
              <a:rPr lang="en-GB" sz="2000" dirty="0"/>
              <a:t>yet</a:t>
            </a:r>
            <a:r>
              <a:rPr lang="en-GB" sz="2000" dirty="0" smtClean="0"/>
              <a:t>!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Write </a:t>
            </a:r>
            <a:r>
              <a:rPr lang="en-GB" sz="2000" dirty="0"/>
              <a:t>specifications first, make sure system will fit together, and then assign separate </a:t>
            </a:r>
            <a:r>
              <a:rPr lang="en-GB" sz="2000" dirty="0" smtClean="0"/>
              <a:t>implementers </a:t>
            </a:r>
            <a:r>
              <a:rPr lang="en-GB" sz="2000" dirty="0"/>
              <a:t>to different modules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Allows teamwork and parallel </a:t>
            </a:r>
            <a:r>
              <a:rPr lang="en-GB" sz="2000" dirty="0" smtClean="0"/>
              <a:t>development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Also </a:t>
            </a:r>
            <a:r>
              <a:rPr lang="en-GB" sz="2000" dirty="0"/>
              <a:t>helps with </a:t>
            </a:r>
            <a:r>
              <a:rPr lang="en-GB" sz="2000" dirty="0" smtClean="0"/>
              <a:t>testing (future topic)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1265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Goals of Software System Building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Building the </a:t>
            </a:r>
            <a:r>
              <a:rPr lang="en-US" sz="2000" i="1" dirty="0" smtClean="0">
                <a:solidFill>
                  <a:srgbClr val="008000"/>
                </a:solidFill>
              </a:rPr>
              <a:t>right system</a:t>
            </a:r>
          </a:p>
          <a:p>
            <a:pPr lvl="1"/>
            <a:r>
              <a:rPr lang="en-US" sz="2000" dirty="0" smtClean="0"/>
              <a:t>Does the program meet the user’s needs?</a:t>
            </a:r>
          </a:p>
          <a:p>
            <a:pPr lvl="1"/>
            <a:r>
              <a:rPr lang="en-US" sz="2000" dirty="0" smtClean="0"/>
              <a:t>Determining this is usually called </a:t>
            </a:r>
            <a:r>
              <a:rPr lang="en-US" sz="2000" i="1" dirty="0" smtClean="0">
                <a:solidFill>
                  <a:schemeClr val="accent2"/>
                </a:solidFill>
              </a:rPr>
              <a:t>validation</a:t>
            </a:r>
          </a:p>
          <a:p>
            <a:endParaRPr lang="en-US" sz="2000" dirty="0" smtClean="0"/>
          </a:p>
          <a:p>
            <a:r>
              <a:rPr lang="en-US" sz="2000" dirty="0" smtClean="0"/>
              <a:t>Building the </a:t>
            </a:r>
            <a:r>
              <a:rPr lang="en-US" sz="2000" i="1" dirty="0" smtClean="0">
                <a:solidFill>
                  <a:srgbClr val="008000"/>
                </a:solidFill>
              </a:rPr>
              <a:t>system right</a:t>
            </a:r>
          </a:p>
          <a:p>
            <a:pPr lvl="1"/>
            <a:r>
              <a:rPr lang="en-US" sz="2000" dirty="0" smtClean="0"/>
              <a:t>Does the program meet the specification?</a:t>
            </a:r>
          </a:p>
          <a:p>
            <a:pPr lvl="1"/>
            <a:r>
              <a:rPr lang="en-US" sz="2000" dirty="0" smtClean="0"/>
              <a:t>Determining this is usually called </a:t>
            </a:r>
            <a:r>
              <a:rPr lang="en-US" sz="2000" i="1" dirty="0" smtClean="0">
                <a:solidFill>
                  <a:schemeClr val="accent2"/>
                </a:solidFill>
              </a:rPr>
              <a:t>verification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CSE 331: the second goal is the focus – creating a correctly functioning artifact</a:t>
            </a:r>
          </a:p>
          <a:p>
            <a:pPr lvl="1"/>
            <a:r>
              <a:rPr lang="en-US" sz="2000" dirty="0" smtClean="0"/>
              <a:t>Surprisingly hard to specify, design, implement, test, and debug even simple programs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31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</a:t>
            </a:r>
            <a:r>
              <a:rPr lang="en-GB" dirty="0" smtClean="0"/>
              <a:t>omparing </a:t>
            </a:r>
            <a:r>
              <a:rPr lang="en-GB" dirty="0"/>
              <a:t>specifications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Occasionally, we need to compare different versions of a </a:t>
            </a:r>
            <a:r>
              <a:rPr lang="en-GB" sz="2000" dirty="0" smtClean="0"/>
              <a:t>specification (</a:t>
            </a:r>
            <a:r>
              <a:rPr lang="en-GB" sz="2000" i="1" dirty="0" smtClean="0"/>
              <a:t>Why?</a:t>
            </a:r>
            <a:r>
              <a:rPr lang="en-GB" sz="2000" dirty="0" smtClean="0"/>
              <a:t>)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For that, </a:t>
            </a:r>
            <a:r>
              <a:rPr lang="en-GB" sz="2000" dirty="0" smtClean="0"/>
              <a:t>talk </a:t>
            </a:r>
            <a:r>
              <a:rPr lang="en-GB" sz="2000" dirty="0"/>
              <a:t>about </a:t>
            </a:r>
            <a:r>
              <a:rPr lang="en-GB" sz="2000" i="1" dirty="0" smtClean="0"/>
              <a:t>weaker</a:t>
            </a:r>
            <a:r>
              <a:rPr lang="en-GB" sz="2000" dirty="0" smtClean="0"/>
              <a:t> </a:t>
            </a:r>
            <a:r>
              <a:rPr lang="en-GB" sz="2000" dirty="0"/>
              <a:t>and </a:t>
            </a:r>
            <a:r>
              <a:rPr lang="en-GB" sz="2000" i="1" dirty="0" smtClean="0"/>
              <a:t>stronger</a:t>
            </a:r>
            <a:r>
              <a:rPr lang="en-GB" sz="2000" dirty="0" smtClean="0"/>
              <a:t> specifications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 weaker </a:t>
            </a:r>
            <a:r>
              <a:rPr lang="en-GB" sz="2000" dirty="0"/>
              <a:t>specification </a:t>
            </a:r>
            <a:r>
              <a:rPr lang="en-GB" sz="2000" dirty="0" smtClean="0"/>
              <a:t>gives </a:t>
            </a:r>
            <a:r>
              <a:rPr lang="en-GB" sz="2000" dirty="0"/>
              <a:t>greater freedom to the </a:t>
            </a:r>
            <a:r>
              <a:rPr lang="en-GB" sz="2000" dirty="0" smtClean="0"/>
              <a:t>implementer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If specification S</a:t>
            </a:r>
            <a:r>
              <a:rPr lang="en-GB" sz="2000" baseline="-33000" dirty="0"/>
              <a:t>1</a:t>
            </a:r>
            <a:r>
              <a:rPr lang="en-GB" sz="2000" dirty="0"/>
              <a:t> is weaker than S</a:t>
            </a:r>
            <a:r>
              <a:rPr lang="en-GB" sz="2000" baseline="-33000" dirty="0"/>
              <a:t>2</a:t>
            </a:r>
            <a:r>
              <a:rPr lang="en-GB" sz="2000" dirty="0"/>
              <a:t>, then for any implementation </a:t>
            </a:r>
            <a:r>
              <a:rPr lang="en-GB" sz="2000" dirty="0" smtClean="0"/>
              <a:t>M,</a:t>
            </a:r>
            <a:endParaRPr lang="en-GB" sz="2000" dirty="0"/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 </a:t>
            </a:r>
            <a:r>
              <a:rPr lang="en-GB" sz="2000" dirty="0"/>
              <a:t>satisfies S</a:t>
            </a:r>
            <a:r>
              <a:rPr lang="en-GB" sz="2000" baseline="-33000" dirty="0"/>
              <a:t>2</a:t>
            </a:r>
            <a:r>
              <a:rPr lang="en-GB" sz="2000" dirty="0"/>
              <a:t>    =&gt;   </a:t>
            </a:r>
            <a:r>
              <a:rPr lang="en-GB" sz="2000" dirty="0" smtClean="0"/>
              <a:t>M </a:t>
            </a:r>
            <a:r>
              <a:rPr lang="en-GB" sz="2000" dirty="0"/>
              <a:t>satisfies S</a:t>
            </a:r>
            <a:r>
              <a:rPr lang="en-GB" sz="2000" baseline="-33000" dirty="0"/>
              <a:t>1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but the opposite implication does not hold in </a:t>
            </a:r>
            <a:r>
              <a:rPr lang="en-GB" sz="2000" dirty="0" smtClean="0"/>
              <a:t>general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Given two specifications, they may be </a:t>
            </a:r>
            <a:r>
              <a:rPr lang="en-GB" sz="2000" i="1" dirty="0" smtClean="0"/>
              <a:t>incomparable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Neither is weaker/stronger than the other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Some</a:t>
            </a:r>
            <a:r>
              <a:rPr lang="en-GB" sz="2000" dirty="0" smtClean="0"/>
              <a:t> implementations might still satisfy them both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81904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compare specifications?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/>
              <a:t>We wish to relate </a:t>
            </a:r>
            <a:r>
              <a:rPr lang="en-US" sz="2000" dirty="0" smtClean="0">
                <a:solidFill>
                  <a:schemeClr val="accent2"/>
                </a:solidFill>
              </a:rPr>
              <a:t>procedures to specifications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/>
              <a:t>Does the procedure satisfy the specification?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/>
              <a:t>Has the implementer succeeded?</a:t>
            </a:r>
          </a:p>
          <a:p>
            <a:pPr marL="457200" indent="-457200">
              <a:lnSpc>
                <a:spcPct val="90000"/>
              </a:lnSpc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/>
              <a:t>We wish to compare </a:t>
            </a:r>
            <a:r>
              <a:rPr lang="en-US" sz="2000" dirty="0" smtClean="0">
                <a:solidFill>
                  <a:schemeClr val="accent2"/>
                </a:solidFill>
              </a:rPr>
              <a:t>specifications to one another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/>
              <a:t>Which specification (if either) is stronger?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/>
              <a:t>A procedure satisfying a stronger specification can be used anywhere that a weaker specification is required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2000" dirty="0" smtClean="0"/>
              <a:t>Substitutability </a:t>
            </a:r>
            <a:r>
              <a:rPr lang="en-US" sz="2000" dirty="0" smtClean="0"/>
              <a:t>principle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2000" dirty="0" smtClean="0"/>
              <a:t>Accept at least as many inputs</a:t>
            </a:r>
          </a:p>
          <a:p>
            <a:pPr marL="1314450" lvl="2" indent="-457200">
              <a:lnSpc>
                <a:spcPct val="90000"/>
              </a:lnSpc>
            </a:pPr>
            <a:r>
              <a:rPr lang="en-US" sz="2000" dirty="0" smtClean="0"/>
              <a:t>Produce no more outputs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740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Example 1</a:t>
            </a:r>
            <a:endParaRPr lang="en-GB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8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solidFill>
                  <a:srgbClr val="9C20EE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find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(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, 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value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for (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=0; 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&lt;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a.length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 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if (a[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]==value) 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  return 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return -1;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80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Specification </a:t>
            </a:r>
            <a:r>
              <a:rPr lang="en-GB" sz="2000" dirty="0"/>
              <a:t>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requires: value occurs in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returns: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/>
              <a:t> 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a[i]</a:t>
            </a:r>
            <a:r>
              <a:rPr lang="en-GB" sz="2000" dirty="0"/>
              <a:t> =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Specification </a:t>
            </a:r>
            <a:r>
              <a:rPr lang="en-GB" sz="2000" dirty="0"/>
              <a:t>B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requires: value occurs in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0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returns: </a:t>
            </a:r>
            <a:r>
              <a:rPr lang="en-GB" sz="2000" i="1" dirty="0"/>
              <a:t>smallest</a:t>
            </a:r>
            <a:r>
              <a:rPr lang="en-GB" sz="2000" dirty="0"/>
              <a:t> </a:t>
            </a:r>
            <a:r>
              <a:rPr lang="en-GB" sz="2000" dirty="0" smtClean="0"/>
              <a:t>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dirty="0" smtClean="0"/>
              <a:t> </a:t>
            </a:r>
            <a:r>
              <a:rPr lang="en-GB" sz="2000" dirty="0"/>
              <a:t>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4879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Example 2</a:t>
            </a:r>
            <a:endParaRPr lang="en-GB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82000"/>
              </a:lnSpc>
              <a:spcBef>
                <a:spcPts val="408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 10 Pitch" pitchFamily="1" charset="0"/>
                <a:ea typeface="Courier 10 Pitch" pitchFamily="1" charset="0"/>
                <a:cs typeface="Courier 10 Pitch" pitchFamily="1" charset="0"/>
              </a:rPr>
              <a:t>    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 smtClean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find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[]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,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value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for (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int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=0;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&lt;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a.length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if (a[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]==value) 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      return </a:t>
            </a:r>
            <a:r>
              <a:rPr lang="en-GB" sz="2000" b="1" dirty="0" err="1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    return -1;</a:t>
            </a:r>
          </a:p>
          <a:p>
            <a:pPr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ea typeface="Courier 10 Pitch" pitchFamily="1" charset="0"/>
                <a:cs typeface="Courier New" panose="02070309020205020404" pitchFamily="49" charset="0"/>
              </a:rPr>
              <a:t>    }</a:t>
            </a:r>
            <a:endParaRPr lang="en-GB" sz="2000" dirty="0">
              <a:solidFill>
                <a:srgbClr val="000000"/>
              </a:solidFill>
              <a:latin typeface="Courier 10 Pitch" pitchFamily="1" charset="0"/>
              <a:ea typeface="Courier 10 Pitch" pitchFamily="1" charset="0"/>
              <a:cs typeface="Courier 10 Pitch" pitchFamily="1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 smtClean="0"/>
              <a:t>Specification </a:t>
            </a:r>
            <a:r>
              <a:rPr lang="en-GB" sz="2200" dirty="0"/>
              <a:t>A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requires: value occurs in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200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returns: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200" dirty="0" smtClean="0"/>
              <a:t> </a:t>
            </a:r>
            <a:r>
              <a:rPr lang="en-GB" sz="2200" dirty="0"/>
              <a:t>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GB" sz="2200" dirty="0" smtClean="0"/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2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 smtClean="0"/>
              <a:t>Specification </a:t>
            </a:r>
            <a:r>
              <a:rPr lang="en-GB" sz="2200" dirty="0"/>
              <a:t>C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200" dirty="0"/>
              <a:t>returns: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200" dirty="0" smtClean="0"/>
              <a:t> </a:t>
            </a:r>
            <a:r>
              <a:rPr lang="en-GB" sz="2200" dirty="0"/>
              <a:t>such that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000" dirty="0"/>
              <a:t> =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GB" sz="2200" dirty="0" smtClean="0"/>
              <a:t>, </a:t>
            </a:r>
            <a:r>
              <a:rPr lang="en-GB" sz="2200" dirty="0"/>
              <a:t>or </a:t>
            </a:r>
            <a:r>
              <a:rPr lang="en-GB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r>
              <a:rPr lang="en-GB" sz="2200" dirty="0"/>
              <a:t> if value is not in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98488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</a:t>
            </a:r>
            <a:r>
              <a:rPr lang="en-GB" dirty="0" smtClean="0"/>
              <a:t>tronger </a:t>
            </a:r>
            <a:r>
              <a:rPr lang="en-GB" dirty="0"/>
              <a:t>and </a:t>
            </a:r>
            <a:r>
              <a:rPr lang="en-GB" dirty="0" smtClean="0"/>
              <a:t>weaker specifications</a:t>
            </a: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 stronger specification is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Harder to satisfy (more constraints on the implementation)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Easier to use (more guarantees, more predictable, client can make more assumptions)</a:t>
            </a:r>
          </a:p>
          <a:p>
            <a:pPr marL="457200" lvl="1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 weaker specification is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Easier to satisfy (easier to implement, more implementations satisfy it)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Harder to use (makes fewer guarantees)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92502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Strengthening a specification</a:t>
            </a:r>
            <a:endParaRPr lang="en-GB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Strengthen </a:t>
            </a:r>
            <a:r>
              <a:rPr lang="en-GB" sz="2000" dirty="0"/>
              <a:t>a specification by: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Promising more – any or all of: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Effects </a:t>
            </a:r>
            <a:r>
              <a:rPr lang="en-GB" sz="2000" dirty="0"/>
              <a:t>clause harder to </a:t>
            </a:r>
            <a:r>
              <a:rPr lang="en-GB" sz="2000" dirty="0" smtClean="0"/>
              <a:t>satisfy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Returns </a:t>
            </a:r>
            <a:r>
              <a:rPr lang="en-GB" sz="2000" dirty="0"/>
              <a:t>clause harder to satisfy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Fewer </a:t>
            </a:r>
            <a:r>
              <a:rPr lang="en-GB" sz="2000" dirty="0"/>
              <a:t>objects in modifies </a:t>
            </a:r>
            <a:r>
              <a:rPr lang="en-GB" sz="2000" dirty="0" smtClean="0"/>
              <a:t>clause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More specific exceptions (subclasses)</a:t>
            </a:r>
            <a:endParaRPr lang="en-GB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Asking </a:t>
            </a:r>
            <a:r>
              <a:rPr lang="en-GB" sz="2000" dirty="0"/>
              <a:t>less of </a:t>
            </a:r>
            <a:r>
              <a:rPr lang="en-GB" sz="2000" dirty="0" smtClean="0"/>
              <a:t>client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Requires </a:t>
            </a:r>
            <a:r>
              <a:rPr lang="en-GB" sz="2000" dirty="0"/>
              <a:t>clause easier to </a:t>
            </a:r>
            <a:r>
              <a:rPr lang="en-GB" sz="2000" dirty="0" smtClean="0"/>
              <a:t>satisfy</a:t>
            </a:r>
            <a:endParaRPr lang="en-GB" sz="2000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 smtClean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Weaken </a:t>
            </a:r>
            <a:r>
              <a:rPr lang="en-GB" sz="2000" dirty="0"/>
              <a:t>a specification by: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(Opposite of everything above)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4853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“Strange” case: @throws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[Prior versions of course, including old exams, were clumsy/wrong about this]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Compare:</a:t>
            </a:r>
          </a:p>
          <a:p>
            <a:pPr marL="0" indent="0">
              <a:buNone/>
            </a:pPr>
            <a:r>
              <a:rPr lang="en-US" sz="2000" dirty="0" smtClean="0"/>
              <a:t>S1: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@throws </a:t>
            </a:r>
            <a:r>
              <a:rPr lang="en-US" sz="2000" dirty="0" err="1" smtClean="0"/>
              <a:t>FooException</a:t>
            </a:r>
            <a:r>
              <a:rPr lang="en-US" sz="2000" dirty="0" smtClean="0"/>
              <a:t> if x&lt;0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@return x+3</a:t>
            </a:r>
          </a:p>
          <a:p>
            <a:pPr marL="0" indent="0">
              <a:buNone/>
            </a:pPr>
            <a:r>
              <a:rPr lang="en-US" sz="2000" dirty="0" smtClean="0"/>
              <a:t>S2: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@return x+3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These are </a:t>
            </a:r>
            <a:r>
              <a:rPr lang="en-US" sz="2000" i="1" dirty="0" smtClean="0"/>
              <a:t>incomparable </a:t>
            </a:r>
            <a:r>
              <a:rPr lang="en-US" sz="2000" dirty="0" smtClean="0"/>
              <a:t>because they promise different, incomparable things when x&lt;0</a:t>
            </a:r>
          </a:p>
          <a:p>
            <a:r>
              <a:rPr lang="en-US" sz="2000" dirty="0" smtClean="0"/>
              <a:t>Both are </a:t>
            </a:r>
            <a:r>
              <a:rPr lang="en-US" sz="2000" i="1" dirty="0" smtClean="0"/>
              <a:t>stronger</a:t>
            </a:r>
            <a:r>
              <a:rPr lang="en-US" sz="2000" dirty="0" smtClean="0"/>
              <a:t> than @requires x&gt;=0; @return x+3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41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Stronger does not always mean better!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Weaker does not always mean better!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Strength of specification trades off:</a:t>
            </a:r>
          </a:p>
          <a:p>
            <a:pPr lvl="1"/>
            <a:r>
              <a:rPr lang="en-US" sz="2000" dirty="0" smtClean="0"/>
              <a:t>Usefulness to client</a:t>
            </a:r>
          </a:p>
          <a:p>
            <a:pPr lvl="1"/>
            <a:r>
              <a:rPr lang="en-US" sz="2000" dirty="0" smtClean="0"/>
              <a:t>Ease of simple, efficient, correct implementation</a:t>
            </a:r>
          </a:p>
          <a:p>
            <a:pPr lvl="1"/>
            <a:r>
              <a:rPr lang="en-US" sz="2000" dirty="0" smtClean="0"/>
              <a:t>Promotion of reuse and modularity</a:t>
            </a:r>
          </a:p>
          <a:p>
            <a:pPr lvl="1"/>
            <a:r>
              <a:rPr lang="en-US" sz="2000" dirty="0" smtClean="0"/>
              <a:t>Clarity of specification itself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“It depends”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4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formal stronger/weaker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specification is a logical formula</a:t>
            </a:r>
          </a:p>
          <a:p>
            <a:pPr lvl="1"/>
            <a:r>
              <a:rPr lang="en-US" sz="2000" dirty="0" smtClean="0"/>
              <a:t>S1 stronger than S2 if S1 implies S2</a:t>
            </a:r>
          </a:p>
          <a:p>
            <a:pPr lvl="1"/>
            <a:r>
              <a:rPr lang="en-US" sz="2000" dirty="0" smtClean="0"/>
              <a:t>From implication all things </a:t>
            </a:r>
            <a:r>
              <a:rPr lang="en-US" sz="2000" dirty="0" smtClean="0"/>
              <a:t>follow:</a:t>
            </a:r>
            <a:endParaRPr lang="en-US" sz="2000" dirty="0" smtClean="0"/>
          </a:p>
          <a:p>
            <a:pPr lvl="2"/>
            <a:r>
              <a:rPr lang="en-US" sz="2000" dirty="0" smtClean="0"/>
              <a:t>Example: S1 stronger if requires is weaker</a:t>
            </a:r>
          </a:p>
          <a:p>
            <a:pPr lvl="2"/>
            <a:r>
              <a:rPr lang="en-US" sz="2000" dirty="0" smtClean="0"/>
              <a:t>Example: S1 stronger if returns is stronger</a:t>
            </a:r>
          </a:p>
          <a:p>
            <a:pPr lvl="2"/>
            <a:endParaRPr lang="en-US" sz="1400" dirty="0"/>
          </a:p>
          <a:p>
            <a:pPr marL="0" indent="0">
              <a:buNone/>
            </a:pPr>
            <a:r>
              <a:rPr lang="en-US" sz="2000" dirty="0" smtClean="0"/>
              <a:t>As in all logic (cf. CSE311), two rigorous ways to check implication</a:t>
            </a:r>
          </a:p>
          <a:p>
            <a:pPr lvl="1"/>
            <a:r>
              <a:rPr lang="en-US" sz="2000" dirty="0" smtClean="0"/>
              <a:t>Convert entire specifications to logical formulas and use logic rules to check implication (e.g., P1 </a:t>
            </a:r>
            <a:r>
              <a:rPr lang="en-US" sz="2000" dirty="0">
                <a:sym typeface="Symbol" pitchFamily="18" charset="2"/>
              </a:rPr>
              <a:t></a:t>
            </a:r>
            <a:r>
              <a:rPr lang="en-US" sz="2000" dirty="0" smtClean="0"/>
              <a:t> P2 </a:t>
            </a:r>
            <a:r>
              <a:rPr lang="en-US" sz="2000" dirty="0">
                <a:sym typeface="Symbol" pitchFamily="18" charset="2"/>
              </a:rPr>
              <a:t></a:t>
            </a:r>
            <a:r>
              <a:rPr lang="en-US" sz="2000" dirty="0" smtClean="0"/>
              <a:t> P2)</a:t>
            </a:r>
          </a:p>
          <a:p>
            <a:pPr lvl="1"/>
            <a:r>
              <a:rPr lang="en-US" sz="2000" dirty="0" smtClean="0"/>
              <a:t>Check every </a:t>
            </a:r>
            <a:r>
              <a:rPr lang="en-US" sz="2000" i="1" dirty="0" smtClean="0"/>
              <a:t>behavior</a:t>
            </a:r>
            <a:r>
              <a:rPr lang="en-US" sz="2000" dirty="0" smtClean="0"/>
              <a:t> described by stronger also described by the other</a:t>
            </a:r>
          </a:p>
          <a:p>
            <a:pPr lvl="2"/>
            <a:r>
              <a:rPr lang="en-US" sz="2000" dirty="0" smtClean="0"/>
              <a:t>CSE311: truth tables</a:t>
            </a:r>
          </a:p>
          <a:p>
            <a:pPr lvl="2"/>
            <a:r>
              <a:rPr lang="en-US" sz="2000" dirty="0" smtClean="0"/>
              <a:t>CSE331: </a:t>
            </a:r>
            <a:r>
              <a:rPr lang="en-US" sz="2000" i="1" dirty="0" smtClean="0"/>
              <a:t>transition relations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6963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There is a program state before a method call and after</a:t>
            </a:r>
          </a:p>
          <a:p>
            <a:pPr lvl="1"/>
            <a:r>
              <a:rPr lang="en-US" sz="2000" dirty="0" smtClean="0"/>
              <a:t>All memory, values of all parameters/result, whether exception happened, etc.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 specification “means” a set of pairs of program states</a:t>
            </a:r>
          </a:p>
          <a:p>
            <a:pPr lvl="1"/>
            <a:r>
              <a:rPr lang="en-US" sz="2000" dirty="0" smtClean="0"/>
              <a:t>The legal pre/post-states</a:t>
            </a:r>
          </a:p>
          <a:p>
            <a:pPr lvl="1"/>
            <a:r>
              <a:rPr lang="en-US" sz="2000" dirty="0" smtClean="0"/>
              <a:t>This is the transition relation defined by the spec</a:t>
            </a:r>
          </a:p>
          <a:p>
            <a:pPr lvl="2"/>
            <a:r>
              <a:rPr lang="en-US" sz="2000" dirty="0" smtClean="0"/>
              <a:t>Could be infinite</a:t>
            </a:r>
          </a:p>
          <a:p>
            <a:pPr lvl="2"/>
            <a:r>
              <a:rPr lang="en-US" sz="2000" dirty="0" smtClean="0"/>
              <a:t>Could be multiple legal outputs for same input</a:t>
            </a:r>
          </a:p>
          <a:p>
            <a:pPr lvl="2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Stronger specification means the transition relation is a subset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Note: Transition relations often are infinite in size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15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We’ve started to see how to reason about code</a:t>
            </a:r>
          </a:p>
          <a:p>
            <a:r>
              <a:rPr lang="en-US" sz="2000" dirty="0" smtClean="0"/>
              <a:t>We’ll build on those skills in many places:</a:t>
            </a:r>
          </a:p>
          <a:p>
            <a:pPr lvl="1">
              <a:spcBef>
                <a:spcPts val="1080"/>
              </a:spcBef>
            </a:pPr>
            <a:r>
              <a:rPr lang="en-US" sz="2000" i="1" dirty="0" smtClean="0"/>
              <a:t>Specification</a:t>
            </a:r>
            <a:r>
              <a:rPr lang="en-US" sz="2000" dirty="0" smtClean="0"/>
              <a:t>: What are we supposed to build?</a:t>
            </a:r>
          </a:p>
          <a:p>
            <a:pPr lvl="1">
              <a:spcBef>
                <a:spcPts val="1080"/>
              </a:spcBef>
            </a:pPr>
            <a:r>
              <a:rPr lang="en-US" sz="2000" i="1" dirty="0" smtClean="0"/>
              <a:t>Design</a:t>
            </a:r>
            <a:r>
              <a:rPr lang="en-US" sz="2000" dirty="0" smtClean="0"/>
              <a:t>: How do we decompose the job into manageable pieces?  Which designs are “better”?</a:t>
            </a:r>
          </a:p>
          <a:p>
            <a:pPr lvl="1">
              <a:spcBef>
                <a:spcPts val="1080"/>
              </a:spcBef>
            </a:pPr>
            <a:r>
              <a:rPr lang="en-US" sz="2000" i="1" dirty="0" smtClean="0"/>
              <a:t>Implementation</a:t>
            </a:r>
            <a:r>
              <a:rPr lang="en-US" sz="2000" dirty="0" smtClean="0"/>
              <a:t>: Building code that meets the specification</a:t>
            </a:r>
          </a:p>
          <a:p>
            <a:pPr lvl="1">
              <a:spcBef>
                <a:spcPts val="1080"/>
              </a:spcBef>
            </a:pPr>
            <a:r>
              <a:rPr lang="en-US" sz="2000" i="1" dirty="0" smtClean="0"/>
              <a:t>Testing</a:t>
            </a:r>
            <a:r>
              <a:rPr lang="en-US" sz="2000" dirty="0" smtClean="0"/>
              <a:t>: Systematically finding problems</a:t>
            </a:r>
          </a:p>
          <a:p>
            <a:pPr lvl="1">
              <a:spcBef>
                <a:spcPts val="1080"/>
              </a:spcBef>
            </a:pPr>
            <a:r>
              <a:rPr lang="en-US" sz="2000" i="1" dirty="0" smtClean="0"/>
              <a:t>Debugging</a:t>
            </a:r>
            <a:r>
              <a:rPr lang="en-US" sz="2000" dirty="0" smtClean="0"/>
              <a:t>: Systematically fixing problems</a:t>
            </a:r>
          </a:p>
          <a:p>
            <a:pPr lvl="1">
              <a:spcBef>
                <a:spcPts val="1080"/>
              </a:spcBef>
            </a:pPr>
            <a:r>
              <a:rPr lang="en-US" sz="2000" i="1" dirty="0" smtClean="0"/>
              <a:t>Maintenance</a:t>
            </a:r>
            <a:r>
              <a:rPr lang="en-US" sz="2000" dirty="0" smtClean="0"/>
              <a:t>: How does the artifact adapt over time?</a:t>
            </a:r>
          </a:p>
          <a:p>
            <a:pPr lvl="1">
              <a:spcBef>
                <a:spcPts val="1080"/>
              </a:spcBef>
            </a:pPr>
            <a:r>
              <a:rPr lang="en-US" sz="2000" i="1" dirty="0" smtClean="0"/>
              <a:t>Documentation</a:t>
            </a:r>
            <a:r>
              <a:rPr lang="en-US" sz="2000" dirty="0" smtClean="0"/>
              <a:t>: What do we need to know to do these things?  How/where do we write that down?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65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challenge of scaling software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1600200"/>
            <a:ext cx="0" cy="3733800"/>
          </a:xfrm>
          <a:prstGeom prst="straightConnector1">
            <a:avLst/>
          </a:prstGeom>
          <a:ln w="76200">
            <a:solidFill>
              <a:srgbClr val="443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14600" y="5334000"/>
            <a:ext cx="4648200" cy="0"/>
          </a:xfrm>
          <a:prstGeom prst="straightConnector1">
            <a:avLst/>
          </a:prstGeom>
          <a:ln w="76200">
            <a:solidFill>
              <a:srgbClr val="443A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824681" y="2037030"/>
            <a:ext cx="4155541" cy="2752288"/>
          </a:xfrm>
          <a:custGeom>
            <a:avLst/>
            <a:gdLst>
              <a:gd name="connsiteX0" fmla="*/ 0 w 4155541"/>
              <a:gd name="connsiteY0" fmla="*/ 0 h 2752288"/>
              <a:gd name="connsiteX1" fmla="*/ 36214 w 4155541"/>
              <a:gd name="connsiteY1" fmla="*/ 9053 h 2752288"/>
              <a:gd name="connsiteX2" fmla="*/ 135802 w 4155541"/>
              <a:gd name="connsiteY2" fmla="*/ 27160 h 2752288"/>
              <a:gd name="connsiteX3" fmla="*/ 190123 w 4155541"/>
              <a:gd name="connsiteY3" fmla="*/ 72427 h 2752288"/>
              <a:gd name="connsiteX4" fmla="*/ 199176 w 4155541"/>
              <a:gd name="connsiteY4" fmla="*/ 99588 h 2752288"/>
              <a:gd name="connsiteX5" fmla="*/ 208230 w 4155541"/>
              <a:gd name="connsiteY5" fmla="*/ 144855 h 2752288"/>
              <a:gd name="connsiteX6" fmla="*/ 235390 w 4155541"/>
              <a:gd name="connsiteY6" fmla="*/ 153909 h 2752288"/>
              <a:gd name="connsiteX7" fmla="*/ 244444 w 4155541"/>
              <a:gd name="connsiteY7" fmla="*/ 181069 h 2752288"/>
              <a:gd name="connsiteX8" fmla="*/ 307818 w 4155541"/>
              <a:gd name="connsiteY8" fmla="*/ 271604 h 2752288"/>
              <a:gd name="connsiteX9" fmla="*/ 344032 w 4155541"/>
              <a:gd name="connsiteY9" fmla="*/ 298764 h 2752288"/>
              <a:gd name="connsiteX10" fmla="*/ 398353 w 4155541"/>
              <a:gd name="connsiteY10" fmla="*/ 325924 h 2752288"/>
              <a:gd name="connsiteX11" fmla="*/ 452673 w 4155541"/>
              <a:gd name="connsiteY11" fmla="*/ 344031 h 2752288"/>
              <a:gd name="connsiteX12" fmla="*/ 479834 w 4155541"/>
              <a:gd name="connsiteY12" fmla="*/ 362138 h 2752288"/>
              <a:gd name="connsiteX13" fmla="*/ 823866 w 4155541"/>
              <a:gd name="connsiteY13" fmla="*/ 398352 h 2752288"/>
              <a:gd name="connsiteX14" fmla="*/ 1032095 w 4155541"/>
              <a:gd name="connsiteY14" fmla="*/ 525101 h 2752288"/>
              <a:gd name="connsiteX15" fmla="*/ 1086416 w 4155541"/>
              <a:gd name="connsiteY15" fmla="*/ 561315 h 2752288"/>
              <a:gd name="connsiteX16" fmla="*/ 1176951 w 4155541"/>
              <a:gd name="connsiteY16" fmla="*/ 642796 h 2752288"/>
              <a:gd name="connsiteX17" fmla="*/ 1213165 w 4155541"/>
              <a:gd name="connsiteY17" fmla="*/ 679010 h 2752288"/>
              <a:gd name="connsiteX18" fmla="*/ 1249378 w 4155541"/>
              <a:gd name="connsiteY18" fmla="*/ 706170 h 2752288"/>
              <a:gd name="connsiteX19" fmla="*/ 1385180 w 4155541"/>
              <a:gd name="connsiteY19" fmla="*/ 823865 h 2752288"/>
              <a:gd name="connsiteX20" fmla="*/ 1439501 w 4155541"/>
              <a:gd name="connsiteY20" fmla="*/ 851025 h 2752288"/>
              <a:gd name="connsiteX21" fmla="*/ 1530036 w 4155541"/>
              <a:gd name="connsiteY21" fmla="*/ 905346 h 2752288"/>
              <a:gd name="connsiteX22" fmla="*/ 1566250 w 4155541"/>
              <a:gd name="connsiteY22" fmla="*/ 932507 h 2752288"/>
              <a:gd name="connsiteX23" fmla="*/ 1593410 w 4155541"/>
              <a:gd name="connsiteY23" fmla="*/ 959667 h 2752288"/>
              <a:gd name="connsiteX24" fmla="*/ 1620570 w 4155541"/>
              <a:gd name="connsiteY24" fmla="*/ 968720 h 2752288"/>
              <a:gd name="connsiteX25" fmla="*/ 1692998 w 4155541"/>
              <a:gd name="connsiteY25" fmla="*/ 986827 h 2752288"/>
              <a:gd name="connsiteX26" fmla="*/ 1855961 w 4155541"/>
              <a:gd name="connsiteY26" fmla="*/ 1032095 h 2752288"/>
              <a:gd name="connsiteX27" fmla="*/ 1937442 w 4155541"/>
              <a:gd name="connsiteY27" fmla="*/ 1050202 h 2752288"/>
              <a:gd name="connsiteX28" fmla="*/ 1973656 w 4155541"/>
              <a:gd name="connsiteY28" fmla="*/ 1113576 h 2752288"/>
              <a:gd name="connsiteX29" fmla="*/ 2000816 w 4155541"/>
              <a:gd name="connsiteY29" fmla="*/ 1167897 h 2752288"/>
              <a:gd name="connsiteX30" fmla="*/ 2100404 w 4155541"/>
              <a:gd name="connsiteY30" fmla="*/ 1321806 h 2752288"/>
              <a:gd name="connsiteX31" fmla="*/ 2199992 w 4155541"/>
              <a:gd name="connsiteY31" fmla="*/ 1493821 h 2752288"/>
              <a:gd name="connsiteX32" fmla="*/ 2299580 w 4155541"/>
              <a:gd name="connsiteY32" fmla="*/ 1611517 h 2752288"/>
              <a:gd name="connsiteX33" fmla="*/ 2335794 w 4155541"/>
              <a:gd name="connsiteY33" fmla="*/ 1656784 h 2752288"/>
              <a:gd name="connsiteX34" fmla="*/ 2362955 w 4155541"/>
              <a:gd name="connsiteY34" fmla="*/ 1702051 h 2752288"/>
              <a:gd name="connsiteX35" fmla="*/ 2399169 w 4155541"/>
              <a:gd name="connsiteY35" fmla="*/ 1729212 h 2752288"/>
              <a:gd name="connsiteX36" fmla="*/ 2480650 w 4155541"/>
              <a:gd name="connsiteY36" fmla="*/ 1774479 h 2752288"/>
              <a:gd name="connsiteX37" fmla="*/ 2534970 w 4155541"/>
              <a:gd name="connsiteY37" fmla="*/ 1792586 h 2752288"/>
              <a:gd name="connsiteX38" fmla="*/ 2643612 w 4155541"/>
              <a:gd name="connsiteY38" fmla="*/ 1837853 h 2752288"/>
              <a:gd name="connsiteX39" fmla="*/ 3023858 w 4155541"/>
              <a:gd name="connsiteY39" fmla="*/ 1865014 h 2752288"/>
              <a:gd name="connsiteX40" fmla="*/ 3078178 w 4155541"/>
              <a:gd name="connsiteY40" fmla="*/ 1892174 h 2752288"/>
              <a:gd name="connsiteX41" fmla="*/ 3087232 w 4155541"/>
              <a:gd name="connsiteY41" fmla="*/ 1928388 h 2752288"/>
              <a:gd name="connsiteX42" fmla="*/ 3123446 w 4155541"/>
              <a:gd name="connsiteY42" fmla="*/ 1964602 h 2752288"/>
              <a:gd name="connsiteX43" fmla="*/ 3150606 w 4155541"/>
              <a:gd name="connsiteY43" fmla="*/ 2009869 h 2752288"/>
              <a:gd name="connsiteX44" fmla="*/ 3186820 w 4155541"/>
              <a:gd name="connsiteY44" fmla="*/ 2064190 h 2752288"/>
              <a:gd name="connsiteX45" fmla="*/ 3241141 w 4155541"/>
              <a:gd name="connsiteY45" fmla="*/ 2136618 h 2752288"/>
              <a:gd name="connsiteX46" fmla="*/ 3286408 w 4155541"/>
              <a:gd name="connsiteY46" fmla="*/ 2163778 h 2752288"/>
              <a:gd name="connsiteX47" fmla="*/ 3449370 w 4155541"/>
              <a:gd name="connsiteY47" fmla="*/ 2254313 h 2752288"/>
              <a:gd name="connsiteX48" fmla="*/ 3494638 w 4155541"/>
              <a:gd name="connsiteY48" fmla="*/ 2272420 h 2752288"/>
              <a:gd name="connsiteX49" fmla="*/ 3539905 w 4155541"/>
              <a:gd name="connsiteY49" fmla="*/ 2281473 h 2752288"/>
              <a:gd name="connsiteX50" fmla="*/ 3594226 w 4155541"/>
              <a:gd name="connsiteY50" fmla="*/ 2299580 h 2752288"/>
              <a:gd name="connsiteX51" fmla="*/ 3630440 w 4155541"/>
              <a:gd name="connsiteY51" fmla="*/ 2308633 h 2752288"/>
              <a:gd name="connsiteX52" fmla="*/ 3720974 w 4155541"/>
              <a:gd name="connsiteY52" fmla="*/ 2335794 h 2752288"/>
              <a:gd name="connsiteX53" fmla="*/ 3757188 w 4155541"/>
              <a:gd name="connsiteY53" fmla="*/ 2372008 h 2752288"/>
              <a:gd name="connsiteX54" fmla="*/ 3784349 w 4155541"/>
              <a:gd name="connsiteY54" fmla="*/ 2381061 h 2752288"/>
              <a:gd name="connsiteX55" fmla="*/ 3802456 w 4155541"/>
              <a:gd name="connsiteY55" fmla="*/ 2408221 h 2752288"/>
              <a:gd name="connsiteX56" fmla="*/ 3829616 w 4155541"/>
              <a:gd name="connsiteY56" fmla="*/ 2435382 h 2752288"/>
              <a:gd name="connsiteX57" fmla="*/ 3856776 w 4155541"/>
              <a:gd name="connsiteY57" fmla="*/ 2489703 h 2752288"/>
              <a:gd name="connsiteX58" fmla="*/ 3920151 w 4155541"/>
              <a:gd name="connsiteY58" fmla="*/ 2516863 h 2752288"/>
              <a:gd name="connsiteX59" fmla="*/ 3956365 w 4155541"/>
              <a:gd name="connsiteY59" fmla="*/ 2607398 h 2752288"/>
              <a:gd name="connsiteX60" fmla="*/ 3965418 w 4155541"/>
              <a:gd name="connsiteY60" fmla="*/ 2634558 h 2752288"/>
              <a:gd name="connsiteX61" fmla="*/ 4028792 w 4155541"/>
              <a:gd name="connsiteY61" fmla="*/ 2697932 h 2752288"/>
              <a:gd name="connsiteX62" fmla="*/ 4092167 w 4155541"/>
              <a:gd name="connsiteY62" fmla="*/ 2725093 h 2752288"/>
              <a:gd name="connsiteX63" fmla="*/ 4119327 w 4155541"/>
              <a:gd name="connsiteY63" fmla="*/ 2734146 h 2752288"/>
              <a:gd name="connsiteX64" fmla="*/ 4155541 w 4155541"/>
              <a:gd name="connsiteY64" fmla="*/ 2752253 h 275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155541" h="2752288">
                <a:moveTo>
                  <a:pt x="0" y="0"/>
                </a:moveTo>
                <a:cubicBezTo>
                  <a:pt x="12071" y="3018"/>
                  <a:pt x="24013" y="6613"/>
                  <a:pt x="36214" y="9053"/>
                </a:cubicBezTo>
                <a:cubicBezTo>
                  <a:pt x="69299" y="15670"/>
                  <a:pt x="103360" y="17891"/>
                  <a:pt x="135802" y="27160"/>
                </a:cubicBezTo>
                <a:cubicBezTo>
                  <a:pt x="153449" y="32202"/>
                  <a:pt x="178998" y="61302"/>
                  <a:pt x="190123" y="72427"/>
                </a:cubicBezTo>
                <a:cubicBezTo>
                  <a:pt x="193141" y="81481"/>
                  <a:pt x="196861" y="90330"/>
                  <a:pt x="199176" y="99588"/>
                </a:cubicBezTo>
                <a:cubicBezTo>
                  <a:pt x="202908" y="114516"/>
                  <a:pt x="199694" y="132052"/>
                  <a:pt x="208230" y="144855"/>
                </a:cubicBezTo>
                <a:cubicBezTo>
                  <a:pt x="213524" y="152795"/>
                  <a:pt x="226337" y="150891"/>
                  <a:pt x="235390" y="153909"/>
                </a:cubicBezTo>
                <a:cubicBezTo>
                  <a:pt x="238408" y="162962"/>
                  <a:pt x="239809" y="172727"/>
                  <a:pt x="244444" y="181069"/>
                </a:cubicBezTo>
                <a:cubicBezTo>
                  <a:pt x="248140" y="187721"/>
                  <a:pt x="295952" y="259738"/>
                  <a:pt x="307818" y="271604"/>
                </a:cubicBezTo>
                <a:cubicBezTo>
                  <a:pt x="318488" y="282274"/>
                  <a:pt x="331093" y="291001"/>
                  <a:pt x="344032" y="298764"/>
                </a:cubicBezTo>
                <a:cubicBezTo>
                  <a:pt x="361391" y="309179"/>
                  <a:pt x="379666" y="318138"/>
                  <a:pt x="398353" y="325924"/>
                </a:cubicBezTo>
                <a:cubicBezTo>
                  <a:pt x="415971" y="333265"/>
                  <a:pt x="452673" y="344031"/>
                  <a:pt x="452673" y="344031"/>
                </a:cubicBezTo>
                <a:cubicBezTo>
                  <a:pt x="461727" y="350067"/>
                  <a:pt x="469027" y="360867"/>
                  <a:pt x="479834" y="362138"/>
                </a:cubicBezTo>
                <a:cubicBezTo>
                  <a:pt x="533152" y="368411"/>
                  <a:pt x="728768" y="357596"/>
                  <a:pt x="823866" y="398352"/>
                </a:cubicBezTo>
                <a:cubicBezTo>
                  <a:pt x="1010226" y="478220"/>
                  <a:pt x="892323" y="431920"/>
                  <a:pt x="1032095" y="525101"/>
                </a:cubicBezTo>
                <a:cubicBezTo>
                  <a:pt x="1050202" y="537172"/>
                  <a:pt x="1071028" y="545927"/>
                  <a:pt x="1086416" y="561315"/>
                </a:cubicBezTo>
                <a:cubicBezTo>
                  <a:pt x="1200058" y="674957"/>
                  <a:pt x="1065476" y="543707"/>
                  <a:pt x="1176951" y="642796"/>
                </a:cubicBezTo>
                <a:cubicBezTo>
                  <a:pt x="1189710" y="654138"/>
                  <a:pt x="1200317" y="667768"/>
                  <a:pt x="1213165" y="679010"/>
                </a:cubicBezTo>
                <a:cubicBezTo>
                  <a:pt x="1224520" y="688946"/>
                  <a:pt x="1238100" y="696146"/>
                  <a:pt x="1249378" y="706170"/>
                </a:cubicBezTo>
                <a:cubicBezTo>
                  <a:pt x="1297049" y="748544"/>
                  <a:pt x="1323123" y="792837"/>
                  <a:pt x="1385180" y="823865"/>
                </a:cubicBezTo>
                <a:cubicBezTo>
                  <a:pt x="1403287" y="832918"/>
                  <a:pt x="1422657" y="839796"/>
                  <a:pt x="1439501" y="851025"/>
                </a:cubicBezTo>
                <a:cubicBezTo>
                  <a:pt x="1528933" y="910647"/>
                  <a:pt x="1457466" y="887205"/>
                  <a:pt x="1530036" y="905346"/>
                </a:cubicBezTo>
                <a:cubicBezTo>
                  <a:pt x="1542107" y="914400"/>
                  <a:pt x="1554793" y="922687"/>
                  <a:pt x="1566250" y="932507"/>
                </a:cubicBezTo>
                <a:cubicBezTo>
                  <a:pt x="1575971" y="940839"/>
                  <a:pt x="1582757" y="952565"/>
                  <a:pt x="1593410" y="959667"/>
                </a:cubicBezTo>
                <a:cubicBezTo>
                  <a:pt x="1601350" y="964960"/>
                  <a:pt x="1611312" y="966405"/>
                  <a:pt x="1620570" y="968720"/>
                </a:cubicBezTo>
                <a:lnTo>
                  <a:pt x="1692998" y="986827"/>
                </a:lnTo>
                <a:cubicBezTo>
                  <a:pt x="1758570" y="1030541"/>
                  <a:pt x="1709490" y="1002801"/>
                  <a:pt x="1855961" y="1032095"/>
                </a:cubicBezTo>
                <a:cubicBezTo>
                  <a:pt x="1913441" y="1043591"/>
                  <a:pt x="1886290" y="1037413"/>
                  <a:pt x="1937442" y="1050202"/>
                </a:cubicBezTo>
                <a:cubicBezTo>
                  <a:pt x="2008041" y="1191399"/>
                  <a:pt x="1909666" y="998394"/>
                  <a:pt x="1973656" y="1113576"/>
                </a:cubicBezTo>
                <a:cubicBezTo>
                  <a:pt x="1983487" y="1131273"/>
                  <a:pt x="1990290" y="1150604"/>
                  <a:pt x="2000816" y="1167897"/>
                </a:cubicBezTo>
                <a:cubicBezTo>
                  <a:pt x="2032588" y="1220094"/>
                  <a:pt x="2073076" y="1267151"/>
                  <a:pt x="2100404" y="1321806"/>
                </a:cubicBezTo>
                <a:cubicBezTo>
                  <a:pt x="2138252" y="1397502"/>
                  <a:pt x="2148256" y="1426869"/>
                  <a:pt x="2199992" y="1493821"/>
                </a:cubicBezTo>
                <a:cubicBezTo>
                  <a:pt x="2231415" y="1534487"/>
                  <a:pt x="2266680" y="1572037"/>
                  <a:pt x="2299580" y="1611517"/>
                </a:cubicBezTo>
                <a:cubicBezTo>
                  <a:pt x="2311951" y="1626362"/>
                  <a:pt x="2325852" y="1640214"/>
                  <a:pt x="2335794" y="1656784"/>
                </a:cubicBezTo>
                <a:cubicBezTo>
                  <a:pt x="2344848" y="1671873"/>
                  <a:pt x="2351367" y="1688808"/>
                  <a:pt x="2362955" y="1702051"/>
                </a:cubicBezTo>
                <a:cubicBezTo>
                  <a:pt x="2372891" y="1713407"/>
                  <a:pt x="2386614" y="1720842"/>
                  <a:pt x="2399169" y="1729212"/>
                </a:cubicBezTo>
                <a:cubicBezTo>
                  <a:pt x="2416397" y="1740697"/>
                  <a:pt x="2459079" y="1765850"/>
                  <a:pt x="2480650" y="1774479"/>
                </a:cubicBezTo>
                <a:cubicBezTo>
                  <a:pt x="2498371" y="1781567"/>
                  <a:pt x="2517352" y="1785245"/>
                  <a:pt x="2534970" y="1792586"/>
                </a:cubicBezTo>
                <a:cubicBezTo>
                  <a:pt x="2575738" y="1809573"/>
                  <a:pt x="2598959" y="1830983"/>
                  <a:pt x="2643612" y="1837853"/>
                </a:cubicBezTo>
                <a:cubicBezTo>
                  <a:pt x="2768007" y="1856991"/>
                  <a:pt x="2898641" y="1859322"/>
                  <a:pt x="3023858" y="1865014"/>
                </a:cubicBezTo>
                <a:cubicBezTo>
                  <a:pt x="3041965" y="1874067"/>
                  <a:pt x="3063863" y="1877859"/>
                  <a:pt x="3078178" y="1892174"/>
                </a:cubicBezTo>
                <a:cubicBezTo>
                  <a:pt x="3086976" y="1900972"/>
                  <a:pt x="3080637" y="1917836"/>
                  <a:pt x="3087232" y="1928388"/>
                </a:cubicBezTo>
                <a:cubicBezTo>
                  <a:pt x="3096280" y="1942865"/>
                  <a:pt x="3112965" y="1951127"/>
                  <a:pt x="3123446" y="1964602"/>
                </a:cubicBezTo>
                <a:cubicBezTo>
                  <a:pt x="3134249" y="1978492"/>
                  <a:pt x="3141159" y="1995023"/>
                  <a:pt x="3150606" y="2009869"/>
                </a:cubicBezTo>
                <a:cubicBezTo>
                  <a:pt x="3162289" y="2028229"/>
                  <a:pt x="3173763" y="2046780"/>
                  <a:pt x="3186820" y="2064190"/>
                </a:cubicBezTo>
                <a:cubicBezTo>
                  <a:pt x="3204927" y="2088333"/>
                  <a:pt x="3215263" y="2121091"/>
                  <a:pt x="3241141" y="2136618"/>
                </a:cubicBezTo>
                <a:lnTo>
                  <a:pt x="3286408" y="2163778"/>
                </a:lnTo>
                <a:cubicBezTo>
                  <a:pt x="3346506" y="2200761"/>
                  <a:pt x="3381892" y="2227322"/>
                  <a:pt x="3449370" y="2254313"/>
                </a:cubicBezTo>
                <a:cubicBezTo>
                  <a:pt x="3464459" y="2260349"/>
                  <a:pt x="3479072" y="2267750"/>
                  <a:pt x="3494638" y="2272420"/>
                </a:cubicBezTo>
                <a:cubicBezTo>
                  <a:pt x="3509377" y="2276842"/>
                  <a:pt x="3525059" y="2277424"/>
                  <a:pt x="3539905" y="2281473"/>
                </a:cubicBezTo>
                <a:cubicBezTo>
                  <a:pt x="3558319" y="2286495"/>
                  <a:pt x="3575944" y="2294096"/>
                  <a:pt x="3594226" y="2299580"/>
                </a:cubicBezTo>
                <a:cubicBezTo>
                  <a:pt x="3606144" y="2303155"/>
                  <a:pt x="3618436" y="2305359"/>
                  <a:pt x="3630440" y="2308633"/>
                </a:cubicBezTo>
                <a:cubicBezTo>
                  <a:pt x="3687444" y="2324179"/>
                  <a:pt x="3679724" y="2322043"/>
                  <a:pt x="3720974" y="2335794"/>
                </a:cubicBezTo>
                <a:cubicBezTo>
                  <a:pt x="3733045" y="2347865"/>
                  <a:pt x="3743296" y="2362086"/>
                  <a:pt x="3757188" y="2372008"/>
                </a:cubicBezTo>
                <a:cubicBezTo>
                  <a:pt x="3764954" y="2377555"/>
                  <a:pt x="3776897" y="2375099"/>
                  <a:pt x="3784349" y="2381061"/>
                </a:cubicBezTo>
                <a:cubicBezTo>
                  <a:pt x="3792846" y="2387858"/>
                  <a:pt x="3795490" y="2399862"/>
                  <a:pt x="3802456" y="2408221"/>
                </a:cubicBezTo>
                <a:cubicBezTo>
                  <a:pt x="3810653" y="2418057"/>
                  <a:pt x="3820563" y="2426328"/>
                  <a:pt x="3829616" y="2435382"/>
                </a:cubicBezTo>
                <a:cubicBezTo>
                  <a:pt x="3835795" y="2453920"/>
                  <a:pt x="3840576" y="2476202"/>
                  <a:pt x="3856776" y="2489703"/>
                </a:cubicBezTo>
                <a:cubicBezTo>
                  <a:pt x="3871694" y="2502135"/>
                  <a:pt x="3901281" y="2510573"/>
                  <a:pt x="3920151" y="2516863"/>
                </a:cubicBezTo>
                <a:cubicBezTo>
                  <a:pt x="3940751" y="2578665"/>
                  <a:pt x="3915139" y="2504333"/>
                  <a:pt x="3956365" y="2607398"/>
                </a:cubicBezTo>
                <a:cubicBezTo>
                  <a:pt x="3959909" y="2616258"/>
                  <a:pt x="3959457" y="2627106"/>
                  <a:pt x="3965418" y="2634558"/>
                </a:cubicBezTo>
                <a:cubicBezTo>
                  <a:pt x="3984081" y="2657886"/>
                  <a:pt x="4000450" y="2688484"/>
                  <a:pt x="4028792" y="2697932"/>
                </a:cubicBezTo>
                <a:cubicBezTo>
                  <a:pt x="4092495" y="2719167"/>
                  <a:pt x="4013847" y="2691527"/>
                  <a:pt x="4092167" y="2725093"/>
                </a:cubicBezTo>
                <a:cubicBezTo>
                  <a:pt x="4100938" y="2728852"/>
                  <a:pt x="4110274" y="2731128"/>
                  <a:pt x="4119327" y="2734146"/>
                </a:cubicBezTo>
                <a:cubicBezTo>
                  <a:pt x="4148998" y="2753927"/>
                  <a:pt x="4135606" y="2752253"/>
                  <a:pt x="4155541" y="27522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3848" y="3131398"/>
            <a:ext cx="1463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rPr>
              <a:t>Flexibility</a:t>
            </a:r>
            <a:endParaRPr lang="en-US" dirty="0">
              <a:solidFill>
                <a:srgbClr val="443A7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0520" y="57150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rPr>
              <a:t>Size</a:t>
            </a:r>
            <a:endParaRPr lang="en-US" dirty="0">
              <a:solidFill>
                <a:srgbClr val="443A7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0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challenge of scaling software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Small programs are simple and malleable</a:t>
            </a:r>
          </a:p>
          <a:p>
            <a:pPr lvl="1"/>
            <a:r>
              <a:rPr lang="en-GB" sz="2000" dirty="0" smtClean="0"/>
              <a:t>Easy to write</a:t>
            </a:r>
          </a:p>
          <a:p>
            <a:pPr lvl="1"/>
            <a:r>
              <a:rPr lang="en-GB" sz="2000" dirty="0" smtClean="0"/>
              <a:t>Easy to change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Big programs are (often) complex and inflexible</a:t>
            </a:r>
          </a:p>
          <a:p>
            <a:pPr lvl="1"/>
            <a:r>
              <a:rPr lang="en-GB" sz="2000" dirty="0" smtClean="0"/>
              <a:t>Hard to write</a:t>
            </a:r>
          </a:p>
          <a:p>
            <a:pPr lvl="1"/>
            <a:r>
              <a:rPr lang="en-GB" sz="2000" dirty="0" smtClean="0"/>
              <a:t>Hard to change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Why does this happen?  </a:t>
            </a:r>
          </a:p>
          <a:p>
            <a:pPr lvl="1"/>
            <a:r>
              <a:rPr lang="en-GB" sz="2000" dirty="0" smtClean="0"/>
              <a:t>Because </a:t>
            </a:r>
            <a:r>
              <a:rPr lang="en-GB" sz="2000" i="1" dirty="0" smtClean="0"/>
              <a:t>interactions</a:t>
            </a:r>
            <a:r>
              <a:rPr lang="en-GB" sz="2000" dirty="0" smtClean="0"/>
              <a:t> become unmanageable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How do we keep things simple and malleable?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4606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62000"/>
            <a:ext cx="4351835" cy="5562600"/>
          </a:xfrm>
          <a:prstGeom prst="rect">
            <a:avLst/>
          </a:prstGeom>
          <a:ln w="76200">
            <a:solidFill>
              <a:srgbClr val="443A7F"/>
            </a:solidFill>
          </a:ln>
        </p:spPr>
      </p:pic>
    </p:spTree>
    <p:extLst>
      <p:ext uri="{BB962C8B-B14F-4D97-AF65-F5344CB8AC3E}">
        <p14:creationId xmlns:p14="http://schemas.microsoft.com/office/powerpoint/2010/main" val="12835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discipline of modularity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 smtClean="0"/>
              <a:t>Two ways to view a program:</a:t>
            </a:r>
          </a:p>
          <a:p>
            <a:pPr lvl="1"/>
            <a:r>
              <a:rPr lang="en-GB" sz="2000" dirty="0" smtClean="0"/>
              <a:t>The implementer's view (how to build it)</a:t>
            </a:r>
          </a:p>
          <a:p>
            <a:pPr lvl="1"/>
            <a:r>
              <a:rPr lang="en-GB" sz="2000" dirty="0" smtClean="0"/>
              <a:t>The client's view (how to use it)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It helps to apply these views to program parts:</a:t>
            </a:r>
          </a:p>
          <a:p>
            <a:pPr lvl="1"/>
            <a:r>
              <a:rPr lang="en-GB" sz="2000" dirty="0" smtClean="0"/>
              <a:t>While implementing one part, consider yourself a client of any other parts it depends on</a:t>
            </a:r>
          </a:p>
          <a:p>
            <a:pPr lvl="1"/>
            <a:r>
              <a:rPr lang="en-GB" sz="2000" dirty="0" smtClean="0"/>
              <a:t>Try </a:t>
            </a:r>
            <a:r>
              <a:rPr lang="en-GB" sz="2000" i="1" dirty="0" smtClean="0"/>
              <a:t>not</a:t>
            </a:r>
            <a:r>
              <a:rPr lang="en-GB" sz="2000" dirty="0" smtClean="0"/>
              <a:t> to look at those other parts through an implementer's eyes</a:t>
            </a:r>
          </a:p>
          <a:p>
            <a:pPr lvl="1"/>
            <a:r>
              <a:rPr lang="en-GB" sz="2000" dirty="0" smtClean="0"/>
              <a:t>Helps dampen interactions between parts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Formalized through the idea of a </a:t>
            </a:r>
            <a:r>
              <a:rPr lang="en-GB" sz="2000" i="1" dirty="0" smtClean="0">
                <a:solidFill>
                  <a:schemeClr val="accent2"/>
                </a:solidFill>
              </a:rPr>
              <a:t>specification</a:t>
            </a:r>
            <a:endParaRPr lang="en-GB" sz="2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60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A specification is a contract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162800" cy="4800600"/>
          </a:xfrm>
        </p:spPr>
        <p:txBody>
          <a:bodyPr/>
          <a:lstStyle/>
          <a:p>
            <a:r>
              <a:rPr lang="en-GB" sz="2000" dirty="0" smtClean="0"/>
              <a:t>A set of requirements agreed to by the user and the manufacturer of the product</a:t>
            </a:r>
          </a:p>
          <a:p>
            <a:pPr lvl="1"/>
            <a:r>
              <a:rPr lang="en-GB" sz="2000" dirty="0" smtClean="0"/>
              <a:t>Describes their expectations of each other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Facilitates simplicity via </a:t>
            </a:r>
            <a:r>
              <a:rPr lang="en-GB" sz="2000" i="1" dirty="0" smtClean="0"/>
              <a:t>two-way </a:t>
            </a:r>
            <a:r>
              <a:rPr lang="en-GB" sz="2000" dirty="0" smtClean="0"/>
              <a:t>isolation</a:t>
            </a:r>
          </a:p>
          <a:p>
            <a:pPr lvl="1"/>
            <a:r>
              <a:rPr lang="en-GB" sz="2000" dirty="0" smtClean="0"/>
              <a:t>Isolate client from implementation details</a:t>
            </a:r>
          </a:p>
          <a:p>
            <a:pPr lvl="1"/>
            <a:r>
              <a:rPr lang="en-GB" sz="2000" dirty="0" smtClean="0"/>
              <a:t>Isolate implementer from how the part is used</a:t>
            </a:r>
          </a:p>
          <a:p>
            <a:pPr lvl="1"/>
            <a:r>
              <a:rPr lang="en-GB" sz="2000" dirty="0" smtClean="0"/>
              <a:t>Discourages implicit, unwritten expectations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000" dirty="0" smtClean="0"/>
              <a:t>Facilitates change</a:t>
            </a:r>
          </a:p>
          <a:p>
            <a:pPr lvl="1"/>
            <a:r>
              <a:rPr lang="en-GB" sz="2000" dirty="0" smtClean="0"/>
              <a:t>Reduces the “Medusa effect”: the specification, rather than the code, gets “turned to stone” by client dependencies</a:t>
            </a:r>
          </a:p>
          <a:p>
            <a:pPr lvl="1"/>
            <a:endParaRPr lang="en-GB" sz="2000" dirty="0"/>
          </a:p>
        </p:txBody>
      </p:sp>
      <p:pic>
        <p:nvPicPr>
          <p:cNvPr id="7" name="Picture 2" descr="http://th00.deviantart.net/fs70/PRE/i/2012/056/d/2/medusa_by_dragonwings13-d4r0c4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50" y="5334000"/>
            <a:ext cx="1348303" cy="1497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747" y="2133600"/>
            <a:ext cx="2280605" cy="15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0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5573</TotalTime>
  <Words>2470</Words>
  <Application>Microsoft Macintosh PowerPoint</Application>
  <PresentationFormat>On-screen Show (4:3)</PresentationFormat>
  <Paragraphs>430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Courier 10 Pitch</vt:lpstr>
      <vt:lpstr>Courier New</vt:lpstr>
      <vt:lpstr>Helvetica</vt:lpstr>
      <vt:lpstr>StarSymbol</vt:lpstr>
      <vt:lpstr>Symbol</vt:lpstr>
      <vt:lpstr>Times New Roman</vt:lpstr>
      <vt:lpstr>Wingdings</vt:lpstr>
      <vt:lpstr>Arial</vt:lpstr>
      <vt:lpstr>simple</vt:lpstr>
      <vt:lpstr>CSE 331 Software Design and Implementation</vt:lpstr>
      <vt:lpstr>Administrivia</vt:lpstr>
      <vt:lpstr>2 Goals of Software System Building</vt:lpstr>
      <vt:lpstr>Where we are</vt:lpstr>
      <vt:lpstr>The challenge of scaling software</vt:lpstr>
      <vt:lpstr>The challenge of scaling software</vt:lpstr>
      <vt:lpstr>PowerPoint Presentation</vt:lpstr>
      <vt:lpstr>A discipline of modularity</vt:lpstr>
      <vt:lpstr> A specification is a contract</vt:lpstr>
      <vt:lpstr>Isn’t the interface sufficient?</vt:lpstr>
      <vt:lpstr>Why not just read code?</vt:lpstr>
      <vt:lpstr>Code is complicated</vt:lpstr>
      <vt:lpstr>Code is ambiguous</vt:lpstr>
      <vt:lpstr>Comments are essential</vt:lpstr>
      <vt:lpstr>From vague comments to specifications</vt:lpstr>
      <vt:lpstr>Recall the sublist example</vt:lpstr>
      <vt:lpstr>A more careful description of sub</vt:lpstr>
      <vt:lpstr>A better approach</vt:lpstr>
      <vt:lpstr>The benefits of spec #1</vt:lpstr>
      <vt:lpstr>Writing specifications with Javadoc</vt:lpstr>
      <vt:lpstr>Example: Javadoc for String.contains</vt:lpstr>
      <vt:lpstr>CSE 331 specifications</vt:lpstr>
      <vt:lpstr>Example 1</vt:lpstr>
      <vt:lpstr>Example 2</vt:lpstr>
      <vt:lpstr>Example 3</vt:lpstr>
      <vt:lpstr>Example 4 (Watch out for bugs!)</vt:lpstr>
      <vt:lpstr>Should requires clause be checked?</vt:lpstr>
      <vt:lpstr>Satisfaction of a specification</vt:lpstr>
      <vt:lpstr>The benefits of specs #2</vt:lpstr>
      <vt:lpstr>Comparing specifications</vt:lpstr>
      <vt:lpstr>Why compare specifications?</vt:lpstr>
      <vt:lpstr>Example 1</vt:lpstr>
      <vt:lpstr>Example 2</vt:lpstr>
      <vt:lpstr>Stronger and weaker specifications</vt:lpstr>
      <vt:lpstr>Strengthening a specification</vt:lpstr>
      <vt:lpstr>“Strange” case: @throws</vt:lpstr>
      <vt:lpstr>Which is better?</vt:lpstr>
      <vt:lpstr>More formal stronger/weaker</vt:lpstr>
      <vt:lpstr>Transition relations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153</cp:revision>
  <cp:lastPrinted>2016-01-11T02:48:51Z</cp:lastPrinted>
  <dcterms:created xsi:type="dcterms:W3CDTF">2012-01-23T18:29:00Z</dcterms:created>
  <dcterms:modified xsi:type="dcterms:W3CDTF">2016-01-13T20:55:24Z</dcterms:modified>
</cp:coreProperties>
</file>