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02" r:id="rId2"/>
    <p:sldId id="377" r:id="rId3"/>
    <p:sldId id="403" r:id="rId4"/>
    <p:sldId id="355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56" r:id="rId13"/>
    <p:sldId id="390" r:id="rId14"/>
    <p:sldId id="391" r:id="rId15"/>
    <p:sldId id="392" r:id="rId16"/>
    <p:sldId id="385" r:id="rId17"/>
    <p:sldId id="386" r:id="rId18"/>
    <p:sldId id="387" r:id="rId19"/>
    <p:sldId id="388" r:id="rId20"/>
    <p:sldId id="389" r:id="rId21"/>
    <p:sldId id="393" r:id="rId22"/>
    <p:sldId id="394" r:id="rId23"/>
    <p:sldId id="395" r:id="rId24"/>
    <p:sldId id="397" r:id="rId25"/>
    <p:sldId id="396" r:id="rId26"/>
    <p:sldId id="398" r:id="rId27"/>
    <p:sldId id="399" r:id="rId28"/>
    <p:sldId id="400" r:id="rId29"/>
    <p:sldId id="401" r:id="rId30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7F"/>
    <a:srgbClr val="FEC5CA"/>
    <a:srgbClr val="009900"/>
    <a:srgbClr val="FFFF00"/>
    <a:srgbClr val="FFFF99"/>
    <a:srgbClr val="FF0000"/>
    <a:srgbClr val="800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84494" autoAdjust="0"/>
  </p:normalViewPr>
  <p:slideViewPr>
    <p:cSldViewPr>
      <p:cViewPr varScale="1">
        <p:scale>
          <a:sx n="141" d="100"/>
          <a:sy n="141" d="100"/>
        </p:scale>
        <p:origin x="200" y="1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Zach </a:t>
            </a:r>
            <a:r>
              <a:rPr lang="en-US" smtClean="0">
                <a:latin typeface="Helvetica" charset="0"/>
                <a:ea typeface="Helvetica" charset="0"/>
                <a:cs typeface="Helvetica" charset="0"/>
              </a:rPr>
              <a:t>Tatlock  / 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</a:t>
            </a:r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6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5400" i="1" dirty="0" smtClean="0">
                <a:latin typeface="Helvetica" charset="0"/>
                <a:ea typeface="Helvetica" charset="0"/>
                <a:cs typeface="Helvetica" charset="0"/>
              </a:rPr>
              <a:t>Representation Invariants</a:t>
            </a:r>
            <a:endParaRPr lang="en-US" sz="54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19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).equals(</a:t>
            </a:r>
            <a:r>
              <a:rPr lang="en-US" sz="2000" dirty="0" err="1">
                <a:latin typeface="Arial" charset="0"/>
              </a:rPr>
              <a:t>elts.elementAt</a:t>
            </a:r>
            <a:r>
              <a:rPr lang="en-US" sz="2000" dirty="0">
                <a:latin typeface="Arial" charset="0"/>
              </a:rPr>
              <a:t>(j))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  <a:sym typeface="Symbol" pitchFamily="18" charset="2"/>
              </a:rPr>
              <a:t>i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 = j</a:t>
            </a: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Balance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</a:t>
            </a:r>
            <a:r>
              <a:rPr lang="en-US" sz="2000" dirty="0" smtClean="0">
                <a:cs typeface="Times New Roman" pitchFamily="18" charset="0"/>
              </a:rPr>
              <a:t>amount</a:t>
            </a:r>
          </a:p>
          <a:p>
            <a:pPr lvl="2">
              <a:spcBef>
                <a:spcPts val="0"/>
              </a:spcBef>
            </a:pPr>
            <a:endParaRPr lang="en-US" sz="2000" dirty="0"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 algn="ctr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marL="457200" lvl="1" indent="0">
              <a:buNone/>
            </a:pP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pPr marL="0" indent="0">
              <a:buNone/>
            </a:pPr>
            <a:r>
              <a:rPr lang="en-US" sz="2000" dirty="0" smtClean="0"/>
              <a:t>If you do it, document why and how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ADTs are defined </a:t>
            </a:r>
            <a:r>
              <a:rPr lang="en-US" dirty="0" smtClean="0"/>
              <a:t>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 state + </a:t>
            </a:r>
            <a:r>
              <a:rPr lang="en-US" sz="2000" dirty="0" smtClean="0"/>
              <a:t>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>
                <a:solidFill>
                  <a:srgbClr val="443A7F"/>
                </a:solidFill>
              </a:rPr>
              <a:t>Returns </a:t>
            </a:r>
            <a:r>
              <a:rPr lang="en-US" sz="2000" i="1" dirty="0">
                <a:solidFill>
                  <a:srgbClr val="443A7F"/>
                </a:solidFill>
              </a:rPr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>
                <a:solidFill>
                  <a:srgbClr val="443A7F"/>
                </a:solidFill>
              </a:rPr>
              <a:t>list… </a:t>
            </a:r>
            <a:r>
              <a:rPr lang="en-US" sz="2000" i="1" dirty="0">
                <a:solidFill>
                  <a:srgbClr val="443A7F"/>
                </a:solidFill>
              </a:rPr>
              <a:t>result in an </a:t>
            </a:r>
            <a:r>
              <a:rPr lang="en-US" sz="2000" b="1" dirty="0" err="1">
                <a:solidFill>
                  <a:srgbClr val="443A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>
                <a:solidFill>
                  <a:srgbClr val="443A7F"/>
                </a:solidFill>
              </a:rPr>
              <a:t>.</a:t>
            </a:r>
            <a:endParaRPr lang="en-US" sz="2000" dirty="0" smtClean="0">
              <a:solidFill>
                <a:srgbClr val="443A7F"/>
              </a:solidFill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</a:t>
            </a:r>
            <a:r>
              <a:rPr lang="en-US" sz="2000" dirty="0" smtClean="0">
                <a:latin typeface="+mj-lt"/>
                <a:cs typeface="Courier New" pitchFamily="49" charset="0"/>
              </a:rPr>
              <a:t>invariant</a:t>
            </a:r>
          </a:p>
          <a:p>
            <a:pPr marL="742950" lvl="2" indent="-342900"/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</a:t>
            </a:r>
            <a:r>
              <a:rPr lang="en-US" sz="2000" dirty="0" smtClean="0">
                <a:latin typeface="+mj-lt"/>
                <a:cs typeface="Courier New" pitchFamily="49" charset="0"/>
              </a:rPr>
              <a:t>out</a:t>
            </a:r>
          </a:p>
          <a:p>
            <a:pPr marL="342900" lvl="1" indent="-342900"/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 smtClean="0"/>
              <a:t>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 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ADTs and specs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66800" y="1066800"/>
            <a:ext cx="7467600" cy="556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84716" y="1844628"/>
            <a:ext cx="5090469" cy="44958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114076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Abs Values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2069502"/>
            <a:ext cx="1800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ADT Values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638800" y="4038600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5086350" y="4322259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5535628" y="4474659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5905500" y="4343400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5276850" y="3978597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187482" y="5316709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0382" y="5267566"/>
            <a:ext cx="146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- from</a:t>
            </a:r>
          </a:p>
          <a:p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  producers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5734" y="5970657"/>
            <a:ext cx="245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- from value</a:t>
            </a:r>
          </a:p>
          <a:p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  in ADT + operation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5758943" y="3612702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6145858" y="4013703"/>
            <a:ext cx="342900" cy="3048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591374" y="305719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228055" y="271342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019998" y="333463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350492" y="300960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953740" y="37218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264710" y="327601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4255430" y="363385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397045" y="361979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726516" y="33759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311263" y="388620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640734" y="364236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3631454" y="400020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621978" y="275689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984008" y="340065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562527" y="330921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4882830" y="30675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617720" y="367313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425380" y="440340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416100" y="476124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3745571" y="451740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659789" y="478381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670172" y="512615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061363" y="444612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4525065" y="483364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3957606" y="481701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4287077" y="457317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136615" y="515200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878483" y="410792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4207954" y="386408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122172" y="413049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4812030" y="423081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4419989" y="416369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4749460" y="391985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7089110" y="314863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7306953" y="349931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6676611" y="362655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6816343" y="337706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6731804" y="399047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340441" y="464999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6961728" y="419195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6087485" y="285728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6839895" y="271635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369234" y="251636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6526541" y="288506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6259463" y="368745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6510888" y="330591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5612351" y="321597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5857063" y="315735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5318869" y="325729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6154880" y="319055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5211299" y="299839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5456011" y="293977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>
          <a:xfrm>
            <a:off x="5198781" y="267440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5826639" y="265308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4948596" y="376098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5576939" y="357631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>
          <a:xfrm>
            <a:off x="5283457" y="361763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4721545" y="528427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5051016" y="504043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5040713" y="547946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5371207" y="51544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5285425" y="542084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4747231" y="552078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5642693" y="490172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6076950" y="551228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5583242" y="545404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5903545" y="521237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7108200" y="500212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560935" y="529658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6881158" y="535837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6384330" y="567512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6232014" y="514323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720560" y="492181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6219496" y="481924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043380" y="45549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4739296" y="608399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4984008" y="602537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4338244" y="586641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4582956" y="580779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4325726" y="554242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880773" y="584099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3507408" y="544031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3845082" y="54671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3969923" y="579257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5179487" y="575789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5481177" y="566991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5433701" y="590014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11576" y="438923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613266" y="4301251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6629120" y="460388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052274" y="363390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7345078" y="393751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7297602" y="416774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472302" y="273078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3773992" y="264280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3925127" y="300826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3184197" y="29827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3511200" y="334383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3272372" y="331085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4493214" y="439890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4927651" y="466985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4718928" y="452595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4256930" y="482261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4807996" y="494899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4428313" y="5212374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270525" y="611681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2812126" y="388671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3141597" y="364287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3131294" y="408191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2837812" y="412323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2931287" y="337112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2837812" y="3620312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3081977" y="481935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3401145" y="5014548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3107663" y="505586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>
            <a:spLocks noChangeAspect="1"/>
          </p:cNvSpPr>
          <p:nvPr/>
        </p:nvSpPr>
        <p:spPr>
          <a:xfrm>
            <a:off x="3107663" y="455294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3119486" y="431684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2880616" y="442238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5787088" y="6000707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5730553" y="5711676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6074369" y="5786029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0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Of course, we need </a:t>
            </a:r>
            <a:r>
              <a:rPr lang="en-US" sz="2000" dirty="0" smtClean="0"/>
              <a:t>[</a:t>
            </a:r>
            <a:r>
              <a:rPr lang="en-US" sz="2000" i="1" dirty="0" smtClean="0"/>
              <a:t>guidelines </a:t>
            </a:r>
            <a:r>
              <a:rPr lang="en-US" sz="2000" i="1" dirty="0" smtClean="0"/>
              <a:t>for </a:t>
            </a:r>
            <a:r>
              <a:rPr lang="en-US" sz="2000" i="1" dirty="0" smtClean="0"/>
              <a:t>how</a:t>
            </a:r>
            <a:r>
              <a:rPr lang="en-US" sz="2000" dirty="0" smtClean="0"/>
              <a:t>] </a:t>
            </a:r>
            <a:r>
              <a:rPr lang="en-US" sz="2000" dirty="0" smtClean="0"/>
              <a:t>to implement ADTs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Of course, we need </a:t>
            </a:r>
            <a:r>
              <a:rPr lang="en-US" sz="2000" dirty="0" smtClean="0"/>
              <a:t>[</a:t>
            </a:r>
            <a:r>
              <a:rPr lang="en-US" sz="2000" i="1" dirty="0" smtClean="0"/>
              <a:t>guidelines </a:t>
            </a:r>
            <a:r>
              <a:rPr lang="en-US" sz="2000" i="1" dirty="0" smtClean="0"/>
              <a:t>for </a:t>
            </a:r>
            <a:r>
              <a:rPr lang="en-US" sz="2000" i="1" dirty="0" smtClean="0"/>
              <a:t>how</a:t>
            </a:r>
            <a:r>
              <a:rPr lang="en-US" sz="2000" dirty="0" smtClean="0"/>
              <a:t>] </a:t>
            </a:r>
            <a:r>
              <a:rPr lang="en-US" sz="2000" dirty="0" smtClean="0"/>
              <a:t>to ensure our implementations satisfy our specifications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657600" y="2286000"/>
            <a:ext cx="5486400" cy="2862322"/>
          </a:xfrm>
          <a:prstGeom prst="rect">
            <a:avLst/>
          </a:prstGeom>
          <a:solidFill>
            <a:srgbClr val="FEC5CA"/>
          </a:solidFill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If you can a</a:t>
            </a:r>
            <a:r>
              <a:rPr lang="en-US" sz="2000" dirty="0" smtClean="0"/>
              <a:t>nswer this, then </a:t>
            </a:r>
            <a:r>
              <a:rPr lang="en-US" sz="2000" dirty="0" smtClean="0"/>
              <a:t>you know what to fix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8782</TotalTime>
  <Words>1905</Words>
  <Application>Microsoft Macintosh PowerPoint</Application>
  <PresentationFormat>On-screen Show (4:3)</PresentationFormat>
  <Paragraphs>388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Courier New</vt:lpstr>
      <vt:lpstr>Helvetica</vt:lpstr>
      <vt:lpstr>Stencil Std</vt:lpstr>
      <vt:lpstr>Symbol</vt:lpstr>
      <vt:lpstr>Times New Roman</vt:lpstr>
      <vt:lpstr>Wingdings</vt:lpstr>
      <vt:lpstr>Arial</vt:lpstr>
      <vt:lpstr>simple</vt:lpstr>
      <vt:lpstr>CSE 331 Software Design and Implementation</vt:lpstr>
      <vt:lpstr>ADTs are defined by a specification</vt:lpstr>
      <vt:lpstr>ADTs and specs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233</cp:revision>
  <cp:lastPrinted>2013-01-22T01:05:00Z</cp:lastPrinted>
  <dcterms:created xsi:type="dcterms:W3CDTF">2012-01-27T17:46:36Z</dcterms:created>
  <dcterms:modified xsi:type="dcterms:W3CDTF">2016-01-15T17:03:37Z</dcterms:modified>
</cp:coreProperties>
</file>