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426" r:id="rId2"/>
    <p:sldId id="380" r:id="rId3"/>
    <p:sldId id="419" r:id="rId4"/>
    <p:sldId id="381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420" r:id="rId14"/>
    <p:sldId id="391" r:id="rId15"/>
    <p:sldId id="393" r:id="rId16"/>
    <p:sldId id="394" r:id="rId17"/>
    <p:sldId id="395" r:id="rId18"/>
    <p:sldId id="396" r:id="rId19"/>
    <p:sldId id="397" r:id="rId20"/>
    <p:sldId id="398" r:id="rId21"/>
    <p:sldId id="399" r:id="rId22"/>
    <p:sldId id="400" r:id="rId23"/>
    <p:sldId id="401" r:id="rId24"/>
    <p:sldId id="402" r:id="rId25"/>
    <p:sldId id="403" r:id="rId26"/>
    <p:sldId id="404" r:id="rId27"/>
    <p:sldId id="405" r:id="rId28"/>
    <p:sldId id="406" r:id="rId29"/>
    <p:sldId id="407" r:id="rId30"/>
    <p:sldId id="408" r:id="rId31"/>
    <p:sldId id="409" r:id="rId32"/>
    <p:sldId id="410" r:id="rId33"/>
    <p:sldId id="411" r:id="rId34"/>
    <p:sldId id="412" r:id="rId35"/>
    <p:sldId id="413" r:id="rId36"/>
    <p:sldId id="424" r:id="rId37"/>
    <p:sldId id="422" r:id="rId38"/>
    <p:sldId id="421" r:id="rId39"/>
    <p:sldId id="415" r:id="rId40"/>
    <p:sldId id="416" r:id="rId41"/>
    <p:sldId id="417" r:id="rId42"/>
    <p:sldId id="418" r:id="rId43"/>
  </p:sldIdLst>
  <p:sldSz cx="9144000" cy="6858000" type="screen4x3"/>
  <p:notesSz cx="9220200" cy="6934200"/>
  <p:custDataLst>
    <p:tags r:id="rId4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  <p15:guide id="3" orient="horz" pos="2184">
          <p15:clr>
            <a:srgbClr val="A4A3A4"/>
          </p15:clr>
        </p15:guide>
        <p15:guide id="4" pos="29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43C80"/>
    <a:srgbClr val="FFFF99"/>
    <a:srgbClr val="009900"/>
    <a:srgbClr val="FF0000"/>
    <a:srgbClr val="800080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2" autoAdjust="0"/>
    <p:restoredTop sz="84415" autoAdjust="0"/>
  </p:normalViewPr>
  <p:slideViewPr>
    <p:cSldViewPr>
      <p:cViewPr varScale="1">
        <p:scale>
          <a:sx n="147" d="100"/>
          <a:sy n="147" d="100"/>
        </p:scale>
        <p:origin x="192" y="10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8754"/>
    </p:cViewPr>
  </p:sorterViewPr>
  <p:notesViewPr>
    <p:cSldViewPr>
      <p:cViewPr varScale="1">
        <p:scale>
          <a:sx n="86" d="100"/>
          <a:sy n="86" d="100"/>
        </p:scale>
        <p:origin x="-1908" y="-84"/>
      </p:cViewPr>
      <p:guideLst>
        <p:guide orient="horz" pos="2904"/>
        <p:guide pos="2184"/>
        <p:guide orient="horz" pos="2184"/>
        <p:guide pos="29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gs" Target="tags/tag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587949"/>
            <a:ext cx="3995820" cy="34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 dirty="0"/>
            </a:lvl1pPr>
          </a:lstStyle>
          <a:p>
            <a:pPr>
              <a:defRPr/>
            </a:pPr>
            <a:r>
              <a:rPr lang="en-US" dirty="0"/>
              <a:t>CSE </a:t>
            </a:r>
            <a:r>
              <a:rPr lang="en-US" dirty="0" smtClean="0"/>
              <a:t>331 15au</a:t>
            </a:r>
            <a:endParaRPr lang="en-US" dirty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24381" y="6587949"/>
            <a:ext cx="3995819" cy="34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r>
              <a:rPr lang="en-US" dirty="0" smtClean="0"/>
              <a:t>08-</a:t>
            </a:r>
            <a:fld id="{4490ECC9-DBDA-4236-ABEF-47C2FD79D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99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995820" cy="34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24381" y="1"/>
            <a:ext cx="3995819" cy="34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6550" y="520700"/>
            <a:ext cx="3467100" cy="2600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28560" y="3293975"/>
            <a:ext cx="6763081" cy="311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587949"/>
            <a:ext cx="3995820" cy="34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24381" y="6587949"/>
            <a:ext cx="3995819" cy="34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5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GO QUICKLY through these intro slides; don’t get bogged down in details.  Spending too much time on them distracts from the more important content.</a:t>
            </a:r>
          </a:p>
        </p:txBody>
      </p:sp>
    </p:spTree>
    <p:extLst>
      <p:ext uri="{BB962C8B-B14F-4D97-AF65-F5344CB8AC3E}">
        <p14:creationId xmlns:p14="http://schemas.microsoft.com/office/powerpoint/2010/main" val="849659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4188" y="693738"/>
            <a:ext cx="3170237" cy="2376487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406642" y="3300855"/>
            <a:ext cx="6414923" cy="263816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7821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4188" y="693738"/>
            <a:ext cx="3170237" cy="2376487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406642" y="3300855"/>
            <a:ext cx="6414923" cy="263816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1160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4188" y="693738"/>
            <a:ext cx="3170237" cy="2376487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406642" y="3300855"/>
            <a:ext cx="6414923" cy="263816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409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4188" y="693738"/>
            <a:ext cx="3170237" cy="2376487"/>
          </a:xfrm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406642" y="3300855"/>
            <a:ext cx="6414923" cy="263816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279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408642" y="3302000"/>
            <a:ext cx="6414923" cy="263816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35" tIns="41418" rIns="82835" bIns="41418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58589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408642" y="3302000"/>
            <a:ext cx="6414923" cy="263816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35" tIns="41418" rIns="82835" bIns="41418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99457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4188" y="693738"/>
            <a:ext cx="3170237" cy="2376487"/>
          </a:xfrm>
          <a:ln/>
        </p:spPr>
      </p:sp>
      <p:sp>
        <p:nvSpPr>
          <p:cNvPr id="430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406642" y="3300855"/>
            <a:ext cx="6414923" cy="263816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00329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408642" y="3302000"/>
            <a:ext cx="6414923" cy="263816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35" tIns="41418" rIns="82835" bIns="41418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36085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4188" y="693738"/>
            <a:ext cx="3170237" cy="2376487"/>
          </a:xfrm>
          <a:ln/>
        </p:spPr>
      </p:sp>
      <p:sp>
        <p:nvSpPr>
          <p:cNvPr id="450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406642" y="3300855"/>
            <a:ext cx="6414923" cy="263816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8949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30513" y="511175"/>
            <a:ext cx="3495675" cy="26209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206551" y="3303148"/>
            <a:ext cx="6741070" cy="312887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2" tIns="45427" rIns="90852" bIns="45427"/>
          <a:lstStyle/>
          <a:p>
            <a:r>
              <a:rPr lang="en-US" dirty="0" smtClean="0"/>
              <a:t>(But, can think about doing this many tests today)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2695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4188" y="693738"/>
            <a:ext cx="3170237" cy="2376487"/>
          </a:xfrm>
          <a:ln/>
        </p:spPr>
      </p:sp>
      <p:sp>
        <p:nvSpPr>
          <p:cNvPr id="471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406642" y="3300855"/>
            <a:ext cx="6414923" cy="263816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040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408642" y="3302000"/>
            <a:ext cx="6414923" cy="263816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0150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408642" y="3302000"/>
            <a:ext cx="6414923" cy="263816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160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408642" y="3302000"/>
            <a:ext cx="6414923" cy="263816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3659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43C8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1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1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2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224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5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7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54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583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23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43C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wmf"/><Relationship Id="rId5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6190" y="5770880"/>
            <a:ext cx="4071620" cy="568960"/>
          </a:xfrm>
        </p:spPr>
        <p:txBody>
          <a:bodyPr anchor="ctr">
            <a:normAutofit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Mike Ernst /  Winter 2016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960880"/>
          </a:xfrm>
          <a:prstGeom prst="rect">
            <a:avLst/>
          </a:prstGeom>
          <a:solidFill>
            <a:srgbClr val="443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19"/>
            <a:ext cx="7772400" cy="142478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CSE 331</a:t>
            </a:r>
            <a:br>
              <a:rPr lang="en-US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Software Design and Implementation</a:t>
            </a:r>
            <a:endParaRPr lang="en-US" sz="40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460" y="2917597"/>
            <a:ext cx="8133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Helvetica" charset="0"/>
                <a:ea typeface="Helvetica" charset="0"/>
                <a:cs typeface="Helvetica" charset="0"/>
              </a:rPr>
              <a:t>Lecture 8</a:t>
            </a:r>
          </a:p>
          <a:p>
            <a:pPr algn="ctr"/>
            <a:r>
              <a:rPr lang="en-US" sz="5400" i="1" dirty="0" smtClean="0">
                <a:latin typeface="Helvetica" charset="0"/>
                <a:ea typeface="Helvetica" charset="0"/>
                <a:cs typeface="Helvetica" charset="0"/>
              </a:rPr>
              <a:t>Testing</a:t>
            </a:r>
          </a:p>
        </p:txBody>
      </p:sp>
    </p:spTree>
    <p:extLst>
      <p:ext uri="{BB962C8B-B14F-4D97-AF65-F5344CB8AC3E}">
        <p14:creationId xmlns:p14="http://schemas.microsoft.com/office/powerpoint/2010/main" val="21412944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Quality Assurance (QA)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</a:rPr>
              <a:t>Testing </a:t>
            </a:r>
            <a:r>
              <a:rPr lang="en-US" sz="2000" dirty="0" smtClean="0">
                <a:solidFill>
                  <a:schemeClr val="accent6"/>
                </a:solidFill>
              </a:rPr>
              <a:t>plus other activities including:</a:t>
            </a:r>
          </a:p>
          <a:p>
            <a:pPr lvl="1" indent="-342900"/>
            <a:r>
              <a:rPr lang="en-US" sz="2000" dirty="0" smtClean="0"/>
              <a:t>Static analysis (assessing code without executing it)</a:t>
            </a:r>
          </a:p>
          <a:p>
            <a:pPr lvl="1" indent="-342900"/>
            <a:r>
              <a:rPr lang="en-US" sz="2000" dirty="0" smtClean="0"/>
              <a:t>Correctness proofs (theorems about program properties)</a:t>
            </a:r>
          </a:p>
          <a:p>
            <a:pPr lvl="1" indent="-342900"/>
            <a:r>
              <a:rPr lang="en-US" sz="2000" dirty="0" smtClean="0"/>
              <a:t>Code reviews (people reading each others’ code)</a:t>
            </a:r>
          </a:p>
          <a:p>
            <a:pPr lvl="1" indent="-342900"/>
            <a:r>
              <a:rPr lang="en-US" sz="2000" dirty="0" smtClean="0"/>
              <a:t>Software process (methodology for code development)</a:t>
            </a:r>
          </a:p>
          <a:p>
            <a:pPr lvl="1" indent="-342900"/>
            <a:r>
              <a:rPr lang="en-US" sz="2000" dirty="0" smtClean="0"/>
              <a:t>…and many other ways to find problems and increase confidence</a:t>
            </a:r>
          </a:p>
          <a:p>
            <a:pPr marL="40005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No single activity or approach can guarantee software quality</a:t>
            </a:r>
          </a:p>
          <a:p>
            <a:pPr marL="0" lvl="1" indent="0">
              <a:buNone/>
            </a:pPr>
            <a:r>
              <a:rPr lang="en-US" sz="2000" dirty="0" smtClean="0"/>
              <a:t>	“</a:t>
            </a:r>
            <a:r>
              <a:rPr lang="en-US" sz="2000" dirty="0"/>
              <a:t>Beware of bugs in the above code;</a:t>
            </a:r>
            <a:br>
              <a:rPr lang="en-US" sz="2000" dirty="0"/>
            </a:br>
            <a:r>
              <a:rPr lang="en-US" sz="2000" dirty="0" smtClean="0"/>
              <a:t>	I </a:t>
            </a:r>
            <a:r>
              <a:rPr lang="en-US" sz="2000" dirty="0"/>
              <a:t>have only proved it correct, not tried it.”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 smtClean="0"/>
              <a:t>	-</a:t>
            </a:r>
            <a:r>
              <a:rPr lang="en-US" sz="2000" dirty="0"/>
              <a:t>Donald Knuth, </a:t>
            </a:r>
            <a:r>
              <a:rPr lang="en-US" sz="2000" dirty="0" smtClean="0"/>
              <a:t>1977</a:t>
            </a:r>
            <a:endParaRPr lang="en-US" sz="2000" dirty="0"/>
          </a:p>
        </p:txBody>
      </p:sp>
      <p:pic>
        <p:nvPicPr>
          <p:cNvPr id="5" name="Picture 2" descr="http://upload.wikimedia.org/wikipedia/commons/thumb/4/4f/KnuthAtOpenContentAlliance.jpg/192px-KnuthAtOpenContentAlli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953000"/>
            <a:ext cx="1371600" cy="1621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85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learn from testing?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572000" cy="2590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“Program testing can be used to show the presence of bugs, but never to show their absence!”</a:t>
            </a:r>
          </a:p>
          <a:p>
            <a:pPr marL="0" indent="0" algn="r">
              <a:buNone/>
            </a:pPr>
            <a:r>
              <a:rPr lang="en-US" sz="2000" i="1" dirty="0" err="1" smtClean="0"/>
              <a:t>Edsgar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Dijkstra</a:t>
            </a:r>
            <a:endParaRPr lang="en-US" sz="2000" i="1" dirty="0" smtClean="0"/>
          </a:p>
          <a:p>
            <a:pPr marL="0" indent="0" algn="r">
              <a:buNone/>
            </a:pPr>
            <a:r>
              <a:rPr lang="en-US" sz="2000" i="1" dirty="0" smtClean="0"/>
              <a:t>Notes on Structured Programming, </a:t>
            </a:r>
            <a:r>
              <a:rPr lang="en-US" sz="2000" dirty="0" smtClean="0"/>
              <a:t>1970</a:t>
            </a:r>
            <a:endParaRPr lang="en-US" sz="2000" i="1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52625"/>
            <a:ext cx="19050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5800" y="5638800"/>
            <a:ext cx="4714752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Nevertheless testing is essential.  Why?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294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mtClean="0"/>
              <a:t>What Is Testing For?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>
            <a:noAutofit/>
          </a:bodyPr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chemeClr val="tx2"/>
                </a:solidFill>
              </a:rPr>
              <a:t>Validation = reasoning + testing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Make sure module does what it is specified to do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Uncover problems, increase confidence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 smtClean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Two rules: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 smtClean="0">
              <a:solidFill>
                <a:schemeClr val="accent6"/>
              </a:solidFill>
            </a:endParaRP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chemeClr val="tx2"/>
                </a:solidFill>
              </a:rPr>
              <a:t>1. Do it </a:t>
            </a:r>
            <a:r>
              <a:rPr lang="en-GB" sz="2000" dirty="0" smtClean="0">
                <a:solidFill>
                  <a:schemeClr val="accent6"/>
                </a:solidFill>
              </a:rPr>
              <a:t>early</a:t>
            </a:r>
            <a:r>
              <a:rPr lang="en-GB" sz="2000" dirty="0" smtClean="0">
                <a:solidFill>
                  <a:schemeClr val="tx2"/>
                </a:solidFill>
              </a:rPr>
              <a:t> and </a:t>
            </a:r>
            <a:r>
              <a:rPr lang="en-GB" sz="2000" dirty="0" smtClean="0">
                <a:solidFill>
                  <a:schemeClr val="accent6"/>
                </a:solidFill>
              </a:rPr>
              <a:t>often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Catch bugs quickly, before they have a chance to hide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chemeClr val="accent6"/>
                </a:solidFill>
              </a:rPr>
              <a:t>Automate</a:t>
            </a:r>
            <a:r>
              <a:rPr lang="en-GB" sz="2000" dirty="0" smtClean="0"/>
              <a:t> the process wherever feasible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600" dirty="0" smtClean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>
                <a:solidFill>
                  <a:schemeClr val="tx2"/>
                </a:solidFill>
              </a:rPr>
              <a:t>2. Be </a:t>
            </a:r>
            <a:r>
              <a:rPr lang="en-GB" sz="2000" dirty="0" smtClean="0">
                <a:solidFill>
                  <a:schemeClr val="accent6"/>
                </a:solidFill>
              </a:rPr>
              <a:t>systematic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If you thrash about randomly, the bugs will hide in the corner until you're gone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Understand what has been tested for and what has not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Have a strategy!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7909811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Kinds of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Testing is so important the field has terminology for different kinds of tests</a:t>
            </a:r>
          </a:p>
          <a:p>
            <a:pPr lvl="1"/>
            <a:r>
              <a:rPr lang="en-US" sz="2000" dirty="0" smtClean="0"/>
              <a:t>Won’t discuss all the kinds and terms</a:t>
            </a:r>
          </a:p>
          <a:p>
            <a:pPr lvl="1"/>
            <a:endParaRPr lang="en-US" sz="1200" dirty="0"/>
          </a:p>
          <a:p>
            <a:r>
              <a:rPr lang="en-US" sz="2000" dirty="0" smtClean="0"/>
              <a:t>Here are three orthogonal dimensions [so 8 varieties total]:</a:t>
            </a:r>
          </a:p>
          <a:p>
            <a:endParaRPr lang="en-US" sz="400" dirty="0" smtClean="0"/>
          </a:p>
          <a:p>
            <a:pPr lvl="1">
              <a:buClr>
                <a:schemeClr val="tx1"/>
              </a:buClr>
            </a:pPr>
            <a:r>
              <a:rPr lang="en-US" sz="2000" b="1" i="1" dirty="0" smtClean="0">
                <a:solidFill>
                  <a:srgbClr val="FF0000"/>
                </a:solidFill>
              </a:rPr>
              <a:t>Unit</a:t>
            </a:r>
            <a:r>
              <a:rPr lang="en-US" sz="2000" dirty="0" smtClean="0"/>
              <a:t> testing versus </a:t>
            </a:r>
            <a:r>
              <a:rPr lang="en-US" sz="2000" b="1" i="1" dirty="0" smtClean="0">
                <a:solidFill>
                  <a:srgbClr val="FF0000"/>
                </a:solidFill>
              </a:rPr>
              <a:t>system/integration</a:t>
            </a:r>
            <a:r>
              <a:rPr lang="en-US" sz="2000" dirty="0" smtClean="0"/>
              <a:t> testing</a:t>
            </a:r>
          </a:p>
          <a:p>
            <a:pPr lvl="2"/>
            <a:r>
              <a:rPr lang="en-US" sz="2000" dirty="0" smtClean="0"/>
              <a:t>One module’s functionality versus pieces fitting together</a:t>
            </a:r>
          </a:p>
          <a:p>
            <a:pPr lvl="2"/>
            <a:endParaRPr lang="en-US" sz="400" dirty="0" smtClean="0"/>
          </a:p>
          <a:p>
            <a:pPr lvl="1">
              <a:buClr>
                <a:schemeClr val="tx1"/>
              </a:buClr>
            </a:pPr>
            <a:r>
              <a:rPr lang="en-US" sz="2000" b="1" i="1" dirty="0" smtClean="0">
                <a:solidFill>
                  <a:srgbClr val="FF0000"/>
                </a:solidFill>
              </a:rPr>
              <a:t>Black-box</a:t>
            </a:r>
            <a:r>
              <a:rPr lang="en-US" sz="2000" dirty="0" smtClean="0"/>
              <a:t> testing versus </a:t>
            </a:r>
            <a:r>
              <a:rPr lang="en-US" sz="2000" b="1" i="1" dirty="0" smtClean="0">
                <a:solidFill>
                  <a:srgbClr val="FF0000"/>
                </a:solidFill>
              </a:rPr>
              <a:t>clear-box</a:t>
            </a:r>
            <a:r>
              <a:rPr lang="en-US" sz="2000" dirty="0" smtClean="0"/>
              <a:t> testing</a:t>
            </a:r>
          </a:p>
          <a:p>
            <a:pPr lvl="2"/>
            <a:r>
              <a:rPr lang="en-US" sz="2000" dirty="0" smtClean="0"/>
              <a:t>Does implementation influence test creation?</a:t>
            </a:r>
          </a:p>
          <a:p>
            <a:pPr lvl="2"/>
            <a:r>
              <a:rPr lang="en-US" sz="2000" dirty="0" smtClean="0"/>
              <a:t>“Do you look at the code when choosing test data?”</a:t>
            </a:r>
          </a:p>
          <a:p>
            <a:pPr lvl="2"/>
            <a:endParaRPr lang="en-US" sz="400" dirty="0" smtClean="0"/>
          </a:p>
          <a:p>
            <a:pPr lvl="1">
              <a:buClr>
                <a:schemeClr val="tx1"/>
              </a:buClr>
            </a:pPr>
            <a:r>
              <a:rPr lang="en-US" sz="2000" b="1" i="1" dirty="0" smtClean="0">
                <a:solidFill>
                  <a:srgbClr val="FF0000"/>
                </a:solidFill>
              </a:rPr>
              <a:t>Specification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testing versus </a:t>
            </a:r>
            <a:r>
              <a:rPr lang="en-US" sz="2000" b="1" i="1" dirty="0" smtClean="0">
                <a:solidFill>
                  <a:srgbClr val="FF0000"/>
                </a:solidFill>
              </a:rPr>
              <a:t>implementation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testing</a:t>
            </a:r>
          </a:p>
          <a:p>
            <a:pPr lvl="2"/>
            <a:r>
              <a:rPr lang="en-US" sz="2000" dirty="0" smtClean="0"/>
              <a:t>Test only behavior guaranteed by specification or other behavior expected for the implementation?</a:t>
            </a:r>
          </a:p>
          <a:p>
            <a:pPr lvl="2"/>
            <a:endParaRPr lang="en-US" sz="2000" dirty="0" smtClean="0"/>
          </a:p>
          <a:p>
            <a:pPr lvl="2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867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Unit Testing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sz="2000" dirty="0" smtClean="0"/>
              <a:t>A unit test focuses on one method, class, interface, or module</a:t>
            </a:r>
          </a:p>
          <a:p>
            <a:endParaRPr lang="en-US" sz="2000" dirty="0"/>
          </a:p>
          <a:p>
            <a:r>
              <a:rPr lang="en-US" sz="2000" dirty="0" smtClean="0"/>
              <a:t>Test a single unit in isolation from all others</a:t>
            </a:r>
          </a:p>
          <a:p>
            <a:endParaRPr lang="en-US" sz="2000" dirty="0"/>
          </a:p>
          <a:p>
            <a:r>
              <a:rPr lang="en-US" sz="2000" dirty="0" smtClean="0"/>
              <a:t>Typically done earlier in software life-cycle</a:t>
            </a:r>
          </a:p>
          <a:p>
            <a:pPr lvl="1"/>
            <a:r>
              <a:rPr lang="en-US" sz="2000" dirty="0" smtClean="0"/>
              <a:t>Integrate (and test the integration) after successful unit testing</a:t>
            </a:r>
          </a:p>
        </p:txBody>
      </p:sp>
    </p:spTree>
    <p:extLst>
      <p:ext uri="{BB962C8B-B14F-4D97-AF65-F5344CB8AC3E}">
        <p14:creationId xmlns:p14="http://schemas.microsoft.com/office/powerpoint/2010/main" val="293568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How is testing done?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620000" cy="3048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Write the test</a:t>
            </a:r>
          </a:p>
          <a:p>
            <a:pPr marL="457200" lvl="1" indent="0">
              <a:buNone/>
            </a:pPr>
            <a:r>
              <a:rPr lang="en-GB" sz="2000" dirty="0" smtClean="0"/>
              <a:t>1) Choose input data/configuration</a:t>
            </a:r>
          </a:p>
          <a:p>
            <a:pPr marL="457200" lvl="1" indent="0">
              <a:buNone/>
            </a:pPr>
            <a:r>
              <a:rPr lang="en-GB" sz="2000" dirty="0" smtClean="0"/>
              <a:t>2) Define the expected outcome </a:t>
            </a:r>
          </a:p>
          <a:p>
            <a:pPr marL="457200" lvl="1" indent="0">
              <a:buNone/>
            </a:pPr>
            <a:endParaRPr lang="en-GB" sz="2000" dirty="0" smtClean="0"/>
          </a:p>
          <a:p>
            <a:pPr marL="5715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Run the test</a:t>
            </a:r>
            <a:endParaRPr lang="en-GB" sz="2000" dirty="0" smtClean="0"/>
          </a:p>
          <a:p>
            <a:pPr marL="457200" lvl="1" indent="0">
              <a:buNone/>
            </a:pPr>
            <a:r>
              <a:rPr lang="en-GB" sz="2000" dirty="0" smtClean="0"/>
              <a:t>3) Run with input and record the outcome</a:t>
            </a:r>
          </a:p>
          <a:p>
            <a:pPr marL="457200" lvl="1" indent="0">
              <a:buNone/>
            </a:pPr>
            <a:r>
              <a:rPr lang="en-GB" sz="2000" dirty="0" smtClean="0"/>
              <a:t>4) Compare </a:t>
            </a:r>
            <a:r>
              <a:rPr lang="en-GB" sz="2000" i="1" dirty="0" smtClean="0"/>
              <a:t>observed</a:t>
            </a:r>
            <a:r>
              <a:rPr lang="en-GB" sz="2000" dirty="0" smtClean="0"/>
              <a:t> outcome to </a:t>
            </a:r>
            <a:r>
              <a:rPr lang="en-GB" sz="2000" i="1" dirty="0" smtClean="0"/>
              <a:t>expected</a:t>
            </a:r>
            <a:r>
              <a:rPr lang="en-GB" sz="2000" dirty="0" smtClean="0"/>
              <a:t> outcome</a:t>
            </a:r>
          </a:p>
          <a:p>
            <a:pPr marL="0" indent="0">
              <a:buNone/>
            </a:pPr>
            <a:endParaRPr lang="en-GB" sz="2000" dirty="0" smtClean="0"/>
          </a:p>
          <a:p>
            <a:pPr marL="457200" lvl="1" indent="0">
              <a:buNone/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711400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mtClean="0"/>
              <a:t>sqrt example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77200" cy="4495800"/>
          </a:xfrm>
        </p:spPr>
        <p:txBody>
          <a:bodyPr>
            <a:normAutofit/>
          </a:bodyPr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throws: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IllegalArgumentException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if x&lt;0</a:t>
            </a:r>
            <a:b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returns: approximation to square root of x</a:t>
            </a:r>
            <a:b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public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double </a:t>
            </a:r>
            <a:r>
              <a:rPr lang="en-GB" sz="2000" b="1" dirty="0" err="1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sqrt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(double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x</a:t>
            </a:r>
            <a:r>
              <a:rPr lang="en-GB" sz="20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){…}</a:t>
            </a:r>
            <a:endParaRPr lang="en-GB" sz="20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What are some values or ranges of </a:t>
            </a:r>
            <a:r>
              <a:rPr lang="en-GB" sz="2000" i="1" dirty="0" smtClean="0"/>
              <a:t>x</a:t>
            </a:r>
            <a:r>
              <a:rPr lang="en-GB" sz="2000" dirty="0" smtClean="0"/>
              <a:t> that might be worth probing?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x </a:t>
            </a:r>
            <a:r>
              <a:rPr lang="en-GB" sz="2000" dirty="0" smtClean="0"/>
              <a:t>&lt; 0 (exception thrown)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x </a:t>
            </a:r>
            <a:r>
              <a:rPr lang="en-GB" sz="2000" i="1" dirty="0" smtClean="0">
                <a:cs typeface="Times New Roman" pitchFamily="18" charset="0"/>
              </a:rPr>
              <a:t>≥ </a:t>
            </a:r>
            <a:r>
              <a:rPr lang="en-GB" sz="2000" dirty="0" smtClean="0"/>
              <a:t>0 (returns normally)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around </a:t>
            </a:r>
            <a:r>
              <a:rPr lang="en-GB" sz="2000" i="1" dirty="0" smtClean="0"/>
              <a:t>x </a:t>
            </a:r>
            <a:r>
              <a:rPr lang="en-GB" sz="2000" dirty="0" smtClean="0"/>
              <a:t>= 0 (boundary condition)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perfect squares (</a:t>
            </a:r>
            <a:r>
              <a:rPr lang="en-GB" sz="2000" dirty="0" err="1" smtClean="0"/>
              <a:t>sqrt</a:t>
            </a:r>
            <a:r>
              <a:rPr lang="en-GB" sz="2000" dirty="0" smtClean="0"/>
              <a:t>(</a:t>
            </a:r>
            <a:r>
              <a:rPr lang="en-GB" sz="2000" i="1" dirty="0" smtClean="0"/>
              <a:t>x</a:t>
            </a:r>
            <a:r>
              <a:rPr lang="en-GB" sz="2000" dirty="0" smtClean="0"/>
              <a:t>) an integer), non-perfect squares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x</a:t>
            </a:r>
            <a:r>
              <a:rPr lang="en-GB" sz="2000" dirty="0" smtClean="0"/>
              <a:t>&lt;</a:t>
            </a:r>
            <a:r>
              <a:rPr lang="en-GB" sz="2000" dirty="0" err="1" smtClean="0"/>
              <a:t>sqrt</a:t>
            </a:r>
            <a:r>
              <a:rPr lang="en-GB" sz="2000" dirty="0" smtClean="0"/>
              <a:t>(</a:t>
            </a:r>
            <a:r>
              <a:rPr lang="en-GB" sz="2000" i="1" dirty="0" smtClean="0"/>
              <a:t>x</a:t>
            </a:r>
            <a:r>
              <a:rPr lang="en-GB" sz="2000" dirty="0" smtClean="0"/>
              <a:t>) and </a:t>
            </a:r>
            <a:r>
              <a:rPr lang="en-GB" sz="2000" i="1" dirty="0" smtClean="0"/>
              <a:t>x</a:t>
            </a:r>
            <a:r>
              <a:rPr lang="en-GB" sz="2000" dirty="0" smtClean="0"/>
              <a:t>&gt;</a:t>
            </a:r>
            <a:r>
              <a:rPr lang="en-GB" sz="2000" dirty="0" err="1" smtClean="0"/>
              <a:t>sqrt</a:t>
            </a:r>
            <a:r>
              <a:rPr lang="en-GB" sz="2000" dirty="0" smtClean="0"/>
              <a:t>(</a:t>
            </a:r>
            <a:r>
              <a:rPr lang="en-GB" sz="2000" i="1" dirty="0" smtClean="0"/>
              <a:t>x</a:t>
            </a:r>
            <a:r>
              <a:rPr lang="en-GB" sz="2000" dirty="0" smtClean="0"/>
              <a:t>) – that's </a:t>
            </a:r>
            <a:r>
              <a:rPr lang="en-GB" sz="2000" i="1" dirty="0" smtClean="0"/>
              <a:t>x</a:t>
            </a:r>
            <a:r>
              <a:rPr lang="en-GB" sz="2000" dirty="0" smtClean="0"/>
              <a:t>&lt;1 and </a:t>
            </a:r>
            <a:r>
              <a:rPr lang="en-GB" sz="2000" i="1" dirty="0" smtClean="0"/>
              <a:t>x</a:t>
            </a:r>
            <a:r>
              <a:rPr lang="en-GB" sz="2000" dirty="0" smtClean="0"/>
              <a:t>&gt;1 (and </a:t>
            </a:r>
            <a:r>
              <a:rPr lang="en-GB" sz="2000" i="1" dirty="0" smtClean="0"/>
              <a:t>x</a:t>
            </a:r>
            <a:r>
              <a:rPr lang="en-GB" sz="2000" dirty="0" smtClean="0"/>
              <a:t>=1)</a:t>
            </a:r>
          </a:p>
          <a:p>
            <a:pPr marL="914400" lvl="2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Specific tests: say x = -1, 0, 0.5, 1, 4</a:t>
            </a:r>
          </a:p>
        </p:txBody>
      </p:sp>
    </p:spTree>
    <p:extLst>
      <p:ext uri="{BB962C8B-B14F-4D97-AF65-F5344CB8AC3E}">
        <p14:creationId xmlns:p14="http://schemas.microsoft.com/office/powerpoint/2010/main" val="19145784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What’s So Hard About Testing?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77200" cy="4495800"/>
          </a:xfrm>
        </p:spPr>
        <p:txBody>
          <a:bodyPr>
            <a:normAutofit/>
          </a:bodyPr>
          <a:lstStyle/>
          <a:p>
            <a:pPr marL="0" indent="0" eaLnBrk="1">
              <a:buNone/>
            </a:pPr>
            <a:r>
              <a:rPr lang="en-US" sz="2000" dirty="0" smtClean="0"/>
              <a:t>“Just </a:t>
            </a:r>
            <a:r>
              <a:rPr lang="en-US" sz="2000" dirty="0"/>
              <a:t>try it and see if it works</a:t>
            </a:r>
            <a:r>
              <a:rPr lang="en-US" sz="2000" dirty="0" smtClean="0"/>
              <a:t>...”</a:t>
            </a:r>
          </a:p>
          <a:p>
            <a:pPr marL="0" indent="0" eaLnBrk="1">
              <a:buNone/>
            </a:pPr>
            <a:endParaRPr lang="en-US" sz="2000" dirty="0"/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 smtClean="0">
                <a:solidFill>
                  <a:schemeClr val="accent6"/>
                </a:solidFill>
                <a:latin typeface="Courier New" pitchFamily="49" charset="0"/>
              </a:rPr>
              <a:t>  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requires: 1 ≤ </a:t>
            </a:r>
            <a:r>
              <a:rPr lang="en-US" sz="2000" b="1" dirty="0" err="1">
                <a:solidFill>
                  <a:srgbClr val="7030A0"/>
                </a:solidFill>
                <a:latin typeface="Courier New" pitchFamily="49" charset="0"/>
              </a:rPr>
              <a:t>x,y,z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 ≤ 10000</a:t>
            </a:r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  //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returns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:  computes </a:t>
            </a: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some f(</a:t>
            </a:r>
            <a:r>
              <a:rPr lang="en-US" sz="2000" b="1" i="1" dirty="0" err="1">
                <a:solidFill>
                  <a:srgbClr val="7030A0"/>
                </a:solidFill>
                <a:latin typeface="Courier New" pitchFamily="49" charset="0"/>
              </a:rPr>
              <a:t>x,y,z</a:t>
            </a: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)</a:t>
            </a:r>
            <a:endParaRPr lang="en-US" sz="2000" b="1" dirty="0">
              <a:solidFill>
                <a:srgbClr val="7030A0"/>
              </a:solidFill>
              <a:latin typeface="Courier New" pitchFamily="49" charset="0"/>
            </a:endParaRPr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>
                <a:solidFill>
                  <a:srgbClr val="9C20EE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proc1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y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z</a:t>
            </a:r>
            <a:r>
              <a:rPr lang="en-US" sz="2000" b="1" dirty="0" smtClean="0">
                <a:latin typeface="Courier New" pitchFamily="49" charset="0"/>
              </a:rPr>
              <a:t>){…}</a:t>
            </a:r>
            <a:endParaRPr lang="en-US" sz="2000" b="1" dirty="0">
              <a:latin typeface="Courier New" pitchFamily="49" charset="0"/>
            </a:endParaRPr>
          </a:p>
          <a:p>
            <a:pPr marL="0" indent="0" eaLnBrk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sz="2000" b="1" dirty="0">
                <a:latin typeface="Courier New" pitchFamily="49" charset="0"/>
              </a:rPr>
              <a:t>       </a:t>
            </a:r>
            <a:endParaRPr lang="en-US" sz="2000" b="1" dirty="0">
              <a:solidFill>
                <a:schemeClr val="accent2"/>
              </a:solidFill>
            </a:endParaRPr>
          </a:p>
          <a:p>
            <a:pPr marL="0" indent="0" eaLnBrk="1">
              <a:buNone/>
            </a:pPr>
            <a:r>
              <a:rPr lang="en-US" sz="2000" dirty="0">
                <a:solidFill>
                  <a:schemeClr val="tx2"/>
                </a:solidFill>
              </a:rPr>
              <a:t>Exhaustive testing would require 1 trillion runs!</a:t>
            </a:r>
          </a:p>
          <a:p>
            <a:pPr lvl="1" eaLnBrk="1"/>
            <a:r>
              <a:rPr lang="en-US" sz="2000" dirty="0"/>
              <a:t>Sounds totally impractical – and this is a trivially small problem</a:t>
            </a:r>
          </a:p>
          <a:p>
            <a:pPr marL="0" indent="0" eaLnBrk="1">
              <a:buNone/>
            </a:pPr>
            <a:endParaRPr lang="en-US" sz="2000" dirty="0"/>
          </a:p>
          <a:p>
            <a:pPr marL="0" indent="0" eaLnBrk="1">
              <a:buNone/>
            </a:pPr>
            <a:r>
              <a:rPr lang="en-US" sz="2000" dirty="0">
                <a:solidFill>
                  <a:schemeClr val="tx2"/>
                </a:solidFill>
              </a:rPr>
              <a:t>Key problem: choosing test </a:t>
            </a:r>
            <a:r>
              <a:rPr lang="en-US" sz="2000" dirty="0" smtClean="0">
                <a:solidFill>
                  <a:schemeClr val="tx2"/>
                </a:solidFill>
              </a:rPr>
              <a:t>suite</a:t>
            </a:r>
            <a:endParaRPr lang="en-US" sz="2000" dirty="0">
              <a:solidFill>
                <a:schemeClr val="tx2"/>
              </a:solidFill>
            </a:endParaRPr>
          </a:p>
          <a:p>
            <a:pPr lvl="1" eaLnBrk="1">
              <a:buClr>
                <a:schemeClr val="tx1"/>
              </a:buClr>
            </a:pPr>
            <a:r>
              <a:rPr lang="en-US" sz="2000" b="1" dirty="0">
                <a:solidFill>
                  <a:srgbClr val="FF0000"/>
                </a:solidFill>
              </a:rPr>
              <a:t>Small enough </a:t>
            </a:r>
            <a:r>
              <a:rPr lang="en-US" sz="2000" dirty="0"/>
              <a:t>to finish </a:t>
            </a:r>
            <a:r>
              <a:rPr lang="en-US" sz="2000" dirty="0" smtClean="0"/>
              <a:t>in a useful amount of time </a:t>
            </a:r>
            <a:endParaRPr lang="en-US" sz="2000" dirty="0"/>
          </a:p>
          <a:p>
            <a:pPr lvl="1" eaLnBrk="1">
              <a:buClr>
                <a:schemeClr val="tx1"/>
              </a:buClr>
            </a:pPr>
            <a:r>
              <a:rPr lang="en-US" sz="2000" b="1" dirty="0">
                <a:solidFill>
                  <a:srgbClr val="FF0000"/>
                </a:solidFill>
              </a:rPr>
              <a:t>Large enough </a:t>
            </a:r>
            <a:r>
              <a:rPr lang="en-US" sz="2000" dirty="0"/>
              <a:t>to </a:t>
            </a:r>
            <a:r>
              <a:rPr lang="en-US" sz="2000" dirty="0" smtClean="0"/>
              <a:t>provide a useful amount of validation</a:t>
            </a:r>
            <a:endParaRPr lang="en-US" sz="20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2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Approach: Partition the Input Space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defTabSz="829452" eaLnBrk="1">
              <a:lnSpc>
                <a:spcPct val="90000"/>
              </a:lnSpc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Ideal test suite: </a:t>
            </a:r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 smtClean="0"/>
              <a:t>Identify sets with same behavior</a:t>
            </a:r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 smtClean="0"/>
              <a:t>Try one input from each set</a:t>
            </a:r>
          </a:p>
          <a:p>
            <a:pPr marL="0" indent="0" defTabSz="829452" eaLnBrk="1">
              <a:lnSpc>
                <a:spcPct val="110000"/>
              </a:lnSpc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 defTabSz="829452" eaLnBrk="1">
              <a:lnSpc>
                <a:spcPct val="110000"/>
              </a:lnSpc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Two problems:</a:t>
            </a:r>
          </a:p>
          <a:p>
            <a:pPr marL="0" indent="0" defTabSz="829452" eaLnBrk="1">
              <a:lnSpc>
                <a:spcPct val="110000"/>
              </a:lnSpc>
              <a:buNone/>
            </a:pPr>
            <a:endParaRPr lang="en-US" sz="1000" dirty="0" smtClean="0">
              <a:solidFill>
                <a:schemeClr val="tx2"/>
              </a:solidFill>
            </a:endParaRPr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 smtClean="0"/>
              <a:t>1. Notion of </a:t>
            </a:r>
            <a:r>
              <a:rPr lang="en-US" sz="2000" dirty="0" smtClean="0">
                <a:solidFill>
                  <a:srgbClr val="0206AC"/>
                </a:solidFill>
              </a:rPr>
              <a:t>same behavior</a:t>
            </a:r>
            <a:r>
              <a:rPr lang="en-US" sz="2000" dirty="0" smtClean="0"/>
              <a:t> is subtle</a:t>
            </a:r>
          </a:p>
          <a:p>
            <a:pPr marL="1129878" lvl="2" indent="-342900" defTabSz="829452" eaLnBrk="1">
              <a:lnSpc>
                <a:spcPct val="90000"/>
              </a:lnSpc>
            </a:pPr>
            <a:r>
              <a:rPr lang="en-US" sz="2000" dirty="0"/>
              <a:t>Naive approach: </a:t>
            </a:r>
            <a:r>
              <a:rPr lang="en-US" sz="2000" dirty="0">
                <a:solidFill>
                  <a:srgbClr val="0206AC"/>
                </a:solidFill>
              </a:rPr>
              <a:t>execution equivalence</a:t>
            </a:r>
            <a:endParaRPr lang="en-US" sz="2000" dirty="0"/>
          </a:p>
          <a:p>
            <a:pPr marL="1129878" lvl="2" indent="-342900" defTabSz="829452" eaLnBrk="1">
              <a:lnSpc>
                <a:spcPct val="90000"/>
              </a:lnSpc>
            </a:pPr>
            <a:r>
              <a:rPr lang="en-US" sz="2000" dirty="0"/>
              <a:t>Better approach: </a:t>
            </a:r>
            <a:r>
              <a:rPr lang="en-US" sz="2000" dirty="0">
                <a:solidFill>
                  <a:srgbClr val="0206AC"/>
                </a:solidFill>
              </a:rPr>
              <a:t>revealing subdomains</a:t>
            </a:r>
          </a:p>
          <a:p>
            <a:pPr marL="1244178" lvl="3" indent="0" defTabSz="829452" eaLnBrk="1">
              <a:lnSpc>
                <a:spcPct val="90000"/>
              </a:lnSpc>
              <a:buNone/>
            </a:pPr>
            <a:endParaRPr lang="en-US" dirty="0" smtClean="0"/>
          </a:p>
          <a:p>
            <a:pPr marL="313925" lvl="1" indent="0" defTabSz="829452" eaLnBrk="1">
              <a:lnSpc>
                <a:spcPct val="90000"/>
              </a:lnSpc>
              <a:buNone/>
            </a:pPr>
            <a:r>
              <a:rPr lang="en-US" sz="2000" dirty="0" smtClean="0"/>
              <a:t>2. Discovering the sets requires perfect knowledge</a:t>
            </a:r>
          </a:p>
          <a:p>
            <a:pPr marL="1056875" lvl="2" indent="-342900" defTabSz="829452" eaLnBrk="1">
              <a:lnSpc>
                <a:spcPct val="90000"/>
              </a:lnSpc>
            </a:pPr>
            <a:r>
              <a:rPr lang="en-US" sz="2000" dirty="0"/>
              <a:t>If we had it, we wouldn’t need to </a:t>
            </a:r>
            <a:r>
              <a:rPr lang="en-US" sz="2000" dirty="0" smtClean="0"/>
              <a:t>test</a:t>
            </a:r>
          </a:p>
          <a:p>
            <a:pPr marL="1056875" lvl="2" indent="-342900" defTabSz="829452" eaLnBrk="1">
              <a:lnSpc>
                <a:spcPct val="90000"/>
              </a:lnSpc>
            </a:pPr>
            <a:r>
              <a:rPr lang="en-US" sz="2000" dirty="0"/>
              <a:t>Use heuristics to approximate </a:t>
            </a:r>
            <a:r>
              <a:rPr lang="en-US" sz="2000" dirty="0" smtClean="0"/>
              <a:t>cheaply</a:t>
            </a:r>
          </a:p>
          <a:p>
            <a:pPr marL="1056875" lvl="2" indent="-342900" defTabSz="829452" eaLnBrk="1">
              <a:lnSpc>
                <a:spcPct val="90000"/>
              </a:lnSpc>
            </a:pPr>
            <a:endParaRPr lang="en-US" sz="2000" dirty="0"/>
          </a:p>
          <a:p>
            <a:pPr marL="1056875" lvl="2" indent="-342900" defTabSz="829452" eaLnBrk="1">
              <a:lnSpc>
                <a:spcPct val="90000"/>
              </a:lnSpc>
            </a:pPr>
            <a:endParaRPr lang="en-US" sz="20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6096000" y="1618242"/>
            <a:ext cx="2143395" cy="1658358"/>
            <a:chOff x="6646253" y="2116133"/>
            <a:chExt cx="2143395" cy="1658358"/>
          </a:xfrm>
        </p:grpSpPr>
        <p:sp>
          <p:nvSpPr>
            <p:cNvPr id="15364" name="Rectangle 4"/>
            <p:cNvSpPr>
              <a:spLocks noChangeArrowheads="1"/>
            </p:cNvSpPr>
            <p:nvPr/>
          </p:nvSpPr>
          <p:spPr bwMode="auto">
            <a:xfrm>
              <a:off x="6646253" y="2116133"/>
              <a:ext cx="2143395" cy="1658358"/>
            </a:xfrm>
            <a:prstGeom prst="rect">
              <a:avLst/>
            </a:prstGeom>
            <a:solidFill>
              <a:srgbClr val="99FFCC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grpSp>
          <p:nvGrpSpPr>
            <p:cNvPr id="15365" name="Group 5"/>
            <p:cNvGrpSpPr>
              <a:grpSpLocks/>
            </p:cNvGrpSpPr>
            <p:nvPr/>
          </p:nvGrpSpPr>
          <p:grpSpPr bwMode="auto">
            <a:xfrm>
              <a:off x="6646253" y="2116133"/>
              <a:ext cx="2143395" cy="1658358"/>
              <a:chOff x="4080" y="1248"/>
              <a:chExt cx="1488" cy="1152"/>
            </a:xfrm>
          </p:grpSpPr>
          <p:sp>
            <p:nvSpPr>
              <p:cNvPr id="15372" name="Freeform 6"/>
              <p:cNvSpPr>
                <a:spLocks/>
              </p:cNvSpPr>
              <p:nvPr/>
            </p:nvSpPr>
            <p:spPr bwMode="auto">
              <a:xfrm>
                <a:off x="4608" y="1248"/>
                <a:ext cx="648" cy="1152"/>
              </a:xfrm>
              <a:custGeom>
                <a:avLst/>
                <a:gdLst>
                  <a:gd name="T0" fmla="*/ 192 w 648"/>
                  <a:gd name="T1" fmla="*/ 0 h 1152"/>
                  <a:gd name="T2" fmla="*/ 0 w 648"/>
                  <a:gd name="T3" fmla="*/ 528 h 1152"/>
                  <a:gd name="T4" fmla="*/ 192 w 648"/>
                  <a:gd name="T5" fmla="*/ 864 h 1152"/>
                  <a:gd name="T6" fmla="*/ 576 w 648"/>
                  <a:gd name="T7" fmla="*/ 1008 h 1152"/>
                  <a:gd name="T8" fmla="*/ 624 w 648"/>
                  <a:gd name="T9" fmla="*/ 1152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8"/>
                  <a:gd name="T16" fmla="*/ 0 h 1152"/>
                  <a:gd name="T17" fmla="*/ 648 w 648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8" h="1152">
                    <a:moveTo>
                      <a:pt x="192" y="0"/>
                    </a:moveTo>
                    <a:cubicBezTo>
                      <a:pt x="96" y="192"/>
                      <a:pt x="0" y="384"/>
                      <a:pt x="0" y="528"/>
                    </a:cubicBezTo>
                    <a:cubicBezTo>
                      <a:pt x="0" y="672"/>
                      <a:pt x="96" y="784"/>
                      <a:pt x="192" y="864"/>
                    </a:cubicBezTo>
                    <a:cubicBezTo>
                      <a:pt x="288" y="944"/>
                      <a:pt x="504" y="960"/>
                      <a:pt x="576" y="1008"/>
                    </a:cubicBezTo>
                    <a:cubicBezTo>
                      <a:pt x="648" y="1056"/>
                      <a:pt x="616" y="1128"/>
                      <a:pt x="624" y="1152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3" name="Freeform 7"/>
              <p:cNvSpPr>
                <a:spLocks/>
              </p:cNvSpPr>
              <p:nvPr/>
            </p:nvSpPr>
            <p:spPr bwMode="auto">
              <a:xfrm>
                <a:off x="4080" y="1728"/>
                <a:ext cx="1488" cy="336"/>
              </a:xfrm>
              <a:custGeom>
                <a:avLst/>
                <a:gdLst>
                  <a:gd name="T0" fmla="*/ 0 w 1488"/>
                  <a:gd name="T1" fmla="*/ 288 h 336"/>
                  <a:gd name="T2" fmla="*/ 48 w 1488"/>
                  <a:gd name="T3" fmla="*/ 288 h 336"/>
                  <a:gd name="T4" fmla="*/ 288 w 1488"/>
                  <a:gd name="T5" fmla="*/ 48 h 336"/>
                  <a:gd name="T6" fmla="*/ 576 w 1488"/>
                  <a:gd name="T7" fmla="*/ 336 h 336"/>
                  <a:gd name="T8" fmla="*/ 1056 w 1488"/>
                  <a:gd name="T9" fmla="*/ 48 h 336"/>
                  <a:gd name="T10" fmla="*/ 1488 w 1488"/>
                  <a:gd name="T11" fmla="*/ 48 h 3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88"/>
                  <a:gd name="T19" fmla="*/ 0 h 336"/>
                  <a:gd name="T20" fmla="*/ 1488 w 1488"/>
                  <a:gd name="T21" fmla="*/ 336 h 3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88" h="336">
                    <a:moveTo>
                      <a:pt x="0" y="288"/>
                    </a:moveTo>
                    <a:cubicBezTo>
                      <a:pt x="0" y="308"/>
                      <a:pt x="0" y="328"/>
                      <a:pt x="48" y="288"/>
                    </a:cubicBezTo>
                    <a:cubicBezTo>
                      <a:pt x="96" y="248"/>
                      <a:pt x="200" y="40"/>
                      <a:pt x="288" y="48"/>
                    </a:cubicBezTo>
                    <a:cubicBezTo>
                      <a:pt x="376" y="56"/>
                      <a:pt x="448" y="336"/>
                      <a:pt x="576" y="336"/>
                    </a:cubicBezTo>
                    <a:cubicBezTo>
                      <a:pt x="704" y="336"/>
                      <a:pt x="904" y="96"/>
                      <a:pt x="1056" y="48"/>
                    </a:cubicBezTo>
                    <a:cubicBezTo>
                      <a:pt x="1208" y="0"/>
                      <a:pt x="1348" y="24"/>
                      <a:pt x="1488" y="48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4" name="Freeform 8"/>
              <p:cNvSpPr>
                <a:spLocks/>
              </p:cNvSpPr>
              <p:nvPr/>
            </p:nvSpPr>
            <p:spPr bwMode="auto">
              <a:xfrm>
                <a:off x="5136" y="1248"/>
                <a:ext cx="328" cy="528"/>
              </a:xfrm>
              <a:custGeom>
                <a:avLst/>
                <a:gdLst>
                  <a:gd name="T0" fmla="*/ 48 w 328"/>
                  <a:gd name="T1" fmla="*/ 528 h 528"/>
                  <a:gd name="T2" fmla="*/ 0 w 328"/>
                  <a:gd name="T3" fmla="*/ 384 h 528"/>
                  <a:gd name="T4" fmla="*/ 48 w 328"/>
                  <a:gd name="T5" fmla="*/ 240 h 528"/>
                  <a:gd name="T6" fmla="*/ 288 w 328"/>
                  <a:gd name="T7" fmla="*/ 144 h 528"/>
                  <a:gd name="T8" fmla="*/ 288 w 328"/>
                  <a:gd name="T9" fmla="*/ 0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528"/>
                  <a:gd name="T17" fmla="*/ 328 w 328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528">
                    <a:moveTo>
                      <a:pt x="48" y="528"/>
                    </a:moveTo>
                    <a:cubicBezTo>
                      <a:pt x="24" y="480"/>
                      <a:pt x="0" y="432"/>
                      <a:pt x="0" y="384"/>
                    </a:cubicBezTo>
                    <a:cubicBezTo>
                      <a:pt x="0" y="336"/>
                      <a:pt x="0" y="280"/>
                      <a:pt x="48" y="240"/>
                    </a:cubicBezTo>
                    <a:cubicBezTo>
                      <a:pt x="96" y="200"/>
                      <a:pt x="248" y="184"/>
                      <a:pt x="288" y="144"/>
                    </a:cubicBezTo>
                    <a:cubicBezTo>
                      <a:pt x="328" y="104"/>
                      <a:pt x="308" y="52"/>
                      <a:pt x="288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66" name="Group 9"/>
            <p:cNvGrpSpPr>
              <a:grpSpLocks/>
            </p:cNvGrpSpPr>
            <p:nvPr/>
          </p:nvGrpSpPr>
          <p:grpSpPr bwMode="auto">
            <a:xfrm>
              <a:off x="6922820" y="2461625"/>
              <a:ext cx="1659403" cy="1105572"/>
              <a:chOff x="4272" y="1488"/>
              <a:chExt cx="1152" cy="768"/>
            </a:xfrm>
          </p:grpSpPr>
          <p:sp>
            <p:nvSpPr>
              <p:cNvPr id="15367" name="Oval 10"/>
              <p:cNvSpPr>
                <a:spLocks noChangeArrowheads="1"/>
              </p:cNvSpPr>
              <p:nvPr/>
            </p:nvSpPr>
            <p:spPr bwMode="auto">
              <a:xfrm>
                <a:off x="4272" y="148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8" name="Oval 11"/>
              <p:cNvSpPr>
                <a:spLocks noChangeArrowheads="1"/>
              </p:cNvSpPr>
              <p:nvPr/>
            </p:nvSpPr>
            <p:spPr bwMode="auto">
              <a:xfrm>
                <a:off x="4848" y="1536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9" name="Oval 12"/>
              <p:cNvSpPr>
                <a:spLocks noChangeArrowheads="1"/>
              </p:cNvSpPr>
              <p:nvPr/>
            </p:nvSpPr>
            <p:spPr bwMode="auto">
              <a:xfrm>
                <a:off x="5328" y="1584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0" name="Oval 13"/>
              <p:cNvSpPr>
                <a:spLocks noChangeArrowheads="1"/>
              </p:cNvSpPr>
              <p:nvPr/>
            </p:nvSpPr>
            <p:spPr bwMode="auto">
              <a:xfrm>
                <a:off x="5040" y="196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1" name="Oval 14"/>
              <p:cNvSpPr>
                <a:spLocks noChangeArrowheads="1"/>
              </p:cNvSpPr>
              <p:nvPr/>
            </p:nvSpPr>
            <p:spPr bwMode="auto">
              <a:xfrm>
                <a:off x="4560" y="2160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679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Naive Approach: Execution Equivalence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returns:  x &lt; 0    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⇒ 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returns –x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 otherwise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⇒ 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returns x</a:t>
            </a:r>
          </a:p>
          <a:p>
            <a:pPr marL="0" indent="0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abs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 smtClean="0">
                <a:latin typeface="Courier New" pitchFamily="49" charset="0"/>
              </a:rPr>
              <a:t>   </a:t>
            </a:r>
            <a:r>
              <a:rPr lang="en-US" sz="2000" b="1" dirty="0">
                <a:latin typeface="Courier New" pitchFamily="49" charset="0"/>
              </a:rPr>
              <a:t>if (x &lt; 0) return -x;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   else       return 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</a:rPr>
              <a:t>}</a:t>
            </a:r>
            <a:endParaRPr lang="en-US" sz="2000" b="1" dirty="0">
              <a:latin typeface="Courier New" pitchFamily="49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000" b="1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sz="2000" dirty="0"/>
              <a:t>All x &lt; 0 are </a:t>
            </a:r>
            <a:r>
              <a:rPr lang="en-US" sz="2000" dirty="0">
                <a:solidFill>
                  <a:srgbClr val="0206AC"/>
                </a:solidFill>
              </a:rPr>
              <a:t>execution equivalent</a:t>
            </a:r>
            <a:r>
              <a:rPr lang="en-US" sz="2000" dirty="0"/>
              <a:t>:</a:t>
            </a:r>
          </a:p>
          <a:p>
            <a:pPr lvl="1"/>
            <a:r>
              <a:rPr lang="en-US" sz="2000" dirty="0" smtClean="0"/>
              <a:t>Program </a:t>
            </a:r>
            <a:r>
              <a:rPr lang="en-US" sz="2000" dirty="0"/>
              <a:t>takes same sequence of steps for any x &lt; 0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All x ≥ 0 are execution equivalent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Suggests that {-3, 3}, for example, is a good test suite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714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Why correct software matters</a:t>
            </a:r>
          </a:p>
          <a:p>
            <a:pPr lvl="1"/>
            <a:r>
              <a:rPr lang="en-US" sz="2000" dirty="0" smtClean="0"/>
              <a:t>Motivates testing </a:t>
            </a:r>
            <a:r>
              <a:rPr lang="en-US" sz="2000" i="1" dirty="0" smtClean="0"/>
              <a:t>and</a:t>
            </a:r>
            <a:r>
              <a:rPr lang="en-US" sz="2000" dirty="0" smtClean="0"/>
              <a:t> more than testing, but now seems like a fine time for the discussion</a:t>
            </a:r>
          </a:p>
          <a:p>
            <a:endParaRPr lang="en-US" sz="1000" dirty="0" smtClean="0"/>
          </a:p>
          <a:p>
            <a:r>
              <a:rPr lang="en-US" sz="2000" dirty="0" smtClean="0"/>
              <a:t>Testing principles and strategies</a:t>
            </a:r>
          </a:p>
          <a:p>
            <a:endParaRPr lang="en-US" sz="600" dirty="0" smtClean="0"/>
          </a:p>
          <a:p>
            <a:pPr lvl="1"/>
            <a:r>
              <a:rPr lang="en-US" sz="2000" dirty="0" smtClean="0"/>
              <a:t>Purpose of testing</a:t>
            </a:r>
          </a:p>
          <a:p>
            <a:endParaRPr lang="en-US" sz="600" dirty="0" smtClean="0"/>
          </a:p>
          <a:p>
            <a:pPr lvl="1"/>
            <a:r>
              <a:rPr lang="en-US" sz="2000" dirty="0" smtClean="0"/>
              <a:t>Kinds of testing</a:t>
            </a:r>
            <a:endParaRPr lang="en-US" sz="2000" dirty="0"/>
          </a:p>
          <a:p>
            <a:endParaRPr lang="en-US" sz="600" dirty="0" smtClean="0"/>
          </a:p>
          <a:p>
            <a:pPr lvl="1"/>
            <a:r>
              <a:rPr lang="en-US" sz="2000" dirty="0" smtClean="0"/>
              <a:t>Heuristics for good test suites</a:t>
            </a:r>
          </a:p>
          <a:p>
            <a:endParaRPr lang="en-US" sz="600" dirty="0"/>
          </a:p>
          <a:p>
            <a:pPr lvl="1"/>
            <a:r>
              <a:rPr lang="en-US" sz="2000" dirty="0" smtClean="0"/>
              <a:t>Black-box testing</a:t>
            </a:r>
          </a:p>
          <a:p>
            <a:endParaRPr lang="en-US" sz="600" dirty="0"/>
          </a:p>
          <a:p>
            <a:pPr lvl="1"/>
            <a:r>
              <a:rPr lang="en-US" sz="2000" dirty="0" smtClean="0"/>
              <a:t>Clear-box testing and coverage metrics</a:t>
            </a:r>
          </a:p>
          <a:p>
            <a:endParaRPr lang="en-US" sz="600" dirty="0"/>
          </a:p>
          <a:p>
            <a:pPr lvl="1"/>
            <a:r>
              <a:rPr lang="en-US" sz="2000" dirty="0" smtClean="0"/>
              <a:t>Regression testing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99678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z="3200" dirty="0" smtClean="0"/>
              <a:t>Execution </a:t>
            </a:r>
            <a:r>
              <a:rPr lang="en-US" sz="3200" dirty="0"/>
              <a:t>Equivalence </a:t>
            </a:r>
            <a:r>
              <a:rPr lang="en-US" sz="3200" dirty="0" smtClean="0"/>
              <a:t>Can Be Wrong</a:t>
            </a:r>
            <a:endParaRPr lang="en-US" sz="32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returns:  x &lt; 0    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⇒ 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returns –x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 otherwise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⇒ 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returns x</a:t>
            </a:r>
          </a:p>
          <a:p>
            <a:pPr marL="0" indent="0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abs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</a:rPr>
              <a:t>   if (x &lt; </a:t>
            </a:r>
            <a:r>
              <a:rPr lang="en-US" sz="2000" b="1" dirty="0" smtClean="0">
                <a:latin typeface="Courier New" pitchFamily="49" charset="0"/>
              </a:rPr>
              <a:t>-2) </a:t>
            </a:r>
            <a:r>
              <a:rPr lang="en-US" sz="2000" b="1" dirty="0">
                <a:latin typeface="Courier New" pitchFamily="49" charset="0"/>
              </a:rPr>
              <a:t>return -x;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   else       </a:t>
            </a:r>
            <a:r>
              <a:rPr lang="en-US" sz="2000" b="1" dirty="0" smtClean="0">
                <a:latin typeface="Courier New" pitchFamily="49" charset="0"/>
              </a:rPr>
              <a:t> return </a:t>
            </a:r>
            <a:r>
              <a:rPr lang="en-US" sz="2000" b="1" dirty="0">
                <a:latin typeface="Courier New" pitchFamily="49" charset="0"/>
              </a:rPr>
              <a:t>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 smtClean="0">
                <a:latin typeface="Courier New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{-</a:t>
            </a:r>
            <a:r>
              <a:rPr lang="en-US" sz="2000" dirty="0"/>
              <a:t>3, 3} does not reveal the error</a:t>
            </a:r>
            <a:r>
              <a:rPr lang="en-US" sz="2000" dirty="0" smtClean="0"/>
              <a:t>!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Two possible executions: x &lt; -2 and x &gt;= -2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Three possible behaviors:</a:t>
            </a:r>
          </a:p>
          <a:p>
            <a:pPr lvl="1"/>
            <a:r>
              <a:rPr lang="en-US" sz="2000" dirty="0" smtClean="0"/>
              <a:t>x &lt; -2 OK</a:t>
            </a:r>
          </a:p>
          <a:p>
            <a:pPr lvl="1"/>
            <a:r>
              <a:rPr lang="en-US" sz="2000" dirty="0" smtClean="0"/>
              <a:t>x = -2 or x= -1 (BAD)</a:t>
            </a:r>
          </a:p>
          <a:p>
            <a:pPr lvl="1"/>
            <a:r>
              <a:rPr lang="en-US" sz="2000" dirty="0" smtClean="0"/>
              <a:t>x ≥ 0 OK</a:t>
            </a:r>
            <a:endParaRPr lang="en-US" sz="2000" dirty="0"/>
          </a:p>
          <a:p>
            <a:pPr lvl="1" eaLnBrk="1">
              <a:buFont typeface="22 03" charset="0"/>
              <a:buNone/>
            </a:pPr>
            <a:endParaRPr lang="en-US" sz="2000" dirty="0" smtClean="0"/>
          </a:p>
          <a:p>
            <a:pPr lvl="1" eaLnBrk="1">
              <a:buFont typeface="22 03" charset="0"/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17824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Heuristic:  Revealing Subdomains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A </a:t>
            </a:r>
            <a:r>
              <a:rPr lang="en-GB" sz="2000" i="1" dirty="0" smtClean="0">
                <a:solidFill>
                  <a:srgbClr val="0000FF"/>
                </a:solidFill>
              </a:rPr>
              <a:t>subdomain</a:t>
            </a:r>
            <a:r>
              <a:rPr lang="en-GB" sz="2000" dirty="0" smtClean="0"/>
              <a:t> is a subset of possible inputs</a:t>
            </a:r>
          </a:p>
          <a:p>
            <a:endParaRPr lang="en-GB" sz="2000" dirty="0" smtClean="0"/>
          </a:p>
          <a:p>
            <a:r>
              <a:rPr lang="en-GB" sz="2000" dirty="0" smtClean="0"/>
              <a:t>A subdomain is </a:t>
            </a:r>
            <a:r>
              <a:rPr lang="en-GB" sz="2000" i="1" dirty="0" smtClean="0">
                <a:solidFill>
                  <a:srgbClr val="0000FF"/>
                </a:solidFill>
              </a:rPr>
              <a:t>revealing</a:t>
            </a:r>
            <a:r>
              <a:rPr lang="en-GB" sz="2000" dirty="0" smtClean="0">
                <a:solidFill>
                  <a:srgbClr val="0000FF"/>
                </a:solidFill>
              </a:rPr>
              <a:t> </a:t>
            </a:r>
            <a:r>
              <a:rPr lang="en-GB" sz="2000" dirty="0" smtClean="0"/>
              <a:t>for error </a:t>
            </a:r>
            <a:r>
              <a:rPr lang="en-GB" sz="2000" i="1" dirty="0" smtClean="0"/>
              <a:t>E</a:t>
            </a:r>
            <a:r>
              <a:rPr lang="en-GB" sz="2000" dirty="0" smtClean="0"/>
              <a:t> if either:</a:t>
            </a:r>
          </a:p>
          <a:p>
            <a:pPr lvl="1">
              <a:buClr>
                <a:schemeClr val="tx1"/>
              </a:buClr>
            </a:pPr>
            <a:r>
              <a:rPr lang="en-GB" sz="2000" i="1" dirty="0" smtClean="0">
                <a:solidFill>
                  <a:srgbClr val="008000"/>
                </a:solidFill>
              </a:rPr>
              <a:t>Every</a:t>
            </a:r>
            <a:r>
              <a:rPr lang="en-GB" sz="2000" dirty="0" smtClean="0">
                <a:solidFill>
                  <a:srgbClr val="008000"/>
                </a:solidFill>
              </a:rPr>
              <a:t> </a:t>
            </a:r>
            <a:r>
              <a:rPr lang="en-GB" sz="2000" dirty="0" smtClean="0"/>
              <a:t>input in that subdomain triggers error E, </a:t>
            </a:r>
            <a:r>
              <a:rPr lang="en-GB" sz="2000" i="1" dirty="0" smtClean="0">
                <a:solidFill>
                  <a:srgbClr val="00B050"/>
                </a:solidFill>
              </a:rPr>
              <a:t>or</a:t>
            </a:r>
          </a:p>
          <a:p>
            <a:pPr lvl="1">
              <a:buClr>
                <a:schemeClr val="tx1"/>
              </a:buClr>
            </a:pPr>
            <a:r>
              <a:rPr lang="en-GB" sz="2000" i="1" dirty="0" smtClean="0">
                <a:solidFill>
                  <a:srgbClr val="008000"/>
                </a:solidFill>
              </a:rPr>
              <a:t>No</a:t>
            </a:r>
            <a:r>
              <a:rPr lang="en-GB" sz="2000" dirty="0" smtClean="0">
                <a:solidFill>
                  <a:srgbClr val="008000"/>
                </a:solidFill>
              </a:rPr>
              <a:t> </a:t>
            </a:r>
            <a:r>
              <a:rPr lang="en-GB" sz="2000" dirty="0" smtClean="0"/>
              <a:t>input in that subdomain triggers error E</a:t>
            </a:r>
          </a:p>
          <a:p>
            <a:pPr lvl="1"/>
            <a:endParaRPr lang="en-GB" sz="2000" dirty="0" smtClean="0"/>
          </a:p>
          <a:p>
            <a:r>
              <a:rPr lang="en-GB" sz="2000" dirty="0" smtClean="0"/>
              <a:t>Need test only one input from a given subdomain</a:t>
            </a:r>
          </a:p>
          <a:p>
            <a:pPr lvl="1"/>
            <a:r>
              <a:rPr lang="en-GB" sz="2000" dirty="0" smtClean="0"/>
              <a:t>If subdomains cover the entire input space, we are </a:t>
            </a:r>
            <a:r>
              <a:rPr lang="en-GB" sz="2000" i="1" dirty="0" smtClean="0">
                <a:solidFill>
                  <a:srgbClr val="008000"/>
                </a:solidFill>
              </a:rPr>
              <a:t>guaranteed</a:t>
            </a:r>
            <a:r>
              <a:rPr lang="en-GB" sz="2000" dirty="0" smtClean="0">
                <a:solidFill>
                  <a:srgbClr val="008000"/>
                </a:solidFill>
              </a:rPr>
              <a:t> </a:t>
            </a:r>
            <a:r>
              <a:rPr lang="en-GB" sz="1000" dirty="0">
                <a:solidFill>
                  <a:srgbClr val="008000"/>
                </a:solidFill>
              </a:rPr>
              <a:t> </a:t>
            </a:r>
            <a:r>
              <a:rPr lang="en-GB" sz="2000" dirty="0" smtClean="0"/>
              <a:t>to detect the error if it is present</a:t>
            </a:r>
          </a:p>
          <a:p>
            <a:pPr lvl="1"/>
            <a:endParaRPr lang="en-GB" sz="2000" dirty="0" smtClean="0"/>
          </a:p>
          <a:p>
            <a:r>
              <a:rPr lang="en-GB" sz="2000" dirty="0" smtClean="0"/>
              <a:t>The trick is to </a:t>
            </a:r>
            <a:r>
              <a:rPr lang="en-GB" sz="2000" i="1" dirty="0" smtClean="0"/>
              <a:t>guess</a:t>
            </a:r>
            <a:r>
              <a:rPr lang="en-GB" sz="2000" dirty="0" smtClean="0"/>
              <a:t> these revealing subdomains</a:t>
            </a:r>
          </a:p>
        </p:txBody>
      </p:sp>
    </p:spTree>
    <p:extLst>
      <p:ext uri="{BB962C8B-B14F-4D97-AF65-F5344CB8AC3E}">
        <p14:creationId xmlns:p14="http://schemas.microsoft.com/office/powerpoint/2010/main" val="27625785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Example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>
            <a:noAutofit/>
          </a:bodyPr>
          <a:lstStyle/>
          <a:p>
            <a:pPr marL="97921" indent="0">
              <a:buNone/>
              <a:defRPr/>
            </a:pPr>
            <a:r>
              <a:rPr lang="en-US" sz="2000" dirty="0" smtClean="0"/>
              <a:t>For buggy </a:t>
            </a:r>
            <a:r>
              <a:rPr lang="en-US" sz="2000" b="1" dirty="0" smtClean="0">
                <a:latin typeface="Courier New" pitchFamily="49" charset="0"/>
              </a:rPr>
              <a:t>abs</a:t>
            </a:r>
            <a:r>
              <a:rPr lang="en-US" sz="2000" dirty="0" smtClean="0"/>
              <a:t>, what are revealing subdomains?</a:t>
            </a:r>
          </a:p>
          <a:p>
            <a:pPr marL="840871" lvl="1">
              <a:defRPr/>
            </a:pPr>
            <a:r>
              <a:rPr lang="en-US" sz="2000" dirty="0" smtClean="0"/>
              <a:t>Value tested on is a good (clear-box) hint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// 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returns:  x &lt; 0    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⇒ 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returns –x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 otherwise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⇒ 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returns x</a:t>
            </a:r>
          </a:p>
          <a:p>
            <a:pPr marL="0" indent="0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abs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sz="2000" b="1" dirty="0">
                <a:latin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000" b="1" dirty="0">
                <a:latin typeface="Courier New" pitchFamily="49" charset="0"/>
              </a:rPr>
              <a:t>   if (x &lt; -2) return -x;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   else      </a:t>
            </a:r>
            <a:r>
              <a:rPr lang="en-US" sz="2000" b="1" dirty="0" smtClean="0">
                <a:latin typeface="Courier New" pitchFamily="49" charset="0"/>
              </a:rPr>
              <a:t>  </a:t>
            </a:r>
            <a:r>
              <a:rPr lang="en-US" sz="2000" b="1" dirty="0">
                <a:latin typeface="Courier New" pitchFamily="49" charset="0"/>
              </a:rPr>
              <a:t>return x;</a:t>
            </a:r>
            <a:br>
              <a:rPr lang="en-US" sz="2000" b="1" dirty="0">
                <a:latin typeface="Courier New" pitchFamily="49" charset="0"/>
              </a:rPr>
            </a:br>
            <a:r>
              <a:rPr lang="en-US" sz="2000" b="1" dirty="0">
                <a:latin typeface="Courier New" pitchFamily="49" charset="0"/>
              </a:rPr>
              <a:t>}</a:t>
            </a:r>
          </a:p>
          <a:p>
            <a:pPr marL="0" indent="0" eaLnBrk="1">
              <a:buNone/>
              <a:defRPr/>
            </a:pPr>
            <a:endParaRPr lang="en-US" sz="1400" b="1" dirty="0" smtClean="0">
              <a:latin typeface="Courier New" pitchFamily="49" charset="0"/>
            </a:endParaRPr>
          </a:p>
          <a:p>
            <a:pPr eaLnBrk="1">
              <a:buFont typeface="22 03" charset="0"/>
              <a:buNone/>
              <a:defRPr/>
            </a:pPr>
            <a:r>
              <a:rPr lang="en-US" sz="2000" dirty="0" smtClean="0"/>
              <a:t>Example sets of subdomains:</a:t>
            </a:r>
          </a:p>
          <a:p>
            <a:pPr lvl="1" eaLnBrk="1">
              <a:defRPr/>
            </a:pPr>
            <a:r>
              <a:rPr lang="en-US" sz="2000" dirty="0" smtClean="0"/>
              <a:t>Which is best?</a:t>
            </a:r>
          </a:p>
          <a:p>
            <a:pPr marL="457200" lvl="1" indent="0" eaLnBrk="1">
              <a:buNone/>
              <a:defRPr/>
            </a:pPr>
            <a:endParaRPr lang="en-US" sz="2000" dirty="0" smtClean="0"/>
          </a:p>
          <a:p>
            <a:pPr marL="0" indent="0" eaLnBrk="1">
              <a:buNone/>
              <a:defRPr/>
            </a:pPr>
            <a:r>
              <a:rPr lang="en-US" sz="2000" dirty="0" smtClean="0"/>
              <a:t>Why </a:t>
            </a:r>
            <a:r>
              <a:rPr lang="en-US" sz="2000" i="1" dirty="0" smtClean="0"/>
              <a:t>not</a:t>
            </a:r>
            <a:r>
              <a:rPr lang="en-US" sz="2000" dirty="0" smtClean="0"/>
              <a:t>: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4343400" y="4702324"/>
            <a:ext cx="3336150" cy="7078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… {-2} {-</a:t>
            </a:r>
            <a:r>
              <a:rPr lang="en-US" sz="2000" b="1" dirty="0">
                <a:solidFill>
                  <a:srgbClr val="001963"/>
                </a:solidFill>
                <a:latin typeface="+mn-lt"/>
              </a:rPr>
              <a:t>1</a:t>
            </a:r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} {0} {1} …</a:t>
            </a:r>
          </a:p>
          <a:p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{…, -4, -3} {-</a:t>
            </a:r>
            <a:r>
              <a:rPr lang="en-US" sz="2000" b="1" dirty="0">
                <a:solidFill>
                  <a:srgbClr val="001963"/>
                </a:solidFill>
                <a:latin typeface="+mn-lt"/>
              </a:rPr>
              <a:t>2, -1} </a:t>
            </a:r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{0, 1, …}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3277033" y="5029776"/>
            <a:ext cx="303935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u="sng">
              <a:latin typeface="Symbol" pitchFamily="18" charset="2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133600" y="5638800"/>
            <a:ext cx="4286731" cy="40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{…,-6, -5, -4} </a:t>
            </a:r>
            <a:r>
              <a:rPr lang="en-US" sz="2000" b="1" dirty="0">
                <a:solidFill>
                  <a:srgbClr val="001963"/>
                </a:solidFill>
                <a:latin typeface="+mn-lt"/>
              </a:rPr>
              <a:t>{-3, -2, -1</a:t>
            </a:r>
            <a:r>
              <a:rPr lang="en-US" sz="2000" b="1" dirty="0" smtClean="0">
                <a:solidFill>
                  <a:srgbClr val="001963"/>
                </a:solidFill>
                <a:latin typeface="+mn-lt"/>
              </a:rPr>
              <a:t>} {0, 1, 2, …}</a:t>
            </a:r>
            <a:endParaRPr lang="en-US" sz="2000" b="1" dirty="0">
              <a:solidFill>
                <a:srgbClr val="00196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520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Heuristics for Designing Test Suites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620000" cy="4495800"/>
          </a:xfrm>
        </p:spPr>
        <p:txBody>
          <a:bodyPr/>
          <a:lstStyle/>
          <a:p>
            <a:pPr eaLnBrk="1">
              <a:buFont typeface="22 03" charset="0"/>
              <a:buNone/>
            </a:pPr>
            <a:r>
              <a:rPr lang="en-US" sz="2000" dirty="0" smtClean="0"/>
              <a:t>A good heuristic gives:</a:t>
            </a:r>
          </a:p>
          <a:p>
            <a:pPr lvl="1" eaLnBrk="1"/>
            <a:r>
              <a:rPr lang="en-US" sz="2000" dirty="0" smtClean="0"/>
              <a:t>Few subdomains</a:t>
            </a:r>
          </a:p>
          <a:p>
            <a:pPr lvl="1" eaLnBrk="1"/>
            <a:r>
              <a:rPr lang="en-US" sz="2000" b="1" dirty="0" smtClean="0">
                <a:sym typeface="Symbol" pitchFamily="18" charset="2"/>
              </a:rPr>
              <a:t></a:t>
            </a:r>
            <a:r>
              <a:rPr lang="en-US" sz="2000" dirty="0" smtClean="0"/>
              <a:t> errors </a:t>
            </a:r>
            <a:r>
              <a:rPr lang="en-US" sz="2000" dirty="0" smtClean="0">
                <a:sym typeface="Symbol" pitchFamily="18" charset="2"/>
              </a:rPr>
              <a:t>in some class of errors E</a:t>
            </a:r>
            <a:r>
              <a:rPr lang="en-US" sz="2000" dirty="0" smtClean="0"/>
              <a:t>, </a:t>
            </a:r>
          </a:p>
          <a:p>
            <a:pPr marL="457200" lvl="1" indent="0" eaLnBrk="1">
              <a:buNone/>
            </a:pPr>
            <a:r>
              <a:rPr lang="en-US" sz="2000" dirty="0" smtClean="0"/>
              <a:t>      High probability that some subdomain is revealing for E 	and triggers E</a:t>
            </a:r>
          </a:p>
          <a:p>
            <a:pPr lvl="1" eaLnBrk="1"/>
            <a:endParaRPr lang="en-US" sz="2000" dirty="0" smtClean="0"/>
          </a:p>
          <a:p>
            <a:pPr marL="0" indent="0" eaLnBrk="1">
              <a:buNone/>
            </a:pPr>
            <a:r>
              <a:rPr lang="en-US" sz="2000" dirty="0" smtClean="0"/>
              <a:t>Different heuristics target different classes of errors</a:t>
            </a:r>
          </a:p>
          <a:p>
            <a:pPr lvl="1" eaLnBrk="1"/>
            <a:r>
              <a:rPr lang="en-US" sz="2000" dirty="0" smtClean="0"/>
              <a:t>In practice, combine multiple heuristics </a:t>
            </a:r>
          </a:p>
          <a:p>
            <a:pPr lvl="1" eaLnBrk="1"/>
            <a:r>
              <a:rPr lang="en-US" sz="2000" dirty="0" smtClean="0"/>
              <a:t>Really a way to think about and communicate your test choices</a:t>
            </a:r>
          </a:p>
        </p:txBody>
      </p:sp>
    </p:spTree>
    <p:extLst>
      <p:ext uri="{BB962C8B-B14F-4D97-AF65-F5344CB8AC3E}">
        <p14:creationId xmlns:p14="http://schemas.microsoft.com/office/powerpoint/2010/main" val="133106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 smtClean="0"/>
              <a:t>Black-Box Testing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>
            <a:normAutofit/>
          </a:bodyPr>
          <a:lstStyle/>
          <a:p>
            <a:pPr marL="0" indent="0" eaLnBrk="1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Heuristic: Explore alternate cases in the specification</a:t>
            </a:r>
          </a:p>
          <a:p>
            <a:pPr marL="457200" lvl="1" indent="0" eaLnBrk="1">
              <a:buNone/>
            </a:pPr>
            <a:r>
              <a:rPr lang="en-US" sz="2000" dirty="0" smtClean="0"/>
              <a:t>Procedure is a </a:t>
            </a:r>
            <a:r>
              <a:rPr lang="en-US" sz="2000" dirty="0" smtClean="0">
                <a:solidFill>
                  <a:srgbClr val="0206AC"/>
                </a:solidFill>
              </a:rPr>
              <a:t>black box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  <a:r>
              <a:rPr lang="en-US" sz="2000" dirty="0" smtClean="0"/>
              <a:t>  interface visible, internals hidden</a:t>
            </a:r>
          </a:p>
          <a:p>
            <a:pPr marL="0" indent="0" eaLnBrk="1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 eaLnBrk="1">
              <a:buNone/>
            </a:pPr>
            <a:r>
              <a:rPr lang="en-US" sz="2000" dirty="0" smtClean="0"/>
              <a:t>Example</a:t>
            </a:r>
          </a:p>
          <a:p>
            <a:pPr marL="457200" lvl="1" indent="0">
              <a:buNone/>
            </a:pPr>
            <a:r>
              <a:rPr lang="en-US" sz="2000" b="1" i="1" dirty="0" smtClean="0">
                <a:solidFill>
                  <a:srgbClr val="7030A0"/>
                </a:solidFill>
                <a:latin typeface="Courier New" pitchFamily="49" charset="0"/>
              </a:rPr>
              <a:t>  // returns</a:t>
            </a: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:  a &gt; b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⇒</a:t>
            </a:r>
            <a:r>
              <a:rPr lang="en-US" sz="2000" b="1" i="1" dirty="0" smtClean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returns a</a:t>
            </a:r>
            <a:b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  //           a &lt; b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⇒</a:t>
            </a:r>
            <a:r>
              <a:rPr lang="en-US" sz="2000" b="1" i="1" dirty="0" smtClean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returns b</a:t>
            </a:r>
            <a:b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  //           a = b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⇒</a:t>
            </a:r>
            <a:r>
              <a:rPr lang="en-US" sz="2000" b="1" i="1" dirty="0" smtClean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US" sz="2000" b="1" i="1" dirty="0">
                <a:solidFill>
                  <a:srgbClr val="7030A0"/>
                </a:solidFill>
                <a:latin typeface="Courier New" pitchFamily="49" charset="0"/>
              </a:rPr>
              <a:t>returns a</a:t>
            </a:r>
          </a:p>
          <a:p>
            <a:pPr marL="457200" lvl="1" indent="0" eaLnBrk="1">
              <a:buNone/>
            </a:pPr>
            <a:r>
              <a:rPr lang="en-US" sz="2000" b="1" i="1" dirty="0">
                <a:solidFill>
                  <a:srgbClr val="9C20EE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max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b</a:t>
            </a:r>
            <a:r>
              <a:rPr lang="en-US" sz="2000" b="1" dirty="0" smtClean="0">
                <a:latin typeface="Courier New" pitchFamily="49" charset="0"/>
              </a:rPr>
              <a:t>) {…}</a:t>
            </a:r>
            <a:r>
              <a:rPr lang="en-US" sz="2000" b="1" dirty="0">
                <a:latin typeface="Courier New" pitchFamily="49" charset="0"/>
              </a:rPr>
              <a:t/>
            </a:r>
            <a:br>
              <a:rPr lang="en-US" sz="2000" b="1" dirty="0">
                <a:latin typeface="Courier New" pitchFamily="49" charset="0"/>
              </a:rPr>
            </a:br>
            <a:endParaRPr lang="en-US" sz="2000" b="1" dirty="0" smtClean="0">
              <a:solidFill>
                <a:schemeClr val="accent2"/>
              </a:solidFill>
            </a:endParaRPr>
          </a:p>
          <a:p>
            <a:pPr marL="457200" lvl="1" indent="0" eaLnBrk="1">
              <a:buNone/>
            </a:pPr>
            <a:r>
              <a:rPr lang="en-US" sz="2000" dirty="0" smtClean="0"/>
              <a:t>3 cases lead to 3 tests</a:t>
            </a:r>
          </a:p>
          <a:p>
            <a:pPr marL="457200" lvl="1" indent="0" eaLnBrk="1">
              <a:buNone/>
            </a:pPr>
            <a:r>
              <a:rPr lang="en-US" sz="2000" dirty="0" smtClean="0"/>
              <a:t>	(4, 3)  ⇒ 4   </a:t>
            </a:r>
            <a:r>
              <a:rPr lang="en-US" sz="2000" i="1" dirty="0" smtClean="0"/>
              <a:t>(i.e. any input in the subdomain a &gt; b)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 	(3, 4)  ⇒ 4   </a:t>
            </a:r>
            <a:r>
              <a:rPr lang="en-US" sz="2000" i="1" dirty="0" smtClean="0"/>
              <a:t>(i.e. any input in the subdomain a &lt; b)</a:t>
            </a:r>
            <a:br>
              <a:rPr lang="en-US" sz="2000" i="1" dirty="0" smtClean="0"/>
            </a:br>
            <a:r>
              <a:rPr lang="en-US" sz="2000" i="1" dirty="0" smtClean="0"/>
              <a:t> 	</a:t>
            </a:r>
            <a:r>
              <a:rPr lang="en-US" sz="2000" dirty="0" smtClean="0"/>
              <a:t>(3, 3)  ⇒ 3   </a:t>
            </a:r>
            <a:r>
              <a:rPr lang="en-US" sz="2000" i="1" dirty="0" smtClean="0"/>
              <a:t>(i.e. any input in the subdomain a = b)</a:t>
            </a:r>
            <a:r>
              <a:rPr lang="en-US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096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Black Box Testing: Advantages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Process is not influenced by component being tested</a:t>
            </a:r>
          </a:p>
          <a:p>
            <a:pPr lvl="1"/>
            <a:r>
              <a:rPr lang="en-US" sz="2000" dirty="0" smtClean="0"/>
              <a:t>Assumptions embodied in code not propagated to test data</a:t>
            </a:r>
          </a:p>
          <a:p>
            <a:pPr lvl="1"/>
            <a:r>
              <a:rPr lang="en-US" sz="2000" dirty="0" smtClean="0"/>
              <a:t>(Avoids “group-think” of making the same mistake)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Robust with respect to changes in implementation</a:t>
            </a:r>
          </a:p>
          <a:p>
            <a:pPr lvl="1"/>
            <a:r>
              <a:rPr lang="en-US" sz="2000" dirty="0" smtClean="0"/>
              <a:t>Test data need not be changed when code is changed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Allows for independent testers</a:t>
            </a:r>
          </a:p>
          <a:p>
            <a:pPr lvl="1"/>
            <a:r>
              <a:rPr lang="en-US" sz="2000" dirty="0" smtClean="0"/>
              <a:t>Testers need not be familiar with code</a:t>
            </a:r>
          </a:p>
          <a:p>
            <a:pPr lvl="1"/>
            <a:r>
              <a:rPr lang="en-US" sz="2000" dirty="0" smtClean="0"/>
              <a:t>Tests can be developed before the code</a:t>
            </a:r>
          </a:p>
        </p:txBody>
      </p:sp>
    </p:spTree>
    <p:extLst>
      <p:ext uri="{BB962C8B-B14F-4D97-AF65-F5344CB8AC3E}">
        <p14:creationId xmlns:p14="http://schemas.microsoft.com/office/powerpoint/2010/main" val="148468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More Complex Example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>
              <a:buNone/>
            </a:pPr>
            <a:r>
              <a:rPr lang="en-US" sz="2000" dirty="0" smtClean="0"/>
              <a:t>Write tests based on cases in the specification</a:t>
            </a:r>
          </a:p>
          <a:p>
            <a:pPr marL="457200" lvl="1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returns: the smallest </a:t>
            </a:r>
            <a:r>
              <a:rPr lang="en-US" sz="2000" b="1" dirty="0" err="1">
                <a:solidFill>
                  <a:srgbClr val="7030A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 such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         that a[</a:t>
            </a:r>
            <a:r>
              <a:rPr lang="en-US" sz="2000" b="1" dirty="0" err="1">
                <a:solidFill>
                  <a:srgbClr val="7030A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] == value</a:t>
            </a:r>
            <a:b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</a:rPr>
              <a:t>// throws:  Missing if value is not in a</a:t>
            </a:r>
          </a:p>
          <a:p>
            <a:pPr marL="457200" lvl="1" indent="0" eaLnBrk="1">
              <a:buNone/>
            </a:pP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find</a:t>
            </a:r>
            <a:r>
              <a:rPr lang="en-US" sz="2000" b="1" dirty="0">
                <a:latin typeface="Courier New" pitchFamily="49" charset="0"/>
              </a:rPr>
              <a:t>(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[]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a</a:t>
            </a:r>
            <a:r>
              <a:rPr lang="en-US" sz="2000" b="1" dirty="0">
                <a:latin typeface="Courier New" pitchFamily="49" charset="0"/>
              </a:rPr>
              <a:t>, </a:t>
            </a:r>
            <a:r>
              <a:rPr lang="en-US" sz="2000" b="1" dirty="0" err="1">
                <a:latin typeface="Courier New" pitchFamily="49" charset="0"/>
              </a:rPr>
              <a:t>int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urier New" pitchFamily="49" charset="0"/>
              </a:rPr>
              <a:t>value</a:t>
            </a:r>
            <a:r>
              <a:rPr lang="en-US" sz="2000" b="1" dirty="0">
                <a:latin typeface="Courier New" pitchFamily="49" charset="0"/>
              </a:rPr>
              <a:t>) throws Missing</a:t>
            </a:r>
            <a:r>
              <a:rPr lang="en-US" sz="2000" b="1" i="1" dirty="0">
                <a:latin typeface="Courier New" pitchFamily="49" charset="0"/>
              </a:rPr>
              <a:t/>
            </a:r>
            <a:br>
              <a:rPr lang="en-US" sz="2000" b="1" i="1" dirty="0">
                <a:latin typeface="Courier New" pitchFamily="49" charset="0"/>
              </a:rPr>
            </a:br>
            <a:endParaRPr lang="en-US" sz="2000" b="1" i="1" dirty="0">
              <a:solidFill>
                <a:schemeClr val="accent2"/>
              </a:solidFill>
              <a:latin typeface="Courier New" pitchFamily="49" charset="0"/>
            </a:endParaRPr>
          </a:p>
          <a:p>
            <a:pPr marL="0" indent="0" eaLnBrk="1">
              <a:buNone/>
            </a:pPr>
            <a:r>
              <a:rPr lang="en-US" sz="2000" dirty="0" smtClean="0"/>
              <a:t>Two obvious tests:</a:t>
            </a:r>
            <a:br>
              <a:rPr lang="en-US" sz="2000" dirty="0" smtClean="0"/>
            </a:br>
            <a:r>
              <a:rPr lang="en-US" sz="2000" dirty="0" smtClean="0"/>
              <a:t>	(  [4, 5, 6], 5  )	⇒ 1</a:t>
            </a:r>
            <a:br>
              <a:rPr lang="en-US" sz="2000" dirty="0" smtClean="0"/>
            </a:br>
            <a:r>
              <a:rPr lang="en-US" sz="2000" dirty="0" smtClean="0"/>
              <a:t>	(  [4, 5, 6], 7  )	⇒ throw Missing</a:t>
            </a:r>
          </a:p>
          <a:p>
            <a:pPr marL="0" indent="0" eaLnBrk="1">
              <a:buNone/>
            </a:pPr>
            <a:r>
              <a:rPr lang="en-US" sz="2000" dirty="0" smtClean="0"/>
              <a:t>Have we captured all the cases?</a:t>
            </a:r>
          </a:p>
          <a:p>
            <a:pPr marL="0" indent="0" eaLnBrk="1">
              <a:buNone/>
            </a:pPr>
            <a:endParaRPr lang="en-US" sz="2000" dirty="0" smtClean="0"/>
          </a:p>
          <a:p>
            <a:pPr marL="0" indent="0" eaLnBrk="1">
              <a:buNone/>
            </a:pPr>
            <a:r>
              <a:rPr lang="en-US" sz="2000" dirty="0" smtClean="0"/>
              <a:t>Must hunt for multiple cases</a:t>
            </a:r>
          </a:p>
          <a:p>
            <a:pPr lvl="1" eaLnBrk="1"/>
            <a:r>
              <a:rPr lang="en-US" sz="2000" dirty="0" smtClean="0"/>
              <a:t>Including scrutiny of effects and modifies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580968" y="4648297"/>
            <a:ext cx="184378" cy="45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u="sng">
              <a:latin typeface="Symbol" pitchFamily="18" charset="2"/>
            </a:endParaRP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5029200" y="4800600"/>
            <a:ext cx="2553884" cy="461655"/>
          </a:xfrm>
          <a:prstGeom prst="rect">
            <a:avLst/>
          </a:prstGeom>
          <a:solidFill>
            <a:srgbClr val="F7FB6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>
                <a:solidFill>
                  <a:srgbClr val="001963"/>
                </a:solidFill>
                <a:latin typeface="Symbol" pitchFamily="18" charset="2"/>
              </a:rPr>
              <a:t>(  [4, 5, 5], 5  ) </a:t>
            </a:r>
            <a:r>
              <a:rPr lang="en-US" dirty="0"/>
              <a:t>⇒</a:t>
            </a:r>
            <a:r>
              <a:rPr lang="en-US" b="1" dirty="0" smtClean="0">
                <a:solidFill>
                  <a:srgbClr val="001963"/>
                </a:solidFill>
                <a:latin typeface="Symbol" pitchFamily="18" charset="2"/>
              </a:rPr>
              <a:t> </a:t>
            </a:r>
            <a:r>
              <a:rPr lang="en-US" b="1" dirty="0">
                <a:solidFill>
                  <a:srgbClr val="001963"/>
                </a:solidFill>
                <a:latin typeface="Symbol" pitchFamily="18" charset="2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2847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 smtClean="0"/>
              <a:t>Heuristic: Boundary Testing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252" y="1627263"/>
            <a:ext cx="8325822" cy="4773537"/>
          </a:xfrm>
        </p:spPr>
        <p:txBody>
          <a:bodyPr/>
          <a:lstStyle/>
          <a:p>
            <a:pPr marL="0" indent="0" eaLnBrk="1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Create tests at the edges of subdomains</a:t>
            </a:r>
          </a:p>
          <a:p>
            <a:pPr marL="0" indent="0" eaLnBrk="1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 eaLnBrk="1">
              <a:buNone/>
            </a:pPr>
            <a:r>
              <a:rPr lang="en-US" sz="2000" dirty="0" smtClean="0"/>
              <a:t>Why? </a:t>
            </a:r>
          </a:p>
          <a:p>
            <a:pPr lvl="1" eaLnBrk="1"/>
            <a:r>
              <a:rPr lang="en-US" sz="2000" dirty="0" smtClean="0"/>
              <a:t>Off-by-one bugs</a:t>
            </a:r>
          </a:p>
          <a:p>
            <a:pPr lvl="1" eaLnBrk="1"/>
            <a:r>
              <a:rPr lang="en-US" sz="2000" dirty="0" smtClean="0"/>
              <a:t>“Empty” cases (0 elements,</a:t>
            </a:r>
          </a:p>
          <a:p>
            <a:pPr marL="457200" lvl="1" indent="0" eaLnBrk="1">
              <a:buNone/>
            </a:pPr>
            <a:r>
              <a:rPr lang="en-US" sz="2000" dirty="0"/>
              <a:t> </a:t>
            </a:r>
            <a:r>
              <a:rPr lang="en-US" sz="2000" dirty="0" smtClean="0"/>
              <a:t>   null, …)</a:t>
            </a:r>
          </a:p>
          <a:p>
            <a:pPr lvl="1" eaLnBrk="1"/>
            <a:r>
              <a:rPr lang="en-US" sz="2000" dirty="0" smtClean="0"/>
              <a:t>Overflow errors in arithmetic</a:t>
            </a:r>
          </a:p>
          <a:p>
            <a:pPr lvl="1" eaLnBrk="1"/>
            <a:r>
              <a:rPr lang="en-US" sz="2000" dirty="0" smtClean="0"/>
              <a:t>Object aliasing</a:t>
            </a:r>
          </a:p>
          <a:p>
            <a:pPr marL="0" indent="0" eaLnBrk="1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 eaLnBrk="1">
              <a:buNone/>
            </a:pPr>
            <a:r>
              <a:rPr lang="en-US" sz="2000" dirty="0" smtClean="0"/>
              <a:t>Small subdomains at the edges of the “main” subdomains have a high probability of revealing many common errors</a:t>
            </a:r>
          </a:p>
          <a:p>
            <a:pPr lvl="1" eaLnBrk="1"/>
            <a:r>
              <a:rPr lang="en-US" sz="2000" dirty="0" smtClean="0"/>
              <a:t>Also, you might have </a:t>
            </a:r>
            <a:r>
              <a:rPr lang="en-US" sz="2000" dirty="0" err="1" smtClean="0"/>
              <a:t>misdrawn</a:t>
            </a:r>
            <a:r>
              <a:rPr lang="en-US" sz="2000" dirty="0" smtClean="0"/>
              <a:t> the boundaries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822314" y="2107496"/>
            <a:ext cx="2831557" cy="2049297"/>
            <a:chOff x="5822314" y="2107496"/>
            <a:chExt cx="3174760" cy="2320549"/>
          </a:xfrm>
        </p:grpSpPr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5822314" y="2107496"/>
              <a:ext cx="3174760" cy="2320549"/>
            </a:xfrm>
            <a:prstGeom prst="rect">
              <a:avLst/>
            </a:prstGeom>
            <a:solidFill>
              <a:srgbClr val="99FFCC"/>
            </a:solid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82945" tIns="41473" rIns="82945" bIns="41473" anchor="ctr"/>
            <a:lstStyle/>
            <a:p>
              <a:endParaRPr lang="en-US"/>
            </a:p>
          </p:txBody>
        </p:sp>
        <p:grpSp>
          <p:nvGrpSpPr>
            <p:cNvPr id="24581" name="Group 5"/>
            <p:cNvGrpSpPr>
              <a:grpSpLocks/>
            </p:cNvGrpSpPr>
            <p:nvPr/>
          </p:nvGrpSpPr>
          <p:grpSpPr bwMode="auto">
            <a:xfrm>
              <a:off x="5822314" y="2107496"/>
              <a:ext cx="3174760" cy="2320549"/>
              <a:chOff x="4080" y="1248"/>
              <a:chExt cx="1488" cy="1152"/>
            </a:xfrm>
          </p:grpSpPr>
          <p:sp>
            <p:nvSpPr>
              <p:cNvPr id="24602" name="Freeform 6"/>
              <p:cNvSpPr>
                <a:spLocks/>
              </p:cNvSpPr>
              <p:nvPr/>
            </p:nvSpPr>
            <p:spPr bwMode="auto">
              <a:xfrm>
                <a:off x="4608" y="1248"/>
                <a:ext cx="648" cy="1152"/>
              </a:xfrm>
              <a:custGeom>
                <a:avLst/>
                <a:gdLst>
                  <a:gd name="T0" fmla="*/ 192 w 648"/>
                  <a:gd name="T1" fmla="*/ 0 h 1152"/>
                  <a:gd name="T2" fmla="*/ 0 w 648"/>
                  <a:gd name="T3" fmla="*/ 528 h 1152"/>
                  <a:gd name="T4" fmla="*/ 192 w 648"/>
                  <a:gd name="T5" fmla="*/ 864 h 1152"/>
                  <a:gd name="T6" fmla="*/ 576 w 648"/>
                  <a:gd name="T7" fmla="*/ 1008 h 1152"/>
                  <a:gd name="T8" fmla="*/ 624 w 648"/>
                  <a:gd name="T9" fmla="*/ 1152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8"/>
                  <a:gd name="T16" fmla="*/ 0 h 1152"/>
                  <a:gd name="T17" fmla="*/ 648 w 648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8" h="1152">
                    <a:moveTo>
                      <a:pt x="192" y="0"/>
                    </a:moveTo>
                    <a:cubicBezTo>
                      <a:pt x="96" y="192"/>
                      <a:pt x="0" y="384"/>
                      <a:pt x="0" y="528"/>
                    </a:cubicBezTo>
                    <a:cubicBezTo>
                      <a:pt x="0" y="672"/>
                      <a:pt x="96" y="784"/>
                      <a:pt x="192" y="864"/>
                    </a:cubicBezTo>
                    <a:cubicBezTo>
                      <a:pt x="288" y="944"/>
                      <a:pt x="504" y="960"/>
                      <a:pt x="576" y="1008"/>
                    </a:cubicBezTo>
                    <a:cubicBezTo>
                      <a:pt x="648" y="1056"/>
                      <a:pt x="616" y="1128"/>
                      <a:pt x="624" y="1152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3" name="Freeform 7"/>
              <p:cNvSpPr>
                <a:spLocks/>
              </p:cNvSpPr>
              <p:nvPr/>
            </p:nvSpPr>
            <p:spPr bwMode="auto">
              <a:xfrm>
                <a:off x="4080" y="1728"/>
                <a:ext cx="1488" cy="336"/>
              </a:xfrm>
              <a:custGeom>
                <a:avLst/>
                <a:gdLst>
                  <a:gd name="T0" fmla="*/ 0 w 1488"/>
                  <a:gd name="T1" fmla="*/ 288 h 336"/>
                  <a:gd name="T2" fmla="*/ 48 w 1488"/>
                  <a:gd name="T3" fmla="*/ 288 h 336"/>
                  <a:gd name="T4" fmla="*/ 288 w 1488"/>
                  <a:gd name="T5" fmla="*/ 48 h 336"/>
                  <a:gd name="T6" fmla="*/ 576 w 1488"/>
                  <a:gd name="T7" fmla="*/ 336 h 336"/>
                  <a:gd name="T8" fmla="*/ 1056 w 1488"/>
                  <a:gd name="T9" fmla="*/ 48 h 336"/>
                  <a:gd name="T10" fmla="*/ 1488 w 1488"/>
                  <a:gd name="T11" fmla="*/ 48 h 3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88"/>
                  <a:gd name="T19" fmla="*/ 0 h 336"/>
                  <a:gd name="T20" fmla="*/ 1488 w 1488"/>
                  <a:gd name="T21" fmla="*/ 336 h 3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88" h="336">
                    <a:moveTo>
                      <a:pt x="0" y="288"/>
                    </a:moveTo>
                    <a:cubicBezTo>
                      <a:pt x="0" y="308"/>
                      <a:pt x="0" y="328"/>
                      <a:pt x="48" y="288"/>
                    </a:cubicBezTo>
                    <a:cubicBezTo>
                      <a:pt x="96" y="248"/>
                      <a:pt x="200" y="40"/>
                      <a:pt x="288" y="48"/>
                    </a:cubicBezTo>
                    <a:cubicBezTo>
                      <a:pt x="376" y="56"/>
                      <a:pt x="448" y="336"/>
                      <a:pt x="576" y="336"/>
                    </a:cubicBezTo>
                    <a:cubicBezTo>
                      <a:pt x="704" y="336"/>
                      <a:pt x="904" y="96"/>
                      <a:pt x="1056" y="48"/>
                    </a:cubicBezTo>
                    <a:cubicBezTo>
                      <a:pt x="1208" y="0"/>
                      <a:pt x="1348" y="24"/>
                      <a:pt x="1488" y="48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4" name="Freeform 8"/>
              <p:cNvSpPr>
                <a:spLocks/>
              </p:cNvSpPr>
              <p:nvPr/>
            </p:nvSpPr>
            <p:spPr bwMode="auto">
              <a:xfrm>
                <a:off x="5136" y="1248"/>
                <a:ext cx="328" cy="528"/>
              </a:xfrm>
              <a:custGeom>
                <a:avLst/>
                <a:gdLst>
                  <a:gd name="T0" fmla="*/ 48 w 328"/>
                  <a:gd name="T1" fmla="*/ 528 h 528"/>
                  <a:gd name="T2" fmla="*/ 0 w 328"/>
                  <a:gd name="T3" fmla="*/ 384 h 528"/>
                  <a:gd name="T4" fmla="*/ 48 w 328"/>
                  <a:gd name="T5" fmla="*/ 240 h 528"/>
                  <a:gd name="T6" fmla="*/ 288 w 328"/>
                  <a:gd name="T7" fmla="*/ 144 h 528"/>
                  <a:gd name="T8" fmla="*/ 288 w 328"/>
                  <a:gd name="T9" fmla="*/ 0 h 5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528"/>
                  <a:gd name="T17" fmla="*/ 328 w 328"/>
                  <a:gd name="T18" fmla="*/ 528 h 5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528">
                    <a:moveTo>
                      <a:pt x="48" y="528"/>
                    </a:moveTo>
                    <a:cubicBezTo>
                      <a:pt x="24" y="480"/>
                      <a:pt x="0" y="432"/>
                      <a:pt x="0" y="384"/>
                    </a:cubicBezTo>
                    <a:cubicBezTo>
                      <a:pt x="0" y="336"/>
                      <a:pt x="0" y="280"/>
                      <a:pt x="48" y="240"/>
                    </a:cubicBezTo>
                    <a:cubicBezTo>
                      <a:pt x="96" y="200"/>
                      <a:pt x="248" y="184"/>
                      <a:pt x="288" y="144"/>
                    </a:cubicBezTo>
                    <a:cubicBezTo>
                      <a:pt x="328" y="104"/>
                      <a:pt x="308" y="52"/>
                      <a:pt x="288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6321606" y="2180295"/>
              <a:ext cx="2460295" cy="1976498"/>
              <a:chOff x="4845" y="1464"/>
              <a:chExt cx="1153" cy="981"/>
            </a:xfrm>
          </p:grpSpPr>
          <p:sp>
            <p:nvSpPr>
              <p:cNvPr id="24590" name="Oval 10"/>
              <p:cNvSpPr>
                <a:spLocks noChangeArrowheads="1"/>
              </p:cNvSpPr>
              <p:nvPr/>
            </p:nvSpPr>
            <p:spPr bwMode="auto">
              <a:xfrm>
                <a:off x="5109" y="1623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1" name="Oval 11"/>
              <p:cNvSpPr>
                <a:spLocks noChangeArrowheads="1"/>
              </p:cNvSpPr>
              <p:nvPr/>
            </p:nvSpPr>
            <p:spPr bwMode="auto">
              <a:xfrm>
                <a:off x="5142" y="1926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2" name="Oval 12"/>
              <p:cNvSpPr>
                <a:spLocks noChangeArrowheads="1"/>
              </p:cNvSpPr>
              <p:nvPr/>
            </p:nvSpPr>
            <p:spPr bwMode="auto">
              <a:xfrm>
                <a:off x="5670" y="1719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3" name="Oval 13"/>
              <p:cNvSpPr>
                <a:spLocks noChangeArrowheads="1"/>
              </p:cNvSpPr>
              <p:nvPr/>
            </p:nvSpPr>
            <p:spPr bwMode="auto">
              <a:xfrm>
                <a:off x="5622" y="2301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4" name="Oval 14"/>
              <p:cNvSpPr>
                <a:spLocks noChangeArrowheads="1"/>
              </p:cNvSpPr>
              <p:nvPr/>
            </p:nvSpPr>
            <p:spPr bwMode="auto">
              <a:xfrm>
                <a:off x="4845" y="1950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5" name="Oval 15"/>
              <p:cNvSpPr>
                <a:spLocks noChangeArrowheads="1"/>
              </p:cNvSpPr>
              <p:nvPr/>
            </p:nvSpPr>
            <p:spPr bwMode="auto">
              <a:xfrm>
                <a:off x="4845" y="1854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6" name="Oval 16"/>
              <p:cNvSpPr>
                <a:spLocks noChangeArrowheads="1"/>
              </p:cNvSpPr>
              <p:nvPr/>
            </p:nvSpPr>
            <p:spPr bwMode="auto">
              <a:xfrm>
                <a:off x="5394" y="2349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7" name="Oval 17"/>
              <p:cNvSpPr>
                <a:spLocks noChangeArrowheads="1"/>
              </p:cNvSpPr>
              <p:nvPr/>
            </p:nvSpPr>
            <p:spPr bwMode="auto">
              <a:xfrm>
                <a:off x="5890" y="1464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8" name="Oval 18"/>
              <p:cNvSpPr>
                <a:spLocks noChangeArrowheads="1"/>
              </p:cNvSpPr>
              <p:nvPr/>
            </p:nvSpPr>
            <p:spPr bwMode="auto">
              <a:xfrm>
                <a:off x="5902" y="1830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9" name="Oval 19"/>
              <p:cNvSpPr>
                <a:spLocks noChangeArrowheads="1"/>
              </p:cNvSpPr>
              <p:nvPr/>
            </p:nvSpPr>
            <p:spPr bwMode="auto">
              <a:xfrm>
                <a:off x="5902" y="1926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0" name="Oval 20"/>
              <p:cNvSpPr>
                <a:spLocks noChangeArrowheads="1"/>
              </p:cNvSpPr>
              <p:nvPr/>
            </p:nvSpPr>
            <p:spPr bwMode="auto">
              <a:xfrm>
                <a:off x="5451" y="2073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1" name="Oval 21"/>
              <p:cNvSpPr>
                <a:spLocks noChangeArrowheads="1"/>
              </p:cNvSpPr>
              <p:nvPr/>
            </p:nvSpPr>
            <p:spPr bwMode="auto">
              <a:xfrm>
                <a:off x="5472" y="193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5822314" y="2107496"/>
              <a:ext cx="3174760" cy="2320549"/>
              <a:chOff x="4614" y="1422"/>
              <a:chExt cx="1488" cy="1152"/>
            </a:xfrm>
          </p:grpSpPr>
          <p:sp>
            <p:nvSpPr>
              <p:cNvPr id="24584" name="Oval 23"/>
              <p:cNvSpPr>
                <a:spLocks noChangeArrowheads="1"/>
              </p:cNvSpPr>
              <p:nvPr/>
            </p:nvSpPr>
            <p:spPr bwMode="auto">
              <a:xfrm>
                <a:off x="5442" y="1422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5" name="Oval 24"/>
              <p:cNvSpPr>
                <a:spLocks noChangeArrowheads="1"/>
              </p:cNvSpPr>
              <p:nvPr/>
            </p:nvSpPr>
            <p:spPr bwMode="auto">
              <a:xfrm>
                <a:off x="5998" y="2205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6" name="Oval 25"/>
              <p:cNvSpPr>
                <a:spLocks noChangeArrowheads="1"/>
              </p:cNvSpPr>
              <p:nvPr/>
            </p:nvSpPr>
            <p:spPr bwMode="auto">
              <a:xfrm>
                <a:off x="4614" y="1623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7" name="Oval 26"/>
              <p:cNvSpPr>
                <a:spLocks noChangeArrowheads="1"/>
              </p:cNvSpPr>
              <p:nvPr/>
            </p:nvSpPr>
            <p:spPr bwMode="auto">
              <a:xfrm>
                <a:off x="4941" y="2478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8" name="Oval 27"/>
              <p:cNvSpPr>
                <a:spLocks noChangeArrowheads="1"/>
              </p:cNvSpPr>
              <p:nvPr/>
            </p:nvSpPr>
            <p:spPr bwMode="auto">
              <a:xfrm>
                <a:off x="4614" y="2349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9" name="Oval 28"/>
              <p:cNvSpPr>
                <a:spLocks noChangeArrowheads="1"/>
              </p:cNvSpPr>
              <p:nvPr/>
            </p:nvSpPr>
            <p:spPr bwMode="auto">
              <a:xfrm>
                <a:off x="6006" y="1671"/>
                <a:ext cx="96" cy="96"/>
              </a:xfrm>
              <a:prstGeom prst="ellipse">
                <a:avLst/>
              </a:prstGeom>
              <a:solidFill>
                <a:srgbClr val="00808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53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Boundary Testing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>
              <a:lnSpc>
                <a:spcPct val="83000"/>
              </a:lnSpc>
              <a:buNone/>
            </a:pPr>
            <a:r>
              <a:rPr lang="en-US" sz="2000" dirty="0" smtClean="0"/>
              <a:t>To define the boundary, need a notion of </a:t>
            </a:r>
            <a:r>
              <a:rPr lang="en-US" sz="2000" dirty="0" smtClean="0">
                <a:solidFill>
                  <a:schemeClr val="accent2"/>
                </a:solidFill>
              </a:rPr>
              <a:t>adjacent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accent6"/>
                </a:solidFill>
              </a:rPr>
              <a:t>inputs </a:t>
            </a:r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 eaLnBrk="1">
              <a:lnSpc>
                <a:spcPct val="83000"/>
              </a:lnSpc>
              <a:buNone/>
            </a:pPr>
            <a:r>
              <a:rPr lang="en-US" sz="2000" dirty="0" smtClean="0"/>
              <a:t>One approach: 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Identify basic operations on input points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Two points are adjacent if one basic operation apart</a:t>
            </a:r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0" indent="0" eaLnBrk="1">
              <a:lnSpc>
                <a:spcPct val="83000"/>
              </a:lnSpc>
              <a:buNone/>
            </a:pPr>
            <a:r>
              <a:rPr lang="en-US" sz="2000" dirty="0" smtClean="0"/>
              <a:t>Point is on a boundary if either: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There exists an adjacent point in a different subdomain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Some basic operation cannot be applied to the point</a:t>
            </a:r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 smtClean="0"/>
          </a:p>
          <a:p>
            <a:pPr marL="0" indent="0" eaLnBrk="1">
              <a:lnSpc>
                <a:spcPct val="83000"/>
              </a:lnSpc>
              <a:buNone/>
            </a:pPr>
            <a:r>
              <a:rPr lang="en-US" sz="2000" dirty="0" smtClean="0"/>
              <a:t>Example: list of integers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Basic operations: </a:t>
            </a:r>
            <a:r>
              <a:rPr lang="en-US" sz="2000" i="1" dirty="0" smtClean="0"/>
              <a:t>create</a:t>
            </a:r>
            <a:r>
              <a:rPr lang="en-US" sz="2000" dirty="0" smtClean="0"/>
              <a:t>, </a:t>
            </a:r>
            <a:r>
              <a:rPr lang="en-US" sz="2000" i="1" dirty="0" smtClean="0"/>
              <a:t>append</a:t>
            </a:r>
            <a:r>
              <a:rPr lang="en-US" sz="2000" dirty="0" smtClean="0"/>
              <a:t>, </a:t>
            </a:r>
            <a:r>
              <a:rPr lang="en-US" sz="2000" i="1" dirty="0" smtClean="0"/>
              <a:t>remove</a:t>
            </a:r>
            <a:r>
              <a:rPr lang="en-US" sz="2000" dirty="0" smtClean="0"/>
              <a:t> 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Adjacent points: &lt;[2,3],[2,3,3]&gt;, &lt;[2,3],[2]&gt;</a:t>
            </a:r>
          </a:p>
          <a:p>
            <a:pPr lvl="1" eaLnBrk="1">
              <a:lnSpc>
                <a:spcPct val="83000"/>
              </a:lnSpc>
            </a:pPr>
            <a:r>
              <a:rPr lang="en-US" sz="2000" dirty="0" smtClean="0"/>
              <a:t>Boundary point: [ ] (can’t apply </a:t>
            </a:r>
            <a:r>
              <a:rPr lang="en-US" sz="2000" i="1" dirty="0" smtClean="0"/>
              <a:t>remove</a:t>
            </a:r>
            <a:r>
              <a:rPr lang="en-US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0233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Other Boundary Cases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495800"/>
          </a:xfrm>
        </p:spPr>
        <p:txBody>
          <a:bodyPr/>
          <a:lstStyle/>
          <a:p>
            <a:pPr marL="0" indent="0" eaLnBrk="1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Arithmetic</a:t>
            </a:r>
          </a:p>
          <a:p>
            <a:pPr lvl="1" eaLnBrk="1"/>
            <a:r>
              <a:rPr lang="en-US" sz="2000" dirty="0" smtClean="0"/>
              <a:t>Smallest/largest values</a:t>
            </a:r>
          </a:p>
          <a:p>
            <a:pPr lvl="1" eaLnBrk="1"/>
            <a:r>
              <a:rPr lang="en-US" sz="2000" dirty="0" smtClean="0"/>
              <a:t>Zero</a:t>
            </a:r>
          </a:p>
          <a:p>
            <a:pPr marL="457200" lvl="1" indent="0" eaLnBrk="1">
              <a:buNone/>
            </a:pPr>
            <a:endParaRPr lang="en-US" sz="2000" dirty="0" smtClean="0"/>
          </a:p>
          <a:p>
            <a:pPr marL="0" indent="0" eaLnBrk="1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Objects</a:t>
            </a:r>
          </a:p>
          <a:p>
            <a:pPr lvl="1" eaLnBrk="1"/>
            <a:r>
              <a:rPr lang="en-US" sz="2000" dirty="0"/>
              <a:t>n</a:t>
            </a:r>
            <a:r>
              <a:rPr lang="en-US" sz="2000" dirty="0" smtClean="0"/>
              <a:t>ull</a:t>
            </a:r>
          </a:p>
          <a:p>
            <a:pPr lvl="1" eaLnBrk="1"/>
            <a:r>
              <a:rPr lang="en-US" sz="2000" dirty="0" smtClean="0"/>
              <a:t>Circular list</a:t>
            </a:r>
          </a:p>
          <a:p>
            <a:pPr lvl="1" eaLnBrk="1"/>
            <a:r>
              <a:rPr lang="en-US" sz="2000" dirty="0" smtClean="0"/>
              <a:t>Same object passed as multiple arguments (aliasing)</a:t>
            </a:r>
          </a:p>
        </p:txBody>
      </p:sp>
    </p:spTree>
    <p:extLst>
      <p:ext uri="{BB962C8B-B14F-4D97-AF65-F5344CB8AC3E}">
        <p14:creationId xmlns:p14="http://schemas.microsoft.com/office/powerpoint/2010/main" val="55308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r>
              <a:rPr lang="en-US" sz="2000" dirty="0" smtClean="0"/>
              <a:t>Modern development ecosystems have much built-in support for testing</a:t>
            </a:r>
          </a:p>
          <a:p>
            <a:pPr lvl="1"/>
            <a:r>
              <a:rPr lang="en-US" sz="2000" dirty="0" smtClean="0"/>
              <a:t>Unit-testing frameworks like </a:t>
            </a:r>
            <a:r>
              <a:rPr lang="en-US" sz="2000" dirty="0" err="1" smtClean="0"/>
              <a:t>JUnit</a:t>
            </a:r>
            <a:endParaRPr lang="en-US" sz="2000" dirty="0" smtClean="0"/>
          </a:p>
          <a:p>
            <a:pPr lvl="1"/>
            <a:r>
              <a:rPr lang="en-US" sz="2000" dirty="0" smtClean="0"/>
              <a:t>Regression-testing frameworks connected to builds and version control</a:t>
            </a:r>
          </a:p>
          <a:p>
            <a:pPr lvl="1"/>
            <a:r>
              <a:rPr lang="en-US" sz="2000" dirty="0" smtClean="0"/>
              <a:t>Continuous testing</a:t>
            </a:r>
          </a:p>
          <a:p>
            <a:pPr lvl="1"/>
            <a:r>
              <a:rPr lang="en-US" sz="2000" dirty="0" smtClean="0"/>
              <a:t>…</a:t>
            </a:r>
          </a:p>
          <a:p>
            <a:endParaRPr lang="en-US" sz="2000" dirty="0" smtClean="0"/>
          </a:p>
          <a:p>
            <a:r>
              <a:rPr lang="en-US" sz="2000" dirty="0" smtClean="0"/>
              <a:t>No tool details covered here </a:t>
            </a:r>
          </a:p>
          <a:p>
            <a:pPr lvl="1"/>
            <a:r>
              <a:rPr lang="en-US" sz="2000" dirty="0" smtClean="0"/>
              <a:t>See homework, section, internships, 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4512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200" dirty="0" smtClean="0"/>
              <a:t>Boundary Cases: Arithmetic Overflow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7924800" cy="5029200"/>
          </a:xfrm>
        </p:spPr>
        <p:txBody>
          <a:bodyPr>
            <a:noAutofit/>
          </a:bodyPr>
          <a:lstStyle/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returns: |x|</a:t>
            </a:r>
            <a:endParaRPr lang="en-GB" sz="2000" dirty="0">
              <a:solidFill>
                <a:srgbClr val="7030A0"/>
              </a:solidFill>
            </a:endParaRP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</a:rPr>
              <a:t>public 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</a:rPr>
              <a:t>abs</a:t>
            </a:r>
            <a:r>
              <a:rPr lang="en-GB" sz="2000" b="1" dirty="0"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</a:rPr>
              <a:t>x</a:t>
            </a:r>
            <a:r>
              <a:rPr lang="en-GB" sz="2000" b="1" dirty="0" smtClean="0">
                <a:latin typeface="Courier New" pitchFamily="49" charset="0"/>
              </a:rPr>
              <a:t>) {…}</a:t>
            </a:r>
            <a:endParaRPr lang="en-GB" sz="2000" dirty="0" smtClean="0"/>
          </a:p>
          <a:p>
            <a:pPr marL="457200" lvl="1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400" dirty="0"/>
          </a:p>
          <a:p>
            <a:pPr marL="0" lvl="1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What </a:t>
            </a:r>
            <a:r>
              <a:rPr lang="en-GB" sz="2000" dirty="0"/>
              <a:t>are some values or ranges of </a:t>
            </a:r>
            <a:r>
              <a:rPr lang="en-GB" sz="2000" i="1" dirty="0"/>
              <a:t>x</a:t>
            </a:r>
            <a:r>
              <a:rPr lang="en-GB" sz="2000" dirty="0"/>
              <a:t> that might be worth probing?</a:t>
            </a:r>
          </a:p>
          <a:p>
            <a:pPr marL="800100" lvl="3" indent="-342900" eaLnBrk="1">
              <a:lnSpc>
                <a:spcPct val="7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i="1" dirty="0"/>
              <a:t>x </a:t>
            </a:r>
            <a:r>
              <a:rPr lang="en-GB" dirty="0"/>
              <a:t>&lt; 0 (flips sign) or </a:t>
            </a:r>
            <a:r>
              <a:rPr lang="en-GB" i="1" dirty="0"/>
              <a:t>x </a:t>
            </a:r>
            <a:r>
              <a:rPr lang="en-GB" i="1" dirty="0">
                <a:cs typeface="Times New Roman" pitchFamily="18" charset="0"/>
              </a:rPr>
              <a:t>≥ </a:t>
            </a:r>
            <a:r>
              <a:rPr lang="en-GB" dirty="0"/>
              <a:t>0 (returns unchanged)</a:t>
            </a:r>
          </a:p>
          <a:p>
            <a:pPr marL="800100" lvl="3" indent="-342900" eaLnBrk="1">
              <a:lnSpc>
                <a:spcPct val="7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dirty="0"/>
              <a:t>A</a:t>
            </a:r>
            <a:r>
              <a:rPr lang="en-GB" dirty="0" smtClean="0"/>
              <a:t>round </a:t>
            </a:r>
            <a:r>
              <a:rPr lang="en-GB" i="1" dirty="0"/>
              <a:t>x </a:t>
            </a:r>
            <a:r>
              <a:rPr lang="en-GB" dirty="0"/>
              <a:t>= 0 (boundary condition)</a:t>
            </a:r>
          </a:p>
          <a:p>
            <a:pPr marL="800100" lvl="3" indent="-342900" eaLnBrk="1">
              <a:lnSpc>
                <a:spcPct val="7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i="1" dirty="0"/>
              <a:t>Specific tests: say x = -1, 0, 1</a:t>
            </a: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400" i="1" dirty="0" smtClean="0">
              <a:solidFill>
                <a:schemeClr val="accent6"/>
              </a:solidFill>
            </a:endParaRP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/>
              <a:t>How </a:t>
            </a:r>
            <a:r>
              <a:rPr lang="en-GB" sz="2000" i="1" dirty="0"/>
              <a:t>about…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9C20EE"/>
                </a:solidFill>
                <a:latin typeface="Courier" charset="0"/>
              </a:rPr>
              <a:t>  </a:t>
            </a:r>
            <a:r>
              <a:rPr lang="en-GB" sz="2000" b="1" dirty="0" err="1" smtClean="0">
                <a:latin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</a:rPr>
              <a:t>x = </a:t>
            </a:r>
            <a:r>
              <a:rPr lang="en-GB" sz="2000" b="1" dirty="0" err="1">
                <a:latin typeface="Courier New" pitchFamily="49" charset="0"/>
              </a:rPr>
              <a:t>Integer.MIN_VALUE</a:t>
            </a:r>
            <a:r>
              <a:rPr lang="en-GB" sz="2000" b="1" dirty="0">
                <a:latin typeface="Courier New" pitchFamily="49" charset="0"/>
              </a:rPr>
              <a:t>;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// x=-2147483648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/>
            </a:r>
            <a:b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</a:br>
            <a:r>
              <a:rPr lang="en-GB" sz="2000" b="1" i="1" dirty="0">
                <a:latin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</a:rPr>
              <a:t>System.out.println</a:t>
            </a:r>
            <a:r>
              <a:rPr lang="en-GB" sz="2000" b="1" dirty="0">
                <a:latin typeface="Courier New" pitchFamily="49" charset="0"/>
              </a:rPr>
              <a:t>(x&lt;0);  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//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true</a:t>
            </a:r>
            <a:r>
              <a:rPr lang="en-GB" sz="2000" b="1" dirty="0">
                <a:latin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</a:rPr>
            </a:br>
            <a:r>
              <a:rPr lang="en-GB" sz="2000" b="1" i="1" dirty="0">
                <a:latin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</a:rPr>
              <a:t>System.out.println</a:t>
            </a:r>
            <a:r>
              <a:rPr lang="en-GB" sz="2000" b="1" dirty="0"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Math.abs</a:t>
            </a:r>
            <a:r>
              <a:rPr lang="en-GB" sz="2000" b="1" dirty="0">
                <a:latin typeface="Courier New" pitchFamily="49" charset="0"/>
              </a:rPr>
              <a:t>(x)&lt;0</a:t>
            </a:r>
            <a:r>
              <a:rPr lang="en-GB" sz="2000" b="1" dirty="0" smtClean="0">
                <a:latin typeface="Courier New" pitchFamily="49" charset="0"/>
              </a:rPr>
              <a:t>);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//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also true!</a:t>
            </a: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600" dirty="0" smtClean="0">
              <a:solidFill>
                <a:schemeClr val="accent6"/>
              </a:solidFill>
            </a:endParaRP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From </a:t>
            </a:r>
            <a:r>
              <a:rPr lang="en-GB" sz="2000" dirty="0" err="1"/>
              <a:t>Javadoc</a:t>
            </a:r>
            <a:r>
              <a:rPr lang="en-GB" sz="2000" dirty="0"/>
              <a:t> for 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Math.abs</a:t>
            </a:r>
            <a:r>
              <a:rPr lang="en-GB" sz="2000" dirty="0"/>
              <a:t>:</a:t>
            </a:r>
          </a:p>
          <a:p>
            <a:pPr marL="457200" lvl="1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Note that if the argument is equal to the value of </a:t>
            </a:r>
            <a:r>
              <a:rPr lang="en-GB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Integer.MIN_VALUE</a:t>
            </a:r>
            <a:r>
              <a:rPr lang="en-GB" sz="2000" dirty="0"/>
              <a:t>, the most negative representable </a:t>
            </a:r>
            <a:r>
              <a:rPr lang="en-GB" sz="2000" dirty="0" err="1"/>
              <a:t>int</a:t>
            </a:r>
            <a:r>
              <a:rPr lang="en-GB" sz="2000" dirty="0"/>
              <a:t> value, the result is that same value, which is </a:t>
            </a:r>
            <a:r>
              <a:rPr lang="en-GB" sz="2000" dirty="0" smtClean="0"/>
              <a:t>negative</a:t>
            </a: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24932005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z="3200" dirty="0" smtClean="0"/>
              <a:t>Boundary Cases: Duplicates &amp; Aliases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Autofit/>
          </a:bodyPr>
          <a:lstStyle/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modifies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: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src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,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dest</a:t>
            </a:r>
            <a:endParaRPr lang="en-GB" sz="2000" b="1" dirty="0">
              <a:solidFill>
                <a:srgbClr val="7030A0"/>
              </a:solidFill>
              <a:latin typeface="Courier New" pitchFamily="49" charset="0"/>
            </a:endParaRP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effects: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removes all elements of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src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 and</a:t>
            </a: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        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appends them in reverse order to </a:t>
            </a: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//         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</a:rPr>
              <a:t>the end of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</a:rPr>
              <a:t>dest</a:t>
            </a:r>
            <a:endParaRPr lang="en-GB" sz="2000" b="1" dirty="0">
              <a:solidFill>
                <a:srgbClr val="7030A0"/>
              </a:solidFill>
              <a:latin typeface="Courier New" pitchFamily="49" charset="0"/>
            </a:endParaRPr>
          </a:p>
          <a:p>
            <a:pPr>
              <a:lnSpc>
                <a:spcPct val="97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&lt;</a:t>
            </a:r>
            <a:r>
              <a:rPr lang="en-GB" sz="2000" b="1" dirty="0">
                <a:latin typeface="Courier New" pitchFamily="49" charset="0"/>
              </a:rPr>
              <a:t>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&gt;</a:t>
            </a:r>
            <a:r>
              <a:rPr lang="en-GB" sz="2000" b="1" dirty="0">
                <a:latin typeface="Courier New" pitchFamily="49" charset="0"/>
              </a:rPr>
              <a:t> void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appendList</a:t>
            </a:r>
            <a:r>
              <a:rPr lang="en-GB" sz="2000" b="1" dirty="0">
                <a:latin typeface="Courier New" pitchFamily="49" charset="0"/>
              </a:rPr>
              <a:t>(List&lt;E&gt;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src</a:t>
            </a:r>
            <a:r>
              <a:rPr lang="en-GB" sz="2000" b="1" dirty="0">
                <a:latin typeface="Courier New" pitchFamily="49" charset="0"/>
              </a:rPr>
              <a:t>, List&lt;E&gt;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dest</a:t>
            </a:r>
            <a:r>
              <a:rPr lang="en-GB" sz="2000" b="1" dirty="0">
                <a:latin typeface="Courier New" pitchFamily="49" charset="0"/>
              </a:rPr>
              <a:t>) {</a:t>
            </a:r>
          </a:p>
          <a:p>
            <a:pPr>
              <a:lnSpc>
                <a:spcPct val="94000"/>
              </a:lnSpc>
              <a:spcBef>
                <a:spcPts val="0"/>
              </a:spcBef>
              <a:buSzPct val="100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</a:rPr>
              <a:t>while (</a:t>
            </a:r>
            <a:r>
              <a:rPr lang="en-GB" sz="2000" b="1" dirty="0" err="1" smtClean="0">
                <a:latin typeface="Courier New" pitchFamily="49" charset="0"/>
              </a:rPr>
              <a:t>src.size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()&gt;0) {</a:t>
            </a: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E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elt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=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err="1">
                <a:latin typeface="Courier New" pitchFamily="49" charset="0"/>
              </a:rPr>
              <a:t>src</a:t>
            </a:r>
            <a:r>
              <a:rPr lang="en-GB" sz="2000" b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2000" b="1" dirty="0" err="1">
                <a:latin typeface="Courier New" pitchFamily="49" charset="0"/>
              </a:rPr>
              <a:t>remove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src</a:t>
            </a:r>
            <a:r>
              <a:rPr lang="en-GB" sz="2000" b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2000" b="1" dirty="0" err="1">
                <a:latin typeface="Courier New" pitchFamily="49" charset="0"/>
              </a:rPr>
              <a:t>size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()-1);</a:t>
            </a: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  </a:t>
            </a:r>
            <a:r>
              <a:rPr lang="en-GB" sz="2000" b="1" dirty="0" err="1">
                <a:latin typeface="Courier New" pitchFamily="49" charset="0"/>
              </a:rPr>
              <a:t>dest</a:t>
            </a:r>
            <a:r>
              <a:rPr lang="en-GB" sz="2000" b="1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GB" sz="2000" b="1" dirty="0" err="1">
                <a:latin typeface="Courier New" pitchFamily="49" charset="0"/>
              </a:rPr>
              <a:t>add</a:t>
            </a:r>
            <a:r>
              <a:rPr lang="en-GB" sz="20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</a:rPr>
              <a:t>elt</a:t>
            </a:r>
            <a:r>
              <a:rPr lang="en-GB" sz="2000" b="1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en-GB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}</a:t>
            </a:r>
          </a:p>
          <a:p>
            <a:pPr>
              <a:lnSpc>
                <a:spcPct val="94000"/>
              </a:lnSpc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}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="1" i="1" dirty="0">
              <a:latin typeface="Courier New" pitchFamily="49" charset="0"/>
            </a:endParaRPr>
          </a:p>
          <a:p>
            <a:pPr marL="0" indent="0" eaLnBrk="1">
              <a:lnSpc>
                <a:spcPct val="8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What happens if </a:t>
            </a:r>
            <a:r>
              <a:rPr lang="en-GB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GB" sz="2000" dirty="0" smtClean="0"/>
              <a:t> and </a:t>
            </a:r>
            <a:r>
              <a:rPr lang="en-GB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dest</a:t>
            </a:r>
            <a:r>
              <a:rPr lang="en-GB" sz="2000" dirty="0" smtClean="0"/>
              <a:t> refer to the same object?</a:t>
            </a:r>
          </a:p>
          <a:p>
            <a:pPr lvl="1" eaLnBrk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This is </a:t>
            </a:r>
            <a:r>
              <a:rPr lang="en-GB" sz="2000" i="1" dirty="0" smtClean="0">
                <a:solidFill>
                  <a:schemeClr val="accent6"/>
                </a:solidFill>
              </a:rPr>
              <a:t>aliasing</a:t>
            </a:r>
            <a:endParaRPr lang="en-GB" sz="2000" dirty="0" smtClean="0">
              <a:solidFill>
                <a:schemeClr val="accent6"/>
              </a:solidFill>
            </a:endParaRPr>
          </a:p>
          <a:p>
            <a:pPr lvl="1" eaLnBrk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It’s easy to forget!</a:t>
            </a:r>
          </a:p>
          <a:p>
            <a:pPr lvl="1" eaLnBrk="1">
              <a:lnSpc>
                <a:spcPct val="83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Watch out for shared references in inputs</a:t>
            </a:r>
            <a:endParaRPr lang="en-GB" sz="2000" dirty="0">
              <a:latin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4702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z="3200" dirty="0"/>
              <a:t>Heuristic: </a:t>
            </a:r>
            <a:r>
              <a:rPr lang="en-US" sz="3200" dirty="0" smtClean="0"/>
              <a:t>Clear (glass, white)-box testing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pPr marL="0" indent="0" eaLnBrk="1">
              <a:buNone/>
            </a:pPr>
            <a:r>
              <a:rPr lang="en-US" sz="2000" i="1" dirty="0"/>
              <a:t>Focus</a:t>
            </a:r>
            <a:r>
              <a:rPr lang="en-US" sz="2000" dirty="0"/>
              <a:t>: features not described by specification	</a:t>
            </a:r>
          </a:p>
          <a:p>
            <a:pPr lvl="1" eaLnBrk="1"/>
            <a:r>
              <a:rPr lang="en-US" sz="2000" dirty="0"/>
              <a:t>Control-flow details</a:t>
            </a:r>
          </a:p>
          <a:p>
            <a:pPr lvl="1" eaLnBrk="1"/>
            <a:r>
              <a:rPr lang="en-US" sz="2000" dirty="0"/>
              <a:t>Performance optimizations</a:t>
            </a:r>
          </a:p>
          <a:p>
            <a:pPr lvl="1" eaLnBrk="1"/>
            <a:r>
              <a:rPr lang="en-US" sz="2000" dirty="0"/>
              <a:t>Alternate algorithms for different cases</a:t>
            </a:r>
          </a:p>
          <a:p>
            <a:pPr marL="0" indent="0" eaLnBrk="1">
              <a:buNone/>
            </a:pPr>
            <a:endParaRPr lang="en-US" sz="2000" dirty="0"/>
          </a:p>
          <a:p>
            <a:pPr marL="0" indent="0" eaLnBrk="1">
              <a:buNone/>
            </a:pPr>
            <a:r>
              <a:rPr lang="en-US" sz="2000" dirty="0" smtClean="0"/>
              <a:t>Common </a:t>
            </a:r>
            <a:r>
              <a:rPr lang="en-US" sz="2000" i="1" dirty="0" smtClean="0"/>
              <a:t>goal</a:t>
            </a:r>
            <a:r>
              <a:rPr lang="en-US" sz="2000" dirty="0" smtClean="0"/>
              <a:t>:</a:t>
            </a:r>
          </a:p>
          <a:p>
            <a:pPr lvl="1" eaLnBrk="1"/>
            <a:r>
              <a:rPr lang="en-US" sz="2000" dirty="0" smtClean="0"/>
              <a:t>Ensure test suite covers (executes) all of the program</a:t>
            </a:r>
          </a:p>
          <a:p>
            <a:pPr lvl="1" eaLnBrk="1"/>
            <a:r>
              <a:rPr lang="en-US" sz="2000" dirty="0" smtClean="0"/>
              <a:t>Measure quality of test suite with % </a:t>
            </a:r>
            <a:r>
              <a:rPr lang="en-US" sz="2000" i="1" dirty="0" smtClean="0">
                <a:solidFill>
                  <a:schemeClr val="accent6"/>
                </a:solidFill>
              </a:rPr>
              <a:t>coverage</a:t>
            </a:r>
          </a:p>
          <a:p>
            <a:pPr marL="457200" lvl="1" indent="0" eaLnBrk="1">
              <a:buNone/>
            </a:pPr>
            <a:endParaRPr lang="en-US" sz="2000" dirty="0" smtClean="0"/>
          </a:p>
          <a:p>
            <a:pPr marL="0" indent="0" eaLnBrk="1">
              <a:buNone/>
            </a:pPr>
            <a:r>
              <a:rPr lang="en-US" sz="2000" i="1" dirty="0" smtClean="0"/>
              <a:t>Assumption</a:t>
            </a:r>
            <a:r>
              <a:rPr lang="en-US" sz="2000" dirty="0" smtClean="0"/>
              <a:t> implicit in goal:</a:t>
            </a:r>
          </a:p>
          <a:p>
            <a:pPr lvl="1" eaLnBrk="1"/>
            <a:r>
              <a:rPr lang="en-US" sz="2000" dirty="0" smtClean="0"/>
              <a:t>If high coverage, then most mistakes discovered</a:t>
            </a:r>
          </a:p>
          <a:p>
            <a:pPr marL="457200" lvl="1" indent="0" eaLnBrk="1">
              <a:lnSpc>
                <a:spcPct val="70000"/>
              </a:lnSpc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21834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smtClean="0"/>
              <a:t>Glass-box Motivation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/>
          <a:lstStyle/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/>
              <a:t>There are some subdomains that black-box testing won't </a:t>
            </a:r>
            <a:r>
              <a:rPr lang="en-GB" sz="2000" dirty="0" smtClean="0"/>
              <a:t>catch: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</a:rPr>
              <a:t>[]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primeTable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</a:rPr>
              <a:t>= new </a:t>
            </a:r>
            <a:r>
              <a:rPr lang="en-GB" sz="2000" b="1" dirty="0" err="1">
                <a:latin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</a:rPr>
              <a:t>[CACHE_SIZE];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</a:rPr>
              <a:t> 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</a:rPr>
              <a:t>  </a:t>
            </a:r>
            <a:r>
              <a:rPr lang="en-GB" sz="2000" b="1" dirty="0" err="1" smtClean="0">
                <a:latin typeface="Courier New" pitchFamily="49" charset="0"/>
              </a:rPr>
              <a:t>boolean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 err="1" smtClean="0">
                <a:solidFill>
                  <a:srgbClr val="0000FF"/>
                </a:solidFill>
                <a:latin typeface="Courier New" pitchFamily="49" charset="0"/>
              </a:rPr>
              <a:t>isPrime</a:t>
            </a:r>
            <a:r>
              <a:rPr lang="en-GB" sz="2000" b="1" dirty="0" smtClean="0">
                <a:latin typeface="Courier New" pitchFamily="49" charset="0"/>
              </a:rPr>
              <a:t>(</a:t>
            </a:r>
            <a:r>
              <a:rPr lang="en-GB" sz="2000" b="1" dirty="0" err="1" smtClean="0">
                <a:latin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GB" sz="2000" b="1" dirty="0">
                <a:latin typeface="Courier New" pitchFamily="49" charset="0"/>
              </a:rPr>
              <a:t>)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</a:t>
            </a:r>
            <a:r>
              <a:rPr lang="en-GB" sz="2000" b="1" dirty="0">
                <a:latin typeface="Courier New" pitchFamily="49" charset="0"/>
              </a:rPr>
              <a:t>if (x&gt;CACHE_SIZE)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</a:t>
            </a:r>
            <a:r>
              <a:rPr lang="en-GB" sz="2000" b="1" dirty="0">
                <a:latin typeface="Courier New" pitchFamily="49" charset="0"/>
              </a:rPr>
              <a:t>for (</a:t>
            </a:r>
            <a:r>
              <a:rPr lang="en-GB" sz="2000" b="1" dirty="0" err="1">
                <a:latin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err="1">
                <a:solidFill>
                  <a:srgbClr val="0000FF"/>
                </a:solidFill>
                <a:latin typeface="Courier New" pitchFamily="49" charset="0"/>
              </a:rPr>
              <a:t>i</a:t>
            </a:r>
            <a:r>
              <a:rPr lang="en-GB" sz="2000" b="1" dirty="0" smtClean="0">
                <a:latin typeface="Courier New" pitchFamily="49" charset="0"/>
              </a:rPr>
              <a:t>=2</a:t>
            </a:r>
            <a:r>
              <a:rPr lang="en-GB" sz="2000" b="1" dirty="0">
                <a:latin typeface="Courier New" pitchFamily="49" charset="0"/>
              </a:rPr>
              <a:t>; </a:t>
            </a:r>
            <a:r>
              <a:rPr lang="en-GB" sz="2000" b="1" dirty="0" err="1">
                <a:latin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</a:rPr>
              <a:t>&lt;x/2; </a:t>
            </a:r>
            <a:r>
              <a:rPr lang="en-GB" sz="2000" b="1" dirty="0" err="1">
                <a:latin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</a:rPr>
              <a:t>++)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   </a:t>
            </a:r>
            <a:r>
              <a:rPr lang="en-GB" sz="2000" b="1" dirty="0">
                <a:latin typeface="Courier New" pitchFamily="49" charset="0"/>
              </a:rPr>
              <a:t>if (</a:t>
            </a:r>
            <a:r>
              <a:rPr lang="en-GB" sz="2000" b="1" dirty="0" err="1">
                <a:latin typeface="Courier New" pitchFamily="49" charset="0"/>
              </a:rPr>
              <a:t>x%i</a:t>
            </a:r>
            <a:r>
              <a:rPr lang="en-GB" sz="2000" b="1" dirty="0">
                <a:latin typeface="Courier New" pitchFamily="49" charset="0"/>
              </a:rPr>
              <a:t>==0) </a:t>
            </a:r>
            <a:endParaRPr lang="en-GB" sz="2000" b="1" dirty="0" smtClean="0">
              <a:latin typeface="Courier New" pitchFamily="49" charset="0"/>
            </a:endParaRP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    return </a:t>
            </a:r>
            <a:r>
              <a:rPr lang="en-GB" sz="2000" b="1" dirty="0">
                <a:latin typeface="Courier New" pitchFamily="49" charset="0"/>
              </a:rPr>
              <a:t>false;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</a:t>
            </a:r>
            <a:r>
              <a:rPr lang="en-GB" sz="2000" b="1" dirty="0">
                <a:latin typeface="Courier New" pitchFamily="49" charset="0"/>
              </a:rPr>
              <a:t>}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</a:t>
            </a:r>
            <a:r>
              <a:rPr lang="en-GB" sz="2000" b="1" dirty="0">
                <a:latin typeface="Courier New" pitchFamily="49" charset="0"/>
              </a:rPr>
              <a:t>return true;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</a:t>
            </a:r>
            <a:r>
              <a:rPr lang="en-GB" sz="2000" b="1" dirty="0">
                <a:latin typeface="Courier New" pitchFamily="49" charset="0"/>
              </a:rPr>
              <a:t>} else {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   </a:t>
            </a:r>
            <a:r>
              <a:rPr lang="en-GB" sz="2000" b="1" dirty="0">
                <a:latin typeface="Courier New" pitchFamily="49" charset="0"/>
              </a:rPr>
              <a:t>return </a:t>
            </a:r>
            <a:r>
              <a:rPr lang="en-GB" sz="2000" b="1" dirty="0" err="1">
                <a:latin typeface="Courier New" pitchFamily="49" charset="0"/>
              </a:rPr>
              <a:t>primeTable</a:t>
            </a:r>
            <a:r>
              <a:rPr lang="en-GB" sz="2000" b="1" dirty="0">
                <a:latin typeface="Courier New" pitchFamily="49" charset="0"/>
              </a:rPr>
              <a:t>[x];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    </a:t>
            </a:r>
            <a:r>
              <a:rPr lang="en-GB" sz="2000" b="1" dirty="0">
                <a:latin typeface="Courier New" pitchFamily="49" charset="0"/>
              </a:rPr>
              <a:t>}</a:t>
            </a:r>
          </a:p>
          <a:p>
            <a:pPr marL="0" indent="0" eaLnBrk="1">
              <a:lnSpc>
                <a:spcPct val="7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</a:rPr>
              <a:t> </a:t>
            </a:r>
            <a:r>
              <a:rPr lang="en-GB" sz="2000" b="1" dirty="0">
                <a:latin typeface="Courier New" pitchFamily="49" charset="0"/>
              </a:rPr>
              <a:t>}</a:t>
            </a:r>
          </a:p>
          <a:p>
            <a:pPr marL="0" indent="0" eaLnBrk="1">
              <a:lnSpc>
                <a:spcPct val="94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 marL="0" indent="0" eaLnBrk="1">
              <a:lnSpc>
                <a:spcPct val="73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242843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 smtClean="0"/>
              <a:t>Glass-</a:t>
            </a:r>
            <a:r>
              <a:rPr lang="en-US" dirty="0"/>
              <a:t>b</a:t>
            </a:r>
            <a:r>
              <a:rPr lang="en-US" dirty="0" smtClean="0"/>
              <a:t>ox Testing:  [Dis]Advantages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382000" cy="4495800"/>
          </a:xfrm>
        </p:spPr>
        <p:txBody>
          <a:bodyPr/>
          <a:lstStyle/>
          <a:p>
            <a:pPr eaLnBrk="1"/>
            <a:r>
              <a:rPr lang="en-US" sz="2000" dirty="0" smtClean="0">
                <a:solidFill>
                  <a:schemeClr val="accent6"/>
                </a:solidFill>
              </a:rPr>
              <a:t>Finds an important class of boundaries</a:t>
            </a:r>
          </a:p>
          <a:p>
            <a:pPr lvl="1" eaLnBrk="1"/>
            <a:r>
              <a:rPr lang="en-US" sz="2000" dirty="0" smtClean="0"/>
              <a:t>Yields useful test cases</a:t>
            </a:r>
          </a:p>
          <a:p>
            <a:pPr marL="457200" lvl="1" indent="0" eaLnBrk="1">
              <a:buNone/>
            </a:pPr>
            <a:endParaRPr lang="en-US" sz="2000" dirty="0" smtClean="0"/>
          </a:p>
          <a:p>
            <a:pPr eaLnBrk="1"/>
            <a:r>
              <a:rPr lang="en-US" sz="2000" dirty="0" smtClean="0"/>
              <a:t>Consider </a:t>
            </a:r>
            <a:r>
              <a:rPr lang="en-US" sz="2000" b="1" dirty="0" smtClean="0">
                <a:latin typeface="Courier New" pitchFamily="49" charset="0"/>
              </a:rPr>
              <a:t>CACHE_SIZE</a:t>
            </a:r>
            <a:r>
              <a:rPr lang="en-US" sz="2000" dirty="0" smtClean="0"/>
              <a:t> in </a:t>
            </a:r>
            <a:r>
              <a:rPr lang="en-US" sz="2000" b="1" dirty="0" err="1" smtClean="0">
                <a:latin typeface="Courier New" pitchFamily="49" charset="0"/>
              </a:rPr>
              <a:t>isPrime</a:t>
            </a:r>
            <a:r>
              <a:rPr lang="en-US" sz="2000" dirty="0" smtClean="0"/>
              <a:t> example</a:t>
            </a:r>
          </a:p>
          <a:p>
            <a:pPr lvl="1" eaLnBrk="1"/>
            <a:r>
              <a:rPr lang="en-US" sz="2000" dirty="0" smtClean="0"/>
              <a:t>Important tests </a:t>
            </a:r>
            <a:r>
              <a:rPr lang="en-US" sz="2000" b="1" dirty="0" smtClean="0">
                <a:latin typeface="Courier New" pitchFamily="49" charset="0"/>
              </a:rPr>
              <a:t>CACHE_SIZE-1</a:t>
            </a:r>
            <a:r>
              <a:rPr lang="en-US" sz="2000" dirty="0"/>
              <a:t>,  </a:t>
            </a:r>
            <a:r>
              <a:rPr lang="en-US" sz="2000" b="1" dirty="0">
                <a:latin typeface="Courier New" pitchFamily="49" charset="0"/>
              </a:rPr>
              <a:t>CACHE_SIZE</a:t>
            </a:r>
            <a:r>
              <a:rPr lang="en-US" sz="2000" dirty="0"/>
              <a:t>,  </a:t>
            </a:r>
            <a:r>
              <a:rPr lang="en-US" sz="2000" b="1" dirty="0">
                <a:latin typeface="Courier New" pitchFamily="49" charset="0"/>
              </a:rPr>
              <a:t>CACHE_SIZE+1</a:t>
            </a:r>
          </a:p>
          <a:p>
            <a:pPr lvl="1" eaLnBrk="1"/>
            <a:r>
              <a:rPr lang="en-US" sz="2000" dirty="0" smtClean="0"/>
              <a:t>If</a:t>
            </a:r>
            <a:r>
              <a:rPr lang="en-US" sz="2000" b="1" dirty="0">
                <a:latin typeface="Courier New" pitchFamily="49" charset="0"/>
              </a:rPr>
              <a:t> CACHE_SIZE</a:t>
            </a:r>
            <a:r>
              <a:rPr lang="en-US" sz="2000" dirty="0" smtClean="0"/>
              <a:t> is mutable, may need to test with different </a:t>
            </a:r>
            <a:r>
              <a:rPr lang="en-US" sz="2000" b="1" dirty="0" smtClean="0">
                <a:latin typeface="Courier New" pitchFamily="49" charset="0"/>
              </a:rPr>
              <a:t>CACHE_SIZE</a:t>
            </a:r>
            <a:r>
              <a:rPr lang="en-US" sz="2000" dirty="0" smtClean="0"/>
              <a:t> values</a:t>
            </a:r>
          </a:p>
          <a:p>
            <a:pPr marL="0" indent="0" eaLnBrk="1">
              <a:buNone/>
            </a:pPr>
            <a:endParaRPr lang="en-US" sz="2000" b="1" dirty="0" smtClean="0">
              <a:latin typeface="Courier New" pitchFamily="49" charset="0"/>
            </a:endParaRPr>
          </a:p>
          <a:p>
            <a:pPr marL="0" indent="0" eaLnBrk="1">
              <a:buNone/>
            </a:pPr>
            <a:r>
              <a:rPr lang="en-US" sz="2000" dirty="0" smtClean="0"/>
              <a:t>Disadvantage:</a:t>
            </a:r>
          </a:p>
          <a:p>
            <a:pPr lvl="1" eaLnBrk="1"/>
            <a:r>
              <a:rPr lang="en-US" sz="2000" dirty="0" smtClean="0"/>
              <a:t>Tests may have same bugs as implementation</a:t>
            </a:r>
          </a:p>
          <a:p>
            <a:pPr lvl="1" eaLnBrk="1"/>
            <a:r>
              <a:rPr lang="en-US" sz="2000" dirty="0" smtClean="0"/>
              <a:t>Buggy code tricks you into complacency once you look at it</a:t>
            </a:r>
          </a:p>
        </p:txBody>
      </p:sp>
    </p:spTree>
    <p:extLst>
      <p:ext uri="{BB962C8B-B14F-4D97-AF65-F5344CB8AC3E}">
        <p14:creationId xmlns:p14="http://schemas.microsoft.com/office/powerpoint/2010/main" val="257934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min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= a;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if (a &lt;= b) {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   r = a;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}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return r;</a:t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>
              <a:lnSpc>
                <a:spcPct val="97000"/>
              </a:lnSpc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>
              <a:solidFill>
                <a:srgbClr val="000000"/>
              </a:solidFill>
              <a:latin typeface="Courier 10 Pitch" pitchFamily="1" charset="0"/>
            </a:endParaRP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Consider any test with </a:t>
            </a:r>
            <a:r>
              <a:rPr lang="en-GB" sz="2000" i="1" dirty="0" smtClean="0"/>
              <a:t>a ≤ b  </a:t>
            </a:r>
            <a:r>
              <a:rPr lang="en-GB" sz="2000" dirty="0" smtClean="0"/>
              <a:t>(e.g.,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min(1,2)</a:t>
            </a:r>
            <a:r>
              <a:rPr lang="en-GB" sz="2000" dirty="0" smtClean="0"/>
              <a:t>)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Executes every instruction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Misses the bug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i="1" dirty="0" smtClean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>
                <a:solidFill>
                  <a:schemeClr val="accent6"/>
                </a:solidFill>
              </a:rPr>
              <a:t>Statement </a:t>
            </a:r>
            <a:r>
              <a:rPr lang="en-GB" sz="2000" dirty="0" smtClean="0">
                <a:solidFill>
                  <a:schemeClr val="accent6"/>
                </a:solidFill>
              </a:rPr>
              <a:t>coverage</a:t>
            </a:r>
            <a:r>
              <a:rPr lang="en-GB" sz="2000" dirty="0" smtClean="0"/>
              <a:t> is not enough</a:t>
            </a:r>
          </a:p>
        </p:txBody>
      </p:sp>
    </p:spTree>
    <p:extLst>
      <p:ext uri="{BB962C8B-B14F-4D97-AF65-F5344CB8AC3E}">
        <p14:creationId xmlns:p14="http://schemas.microsoft.com/office/powerpoint/2010/main" val="40622876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quadrant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if (x &gt;= 0)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=1;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else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=2;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if (y &lt; 0)</a:t>
            </a:r>
          </a:p>
          <a:p>
            <a:pPr marL="0" indent="0" eaLnBrk="1">
              <a:spcBef>
                <a:spcPts val="0"/>
              </a:spcBef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=4;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Consider two-test suite: (2,-2) and (-2,2).  Misses the bug.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>
                <a:solidFill>
                  <a:schemeClr val="accent6"/>
                </a:solidFill>
              </a:rPr>
              <a:t>Branch coverage</a:t>
            </a:r>
            <a:r>
              <a:rPr lang="en-GB" sz="2000" dirty="0" smtClean="0"/>
              <a:t> (all tests “go both ways”) is not enough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Here, </a:t>
            </a:r>
            <a:r>
              <a:rPr lang="en-GB" sz="2000" i="1" dirty="0" smtClean="0">
                <a:solidFill>
                  <a:schemeClr val="accent2"/>
                </a:solidFill>
              </a:rPr>
              <a:t>path coverage</a:t>
            </a:r>
            <a:r>
              <a:rPr lang="en-GB" sz="2000" dirty="0" smtClean="0"/>
              <a:t> is enough (there are 4 paths)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791200" y="1752600"/>
            <a:ext cx="2362200" cy="2209800"/>
            <a:chOff x="6019800" y="1981200"/>
            <a:chExt cx="2362200" cy="2209800"/>
          </a:xfrm>
        </p:grpSpPr>
        <p:sp>
          <p:nvSpPr>
            <p:cNvPr id="11" name="Rectangle 10"/>
            <p:cNvSpPr/>
            <p:nvPr/>
          </p:nvSpPr>
          <p:spPr>
            <a:xfrm>
              <a:off x="6019800" y="1981200"/>
              <a:ext cx="2362200" cy="2209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6172200" y="3200400"/>
              <a:ext cx="1981200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7162800" y="2286000"/>
              <a:ext cx="5080" cy="175260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410960" y="2099608"/>
              <a:ext cx="197104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AutoNum type="arabicPlain" startAt="2"/>
              </a:pPr>
              <a:endParaRPr lang="en-US" dirty="0" smtClean="0"/>
            </a:p>
            <a:p>
              <a:pPr marL="457200" indent="-457200">
                <a:buAutoNum type="arabicPlain" startAt="2"/>
              </a:pPr>
              <a:r>
                <a:rPr lang="en-US" dirty="0" smtClean="0"/>
                <a:t>       1</a:t>
              </a:r>
            </a:p>
            <a:p>
              <a:pPr marL="457200" indent="-457200">
                <a:buAutoNum type="arabicPlain" startAt="2"/>
              </a:pPr>
              <a:endParaRPr lang="en-US" dirty="0"/>
            </a:p>
            <a:p>
              <a:pPr marL="457200" indent="-457200">
                <a:buAutoNum type="arabicPlain" startAt="2"/>
              </a:pPr>
              <a:endParaRPr lang="en-US" sz="1200" dirty="0" smtClean="0"/>
            </a:p>
            <a:p>
              <a:pPr marL="457200" indent="-457200">
                <a:buAutoNum type="arabicPlain" startAt="2"/>
              </a:pPr>
              <a:r>
                <a:rPr lang="en-US" dirty="0"/>
                <a:t> </a:t>
              </a:r>
              <a:r>
                <a:rPr lang="en-US" dirty="0" smtClean="0"/>
                <a:t>      4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822766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num_pos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= 0;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for 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: a) {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(x &gt; 0)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= 1; 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 should be </a:t>
            </a:r>
            <a:r>
              <a:rPr lang="en-GB" sz="2000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+= 1;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 }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ans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;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GB" sz="2000" b="1" dirty="0">
                <a:latin typeface="Courier New" pitchFamily="49" charset="0"/>
                <a:cs typeface="Courier New" pitchFamily="49" charset="0"/>
              </a:rPr>
            </a:b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Consider two-test suite: {0,0} and {1}.  Misses the bug.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Or consider one-test suite: {0,1,0}.  Misses the bug.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>
                <a:solidFill>
                  <a:schemeClr val="accent6"/>
                </a:solidFill>
              </a:rPr>
              <a:t>Branch coverage</a:t>
            </a:r>
            <a:r>
              <a:rPr lang="en-GB" sz="2000" dirty="0" smtClean="0"/>
              <a:t> is not enough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Here, </a:t>
            </a:r>
            <a:r>
              <a:rPr lang="en-GB" sz="2000" i="1" dirty="0" smtClean="0">
                <a:solidFill>
                  <a:schemeClr val="accent2"/>
                </a:solidFill>
              </a:rPr>
              <a:t>path coverage</a:t>
            </a:r>
            <a:r>
              <a:rPr lang="en-GB" sz="2000" dirty="0" smtClean="0"/>
              <a:t> is enough, but </a:t>
            </a:r>
            <a:r>
              <a:rPr lang="en-GB" sz="2000" i="1" dirty="0" smtClean="0"/>
              <a:t>no bound</a:t>
            </a:r>
            <a:r>
              <a:rPr lang="en-GB" sz="2000" dirty="0" smtClean="0"/>
              <a:t> on path-count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5809153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Code coverage: what is enough?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772400" cy="4495800"/>
          </a:xfrm>
        </p:spPr>
        <p:txBody>
          <a:bodyPr/>
          <a:lstStyle/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sum_three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  return </a:t>
            </a:r>
            <a:r>
              <a:rPr lang="en-GB" sz="2000" b="1" dirty="0" err="1" smtClean="0">
                <a:latin typeface="Courier New" pitchFamily="49" charset="0"/>
                <a:cs typeface="Courier New" pitchFamily="49" charset="0"/>
              </a:rPr>
              <a:t>a+b</a:t>
            </a:r>
            <a:r>
              <a:rPr lang="en-GB" sz="20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1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i="1" dirty="0" smtClean="0">
                <a:solidFill>
                  <a:schemeClr val="accent6"/>
                </a:solidFill>
              </a:rPr>
              <a:t>Path </a:t>
            </a:r>
            <a:r>
              <a:rPr lang="en-GB" sz="2000" i="1" dirty="0">
                <a:solidFill>
                  <a:schemeClr val="accent6"/>
                </a:solidFill>
              </a:rPr>
              <a:t>coverage</a:t>
            </a:r>
            <a:r>
              <a:rPr lang="en-GB" sz="2000" dirty="0"/>
              <a:t> is not </a:t>
            </a:r>
            <a:r>
              <a:rPr lang="en-GB" sz="2000" dirty="0" smtClean="0"/>
              <a:t>enough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Consider test suites where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GB" sz="2000" dirty="0" smtClean="0"/>
              <a:t> is always 0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Typically </a:t>
            </a:r>
            <a:r>
              <a:rPr lang="en-GB" sz="2000" smtClean="0"/>
              <a:t>a moot point </a:t>
            </a:r>
            <a:r>
              <a:rPr lang="en-GB" sz="2000" dirty="0" smtClean="0"/>
              <a:t>since path coverage is unattainable for realistic programs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But do not assume a tested path is correct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Even though it is more likely correct than an untested path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GB" sz="2000" dirty="0" smtClean="0"/>
              <a:t>Another example: buggy 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abs</a:t>
            </a:r>
            <a:r>
              <a:rPr lang="en-GB" sz="2000" dirty="0" smtClean="0"/>
              <a:t> method from earlier in lecture</a:t>
            </a:r>
            <a:endParaRPr lang="en-GB" sz="2000" dirty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/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851453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Varieties of coverage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153400" cy="4876800"/>
          </a:xfrm>
        </p:spPr>
        <p:txBody>
          <a:bodyPr>
            <a:noAutofit/>
          </a:bodyPr>
          <a:lstStyle/>
          <a:p>
            <a:pPr marL="0" indent="0" eaLnBrk="1"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Various coverage metrics (there are more):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457200" lvl="1" indent="0" eaLnBrk="1">
              <a:buNone/>
              <a:defRPr/>
            </a:pPr>
            <a:r>
              <a:rPr lang="en-US" sz="2000" dirty="0" smtClean="0"/>
              <a:t>Statement coverage</a:t>
            </a:r>
          </a:p>
          <a:p>
            <a:pPr marL="457200" lvl="1" indent="0" eaLnBrk="1">
              <a:buNone/>
              <a:defRPr/>
            </a:pPr>
            <a:r>
              <a:rPr lang="en-US" sz="2000" dirty="0" smtClean="0"/>
              <a:t>Branch coverage</a:t>
            </a:r>
          </a:p>
          <a:p>
            <a:pPr marL="457200" lvl="1" indent="0" eaLnBrk="1">
              <a:buNone/>
              <a:defRPr/>
            </a:pPr>
            <a:r>
              <a:rPr lang="en-US" sz="2000" i="1" dirty="0" smtClean="0"/>
              <a:t>Loop coverage</a:t>
            </a:r>
          </a:p>
          <a:p>
            <a:pPr marL="457200" lvl="1" indent="0" eaLnBrk="1">
              <a:buNone/>
              <a:defRPr/>
            </a:pPr>
            <a:r>
              <a:rPr lang="en-US" sz="2000" i="1" dirty="0" smtClean="0"/>
              <a:t>Condition/Decision coverage</a:t>
            </a:r>
          </a:p>
          <a:p>
            <a:pPr marL="457200" lvl="1" indent="0" eaLnBrk="1">
              <a:buNone/>
              <a:defRPr/>
            </a:pPr>
            <a:r>
              <a:rPr lang="en-US" sz="2000" dirty="0" smtClean="0"/>
              <a:t>Path coverage</a:t>
            </a:r>
          </a:p>
          <a:p>
            <a:pPr marL="914400" lvl="2" indent="0" eaLnBrk="1">
              <a:buNone/>
              <a:defRPr/>
            </a:pPr>
            <a:endParaRPr lang="en-US" sz="1300" dirty="0" smtClean="0"/>
          </a:p>
          <a:p>
            <a:pPr marL="0" indent="0" eaLnBrk="1">
              <a:buNone/>
              <a:defRPr/>
            </a:pPr>
            <a:r>
              <a:rPr lang="en-US" sz="2000" dirty="0" smtClean="0">
                <a:solidFill>
                  <a:schemeClr val="accent6"/>
                </a:solidFill>
              </a:rPr>
              <a:t>Limitations of coverage:</a:t>
            </a:r>
          </a:p>
          <a:p>
            <a:pPr marL="979927" lvl="1" indent="-457200" eaLnBrk="1">
              <a:buFont typeface="+mj-lt"/>
              <a:buAutoNum type="arabicPeriod"/>
              <a:defRPr/>
            </a:pPr>
            <a:r>
              <a:rPr lang="en-US" sz="2000" dirty="0" smtClean="0"/>
              <a:t>100% coverage is not always a reasonable target</a:t>
            </a:r>
            <a:br>
              <a:rPr lang="en-US" sz="2000" dirty="0" smtClean="0"/>
            </a:br>
            <a:r>
              <a:rPr lang="en-US" sz="2000" dirty="0" smtClean="0"/>
              <a:t>100% may be unattainable (dead code)</a:t>
            </a:r>
            <a:br>
              <a:rPr lang="en-US" sz="2000" dirty="0" smtClean="0"/>
            </a:br>
            <a:r>
              <a:rPr lang="en-US" sz="2000" i="1" dirty="0" smtClean="0">
                <a:solidFill>
                  <a:schemeClr val="accent6"/>
                </a:solidFill>
              </a:rPr>
              <a:t>High cost  </a:t>
            </a:r>
            <a:r>
              <a:rPr lang="en-US" sz="2000" dirty="0" smtClean="0"/>
              <a:t>to approach the limit</a:t>
            </a:r>
          </a:p>
          <a:p>
            <a:pPr marL="979927" lvl="1" indent="-457200" eaLnBrk="1">
              <a:buFont typeface="+mj-lt"/>
              <a:buAutoNum type="arabicPeriod"/>
              <a:defRPr/>
            </a:pPr>
            <a:r>
              <a:rPr lang="en-US" sz="2000" dirty="0" smtClean="0"/>
              <a:t>Coverage is </a:t>
            </a:r>
            <a:r>
              <a:rPr lang="en-US" sz="2000" i="1" dirty="0" smtClean="0">
                <a:solidFill>
                  <a:schemeClr val="accent6"/>
                </a:solidFill>
              </a:rPr>
              <a:t>just a heuristic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We really want the revealing subdomains</a:t>
            </a:r>
            <a:endParaRPr lang="en-US" sz="2000" dirty="0"/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4953000" y="2057400"/>
            <a:ext cx="458064" cy="1752599"/>
          </a:xfrm>
          <a:prstGeom prst="downArrow">
            <a:avLst>
              <a:gd name="adj1" fmla="val 50000"/>
              <a:gd name="adj2" fmla="val 10817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562600" y="1980335"/>
            <a:ext cx="1752600" cy="163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080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dirty="0">
                <a:latin typeface="Arial" charset="0"/>
              </a:rPr>
              <a:t>increasing</a:t>
            </a:r>
          </a:p>
          <a:p>
            <a:r>
              <a:rPr lang="en-US" sz="2000" dirty="0">
                <a:latin typeface="Arial" charset="0"/>
              </a:rPr>
              <a:t>number of</a:t>
            </a:r>
          </a:p>
          <a:p>
            <a:r>
              <a:rPr lang="en-US" sz="2000" dirty="0">
                <a:latin typeface="Arial" charset="0"/>
              </a:rPr>
              <a:t>test </a:t>
            </a:r>
            <a:r>
              <a:rPr lang="en-US" sz="2000" dirty="0" smtClean="0">
                <a:latin typeface="Arial" charset="0"/>
              </a:rPr>
              <a:t>cases </a:t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required</a:t>
            </a:r>
            <a:endParaRPr lang="en-US" sz="2000" dirty="0">
              <a:latin typeface="Arial" charset="0"/>
            </a:endParaRPr>
          </a:p>
          <a:p>
            <a:r>
              <a:rPr lang="en-US" sz="2000" dirty="0" smtClean="0">
                <a:latin typeface="Arial" charset="0"/>
              </a:rPr>
              <a:t>(generally)</a:t>
            </a: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21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174750"/>
            <a:ext cx="8001000" cy="5389563"/>
          </a:xfrm>
        </p:spPr>
        <p:txBody>
          <a:bodyPr>
            <a:noAutofit/>
          </a:bodyPr>
          <a:lstStyle/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Rocket </a:t>
            </a:r>
            <a:r>
              <a:rPr lang="en-US" sz="2000" dirty="0">
                <a:solidFill>
                  <a:srgbClr val="000000"/>
                </a:solidFill>
              </a:rPr>
              <a:t>self-destructed 37 seconds after </a:t>
            </a:r>
            <a:r>
              <a:rPr lang="en-US" sz="2000" dirty="0" smtClean="0">
                <a:solidFill>
                  <a:srgbClr val="000000"/>
                </a:solidFill>
              </a:rPr>
              <a:t>launch</a:t>
            </a:r>
          </a:p>
          <a:p>
            <a:pPr lvl="1" eaLnBrk="1">
              <a:lnSpc>
                <a:spcPct val="80000"/>
              </a:lnSpc>
              <a:buSzPct val="100000"/>
            </a:pPr>
            <a:r>
              <a:rPr lang="en-US" sz="2000" dirty="0" smtClean="0">
                <a:solidFill>
                  <a:srgbClr val="000000"/>
                </a:solidFill>
              </a:rPr>
              <a:t>Cost</a:t>
            </a:r>
            <a:r>
              <a:rPr lang="en-US" sz="2000" dirty="0">
                <a:solidFill>
                  <a:srgbClr val="000000"/>
                </a:solidFill>
              </a:rPr>
              <a:t>: over $1 </a:t>
            </a:r>
            <a:r>
              <a:rPr lang="en-US" sz="2000" dirty="0" smtClean="0">
                <a:solidFill>
                  <a:srgbClr val="000000"/>
                </a:solidFill>
              </a:rPr>
              <a:t>billion</a:t>
            </a:r>
          </a:p>
          <a:p>
            <a:pPr lvl="1" eaLnBrk="1">
              <a:lnSpc>
                <a:spcPct val="80000"/>
              </a:lnSpc>
              <a:buSzPct val="100000"/>
            </a:pPr>
            <a:endParaRPr lang="en-US" sz="1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</a:pPr>
            <a:r>
              <a:rPr lang="en-US" sz="2000" dirty="0">
                <a:solidFill>
                  <a:srgbClr val="000000"/>
                </a:solidFill>
              </a:rPr>
              <a:t>Reason: </a:t>
            </a:r>
            <a:r>
              <a:rPr lang="en-US" sz="2000" dirty="0" smtClean="0">
                <a:solidFill>
                  <a:srgbClr val="000000"/>
                </a:solidFill>
              </a:rPr>
              <a:t>Undetected bug in control software</a:t>
            </a:r>
            <a:endParaRPr lang="en-US" sz="2000" dirty="0">
              <a:solidFill>
                <a:srgbClr val="000000"/>
              </a:solidFill>
            </a:endParaRPr>
          </a:p>
          <a:p>
            <a:pPr marL="757626" lvl="1" indent="-342900" eaLnBrk="1">
              <a:lnSpc>
                <a:spcPct val="80000"/>
              </a:lnSpc>
              <a:buSzPct val="100000"/>
            </a:pPr>
            <a:r>
              <a:rPr lang="en-US" sz="2000" dirty="0"/>
              <a:t>Conversion from 64-bit floating point to 16-bit signed integer </a:t>
            </a:r>
            <a:r>
              <a:rPr lang="en-US" sz="2000" dirty="0" smtClean="0"/>
              <a:t> </a:t>
            </a:r>
            <a:r>
              <a:rPr lang="en-US" sz="2000" dirty="0"/>
              <a:t>caused an exception</a:t>
            </a:r>
          </a:p>
          <a:p>
            <a:pPr marL="772302" lvl="1" indent="-342900" eaLnBrk="1">
              <a:lnSpc>
                <a:spcPct val="80000"/>
              </a:lnSpc>
              <a:buSzPct val="100000"/>
            </a:pPr>
            <a:r>
              <a:rPr lang="en-US" sz="2000" dirty="0"/>
              <a:t>The floating point number was larger than </a:t>
            </a:r>
            <a:r>
              <a:rPr lang="en-US" sz="2000" dirty="0" smtClean="0"/>
              <a:t>32767</a:t>
            </a:r>
            <a:endParaRPr lang="en-US" sz="2000" dirty="0"/>
          </a:p>
          <a:p>
            <a:pPr marL="757626" lvl="1" indent="-342900" eaLnBrk="1">
              <a:lnSpc>
                <a:spcPct val="80000"/>
              </a:lnSpc>
              <a:buSzPct val="100000"/>
            </a:pPr>
            <a:r>
              <a:rPr lang="en-US" sz="2000" dirty="0"/>
              <a:t>Efficiency considerations </a:t>
            </a:r>
            <a:r>
              <a:rPr lang="en-US" sz="2000" dirty="0" smtClean="0"/>
              <a:t>led </a:t>
            </a:r>
            <a:r>
              <a:rPr lang="en-US" sz="2000" dirty="0"/>
              <a:t>to the disabling of the exception </a:t>
            </a:r>
            <a:r>
              <a:rPr lang="en-US" sz="2000" dirty="0" smtClean="0"/>
              <a:t>handler, so program crashed, so rocket crashed</a:t>
            </a:r>
            <a:endParaRPr lang="en-US" sz="20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 err="1" smtClean="0"/>
              <a:t>Ariane</a:t>
            </a:r>
            <a:r>
              <a:rPr lang="en-US" dirty="0" smtClean="0"/>
              <a:t> 5 rocket (1996)</a:t>
            </a:r>
          </a:p>
        </p:txBody>
      </p:sp>
      <p:pic>
        <p:nvPicPr>
          <p:cNvPr id="307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73" y="1371600"/>
            <a:ext cx="1448927" cy="2317670"/>
          </a:xfrm>
        </p:spPr>
      </p:pic>
      <p:pic>
        <p:nvPicPr>
          <p:cNvPr id="106505" name="Picture 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4513" y="1371600"/>
            <a:ext cx="3417887" cy="2343150"/>
          </a:xfrm>
        </p:spPr>
      </p:pic>
      <p:pic>
        <p:nvPicPr>
          <p:cNvPr id="1065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289" y="1371600"/>
            <a:ext cx="1620511" cy="231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77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smtClean="0"/>
              <a:t>Pragmatics: Regression Testing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495800"/>
          </a:xfrm>
        </p:spPr>
        <p:txBody>
          <a:bodyPr>
            <a:normAutofit/>
          </a:bodyPr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>
                <a:solidFill>
                  <a:schemeClr val="accent6"/>
                </a:solidFill>
              </a:rPr>
              <a:t>Whenever you find a bug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/>
              <a:t>Store the input that elicited that bug, plus the correct output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>
                <a:solidFill>
                  <a:srgbClr val="009900"/>
                </a:solidFill>
              </a:rPr>
              <a:t>Add these to the test suite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/>
              <a:t>Verify that the test suite fails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/>
              <a:t>Fix the bug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/>
              <a:t>V</a:t>
            </a:r>
            <a:r>
              <a:rPr lang="en-GB" sz="2000" dirty="0" smtClean="0"/>
              <a:t>erify the fix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endParaRPr lang="en-GB" sz="600" dirty="0" smtClean="0"/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>
                <a:solidFill>
                  <a:schemeClr val="accent6"/>
                </a:solidFill>
              </a:rPr>
              <a:t>Ensures that your fix solves the problem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/>
              <a:t>Don’t add a test that succeeded to begin with!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>
                <a:solidFill>
                  <a:schemeClr val="accent6"/>
                </a:solidFill>
              </a:rPr>
              <a:t>Helps to populate test suite with good tests</a:t>
            </a:r>
          </a:p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>
                <a:solidFill>
                  <a:schemeClr val="accent6"/>
                </a:solidFill>
              </a:rPr>
              <a:t>Protects against reversions that reintroduce bug</a:t>
            </a:r>
          </a:p>
          <a:p>
            <a:pPr lvl="1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r>
              <a:rPr lang="en-GB" sz="2000" dirty="0" smtClean="0"/>
              <a:t>It happened at least once, and it might happen again</a:t>
            </a:r>
          </a:p>
          <a:p>
            <a:pPr marL="0" indent="0" eaLnBrk="1"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246071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Rules of Testing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153400" cy="4876800"/>
          </a:xfrm>
        </p:spPr>
        <p:txBody>
          <a:bodyPr/>
          <a:lstStyle/>
          <a:p>
            <a:pPr marL="0" indent="0" eaLnBrk="1">
              <a:lnSpc>
                <a:spcPct val="83000"/>
              </a:lnSpc>
              <a:buNone/>
            </a:pPr>
            <a:r>
              <a:rPr lang="en-GB" sz="2000" dirty="0">
                <a:solidFill>
                  <a:schemeClr val="accent6"/>
                </a:solidFill>
              </a:rPr>
              <a:t>First rule of testing: </a:t>
            </a:r>
            <a:r>
              <a:rPr lang="en-GB" sz="2000" b="1" i="1" dirty="0">
                <a:solidFill>
                  <a:srgbClr val="FF0000"/>
                </a:solidFill>
              </a:rPr>
              <a:t>Do it early and do it often</a:t>
            </a:r>
          </a:p>
          <a:p>
            <a:pPr lvl="1" eaLnBrk="1">
              <a:lnSpc>
                <a:spcPct val="83000"/>
              </a:lnSpc>
            </a:pPr>
            <a:r>
              <a:rPr lang="en-GB" sz="2000" dirty="0" smtClean="0"/>
              <a:t>Best </a:t>
            </a:r>
            <a:r>
              <a:rPr lang="en-GB" sz="2000" dirty="0"/>
              <a:t>to catch bugs soon, before they have a chance to </a:t>
            </a:r>
            <a:r>
              <a:rPr lang="en-GB" sz="2000" dirty="0" smtClean="0"/>
              <a:t>hide</a:t>
            </a:r>
            <a:endParaRPr lang="en-GB" sz="2000" dirty="0"/>
          </a:p>
          <a:p>
            <a:pPr lvl="1" eaLnBrk="1">
              <a:lnSpc>
                <a:spcPct val="83000"/>
              </a:lnSpc>
            </a:pPr>
            <a:r>
              <a:rPr lang="en-GB" sz="2000" dirty="0"/>
              <a:t>Automate the process if you can</a:t>
            </a:r>
          </a:p>
          <a:p>
            <a:pPr lvl="1" eaLnBrk="1">
              <a:lnSpc>
                <a:spcPct val="83000"/>
              </a:lnSpc>
            </a:pPr>
            <a:r>
              <a:rPr lang="en-GB" sz="2000" dirty="0"/>
              <a:t>Regression testing will save </a:t>
            </a:r>
            <a:r>
              <a:rPr lang="en-GB" sz="2000" dirty="0" smtClean="0"/>
              <a:t>time</a:t>
            </a:r>
            <a:endParaRPr lang="en-GB" sz="2000" dirty="0"/>
          </a:p>
          <a:p>
            <a:pPr marL="0" indent="0" eaLnBrk="1">
              <a:lnSpc>
                <a:spcPct val="83000"/>
              </a:lnSpc>
              <a:buNone/>
            </a:pPr>
            <a:endParaRPr lang="en-GB" sz="2000" dirty="0" smtClean="0">
              <a:solidFill>
                <a:schemeClr val="accent6"/>
              </a:solidFill>
            </a:endParaRPr>
          </a:p>
          <a:p>
            <a:pPr marL="0" indent="0" eaLnBrk="1">
              <a:lnSpc>
                <a:spcPct val="83000"/>
              </a:lnSpc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Second </a:t>
            </a:r>
            <a:r>
              <a:rPr lang="en-GB" sz="2000" dirty="0">
                <a:solidFill>
                  <a:schemeClr val="accent6"/>
                </a:solidFill>
              </a:rPr>
              <a:t>rule of testing: </a:t>
            </a:r>
            <a:r>
              <a:rPr lang="en-GB" sz="2000" b="1" i="1" dirty="0">
                <a:solidFill>
                  <a:srgbClr val="FF0000"/>
                </a:solidFill>
              </a:rPr>
              <a:t>Be systematic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</a:p>
          <a:p>
            <a:pPr lvl="1" eaLnBrk="1"/>
            <a:r>
              <a:rPr lang="en-GB" sz="2000" dirty="0"/>
              <a:t>If you randomly thrash, bugs will hide in the corner until </a:t>
            </a:r>
            <a:r>
              <a:rPr lang="en-GB" sz="2000" dirty="0" smtClean="0"/>
              <a:t>later</a:t>
            </a:r>
            <a:endParaRPr lang="en-GB" sz="2000" dirty="0"/>
          </a:p>
          <a:p>
            <a:pPr lvl="1" eaLnBrk="1"/>
            <a:r>
              <a:rPr lang="en-GB" sz="2000" dirty="0"/>
              <a:t>Writing tests is a good way to understand the </a:t>
            </a:r>
            <a:r>
              <a:rPr lang="en-GB" sz="2000" dirty="0" smtClean="0"/>
              <a:t>spec </a:t>
            </a:r>
          </a:p>
          <a:p>
            <a:pPr lvl="1" eaLnBrk="1"/>
            <a:r>
              <a:rPr lang="en-GB" sz="2000" dirty="0" smtClean="0"/>
              <a:t>Think </a:t>
            </a:r>
            <a:r>
              <a:rPr lang="en-GB" sz="2000" dirty="0"/>
              <a:t>about </a:t>
            </a:r>
            <a:r>
              <a:rPr lang="en-US" sz="2000" dirty="0"/>
              <a:t>revealing </a:t>
            </a:r>
            <a:r>
              <a:rPr lang="en-GB" sz="2000" dirty="0"/>
              <a:t>domains and boundary cases</a:t>
            </a:r>
          </a:p>
          <a:p>
            <a:pPr lvl="2" eaLnBrk="1"/>
            <a:r>
              <a:rPr lang="en-GB" sz="2000" dirty="0"/>
              <a:t>If the spec is </a:t>
            </a:r>
            <a:r>
              <a:rPr lang="en-GB" sz="2000" dirty="0" smtClean="0"/>
              <a:t>confusing, </a:t>
            </a:r>
            <a:r>
              <a:rPr lang="en-GB" sz="2000" dirty="0" smtClean="0">
                <a:sym typeface="Wingdings" pitchFamily="2" charset="2"/>
              </a:rPr>
              <a:t>write </a:t>
            </a:r>
            <a:r>
              <a:rPr lang="en-GB" sz="2000" dirty="0">
                <a:sym typeface="Wingdings" pitchFamily="2" charset="2"/>
              </a:rPr>
              <a:t>more tests</a:t>
            </a:r>
          </a:p>
          <a:p>
            <a:pPr lvl="1" eaLnBrk="1"/>
            <a:r>
              <a:rPr lang="en-GB" sz="2000" dirty="0"/>
              <a:t>Spec can be buggy too</a:t>
            </a:r>
          </a:p>
          <a:p>
            <a:pPr lvl="2" eaLnBrk="1"/>
            <a:r>
              <a:rPr lang="en-GB" sz="2000" dirty="0"/>
              <a:t>Incorrect, incomplete, ambiguous, </a:t>
            </a:r>
            <a:r>
              <a:rPr lang="en-GB" sz="2000" dirty="0" smtClean="0"/>
              <a:t>missing </a:t>
            </a:r>
            <a:r>
              <a:rPr lang="en-GB" sz="2000" dirty="0"/>
              <a:t>corner cases</a:t>
            </a:r>
          </a:p>
          <a:p>
            <a:pPr lvl="1" eaLnBrk="1"/>
            <a:r>
              <a:rPr lang="en-GB" sz="2000" dirty="0"/>
              <a:t>When you find a </a:t>
            </a:r>
            <a:r>
              <a:rPr lang="en-GB" sz="2000" dirty="0" smtClean="0"/>
              <a:t>bug, </a:t>
            </a:r>
            <a:r>
              <a:rPr lang="en-GB" sz="2000" dirty="0" smtClean="0">
                <a:sym typeface="Wingdings" pitchFamily="2" charset="2"/>
              </a:rPr>
              <a:t>write </a:t>
            </a:r>
            <a:r>
              <a:rPr lang="en-GB" sz="2000" dirty="0">
                <a:sym typeface="Wingdings" pitchFamily="2" charset="2"/>
              </a:rPr>
              <a:t>a test for it first and then fix it</a:t>
            </a:r>
            <a:endParaRPr lang="en-GB" sz="2000" dirty="0"/>
          </a:p>
          <a:p>
            <a:pPr marL="0" indent="0" eaLnBrk="1">
              <a:lnSpc>
                <a:spcPct val="83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6748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Closing thoughts on testing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Testing matters</a:t>
            </a:r>
          </a:p>
          <a:p>
            <a:pPr lvl="1"/>
            <a:r>
              <a:rPr lang="en-GB" sz="2000" dirty="0" smtClean="0"/>
              <a:t>You need to convince others that the module works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Catch problems earlier</a:t>
            </a:r>
          </a:p>
          <a:p>
            <a:pPr lvl="1"/>
            <a:r>
              <a:rPr lang="en-GB" sz="2000" dirty="0" smtClean="0"/>
              <a:t>Bugs become obscure beyond the unit they occur in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Don't confuse </a:t>
            </a:r>
            <a:r>
              <a:rPr lang="en-GB" sz="2000" i="1" dirty="0" smtClean="0">
                <a:solidFill>
                  <a:schemeClr val="accent6"/>
                </a:solidFill>
              </a:rPr>
              <a:t>volume</a:t>
            </a:r>
            <a:r>
              <a:rPr lang="en-GB" sz="2000" dirty="0" smtClean="0">
                <a:solidFill>
                  <a:schemeClr val="accent6"/>
                </a:solidFill>
              </a:rPr>
              <a:t> with </a:t>
            </a:r>
            <a:r>
              <a:rPr lang="en-GB" sz="2000" i="1" dirty="0" smtClean="0">
                <a:solidFill>
                  <a:schemeClr val="accent6"/>
                </a:solidFill>
              </a:rPr>
              <a:t>quality</a:t>
            </a:r>
            <a:r>
              <a:rPr lang="en-GB" sz="2000" dirty="0" smtClean="0">
                <a:solidFill>
                  <a:schemeClr val="accent6"/>
                </a:solidFill>
              </a:rPr>
              <a:t> of test data</a:t>
            </a:r>
          </a:p>
          <a:p>
            <a:pPr lvl="1"/>
            <a:r>
              <a:rPr lang="en-GB" sz="2000" dirty="0" smtClean="0"/>
              <a:t>Can lose relevant cases in mass of irrelevant ones</a:t>
            </a:r>
          </a:p>
          <a:p>
            <a:pPr lvl="1"/>
            <a:r>
              <a:rPr lang="en-GB" sz="2000" dirty="0" smtClean="0"/>
              <a:t>Look for revealing subdomains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Choose test data to cover:</a:t>
            </a:r>
          </a:p>
          <a:p>
            <a:pPr lvl="1"/>
            <a:r>
              <a:rPr lang="en-GB" sz="2000" dirty="0" smtClean="0"/>
              <a:t>Specification (black box testing)</a:t>
            </a:r>
          </a:p>
          <a:p>
            <a:pPr lvl="1"/>
            <a:r>
              <a:rPr lang="en-GB" sz="2000" dirty="0" smtClean="0"/>
              <a:t>Code (glass box testing)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chemeClr val="accent6"/>
                </a:solidFill>
              </a:rPr>
              <a:t>Testing can't generally prove absence of bugs</a:t>
            </a:r>
          </a:p>
          <a:p>
            <a:pPr lvl="1"/>
            <a:r>
              <a:rPr lang="en-GB" sz="2000" dirty="0" smtClean="0"/>
              <a:t>But it can increase quality and confidence</a:t>
            </a:r>
          </a:p>
        </p:txBody>
      </p:sp>
    </p:spTree>
    <p:extLst>
      <p:ext uri="{BB962C8B-B14F-4D97-AF65-F5344CB8AC3E}">
        <p14:creationId xmlns:p14="http://schemas.microsoft.com/office/powerpoint/2010/main" val="31169750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Therac-25 radiation therapy machine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>
            <a:normAutofit/>
          </a:bodyPr>
          <a:lstStyle/>
          <a:p>
            <a:pPr marL="311045" indent="-311045" eaLnBrk="1">
              <a:lnSpc>
                <a:spcPct val="90000"/>
              </a:lnSpc>
              <a:buSzPct val="100000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Excessive radiation killed patients (1985-87)</a:t>
            </a: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endParaRPr lang="en-US" sz="1000" dirty="0" smtClean="0"/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r>
              <a:rPr lang="en-US" sz="2000" dirty="0" smtClean="0"/>
              <a:t>New design removed hardware that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prevents the electron-beam from operating in its high-energy mode. Now </a:t>
            </a:r>
            <a:r>
              <a:rPr lang="en-US" sz="2000" dirty="0" smtClean="0">
                <a:solidFill>
                  <a:schemeClr val="accent2"/>
                </a:solidFill>
              </a:rPr>
              <a:t>safety checks  done in software</a:t>
            </a:r>
            <a:r>
              <a:rPr lang="en-US" sz="2000" dirty="0" smtClean="0"/>
              <a:t>.</a:t>
            </a: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endParaRPr lang="en-US" sz="1000" dirty="0" smtClean="0"/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r>
              <a:rPr lang="en-US" sz="2000" dirty="0" smtClean="0"/>
              <a:t>Equipment </a:t>
            </a:r>
            <a:r>
              <a:rPr lang="en-US" sz="2000" smtClean="0"/>
              <a:t>control software </a:t>
            </a:r>
            <a:r>
              <a:rPr lang="en-US" sz="2000" dirty="0" smtClean="0"/>
              <a:t>task </a:t>
            </a:r>
            <a:r>
              <a:rPr lang="en-US" sz="2000" dirty="0" smtClean="0">
                <a:solidFill>
                  <a:schemeClr val="accent2"/>
                </a:solidFill>
              </a:rPr>
              <a:t>did not properly synchronize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with the operator interface task, so race conditions occurred if the operator changed the setup too quickly.</a:t>
            </a: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endParaRPr lang="en-US" sz="1000" dirty="0" smtClean="0">
              <a:solidFill>
                <a:schemeClr val="accent2"/>
              </a:solidFill>
            </a:endParaRPr>
          </a:p>
          <a:p>
            <a:pPr marL="757626" lvl="1" indent="-342900" eaLnBrk="1">
              <a:lnSpc>
                <a:spcPct val="90000"/>
              </a:lnSpc>
              <a:buSzPct val="100000"/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Missed during testing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because it took practice before </a:t>
            </a:r>
            <a:br>
              <a:rPr lang="en-US" sz="2000" dirty="0" smtClean="0"/>
            </a:br>
            <a:r>
              <a:rPr lang="en-US" sz="2000" dirty="0" smtClean="0"/>
              <a:t>operators worked quickly enough</a:t>
            </a:r>
          </a:p>
          <a:p>
            <a:pPr marL="414726" lvl="1" indent="0" eaLnBrk="1">
              <a:lnSpc>
                <a:spcPct val="90000"/>
              </a:lnSpc>
              <a:buSzPct val="100000"/>
              <a:buNone/>
              <a:defRPr/>
            </a:pPr>
            <a:r>
              <a:rPr lang="en-US" sz="2000" dirty="0"/>
              <a:t> </a:t>
            </a:r>
            <a:r>
              <a:rPr lang="en-US" sz="2000" dirty="0" smtClean="0"/>
              <a:t>    for the problem to occur. </a:t>
            </a:r>
          </a:p>
          <a:p>
            <a:pPr marL="282244" indent="-259204" eaLnBrk="1">
              <a:lnSpc>
                <a:spcPct val="90000"/>
              </a:lnSpc>
              <a:buSzPct val="100000"/>
              <a:buNone/>
              <a:defRPr/>
            </a:pPr>
            <a:endParaRPr lang="en-US" sz="2000" dirty="0" smtClean="0"/>
          </a:p>
          <a:p>
            <a:pPr marL="673930" lvl="1" indent="-259204" eaLnBrk="1">
              <a:lnSpc>
                <a:spcPct val="90000"/>
              </a:lnSpc>
              <a:buSzPct val="100000"/>
              <a:buNone/>
              <a:defRPr/>
            </a:pPr>
            <a:endParaRPr lang="en-US" sz="2000" dirty="0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11" y="4186202"/>
            <a:ext cx="3435482" cy="25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5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1" y="990600"/>
            <a:ext cx="7620000" cy="5562600"/>
          </a:xfrm>
        </p:spPr>
        <p:txBody>
          <a:bodyPr>
            <a:noAutofit/>
          </a:bodyPr>
          <a:lstStyle/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b="1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b="1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Font typeface="Times New Roman" pitchFamily="18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Legs </a:t>
            </a:r>
            <a:r>
              <a:rPr lang="en-US" sz="2000" dirty="0">
                <a:solidFill>
                  <a:srgbClr val="000000"/>
                </a:solidFill>
              </a:rPr>
              <a:t>deployed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>
                <a:solidFill>
                  <a:srgbClr val="000000"/>
                </a:solidFill>
              </a:rPr>
              <a:t> Sensor signal falsely indicated that the craft had touched down (130 feet above the surface)</a:t>
            </a:r>
          </a:p>
          <a:p>
            <a:pPr marL="673930" lvl="1" indent="-259204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/>
              <a:t>Then the descent engines shut down prematurely </a:t>
            </a: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Error later </a:t>
            </a:r>
            <a:r>
              <a:rPr lang="en-US" sz="2000" dirty="0">
                <a:solidFill>
                  <a:srgbClr val="000000"/>
                </a:solidFill>
              </a:rPr>
              <a:t>traced to a single bad line of software </a:t>
            </a:r>
            <a:r>
              <a:rPr lang="en-US" sz="2000" dirty="0" smtClean="0">
                <a:solidFill>
                  <a:srgbClr val="000000"/>
                </a:solidFill>
              </a:rPr>
              <a:t>code</a:t>
            </a:r>
            <a:endParaRPr lang="en-US" sz="2000" dirty="0">
              <a:solidFill>
                <a:srgbClr val="000000"/>
              </a:solidFill>
            </a:endParaRPr>
          </a:p>
          <a:p>
            <a:pPr marL="702730" lvl="1" indent="-311045" eaLnBrk="1">
              <a:lnSpc>
                <a:spcPct val="80000"/>
              </a:lnSpc>
              <a:buSzPct val="100000"/>
              <a:buNone/>
              <a:defRPr/>
            </a:pPr>
            <a:r>
              <a:rPr lang="en-US" sz="2000" dirty="0"/>
              <a:t>Why didn’t they blame the sensor? </a:t>
            </a:r>
          </a:p>
          <a:p>
            <a:pPr marL="311045" indent="-311045" eaLnBrk="1">
              <a:lnSpc>
                <a:spcPct val="80000"/>
              </a:lnSpc>
              <a:buSzPct val="100000"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673930" lvl="1" indent="-259204" eaLnBrk="1">
              <a:lnSpc>
                <a:spcPct val="80000"/>
              </a:lnSpc>
              <a:buSzPct val="100000"/>
              <a:buFont typeface="Times New Roman" pitchFamily="18" charset="0"/>
              <a:buChar char="–"/>
              <a:defRPr/>
            </a:pPr>
            <a:endParaRPr lang="en-US" sz="2000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mtClean="0"/>
              <a:t>Mars Polar Lander</a:t>
            </a:r>
          </a:p>
        </p:txBody>
      </p:sp>
      <p:pic>
        <p:nvPicPr>
          <p:cNvPr id="512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1"/>
            <a:ext cx="3429000" cy="2285999"/>
          </a:xfrm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492250"/>
            <a:ext cx="3835400" cy="2317750"/>
          </a:xfrm>
        </p:spPr>
      </p:pic>
    </p:spTree>
    <p:extLst>
      <p:ext uri="{BB962C8B-B14F-4D97-AF65-F5344CB8AC3E}">
        <p14:creationId xmlns:p14="http://schemas.microsoft.com/office/powerpoint/2010/main" val="162619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defRPr/>
            </a:pPr>
            <a:r>
              <a:rPr lang="en-US" sz="2000" dirty="0"/>
              <a:t>Mariner I space probe (1962)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Microsoft Zune New Year’s Eve </a:t>
            </a:r>
            <a:r>
              <a:rPr lang="en-US" sz="2000" dirty="0">
                <a:solidFill>
                  <a:schemeClr val="accent2"/>
                </a:solidFill>
              </a:rPr>
              <a:t>c</a:t>
            </a:r>
            <a:r>
              <a:rPr lang="en-US" sz="2000" dirty="0" smtClean="0">
                <a:solidFill>
                  <a:schemeClr val="accent2"/>
                </a:solidFill>
              </a:rPr>
              <a:t>rash (2008)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iPhone alarm (2011)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Denver </a:t>
            </a:r>
            <a:r>
              <a:rPr lang="en-US" sz="2000" dirty="0"/>
              <a:t>Airport </a:t>
            </a:r>
            <a:r>
              <a:rPr lang="en-US" sz="2000" dirty="0" smtClean="0"/>
              <a:t>baggage-handling system </a:t>
            </a:r>
            <a:r>
              <a:rPr lang="en-US" sz="2000" dirty="0"/>
              <a:t>(</a:t>
            </a:r>
            <a:r>
              <a:rPr lang="en-US" sz="2000" dirty="0" smtClean="0"/>
              <a:t>1994)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Air-Traffic Control System in LA Airport (2004)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AT&amp;T network outage </a:t>
            </a:r>
            <a:r>
              <a:rPr lang="en-US" sz="2000" dirty="0"/>
              <a:t>(</a:t>
            </a:r>
            <a:r>
              <a:rPr lang="en-US" sz="2000" dirty="0" smtClean="0"/>
              <a:t>1990)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Northeast </a:t>
            </a:r>
            <a:r>
              <a:rPr lang="en-US" sz="2000" dirty="0"/>
              <a:t>blackout (2003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USS Yorktown Incapacitated (1997)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Intel </a:t>
            </a:r>
            <a:r>
              <a:rPr lang="en-US" sz="2000" dirty="0"/>
              <a:t>Pentium floating point </a:t>
            </a:r>
            <a:r>
              <a:rPr lang="en-US" sz="2000" dirty="0" smtClean="0"/>
              <a:t>divide (1993)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Excel: 65,535 displays as 100,000 (2007)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Prius brakes and engine stalling (2005)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Soviet </a:t>
            </a:r>
            <a:r>
              <a:rPr lang="en-US" sz="2000" dirty="0"/>
              <a:t>gas </a:t>
            </a:r>
            <a:r>
              <a:rPr lang="en-US" sz="2000" dirty="0" smtClean="0"/>
              <a:t>pipeline</a:t>
            </a:r>
            <a:r>
              <a:rPr lang="en-US" sz="2000" dirty="0"/>
              <a:t> </a:t>
            </a:r>
            <a:r>
              <a:rPr lang="en-US" sz="2000" dirty="0" smtClean="0"/>
              <a:t>(1982)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Study linking national debt to slow growth (2010)</a:t>
            </a:r>
          </a:p>
          <a:p>
            <a:pPr>
              <a:spcBef>
                <a:spcPts val="200"/>
              </a:spcBef>
              <a:defRPr/>
            </a:pPr>
            <a:r>
              <a:rPr lang="en-US" sz="2000" dirty="0" smtClean="0"/>
              <a:t>…</a:t>
            </a:r>
          </a:p>
          <a:p>
            <a:pPr>
              <a:spcBef>
                <a:spcPts val="200"/>
              </a:spcBef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482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bugs cost money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2013 Cambridge University study: Software bugs cost global economy $312 Billion per year</a:t>
            </a:r>
          </a:p>
          <a:p>
            <a:pPr lvl="1"/>
            <a:r>
              <a:rPr lang="en-US" sz="2000" dirty="0"/>
              <a:t>http://</a:t>
            </a:r>
            <a:r>
              <a:rPr lang="en-US" sz="2000" dirty="0" err="1"/>
              <a:t>www.prweb.com</a:t>
            </a:r>
            <a:r>
              <a:rPr lang="en-US" sz="2000" dirty="0"/>
              <a:t>/releases/2013/1/prweb10298185.</a:t>
            </a:r>
            <a:r>
              <a:rPr lang="en-US" sz="2000" dirty="0" smtClean="0"/>
              <a:t>htm</a:t>
            </a:r>
          </a:p>
          <a:p>
            <a:pPr lvl="1"/>
            <a:endParaRPr lang="en-US" sz="2000" dirty="0"/>
          </a:p>
          <a:p>
            <a:r>
              <a:rPr lang="en-US" sz="2000" dirty="0" smtClean="0"/>
              <a:t>$440 million loss by Knight Capital Group in 30 minutes</a:t>
            </a:r>
          </a:p>
          <a:p>
            <a:pPr lvl="1"/>
            <a:r>
              <a:rPr lang="en-US" sz="2000" dirty="0" smtClean="0"/>
              <a:t>August 2012 high-frequency trading error</a:t>
            </a:r>
          </a:p>
          <a:p>
            <a:endParaRPr lang="en-US" sz="2000" dirty="0"/>
          </a:p>
          <a:p>
            <a:r>
              <a:rPr lang="en-US" sz="2000" dirty="0" smtClean="0"/>
              <a:t>$6 billion loss from 2003 blackout in NE USA &amp; Canada</a:t>
            </a:r>
          </a:p>
          <a:p>
            <a:pPr lvl="1"/>
            <a:r>
              <a:rPr lang="en-US" sz="2000" dirty="0" smtClean="0"/>
              <a:t>Software bug in alarm system in Ohio power control room</a:t>
            </a:r>
          </a:p>
        </p:txBody>
      </p:sp>
    </p:spTree>
    <p:extLst>
      <p:ext uri="{BB962C8B-B14F-4D97-AF65-F5344CB8AC3E}">
        <p14:creationId xmlns:p14="http://schemas.microsoft.com/office/powerpoint/2010/main" val="30688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Quality Software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1534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What Affects </a:t>
            </a:r>
            <a:r>
              <a:rPr lang="en-US" sz="2000" i="1" dirty="0" smtClean="0">
                <a:solidFill>
                  <a:schemeClr val="accent2"/>
                </a:solidFill>
              </a:rPr>
              <a:t>Software Quality</a:t>
            </a:r>
            <a:r>
              <a:rPr lang="en-US" sz="2000" dirty="0" smtClean="0"/>
              <a:t>?</a:t>
            </a:r>
          </a:p>
          <a:p>
            <a:pPr marL="0" indent="0">
              <a:buNone/>
            </a:pPr>
            <a:endParaRPr lang="en-US" sz="8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External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Correctness		Does it do what it supposed to do?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Reliability		Does it do it accurately all the time?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Efficiency		Does it do without excessive resources?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Integrity		Is it secure?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Internal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Portability		Can I use it under different conditions?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Maintainability	Can I fix it?</a:t>
            </a:r>
          </a:p>
          <a:p>
            <a:pPr marL="457200" lvl="1" indent="0">
              <a:spcBef>
                <a:spcPts val="150"/>
              </a:spcBef>
              <a:buNone/>
            </a:pPr>
            <a:r>
              <a:rPr lang="en-US" sz="2000" dirty="0" smtClean="0"/>
              <a:t>Flexibility		Can I change it or extend it or reuse it?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Quality Assurance (QA)</a:t>
            </a:r>
          </a:p>
          <a:p>
            <a:pPr lvl="1"/>
            <a:r>
              <a:rPr lang="en-US" sz="2000" dirty="0" smtClean="0"/>
              <a:t>Process of uncovering problems and improving software quality</a:t>
            </a:r>
          </a:p>
          <a:p>
            <a:pPr lvl="1"/>
            <a:r>
              <a:rPr lang="en-US" sz="2000" dirty="0" smtClean="0"/>
              <a:t>Testing is a major part of QA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14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simpl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</Template>
  <TotalTime>11551</TotalTime>
  <Words>2304</Words>
  <Application>Microsoft Macintosh PowerPoint</Application>
  <PresentationFormat>On-screen Show (4:3)</PresentationFormat>
  <Paragraphs>510</Paragraphs>
  <Slides>42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22 03</vt:lpstr>
      <vt:lpstr>Courier</vt:lpstr>
      <vt:lpstr>Courier 10 Pitch</vt:lpstr>
      <vt:lpstr>Courier New</vt:lpstr>
      <vt:lpstr>Helvetica</vt:lpstr>
      <vt:lpstr>Symbol</vt:lpstr>
      <vt:lpstr>Times New Roman</vt:lpstr>
      <vt:lpstr>Wingdings</vt:lpstr>
      <vt:lpstr>Arial</vt:lpstr>
      <vt:lpstr>simple</vt:lpstr>
      <vt:lpstr>CSE 331 Software Design and Implementation</vt:lpstr>
      <vt:lpstr>Outline</vt:lpstr>
      <vt:lpstr>Non-outline</vt:lpstr>
      <vt:lpstr>Ariane 5 rocket (1996)</vt:lpstr>
      <vt:lpstr>Therac-25 radiation therapy machine</vt:lpstr>
      <vt:lpstr>Mars Polar Lander</vt:lpstr>
      <vt:lpstr>More examples</vt:lpstr>
      <vt:lpstr>Software bugs cost money</vt:lpstr>
      <vt:lpstr>Building Quality Software</vt:lpstr>
      <vt:lpstr>Software Quality Assurance (QA)</vt:lpstr>
      <vt:lpstr>What can you learn from testing?</vt:lpstr>
      <vt:lpstr>What Is Testing For?</vt:lpstr>
      <vt:lpstr>Kinds of testing</vt:lpstr>
      <vt:lpstr>Unit Testing</vt:lpstr>
      <vt:lpstr>How is testing done?</vt:lpstr>
      <vt:lpstr>sqrt example</vt:lpstr>
      <vt:lpstr>What’s So Hard About Testing?</vt:lpstr>
      <vt:lpstr>Approach: Partition the Input Space</vt:lpstr>
      <vt:lpstr>Naive Approach: Execution Equivalence</vt:lpstr>
      <vt:lpstr>Execution Equivalence Can Be Wrong</vt:lpstr>
      <vt:lpstr>Heuristic:  Revealing Subdomains</vt:lpstr>
      <vt:lpstr>Example</vt:lpstr>
      <vt:lpstr>Heuristics for Designing Test Suites</vt:lpstr>
      <vt:lpstr>Black-Box Testing</vt:lpstr>
      <vt:lpstr>Black Box Testing: Advantages</vt:lpstr>
      <vt:lpstr>More Complex Example</vt:lpstr>
      <vt:lpstr>Heuristic: Boundary Testing</vt:lpstr>
      <vt:lpstr>Boundary Testing</vt:lpstr>
      <vt:lpstr>Other Boundary Cases</vt:lpstr>
      <vt:lpstr>Boundary Cases: Arithmetic Overflow</vt:lpstr>
      <vt:lpstr>Boundary Cases: Duplicates &amp; Aliases</vt:lpstr>
      <vt:lpstr>Heuristic: Clear (glass, white)-box testing</vt:lpstr>
      <vt:lpstr>Glass-box Motivation</vt:lpstr>
      <vt:lpstr>Glass-box Testing:  [Dis]Advantages</vt:lpstr>
      <vt:lpstr>Code coverage: what is enough?</vt:lpstr>
      <vt:lpstr>Code coverage: what is enough?</vt:lpstr>
      <vt:lpstr>Code coverage: what is enough?</vt:lpstr>
      <vt:lpstr>Code coverage: what is enough?</vt:lpstr>
      <vt:lpstr>Varieties of coverage</vt:lpstr>
      <vt:lpstr>Pragmatics: Regression Testing</vt:lpstr>
      <vt:lpstr>Rules of Testing</vt:lpstr>
      <vt:lpstr>Closing thoughts on testing</vt:lpstr>
    </vt:vector>
  </TitlesOfParts>
  <Company>uw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374 Programming Concepts &amp; Tools</dc:title>
  <dc:creator>Hal Perkins</dc:creator>
  <cp:lastModifiedBy>Zachary L. Tatlock</cp:lastModifiedBy>
  <cp:revision>288</cp:revision>
  <cp:lastPrinted>2016-01-20T20:48:10Z</cp:lastPrinted>
  <dcterms:created xsi:type="dcterms:W3CDTF">2012-01-27T17:46:36Z</dcterms:created>
  <dcterms:modified xsi:type="dcterms:W3CDTF">2016-01-25T14:04:20Z</dcterms:modified>
</cp:coreProperties>
</file>