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338" r:id="rId2"/>
    <p:sldId id="320" r:id="rId3"/>
    <p:sldId id="290" r:id="rId4"/>
    <p:sldId id="339" r:id="rId5"/>
    <p:sldId id="297" r:id="rId6"/>
    <p:sldId id="291" r:id="rId7"/>
    <p:sldId id="330" r:id="rId8"/>
    <p:sldId id="332" r:id="rId9"/>
    <p:sldId id="293" r:id="rId10"/>
    <p:sldId id="294" r:id="rId11"/>
    <p:sldId id="340" r:id="rId12"/>
    <p:sldId id="295" r:id="rId13"/>
    <p:sldId id="296" r:id="rId14"/>
    <p:sldId id="298" r:id="rId15"/>
    <p:sldId id="299" r:id="rId16"/>
    <p:sldId id="331" r:id="rId17"/>
    <p:sldId id="300" r:id="rId18"/>
    <p:sldId id="301" r:id="rId19"/>
    <p:sldId id="302" r:id="rId20"/>
    <p:sldId id="324" r:id="rId21"/>
    <p:sldId id="325" r:id="rId22"/>
    <p:sldId id="326" r:id="rId23"/>
    <p:sldId id="333" r:id="rId24"/>
    <p:sldId id="303" r:id="rId25"/>
    <p:sldId id="304" r:id="rId26"/>
    <p:sldId id="334" r:id="rId27"/>
    <p:sldId id="305" r:id="rId28"/>
    <p:sldId id="306" r:id="rId29"/>
    <p:sldId id="307" r:id="rId30"/>
    <p:sldId id="308" r:id="rId31"/>
    <p:sldId id="310" r:id="rId32"/>
    <p:sldId id="311" r:id="rId33"/>
    <p:sldId id="316" r:id="rId34"/>
    <p:sldId id="335" r:id="rId35"/>
    <p:sldId id="329" r:id="rId36"/>
    <p:sldId id="337" r:id="rId37"/>
    <p:sldId id="336" r:id="rId38"/>
    <p:sldId id="317" r:id="rId39"/>
    <p:sldId id="318" r:id="rId40"/>
  </p:sldIdLst>
  <p:sldSz cx="9144000" cy="6858000" type="screen4x3"/>
  <p:notesSz cx="6934200" cy="9220200"/>
  <p:custDataLst>
    <p:tags r:id="rId43"/>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443B80"/>
    <a:srgbClr val="FF0066"/>
    <a:srgbClr val="800080"/>
    <a:srgbClr val="FFFF00"/>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29" autoAdjust="0"/>
    <p:restoredTop sz="84553" autoAdjust="0"/>
  </p:normalViewPr>
  <p:slideViewPr>
    <p:cSldViewPr>
      <p:cViewPr varScale="1">
        <p:scale>
          <a:sx n="222" d="100"/>
          <a:sy n="222" d="100"/>
        </p:scale>
        <p:origin x="2504" y="192"/>
      </p:cViewPr>
      <p:guideLst>
        <p:guide orient="horz" pos="2160"/>
        <p:guide pos="2880"/>
      </p:guideLst>
    </p:cSldViewPr>
  </p:slideViewPr>
  <p:outlineViewPr>
    <p:cViewPr>
      <p:scale>
        <a:sx n="33" d="100"/>
        <a:sy n="33" d="100"/>
      </p:scale>
      <p:origin x="0" y="7716"/>
    </p:cViewPr>
  </p:outlineViewPr>
  <p:notesTextViewPr>
    <p:cViewPr>
      <p:scale>
        <a:sx n="100" d="100"/>
        <a:sy n="100" d="100"/>
      </p:scale>
      <p:origin x="0" y="0"/>
    </p:cViewPr>
  </p:notesTextViewPr>
  <p:sorterViewPr>
    <p:cViewPr>
      <p:scale>
        <a:sx n="90" d="100"/>
        <a:sy n="90" d="100"/>
      </p:scale>
      <p:origin x="0" y="1194"/>
    </p:cViewPr>
  </p:sorterViewPr>
  <p:notesViewPr>
    <p:cSldViewPr>
      <p:cViewPr varScale="1">
        <p:scale>
          <a:sx n="86" d="100"/>
          <a:sy n="86" d="100"/>
        </p:scale>
        <p:origin x="-1908"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tags" Target="tags/tag1.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ftr" sz="quarter" idx="2"/>
          </p:nvPr>
        </p:nvSpPr>
        <p:spPr bwMode="auto">
          <a:xfrm>
            <a:off x="0" y="8759800"/>
            <a:ext cx="3005121"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dirty="0"/>
            </a:lvl1pPr>
          </a:lstStyle>
          <a:p>
            <a:pPr>
              <a:defRPr/>
            </a:pPr>
            <a:r>
              <a:rPr lang="en-US" dirty="0"/>
              <a:t>CSE </a:t>
            </a:r>
            <a:r>
              <a:rPr lang="en-US" dirty="0" smtClean="0"/>
              <a:t>331 15au</a:t>
            </a:r>
            <a:endParaRPr lang="en-US" dirty="0"/>
          </a:p>
        </p:txBody>
      </p:sp>
      <p:sp>
        <p:nvSpPr>
          <p:cNvPr id="33797" name="Rectangle 5"/>
          <p:cNvSpPr>
            <a:spLocks noGrp="1" noChangeArrowheads="1"/>
          </p:cNvSpPr>
          <p:nvPr>
            <p:ph type="sldNum" sz="quarter" idx="3"/>
          </p:nvPr>
        </p:nvSpPr>
        <p:spPr bwMode="auto">
          <a:xfrm>
            <a:off x="3929080" y="8759800"/>
            <a:ext cx="3005120"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r>
              <a:rPr lang="en-US" dirty="0" smtClean="0"/>
              <a:t>10-</a:t>
            </a:r>
            <a:fld id="{4490ECC9-DBDA-4236-ABEF-47C2FD79DC3B}" type="slidenum">
              <a:rPr lang="en-US" smtClean="0"/>
              <a:pPr>
                <a:defRPr/>
              </a:pPr>
              <a:t>‹#›</a:t>
            </a:fld>
            <a:endParaRPr lang="en-US" dirty="0"/>
          </a:p>
        </p:txBody>
      </p:sp>
    </p:spTree>
    <p:extLst>
      <p:ext uri="{BB962C8B-B14F-4D97-AF65-F5344CB8AC3E}">
        <p14:creationId xmlns:p14="http://schemas.microsoft.com/office/powerpoint/2010/main" val="373159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1"/>
            <a:ext cx="3005121" cy="460400"/>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defRPr sz="1300"/>
            </a:lvl1pPr>
          </a:lstStyle>
          <a:p>
            <a:pPr>
              <a:defRPr/>
            </a:pPr>
            <a:endParaRPr lang="en-US"/>
          </a:p>
        </p:txBody>
      </p:sp>
      <p:sp>
        <p:nvSpPr>
          <p:cNvPr id="25603" name="Rectangle 3"/>
          <p:cNvSpPr>
            <a:spLocks noGrp="1" noChangeArrowheads="1"/>
          </p:cNvSpPr>
          <p:nvPr>
            <p:ph type="dt" idx="1"/>
          </p:nvPr>
        </p:nvSpPr>
        <p:spPr bwMode="auto">
          <a:xfrm>
            <a:off x="3929080" y="1"/>
            <a:ext cx="3005120" cy="460400"/>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lgn="r">
              <a:defRPr sz="13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23958" y="4379901"/>
            <a:ext cx="5086284" cy="4148175"/>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759800"/>
            <a:ext cx="3005121"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a:lvl1pPr>
          </a:lstStyle>
          <a:p>
            <a:pPr>
              <a:defRPr/>
            </a:pPr>
            <a:endParaRPr lang="en-US"/>
          </a:p>
        </p:txBody>
      </p:sp>
      <p:sp>
        <p:nvSpPr>
          <p:cNvPr id="25607" name="Rectangle 7"/>
          <p:cNvSpPr>
            <a:spLocks noGrp="1" noChangeArrowheads="1"/>
          </p:cNvSpPr>
          <p:nvPr>
            <p:ph type="sldNum" sz="quarter" idx="5"/>
          </p:nvPr>
        </p:nvSpPr>
        <p:spPr bwMode="auto">
          <a:xfrm>
            <a:off x="3929080" y="8759800"/>
            <a:ext cx="3005120"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fld id="{C0C86982-0651-4A87-8CCD-A426161CC69C}" type="slidenum">
              <a:rPr lang="en-US"/>
              <a:pPr>
                <a:defRPr/>
              </a:pPr>
              <a:t>‹#›</a:t>
            </a:fld>
            <a:endParaRPr lang="en-US"/>
          </a:p>
        </p:txBody>
      </p:sp>
    </p:spTree>
    <p:extLst>
      <p:ext uri="{BB962C8B-B14F-4D97-AF65-F5344CB8AC3E}">
        <p14:creationId xmlns:p14="http://schemas.microsoft.com/office/powerpoint/2010/main" val="30747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16C9261-DB11-4E62-860A-6E72E9D7828C}" type="slidenum">
              <a:rPr lang="en-US"/>
              <a:pPr/>
              <a:t>3</a:t>
            </a:fld>
            <a:endParaRPr lang="en-US"/>
          </a:p>
        </p:txBody>
      </p:sp>
      <p:sp>
        <p:nvSpPr>
          <p:cNvPr id="259074" name="Rectangle 2"/>
          <p:cNvSpPr>
            <a:spLocks noGrp="1" noRot="1" noChangeAspect="1" noChangeArrowheads="1" noTextEdit="1"/>
          </p:cNvSpPr>
          <p:nvPr>
            <p:ph type="sldImg"/>
          </p:nvPr>
        </p:nvSpPr>
        <p:spPr bwMode="auto">
          <a:xfrm>
            <a:off x="1154113" y="682625"/>
            <a:ext cx="4638675" cy="3479800"/>
          </a:xfrm>
          <a:prstGeom prst="rect">
            <a:avLst/>
          </a:prstGeom>
          <a:noFill/>
          <a:ln>
            <a:solidFill>
              <a:srgbClr val="000000"/>
            </a:solidFill>
            <a:miter lim="800000"/>
            <a:headEnd/>
            <a:tailEnd/>
          </a:ln>
        </p:spPr>
      </p:sp>
      <p:sp>
        <p:nvSpPr>
          <p:cNvPr id="259075" name="Rectangle 3"/>
          <p:cNvSpPr>
            <a:spLocks noGrp="1" noChangeArrowheads="1"/>
          </p:cNvSpPr>
          <p:nvPr>
            <p:ph type="body" idx="1"/>
          </p:nvPr>
        </p:nvSpPr>
        <p:spPr bwMode="auto">
          <a:xfrm>
            <a:off x="905901" y="4389048"/>
            <a:ext cx="5135943" cy="4161896"/>
          </a:xfrm>
          <a:prstGeom prst="rect">
            <a:avLst/>
          </a:prstGeom>
          <a:noFill/>
          <a:ln w="12700">
            <a:miter lim="800000"/>
            <a:headEnd type="none" w="sm" len="sm"/>
            <a:tailEnd type="none" w="sm" len="sm"/>
          </a:ln>
        </p:spPr>
        <p:txBody>
          <a:bodyPr lIns="90720" tIns="45360" rIns="90720" bIns="45360"/>
          <a:lstStyle/>
          <a:p>
            <a:endParaRPr lang="en-US" dirty="0"/>
          </a:p>
        </p:txBody>
      </p:sp>
    </p:spTree>
    <p:extLst>
      <p:ext uri="{BB962C8B-B14F-4D97-AF65-F5344CB8AC3E}">
        <p14:creationId xmlns:p14="http://schemas.microsoft.com/office/powerpoint/2010/main" val="79256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3E761FE-2D63-4561-A692-E8EC2A9792DC}" type="slidenum">
              <a:rPr lang="en-US"/>
              <a:pPr/>
              <a:t>15</a:t>
            </a:fld>
            <a:endParaRPr lang="en-US"/>
          </a:p>
        </p:txBody>
      </p:sp>
      <p:sp>
        <p:nvSpPr>
          <p:cNvPr id="35123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1235"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21318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1D28878-D644-4C6A-8352-D5CB7C82EBA4}" type="slidenum">
              <a:rPr lang="en-US"/>
              <a:pPr/>
              <a:t>17</a:t>
            </a:fld>
            <a:endParaRPr lang="en-US"/>
          </a:p>
        </p:txBody>
      </p:sp>
      <p:sp>
        <p:nvSpPr>
          <p:cNvPr id="352258"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2259"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816130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1D28878-D644-4C6A-8352-D5CB7C82EBA4}" type="slidenum">
              <a:rPr lang="en-US"/>
              <a:pPr/>
              <a:t>18</a:t>
            </a:fld>
            <a:endParaRPr lang="en-US"/>
          </a:p>
        </p:txBody>
      </p:sp>
      <p:sp>
        <p:nvSpPr>
          <p:cNvPr id="352258"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2259"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52252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5D4B84F2-EACD-4165-B004-F135CAFD4AA4}" type="slidenum">
              <a:rPr lang="en-US"/>
              <a:pPr/>
              <a:t>22</a:t>
            </a:fld>
            <a:endParaRPr lang="en-US"/>
          </a:p>
        </p:txBody>
      </p:sp>
      <p:sp>
        <p:nvSpPr>
          <p:cNvPr id="328706"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28707"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80062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DE8633A-BAD3-42C3-A97B-55A4E7A890D6}" type="slidenum">
              <a:rPr lang="en-US"/>
              <a:pPr/>
              <a:t>27</a:t>
            </a:fld>
            <a:endParaRPr lang="en-US"/>
          </a:p>
        </p:txBody>
      </p:sp>
      <p:sp>
        <p:nvSpPr>
          <p:cNvPr id="35328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328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77964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9FB383E-0D54-4D0A-B8A1-9AA7D37C4406}" type="slidenum">
              <a:rPr lang="en-US"/>
              <a:pPr/>
              <a:t>28</a:t>
            </a:fld>
            <a:endParaRPr lang="en-US"/>
          </a:p>
        </p:txBody>
      </p:sp>
      <p:sp>
        <p:nvSpPr>
          <p:cNvPr id="344066" name="Rectangle 2"/>
          <p:cNvSpPr>
            <a:spLocks noGrp="1" noRot="1" noChangeAspect="1" noChangeArrowheads="1" noTextEdit="1"/>
          </p:cNvSpPr>
          <p:nvPr>
            <p:ph type="sldImg"/>
          </p:nvPr>
        </p:nvSpPr>
        <p:spPr bwMode="auto">
          <a:xfrm>
            <a:off x="1154113" y="682625"/>
            <a:ext cx="4638675" cy="3479800"/>
          </a:xfrm>
          <a:prstGeom prst="rect">
            <a:avLst/>
          </a:prstGeom>
          <a:noFill/>
          <a:ln>
            <a:solidFill>
              <a:srgbClr val="000000"/>
            </a:solidFill>
            <a:miter lim="800000"/>
            <a:headEnd/>
            <a:tailEnd/>
          </a:ln>
        </p:spPr>
      </p:sp>
      <p:sp>
        <p:nvSpPr>
          <p:cNvPr id="344067" name="Rectangle 3"/>
          <p:cNvSpPr>
            <a:spLocks noGrp="1" noChangeArrowheads="1"/>
          </p:cNvSpPr>
          <p:nvPr>
            <p:ph type="body" idx="1"/>
          </p:nvPr>
        </p:nvSpPr>
        <p:spPr bwMode="auto">
          <a:xfrm>
            <a:off x="905901" y="4389048"/>
            <a:ext cx="5135943" cy="4161896"/>
          </a:xfrm>
          <a:prstGeom prst="rect">
            <a:avLst/>
          </a:prstGeom>
          <a:noFill/>
          <a:ln w="12700">
            <a:miter lim="800000"/>
            <a:headEnd type="none" w="sm" len="sm"/>
            <a:tailEnd type="none" w="sm" len="sm"/>
          </a:ln>
        </p:spPr>
        <p:txBody>
          <a:bodyPr lIns="90720" tIns="45360" rIns="90720" bIns="45360"/>
          <a:lstStyle/>
          <a:p>
            <a:endParaRPr lang="en-US"/>
          </a:p>
        </p:txBody>
      </p:sp>
    </p:spTree>
    <p:extLst>
      <p:ext uri="{BB962C8B-B14F-4D97-AF65-F5344CB8AC3E}">
        <p14:creationId xmlns:p14="http://schemas.microsoft.com/office/powerpoint/2010/main" val="169998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6862F926-91A6-4C4E-AEA0-5145657F96C6}" type="slidenum">
              <a:rPr lang="en-US"/>
              <a:pPr/>
              <a:t>29</a:t>
            </a:fld>
            <a:endParaRPr lang="en-US"/>
          </a:p>
        </p:txBody>
      </p:sp>
      <p:sp>
        <p:nvSpPr>
          <p:cNvPr id="326658"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26659"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549035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EDFB2D43-DAA1-430A-8F25-15CDFF64B5F7}" type="slidenum">
              <a:rPr lang="en-US"/>
              <a:pPr/>
              <a:t>30</a:t>
            </a:fld>
            <a:endParaRPr lang="en-US"/>
          </a:p>
        </p:txBody>
      </p:sp>
      <p:sp>
        <p:nvSpPr>
          <p:cNvPr id="354306"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4307"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r>
              <a:rPr lang="en-US" dirty="0" smtClean="0"/>
              <a:t>Wi12: Is this really a good thing to do?</a:t>
            </a:r>
            <a:endParaRPr lang="en-US" dirty="0"/>
          </a:p>
        </p:txBody>
      </p:sp>
    </p:spTree>
    <p:extLst>
      <p:ext uri="{BB962C8B-B14F-4D97-AF65-F5344CB8AC3E}">
        <p14:creationId xmlns:p14="http://schemas.microsoft.com/office/powerpoint/2010/main" val="695950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5EDD6D82-91D4-45A3-9BF3-9CF572496607}" type="slidenum">
              <a:rPr lang="en-US"/>
              <a:pPr/>
              <a:t>31</a:t>
            </a:fld>
            <a:endParaRPr lang="en-US"/>
          </a:p>
        </p:txBody>
      </p:sp>
      <p:sp>
        <p:nvSpPr>
          <p:cNvPr id="35533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5331"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644952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90B27A3-CFDE-4B2E-8429-80DFC4F78AF8}" type="slidenum">
              <a:rPr lang="en-US"/>
              <a:pPr/>
              <a:t>32</a:t>
            </a:fld>
            <a:endParaRPr lang="en-US"/>
          </a:p>
        </p:txBody>
      </p:sp>
      <p:sp>
        <p:nvSpPr>
          <p:cNvPr id="35635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6355"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863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16C9261-DB11-4E62-860A-6E72E9D7828C}" type="slidenum">
              <a:rPr lang="en-US"/>
              <a:pPr/>
              <a:t>4</a:t>
            </a:fld>
            <a:endParaRPr lang="en-US"/>
          </a:p>
        </p:txBody>
      </p:sp>
      <p:sp>
        <p:nvSpPr>
          <p:cNvPr id="259074" name="Rectangle 2"/>
          <p:cNvSpPr>
            <a:spLocks noGrp="1" noRot="1" noChangeAspect="1" noChangeArrowheads="1" noTextEdit="1"/>
          </p:cNvSpPr>
          <p:nvPr>
            <p:ph type="sldImg"/>
          </p:nvPr>
        </p:nvSpPr>
        <p:spPr bwMode="auto">
          <a:xfrm>
            <a:off x="1154113" y="682625"/>
            <a:ext cx="4638675" cy="3479800"/>
          </a:xfrm>
          <a:prstGeom prst="rect">
            <a:avLst/>
          </a:prstGeom>
          <a:noFill/>
          <a:ln>
            <a:solidFill>
              <a:srgbClr val="000000"/>
            </a:solidFill>
            <a:miter lim="800000"/>
            <a:headEnd/>
            <a:tailEnd/>
          </a:ln>
        </p:spPr>
      </p:sp>
      <p:sp>
        <p:nvSpPr>
          <p:cNvPr id="259075" name="Rectangle 3"/>
          <p:cNvSpPr>
            <a:spLocks noGrp="1" noChangeArrowheads="1"/>
          </p:cNvSpPr>
          <p:nvPr>
            <p:ph type="body" idx="1"/>
          </p:nvPr>
        </p:nvSpPr>
        <p:spPr bwMode="auto">
          <a:xfrm>
            <a:off x="905901" y="4389048"/>
            <a:ext cx="5135943" cy="4161896"/>
          </a:xfrm>
          <a:prstGeom prst="rect">
            <a:avLst/>
          </a:prstGeom>
          <a:noFill/>
          <a:ln w="12700">
            <a:miter lim="800000"/>
            <a:headEnd type="none" w="sm" len="sm"/>
            <a:tailEnd type="none" w="sm" len="sm"/>
          </a:ln>
        </p:spPr>
        <p:txBody>
          <a:bodyPr lIns="90720" tIns="45360" rIns="90720" bIns="45360"/>
          <a:lstStyle/>
          <a:p>
            <a:endParaRPr lang="en-US" dirty="0"/>
          </a:p>
        </p:txBody>
      </p:sp>
    </p:spTree>
    <p:extLst>
      <p:ext uri="{BB962C8B-B14F-4D97-AF65-F5344CB8AC3E}">
        <p14:creationId xmlns:p14="http://schemas.microsoft.com/office/powerpoint/2010/main" val="606152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4AF1EA5F-A56E-4413-80D7-CF0386407D38}" type="slidenum">
              <a:rPr lang="en-US"/>
              <a:pPr/>
              <a:t>35</a:t>
            </a:fld>
            <a:endParaRPr lang="en-US"/>
          </a:p>
        </p:txBody>
      </p:sp>
      <p:sp>
        <p:nvSpPr>
          <p:cNvPr id="32768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2768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212384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DFA0D7A9-8A70-4B86-87E7-05C822929046}" type="slidenum">
              <a:rPr lang="en-US"/>
              <a:pPr/>
              <a:t>38</a:t>
            </a:fld>
            <a:endParaRPr lang="en-US"/>
          </a:p>
        </p:txBody>
      </p:sp>
      <p:sp>
        <p:nvSpPr>
          <p:cNvPr id="284674" name="Rectangle 2"/>
          <p:cNvSpPr>
            <a:spLocks noGrp="1" noRot="1" noChangeAspect="1" noChangeArrowheads="1"/>
          </p:cNvSpPr>
          <p:nvPr>
            <p:ph type="sldImg"/>
          </p:nvPr>
        </p:nvSpPr>
        <p:spPr bwMode="auto">
          <a:xfrm>
            <a:off x="1162050" y="692150"/>
            <a:ext cx="4611688" cy="3457575"/>
          </a:xfrm>
          <a:prstGeom prst="rect">
            <a:avLst/>
          </a:prstGeom>
          <a:solidFill>
            <a:srgbClr val="FFFFFF"/>
          </a:solidFill>
          <a:ln>
            <a:solidFill>
              <a:srgbClr val="000000"/>
            </a:solidFill>
            <a:miter lim="800000"/>
            <a:headEnd/>
            <a:tailEnd/>
          </a:ln>
        </p:spPr>
      </p:sp>
      <p:sp>
        <p:nvSpPr>
          <p:cNvPr id="284675" name="Rectangle 3"/>
          <p:cNvSpPr>
            <a:spLocks noGrp="1" noChangeArrowheads="1"/>
          </p:cNvSpPr>
          <p:nvPr>
            <p:ph type="body" idx="1"/>
          </p:nvPr>
        </p:nvSpPr>
        <p:spPr bwMode="auto">
          <a:xfrm>
            <a:off x="923959" y="4379902"/>
            <a:ext cx="5086284" cy="4148174"/>
          </a:xfrm>
          <a:prstGeom prst="rect">
            <a:avLst/>
          </a:prstGeom>
          <a:solidFill>
            <a:srgbClr val="FFFFFF"/>
          </a:solidFill>
          <a:ln>
            <a:solidFill>
              <a:srgbClr val="000000"/>
            </a:solidFill>
            <a:miter lim="800000"/>
            <a:headEnd/>
            <a:tailEnd/>
          </a:ln>
        </p:spPr>
        <p:txBody>
          <a:bodyPr lIns="90776" tIns="45388" rIns="90776" bIns="45388"/>
          <a:lstStyle/>
          <a:p>
            <a:pPr defTabSz="906498">
              <a:spcBef>
                <a:spcPct val="0"/>
              </a:spcBef>
            </a:pPr>
            <a:endParaRPr lang="en-US" sz="2400" dirty="0"/>
          </a:p>
        </p:txBody>
      </p:sp>
    </p:spTree>
    <p:extLst>
      <p:ext uri="{BB962C8B-B14F-4D97-AF65-F5344CB8AC3E}">
        <p14:creationId xmlns:p14="http://schemas.microsoft.com/office/powerpoint/2010/main" val="1223415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4928CD66-D9DD-4D1E-9D23-A5F14E4EB7C7}" type="slidenum">
              <a:rPr lang="en-US"/>
              <a:pPr/>
              <a:t>39</a:t>
            </a:fld>
            <a:endParaRPr lang="en-US"/>
          </a:p>
        </p:txBody>
      </p:sp>
      <p:sp>
        <p:nvSpPr>
          <p:cNvPr id="307202" name="Rectangle 2"/>
          <p:cNvSpPr>
            <a:spLocks noGrp="1" noRot="1" noChangeAspect="1" noChangeArrowheads="1" noTextEdit="1"/>
          </p:cNvSpPr>
          <p:nvPr>
            <p:ph type="sldImg"/>
          </p:nvPr>
        </p:nvSpPr>
        <p:spPr bwMode="auto">
          <a:xfrm>
            <a:off x="1154113" y="682625"/>
            <a:ext cx="4638675" cy="3479800"/>
          </a:xfrm>
          <a:prstGeom prst="rect">
            <a:avLst/>
          </a:prstGeom>
          <a:noFill/>
          <a:ln>
            <a:solidFill>
              <a:srgbClr val="000000"/>
            </a:solidFill>
            <a:miter lim="800000"/>
            <a:headEnd/>
            <a:tailEnd/>
          </a:ln>
        </p:spPr>
      </p:sp>
      <p:sp>
        <p:nvSpPr>
          <p:cNvPr id="307203" name="Rectangle 3"/>
          <p:cNvSpPr>
            <a:spLocks noGrp="1" noChangeArrowheads="1"/>
          </p:cNvSpPr>
          <p:nvPr>
            <p:ph type="body" idx="1"/>
          </p:nvPr>
        </p:nvSpPr>
        <p:spPr bwMode="auto">
          <a:xfrm>
            <a:off x="905901" y="4389048"/>
            <a:ext cx="5135943" cy="4161896"/>
          </a:xfrm>
          <a:prstGeom prst="rect">
            <a:avLst/>
          </a:prstGeom>
          <a:noFill/>
          <a:ln w="12700">
            <a:miter lim="800000"/>
            <a:headEnd type="none" w="sm" len="sm"/>
            <a:tailEnd type="none" w="sm" len="sm"/>
          </a:ln>
        </p:spPr>
        <p:txBody>
          <a:bodyPr lIns="90720" tIns="45360" rIns="90720" bIns="45360"/>
          <a:lstStyle/>
          <a:p>
            <a:endParaRPr lang="en-US"/>
          </a:p>
        </p:txBody>
      </p:sp>
    </p:spTree>
    <p:extLst>
      <p:ext uri="{BB962C8B-B14F-4D97-AF65-F5344CB8AC3E}">
        <p14:creationId xmlns:p14="http://schemas.microsoft.com/office/powerpoint/2010/main" val="193054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C4F8DB2F-00A0-4BF0-B56A-1C8D5C0C90B1}" type="slidenum">
              <a:rPr lang="en-US"/>
              <a:pPr/>
              <a:t>5</a:t>
            </a:fld>
            <a:endParaRPr lang="en-US"/>
          </a:p>
        </p:txBody>
      </p:sp>
      <p:sp>
        <p:nvSpPr>
          <p:cNvPr id="349186"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9187"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88003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A2EA0E72-C710-4A4F-902B-B81F461CA37B}" type="slidenum">
              <a:rPr lang="en-US"/>
              <a:pPr/>
              <a:t>6</a:t>
            </a:fld>
            <a:endParaRPr lang="en-US"/>
          </a:p>
        </p:txBody>
      </p:sp>
      <p:sp>
        <p:nvSpPr>
          <p:cNvPr id="34611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6115"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88986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6C98EFC-EE63-4745-81C9-A709FC8CFB5D}" type="slidenum">
              <a:rPr lang="en-US"/>
              <a:pPr/>
              <a:t>8</a:t>
            </a:fld>
            <a:endParaRPr lang="en-US"/>
          </a:p>
        </p:txBody>
      </p:sp>
      <p:sp>
        <p:nvSpPr>
          <p:cNvPr id="347138"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7139"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74225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D4D0777-1723-4FDA-BFA5-2D390B6C0E23}" type="slidenum">
              <a:rPr lang="en-US"/>
              <a:pPr/>
              <a:t>9</a:t>
            </a:fld>
            <a:endParaRPr lang="en-US"/>
          </a:p>
        </p:txBody>
      </p:sp>
      <p:sp>
        <p:nvSpPr>
          <p:cNvPr id="34816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816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10775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D4D0777-1723-4FDA-BFA5-2D390B6C0E23}" type="slidenum">
              <a:rPr lang="en-US"/>
              <a:pPr/>
              <a:t>10</a:t>
            </a:fld>
            <a:endParaRPr lang="en-US"/>
          </a:p>
        </p:txBody>
      </p:sp>
      <p:sp>
        <p:nvSpPr>
          <p:cNvPr id="34816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816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47594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D4D0777-1723-4FDA-BFA5-2D390B6C0E23}" type="slidenum">
              <a:rPr lang="en-US"/>
              <a:pPr/>
              <a:t>11</a:t>
            </a:fld>
            <a:endParaRPr lang="en-US"/>
          </a:p>
        </p:txBody>
      </p:sp>
      <p:sp>
        <p:nvSpPr>
          <p:cNvPr id="34816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816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763783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0D56256-C5B3-49B0-A12C-59E16DD7C0FE}" type="slidenum">
              <a:rPr lang="en-US"/>
              <a:pPr/>
              <a:t>14</a:t>
            </a:fld>
            <a:endParaRPr lang="en-US"/>
          </a:p>
        </p:txBody>
      </p:sp>
      <p:sp>
        <p:nvSpPr>
          <p:cNvPr id="3502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0211"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601756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443B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327001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8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261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4020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8224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355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33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077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54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583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0232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rtl="0" eaLnBrk="0" fontAlgn="base" hangingPunct="0">
        <a:spcBef>
          <a:spcPct val="0"/>
        </a:spcBef>
        <a:spcAft>
          <a:spcPct val="0"/>
        </a:spcAft>
        <a:defRPr sz="3600">
          <a:solidFill>
            <a:srgbClr val="443B80"/>
          </a:solidFill>
          <a:latin typeface="Helvetica" charset="0"/>
          <a:ea typeface="Helvetica" charset="0"/>
          <a:cs typeface="Helvetica" charset="0"/>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eaLnBrk="1" fontAlgn="base" hangingPunct="1">
        <a:spcBef>
          <a:spcPct val="0"/>
        </a:spcBef>
        <a:spcAft>
          <a:spcPct val="0"/>
        </a:spcAft>
        <a:defRPr sz="3600">
          <a:solidFill>
            <a:srgbClr val="800080"/>
          </a:solidFill>
          <a:latin typeface="Arial" charset="0"/>
        </a:defRPr>
      </a:lvl6pPr>
      <a:lvl7pPr marL="914400" algn="l" rtl="0" eaLnBrk="1" fontAlgn="base" hangingPunct="1">
        <a:spcBef>
          <a:spcPct val="0"/>
        </a:spcBef>
        <a:spcAft>
          <a:spcPct val="0"/>
        </a:spcAft>
        <a:defRPr sz="3600">
          <a:solidFill>
            <a:srgbClr val="800080"/>
          </a:solidFill>
          <a:latin typeface="Arial" charset="0"/>
        </a:defRPr>
      </a:lvl7pPr>
      <a:lvl8pPr marL="1371600" algn="l" rtl="0" eaLnBrk="1" fontAlgn="base" hangingPunct="1">
        <a:spcBef>
          <a:spcPct val="0"/>
        </a:spcBef>
        <a:spcAft>
          <a:spcPct val="0"/>
        </a:spcAft>
        <a:defRPr sz="3600">
          <a:solidFill>
            <a:srgbClr val="800080"/>
          </a:solidFill>
          <a:latin typeface="Arial" charset="0"/>
        </a:defRPr>
      </a:lvl8pPr>
      <a:lvl9pPr marL="1828800" algn="l" rtl="0" eaLnBrk="1" fontAlgn="base" hangingPunct="1">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Helvetica" charset="0"/>
          <a:ea typeface="Helvetica" charset="0"/>
          <a:cs typeface="Helvetica" charset="0"/>
        </a:defRPr>
      </a:lvl1pPr>
      <a:lvl2pPr marL="742950" indent="-285750" algn="l" rtl="0" eaLnBrk="0" fontAlgn="base" hangingPunct="0">
        <a:spcBef>
          <a:spcPct val="20000"/>
        </a:spcBef>
        <a:spcAft>
          <a:spcPct val="0"/>
        </a:spcAft>
        <a:buChar char="–"/>
        <a:defRPr sz="2400">
          <a:solidFill>
            <a:schemeClr val="tx1"/>
          </a:solidFill>
          <a:latin typeface="Helvetica" charset="0"/>
          <a:ea typeface="Helvetica" charset="0"/>
          <a:cs typeface="Helvetica" charset="0"/>
        </a:defRPr>
      </a:lvl2pPr>
      <a:lvl3pPr marL="1143000" indent="-228600" algn="l" rtl="0" eaLnBrk="0" fontAlgn="base" hangingPunct="0">
        <a:spcBef>
          <a:spcPct val="20000"/>
        </a:spcBef>
        <a:spcAft>
          <a:spcPct val="0"/>
        </a:spcAft>
        <a:buChar char="•"/>
        <a:defRPr sz="2400">
          <a:solidFill>
            <a:schemeClr val="tx1"/>
          </a:solidFill>
          <a:latin typeface="Helvetica" charset="0"/>
          <a:ea typeface="Helvetica" charset="0"/>
          <a:cs typeface="Helvetica" charset="0"/>
        </a:defRPr>
      </a:lvl3pPr>
      <a:lvl4pPr marL="1600200" indent="-228600" algn="l" rtl="0" eaLnBrk="0" fontAlgn="base" hangingPunct="0">
        <a:spcBef>
          <a:spcPct val="20000"/>
        </a:spcBef>
        <a:spcAft>
          <a:spcPct val="0"/>
        </a:spcAft>
        <a:buChar char="–"/>
        <a:defRPr sz="2000">
          <a:solidFill>
            <a:schemeClr val="tx1"/>
          </a:solidFill>
          <a:latin typeface="Helvetica" charset="0"/>
          <a:ea typeface="Helvetica" charset="0"/>
          <a:cs typeface="Helvetica" charset="0"/>
        </a:defRPr>
      </a:lvl4pPr>
      <a:lvl5pPr marL="2057400" indent="-228600" algn="l" rtl="0" eaLnBrk="0" fontAlgn="base" hangingPunct="0">
        <a:spcBef>
          <a:spcPct val="20000"/>
        </a:spcBef>
        <a:spcAft>
          <a:spcPct val="0"/>
        </a:spcAft>
        <a:buChar char="»"/>
        <a:defRPr sz="2000">
          <a:solidFill>
            <a:schemeClr val="tx1"/>
          </a:solidFill>
          <a:latin typeface="Helvetica" charset="0"/>
          <a:ea typeface="Helvetica" charset="0"/>
          <a:cs typeface="Helvetic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36190" y="5770880"/>
            <a:ext cx="4071620" cy="568960"/>
          </a:xfrm>
        </p:spPr>
        <p:txBody>
          <a:bodyPr anchor="ctr">
            <a:normAutofit/>
          </a:bodyPr>
          <a:lstStyle/>
          <a:p>
            <a:r>
              <a:rPr lang="en-US" dirty="0" smtClean="0"/>
              <a:t>Zach Tatlock</a:t>
            </a:r>
            <a:r>
              <a:rPr lang="en-US" dirty="0" smtClean="0">
                <a:latin typeface="Helvetica" charset="0"/>
                <a:ea typeface="Helvetica" charset="0"/>
                <a:cs typeface="Helvetica" charset="0"/>
              </a:rPr>
              <a:t> /  Winter 2016</a:t>
            </a:r>
            <a:endParaRPr lang="en-US" dirty="0">
              <a:latin typeface="Helvetica" charset="0"/>
              <a:ea typeface="Helvetica" charset="0"/>
              <a:cs typeface="Helvetica" charset="0"/>
            </a:endParaRPr>
          </a:p>
        </p:txBody>
      </p:sp>
      <p:sp>
        <p:nvSpPr>
          <p:cNvPr id="4" name="Rectangle 3"/>
          <p:cNvSpPr/>
          <p:nvPr/>
        </p:nvSpPr>
        <p:spPr>
          <a:xfrm>
            <a:off x="0" y="0"/>
            <a:ext cx="9144000" cy="1960880"/>
          </a:xfrm>
          <a:prstGeom prst="rect">
            <a:avLst/>
          </a:prstGeom>
          <a:solidFill>
            <a:srgbClr val="443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74319"/>
            <a:ext cx="7772400" cy="1424781"/>
          </a:xfrm>
        </p:spPr>
        <p:txBody>
          <a:bodyPr>
            <a:normAutofit fontScale="90000"/>
          </a:bodyPr>
          <a:lstStyle/>
          <a:p>
            <a:pPr algn="l"/>
            <a:r>
              <a:rPr lang="en-US" dirty="0" smtClean="0">
                <a:solidFill>
                  <a:schemeClr val="bg1"/>
                </a:solidFill>
                <a:latin typeface="Helvetica" charset="0"/>
                <a:ea typeface="Helvetica" charset="0"/>
                <a:cs typeface="Helvetica" charset="0"/>
              </a:rPr>
              <a:t>CSE 331</a:t>
            </a:r>
            <a:br>
              <a:rPr lang="en-US" dirty="0" smtClean="0">
                <a:solidFill>
                  <a:schemeClr val="bg1"/>
                </a:solidFill>
                <a:latin typeface="Helvetica" charset="0"/>
                <a:ea typeface="Helvetica" charset="0"/>
                <a:cs typeface="Helvetica" charset="0"/>
              </a:rPr>
            </a:br>
            <a:r>
              <a:rPr lang="en-US" sz="4000" dirty="0" smtClean="0">
                <a:solidFill>
                  <a:schemeClr val="bg1"/>
                </a:solidFill>
                <a:latin typeface="Helvetica" charset="0"/>
                <a:ea typeface="Helvetica" charset="0"/>
                <a:cs typeface="Helvetica" charset="0"/>
              </a:rPr>
              <a:t>Software Design and Implementation</a:t>
            </a:r>
            <a:endParaRPr lang="en-US" sz="4000" dirty="0">
              <a:solidFill>
                <a:schemeClr val="bg1"/>
              </a:solidFill>
              <a:latin typeface="Helvetica" charset="0"/>
              <a:ea typeface="Helvetica" charset="0"/>
              <a:cs typeface="Helvetica" charset="0"/>
            </a:endParaRPr>
          </a:p>
        </p:txBody>
      </p:sp>
      <p:sp>
        <p:nvSpPr>
          <p:cNvPr id="5" name="TextBox 4"/>
          <p:cNvSpPr txBox="1"/>
          <p:nvPr/>
        </p:nvSpPr>
        <p:spPr>
          <a:xfrm>
            <a:off x="505460" y="2917597"/>
            <a:ext cx="8133080" cy="1754326"/>
          </a:xfrm>
          <a:prstGeom prst="rect">
            <a:avLst/>
          </a:prstGeom>
          <a:noFill/>
        </p:spPr>
        <p:txBody>
          <a:bodyPr wrap="square" rtlCol="0">
            <a:spAutoFit/>
          </a:bodyPr>
          <a:lstStyle/>
          <a:p>
            <a:pPr algn="ctr"/>
            <a:r>
              <a:rPr lang="en-US" sz="5400" dirty="0" smtClean="0">
                <a:latin typeface="Helvetica" charset="0"/>
                <a:ea typeface="Helvetica" charset="0"/>
                <a:cs typeface="Helvetica" charset="0"/>
              </a:rPr>
              <a:t>Lecture 10</a:t>
            </a:r>
          </a:p>
          <a:p>
            <a:pPr algn="ctr"/>
            <a:r>
              <a:rPr lang="en-US" sz="5400" i="1" dirty="0" smtClean="0">
                <a:latin typeface="Helvetica" charset="0"/>
                <a:ea typeface="Helvetica" charset="0"/>
                <a:cs typeface="Helvetica" charset="0"/>
              </a:rPr>
              <a:t>Assertions &amp; Exceptions</a:t>
            </a:r>
            <a:endParaRPr lang="en-US" sz="5400" i="1" dirty="0" smtClean="0">
              <a:latin typeface="Helvetica" charset="0"/>
              <a:ea typeface="Helvetica" charset="0"/>
              <a:cs typeface="Helvetica" charset="0"/>
            </a:endParaRPr>
          </a:p>
        </p:txBody>
      </p:sp>
    </p:spTree>
    <p:extLst>
      <p:ext uri="{BB962C8B-B14F-4D97-AF65-F5344CB8AC3E}">
        <p14:creationId xmlns:p14="http://schemas.microsoft.com/office/powerpoint/2010/main" val="190705911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a:bodyPr>
          <a:lstStyle/>
          <a:p>
            <a:r>
              <a:rPr lang="en-US" dirty="0"/>
              <a:t>When </a:t>
            </a:r>
            <a:r>
              <a:rPr lang="en-US" i="1" dirty="0"/>
              <a:t>not</a:t>
            </a:r>
            <a:r>
              <a:rPr lang="en-US" dirty="0"/>
              <a:t> to use assertions</a:t>
            </a:r>
          </a:p>
        </p:txBody>
      </p:sp>
      <p:sp>
        <p:nvSpPr>
          <p:cNvPr id="334851" name="Rectangle 3"/>
          <p:cNvSpPr>
            <a:spLocks noGrp="1" noChangeArrowheads="1"/>
          </p:cNvSpPr>
          <p:nvPr>
            <p:ph idx="1"/>
          </p:nvPr>
        </p:nvSpPr>
        <p:spPr>
          <a:xfrm>
            <a:off x="685800" y="1600200"/>
            <a:ext cx="7772400" cy="5029200"/>
          </a:xfrm>
        </p:spPr>
        <p:txBody>
          <a:bodyPr>
            <a:normAutofit/>
          </a:bodyPr>
          <a:lstStyle/>
          <a:p>
            <a:pPr>
              <a:buNone/>
            </a:pPr>
            <a:r>
              <a:rPr lang="en-US" sz="2000" dirty="0"/>
              <a:t>Don’t clutter the code with useless, distracting repetition</a:t>
            </a:r>
          </a:p>
          <a:p>
            <a:pPr lvl="1">
              <a:buNone/>
            </a:pPr>
            <a:r>
              <a:rPr lang="en-US" sz="2000" b="1" dirty="0">
                <a:latin typeface="Courier New" pitchFamily="49" charset="0"/>
              </a:rPr>
              <a:t>x = y + 1;</a:t>
            </a:r>
          </a:p>
          <a:p>
            <a:pPr lvl="1">
              <a:buNone/>
            </a:pPr>
            <a:r>
              <a:rPr lang="en-US" sz="2000" b="1" dirty="0">
                <a:latin typeface="Courier New" pitchFamily="49" charset="0"/>
              </a:rPr>
              <a:t>assert x == y + 1;</a:t>
            </a:r>
            <a:r>
              <a:rPr lang="en-US" sz="2000" dirty="0"/>
              <a:t> </a:t>
            </a:r>
          </a:p>
          <a:p>
            <a:pPr lvl="1">
              <a:buNone/>
            </a:pPr>
            <a:endParaRPr lang="en-US" sz="1000" dirty="0"/>
          </a:p>
          <a:p>
            <a:pPr marL="0" indent="0">
              <a:buNone/>
            </a:pPr>
            <a:r>
              <a:rPr lang="en-US" sz="2000" dirty="0"/>
              <a:t>Don’t perform side effects </a:t>
            </a:r>
          </a:p>
          <a:p>
            <a:pPr marL="0" indent="0">
              <a:buNone/>
            </a:pPr>
            <a:r>
              <a:rPr lang="en-US" sz="2000" b="1" dirty="0">
                <a:latin typeface="Courier New" pitchFamily="49" charset="0"/>
              </a:rPr>
              <a:t>   assert </a:t>
            </a:r>
            <a:r>
              <a:rPr lang="en-US" sz="2000" b="1" dirty="0" err="1">
                <a:latin typeface="Courier New" pitchFamily="49" charset="0"/>
              </a:rPr>
              <a:t>list.remove</a:t>
            </a:r>
            <a:r>
              <a:rPr lang="en-US" sz="2000" b="1" dirty="0">
                <a:latin typeface="Courier New" pitchFamily="49" charset="0"/>
              </a:rPr>
              <a:t>(x);</a:t>
            </a:r>
            <a:r>
              <a:rPr lang="en-US" sz="2000" dirty="0"/>
              <a:t>  </a:t>
            </a:r>
            <a:r>
              <a:rPr lang="en-US" sz="2000" dirty="0">
                <a:solidFill>
                  <a:srgbClr val="7030A0"/>
                </a:solidFill>
              </a:rPr>
              <a:t>// won’t happen if disabled</a:t>
            </a:r>
          </a:p>
          <a:p>
            <a:pPr lvl="1">
              <a:buNone/>
            </a:pPr>
            <a:endParaRPr lang="en-US" sz="2000" dirty="0"/>
          </a:p>
          <a:p>
            <a:pPr lvl="1">
              <a:buNone/>
            </a:pPr>
            <a:r>
              <a:rPr lang="en-US" sz="2000" dirty="0">
                <a:solidFill>
                  <a:srgbClr val="7030A0"/>
                </a:solidFill>
              </a:rPr>
              <a:t>// Better:</a:t>
            </a:r>
          </a:p>
          <a:p>
            <a:pPr lvl="1">
              <a:buNone/>
            </a:pPr>
            <a:r>
              <a:rPr lang="en-US" sz="2000" b="1" dirty="0" err="1">
                <a:latin typeface="Courier New" pitchFamily="49" charset="0"/>
              </a:rPr>
              <a:t>boolean</a:t>
            </a:r>
            <a:r>
              <a:rPr lang="en-US" sz="2000" b="1" dirty="0">
                <a:latin typeface="Courier New" pitchFamily="49" charset="0"/>
              </a:rPr>
              <a:t> found = </a:t>
            </a:r>
            <a:r>
              <a:rPr lang="en-US" sz="2000" b="1" dirty="0" err="1">
                <a:latin typeface="Courier New" pitchFamily="49" charset="0"/>
              </a:rPr>
              <a:t>list.remove</a:t>
            </a:r>
            <a:r>
              <a:rPr lang="en-US" sz="2000" b="1" dirty="0">
                <a:latin typeface="Courier New" pitchFamily="49" charset="0"/>
              </a:rPr>
              <a:t>(x);</a:t>
            </a:r>
          </a:p>
          <a:p>
            <a:pPr lvl="1">
              <a:buNone/>
            </a:pPr>
            <a:r>
              <a:rPr lang="en-US" sz="2000" b="1" dirty="0">
                <a:latin typeface="Courier New" pitchFamily="49" charset="0"/>
              </a:rPr>
              <a:t>assert found;</a:t>
            </a:r>
          </a:p>
          <a:p>
            <a:pPr marL="0" indent="0">
              <a:buNone/>
            </a:pPr>
            <a:endParaRPr lang="en-US" sz="2000" dirty="0"/>
          </a:p>
          <a:p>
            <a:pPr marL="0" indent="0">
              <a:buNone/>
            </a:pPr>
            <a:r>
              <a:rPr lang="en-US" sz="2000" dirty="0"/>
              <a:t>Turn them off in rare </a:t>
            </a:r>
            <a:r>
              <a:rPr lang="en-US" sz="2000"/>
              <a:t>circumstances (production </a:t>
            </a:r>
            <a:r>
              <a:rPr lang="en-US" sz="2000" smtClean="0"/>
              <a:t>code(?) </a:t>
            </a:r>
            <a:r>
              <a:rPr lang="en-US" sz="2000" dirty="0"/>
              <a:t>)</a:t>
            </a:r>
          </a:p>
          <a:p>
            <a:pPr lvl="1"/>
            <a:r>
              <a:rPr lang="en-US" sz="2000" dirty="0"/>
              <a:t>Most assertions better left enabled</a:t>
            </a:r>
          </a:p>
        </p:txBody>
      </p:sp>
    </p:spTree>
    <p:extLst>
      <p:ext uri="{BB962C8B-B14F-4D97-AF65-F5344CB8AC3E}">
        <p14:creationId xmlns:p14="http://schemas.microsoft.com/office/powerpoint/2010/main" val="4131695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r>
              <a:rPr lang="en-US" dirty="0" smtClean="0"/>
              <a:t>Don’t go to sea without your lifejacket!</a:t>
            </a:r>
            <a:endParaRPr lang="en-US" dirty="0"/>
          </a:p>
        </p:txBody>
      </p:sp>
      <p:sp>
        <p:nvSpPr>
          <p:cNvPr id="2" name="Content Placeholder 1"/>
          <p:cNvSpPr>
            <a:spLocks noGrp="1"/>
          </p:cNvSpPr>
          <p:nvPr>
            <p:ph idx="1"/>
          </p:nvPr>
        </p:nvSpPr>
        <p:spPr>
          <a:xfrm>
            <a:off x="685800" y="1371600"/>
            <a:ext cx="7772400" cy="4495800"/>
          </a:xfrm>
        </p:spPr>
        <p:txBody>
          <a:bodyPr/>
          <a:lstStyle/>
          <a:p>
            <a:pPr marL="0" indent="0">
              <a:buNone/>
            </a:pPr>
            <a:r>
              <a:rPr lang="en-US" sz="2000" dirty="0"/>
              <a:t>Finally, it is absurd to make elaborate security checks on debugging runs, when no trust is put in the results, and then remove them in production runs, when an erroneous result could be expensive or disastrous. What would we think of a sailing enthusiast who wears his lifejacket when training on dry land, but takes it off as soon as he goes to </a:t>
            </a:r>
            <a:r>
              <a:rPr lang="en-US" sz="2000" dirty="0" smtClean="0"/>
              <a:t>sea</a:t>
            </a:r>
            <a:r>
              <a:rPr lang="en-US" sz="2000" dirty="0"/>
              <a:t>? </a:t>
            </a:r>
            <a:endParaRPr lang="en-US" sz="2000" dirty="0" smtClean="0"/>
          </a:p>
          <a:p>
            <a:pPr marL="0" indent="0" algn="r">
              <a:buNone/>
            </a:pPr>
            <a:r>
              <a:rPr lang="en-US" sz="2000" i="1" dirty="0" smtClean="0"/>
              <a:t>Hints on Programming Language Design</a:t>
            </a:r>
          </a:p>
          <a:p>
            <a:pPr marL="0" indent="0" algn="r">
              <a:buNone/>
            </a:pPr>
            <a:r>
              <a:rPr lang="en-US" sz="2000" i="1" dirty="0" smtClean="0"/>
              <a:t>-- C.A.R. Hoare</a:t>
            </a:r>
            <a:endParaRPr lang="en-US" sz="2000" i="1" dirty="0"/>
          </a:p>
        </p:txBody>
      </p:sp>
      <p:pic>
        <p:nvPicPr>
          <p:cNvPr id="3" name="Picture 2"/>
          <p:cNvPicPr>
            <a:picLocks noChangeAspect="1"/>
          </p:cNvPicPr>
          <p:nvPr/>
        </p:nvPicPr>
        <p:blipFill>
          <a:blip r:embed="rId3"/>
          <a:stretch>
            <a:fillRect/>
          </a:stretch>
        </p:blipFill>
        <p:spPr>
          <a:xfrm>
            <a:off x="1295400" y="3733800"/>
            <a:ext cx="1990165" cy="2819400"/>
          </a:xfrm>
          <a:prstGeom prst="rect">
            <a:avLst/>
          </a:prstGeom>
          <a:ln>
            <a:solidFill>
              <a:schemeClr val="tx1"/>
            </a:solidFill>
          </a:ln>
          <a:effectLst>
            <a:outerShdw blurRad="50800" dist="38100" dir="8100000" sx="104000" sy="104000" algn="tr" rotWithShape="0">
              <a:prstClr val="black">
                <a:alpha val="40000"/>
              </a:prstClr>
            </a:outerShdw>
          </a:effectLst>
        </p:spPr>
      </p:pic>
      <p:pic>
        <p:nvPicPr>
          <p:cNvPr id="4" name="Picture 3"/>
          <p:cNvPicPr>
            <a:picLocks noChangeAspect="1"/>
          </p:cNvPicPr>
          <p:nvPr/>
        </p:nvPicPr>
        <p:blipFill>
          <a:blip r:embed="rId4"/>
          <a:stretch>
            <a:fillRect/>
          </a:stretch>
        </p:blipFill>
        <p:spPr>
          <a:xfrm>
            <a:off x="4419600" y="4343400"/>
            <a:ext cx="3639693" cy="2082800"/>
          </a:xfrm>
          <a:prstGeom prst="rect">
            <a:avLst/>
          </a:prstGeom>
        </p:spPr>
      </p:pic>
    </p:spTree>
    <p:extLst>
      <p:ext uri="{BB962C8B-B14F-4D97-AF65-F5344CB8AC3E}">
        <p14:creationId xmlns:p14="http://schemas.microsoft.com/office/powerpoint/2010/main" val="666893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urier New"/>
                <a:cs typeface="Courier New"/>
              </a:rPr>
              <a:t>a</a:t>
            </a:r>
            <a:r>
              <a:rPr lang="en-US" b="1" dirty="0" smtClean="0">
                <a:latin typeface="Courier New"/>
                <a:cs typeface="Courier New"/>
              </a:rPr>
              <a:t>ssert</a:t>
            </a:r>
            <a:r>
              <a:rPr lang="en-US" dirty="0" smtClean="0"/>
              <a:t> and </a:t>
            </a:r>
            <a:r>
              <a:rPr lang="en-US" b="1" dirty="0" err="1" smtClean="0">
                <a:latin typeface="Courier New"/>
                <a:cs typeface="Courier New"/>
              </a:rPr>
              <a:t>checkRep</a:t>
            </a:r>
            <a:r>
              <a:rPr lang="en-US" b="1" dirty="0" smtClean="0">
                <a:latin typeface="Courier New"/>
                <a:cs typeface="Courier New"/>
              </a:rPr>
              <a:t>()</a:t>
            </a:r>
            <a:r>
              <a:rPr lang="en-US" dirty="0" smtClean="0"/>
              <a:t> </a:t>
            </a:r>
            <a:endParaRPr lang="en-US" dirty="0"/>
          </a:p>
        </p:txBody>
      </p:sp>
      <p:sp>
        <p:nvSpPr>
          <p:cNvPr id="3" name="Content Placeholder 2"/>
          <p:cNvSpPr>
            <a:spLocks noGrp="1"/>
          </p:cNvSpPr>
          <p:nvPr>
            <p:ph idx="1"/>
          </p:nvPr>
        </p:nvSpPr>
        <p:spPr>
          <a:xfrm>
            <a:off x="685800" y="1828800"/>
            <a:ext cx="7848600" cy="3505200"/>
          </a:xfrm>
        </p:spPr>
        <p:txBody>
          <a:bodyPr>
            <a:normAutofit/>
          </a:bodyPr>
          <a:lstStyle/>
          <a:p>
            <a:pPr marL="0" indent="0">
              <a:buNone/>
            </a:pPr>
            <a:r>
              <a:rPr lang="en-US" sz="2000" dirty="0" smtClean="0"/>
              <a:t>CSE 331’s </a:t>
            </a:r>
            <a:r>
              <a:rPr lang="en-US" sz="2000" b="1" dirty="0" err="1" smtClean="0">
                <a:latin typeface="Courier New"/>
                <a:cs typeface="Courier New"/>
              </a:rPr>
              <a:t>checkRep</a:t>
            </a:r>
            <a:r>
              <a:rPr lang="en-US" sz="2000" b="1" dirty="0" smtClean="0">
                <a:latin typeface="Courier New"/>
                <a:cs typeface="Courier New"/>
              </a:rPr>
              <a:t>()</a:t>
            </a:r>
            <a:r>
              <a:rPr lang="en-US" sz="2000" dirty="0" smtClean="0"/>
              <a:t> is another dynamic check</a:t>
            </a:r>
          </a:p>
          <a:p>
            <a:pPr marL="0" indent="0">
              <a:buNone/>
            </a:pPr>
            <a:endParaRPr lang="en-US" sz="2000" dirty="0" smtClean="0"/>
          </a:p>
          <a:p>
            <a:pPr marL="0" indent="0">
              <a:buNone/>
            </a:pPr>
            <a:r>
              <a:rPr lang="en-US" sz="2000" dirty="0" smtClean="0"/>
              <a:t>Strategy: use </a:t>
            </a:r>
            <a:r>
              <a:rPr lang="en-US" sz="2000" b="1" dirty="0" smtClean="0">
                <a:latin typeface="Courier New"/>
                <a:cs typeface="Courier New"/>
              </a:rPr>
              <a:t>assert</a:t>
            </a:r>
            <a:r>
              <a:rPr lang="en-US" sz="2000" dirty="0" smtClean="0"/>
              <a:t> in </a:t>
            </a:r>
            <a:r>
              <a:rPr lang="en-US" sz="2000" b="1" dirty="0" err="1" smtClean="0">
                <a:latin typeface="Courier New"/>
                <a:cs typeface="Courier New"/>
              </a:rPr>
              <a:t>checkRep</a:t>
            </a:r>
            <a:r>
              <a:rPr lang="en-US" sz="2000" b="1" dirty="0" smtClean="0">
                <a:latin typeface="Courier New"/>
                <a:cs typeface="Courier New"/>
              </a:rPr>
              <a:t>()</a:t>
            </a:r>
            <a:r>
              <a:rPr lang="en-US" sz="2000" dirty="0" smtClean="0"/>
              <a:t> to test and fail with meaningful </a:t>
            </a:r>
            <a:r>
              <a:rPr lang="en-US" sz="2000" dirty="0" err="1" smtClean="0"/>
              <a:t>traceback</a:t>
            </a:r>
            <a:r>
              <a:rPr lang="en-US" sz="2000" dirty="0" smtClean="0"/>
              <a:t>/message </a:t>
            </a:r>
            <a:r>
              <a:rPr lang="en-US" sz="2000" dirty="0"/>
              <a:t>if trouble </a:t>
            </a:r>
            <a:r>
              <a:rPr lang="en-US" sz="2000" dirty="0" smtClean="0"/>
              <a:t>found</a:t>
            </a:r>
          </a:p>
          <a:p>
            <a:pPr lvl="1" indent="-342900"/>
            <a:r>
              <a:rPr lang="en-US" sz="2000" dirty="0" smtClean="0"/>
              <a:t>Be sure to enable asserts when you do this!</a:t>
            </a:r>
          </a:p>
          <a:p>
            <a:pPr marL="0" indent="0">
              <a:buNone/>
            </a:pPr>
            <a:endParaRPr lang="en-US" sz="2000" dirty="0"/>
          </a:p>
          <a:p>
            <a:pPr marL="0" indent="0">
              <a:buNone/>
            </a:pPr>
            <a:r>
              <a:rPr lang="en-US" sz="2000" dirty="0" smtClean="0"/>
              <a:t>Asserts should be enabled always for CSE 331 projects</a:t>
            </a:r>
          </a:p>
          <a:p>
            <a:pPr lvl="1" indent="-342900"/>
            <a:r>
              <a:rPr lang="en-US" sz="2000" dirty="0" smtClean="0"/>
              <a:t>We will enable them for grading</a:t>
            </a:r>
            <a:endParaRPr lang="en-US" sz="2000" dirty="0"/>
          </a:p>
        </p:txBody>
      </p:sp>
    </p:spTree>
    <p:extLst>
      <p:ext uri="{BB962C8B-B14F-4D97-AF65-F5344CB8AC3E}">
        <p14:creationId xmlns:p14="http://schemas.microsoft.com/office/powerpoint/2010/main" val="2712436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Expensive </a:t>
            </a:r>
            <a:r>
              <a:rPr lang="en-US" b="1" dirty="0" err="1" smtClean="0">
                <a:latin typeface="Courier New"/>
                <a:cs typeface="Courier New"/>
              </a:rPr>
              <a:t>checkRep</a:t>
            </a:r>
            <a:r>
              <a:rPr lang="en-US" b="1" dirty="0" smtClean="0">
                <a:latin typeface="Courier New"/>
                <a:cs typeface="Courier New"/>
              </a:rPr>
              <a:t>()</a:t>
            </a:r>
            <a:r>
              <a:rPr lang="en-US" dirty="0" smtClean="0"/>
              <a:t>tests</a:t>
            </a:r>
            <a:endParaRPr lang="en-US" dirty="0"/>
          </a:p>
        </p:txBody>
      </p:sp>
      <p:sp>
        <p:nvSpPr>
          <p:cNvPr id="3" name="Content Placeholder 2"/>
          <p:cNvSpPr>
            <a:spLocks noGrp="1"/>
          </p:cNvSpPr>
          <p:nvPr>
            <p:ph idx="1"/>
          </p:nvPr>
        </p:nvSpPr>
        <p:spPr>
          <a:xfrm>
            <a:off x="685800" y="1600200"/>
            <a:ext cx="7772400" cy="5029200"/>
          </a:xfrm>
        </p:spPr>
        <p:txBody>
          <a:bodyPr>
            <a:normAutofit/>
          </a:bodyPr>
          <a:lstStyle/>
          <a:p>
            <a:pPr marL="57150" indent="0">
              <a:buNone/>
            </a:pPr>
            <a:r>
              <a:rPr lang="en-US" sz="2000" dirty="0" smtClean="0"/>
              <a:t>Detailed checks can be too slow in production</a:t>
            </a:r>
          </a:p>
          <a:p>
            <a:pPr marL="57150" indent="0">
              <a:buNone/>
            </a:pPr>
            <a:endParaRPr lang="en-US" sz="2000" dirty="0" smtClean="0"/>
          </a:p>
          <a:p>
            <a:pPr marL="57150" indent="0">
              <a:buNone/>
            </a:pPr>
            <a:r>
              <a:rPr lang="en-US" sz="2000" dirty="0" smtClean="0"/>
              <a:t>But complex tests can be very helpful, particularly during testing/debugging (let the computer find problems for you!)</a:t>
            </a:r>
          </a:p>
          <a:p>
            <a:pPr marL="57150" indent="0">
              <a:buNone/>
            </a:pPr>
            <a:endParaRPr lang="en-US" sz="2000" dirty="0" smtClean="0"/>
          </a:p>
          <a:p>
            <a:pPr marL="57150" indent="0">
              <a:buNone/>
            </a:pPr>
            <a:r>
              <a:rPr lang="en-US" sz="2000" dirty="0" smtClean="0"/>
              <a:t>No perfect answers; suggested strategy for </a:t>
            </a:r>
            <a:r>
              <a:rPr lang="en-US" sz="2000" b="1" dirty="0" err="1" smtClean="0">
                <a:latin typeface="Courier New"/>
                <a:cs typeface="Courier New"/>
              </a:rPr>
              <a:t>checkRep</a:t>
            </a:r>
            <a:r>
              <a:rPr lang="en-US" sz="2000" dirty="0" smtClean="0"/>
              <a:t>:</a:t>
            </a:r>
          </a:p>
          <a:p>
            <a:pPr lvl="1"/>
            <a:r>
              <a:rPr lang="en-US" sz="2000" dirty="0" smtClean="0"/>
              <a:t>Create a static, global “debug” or “</a:t>
            </a:r>
            <a:r>
              <a:rPr lang="en-US" sz="2000" dirty="0" err="1" smtClean="0"/>
              <a:t>debugLevel</a:t>
            </a:r>
            <a:r>
              <a:rPr lang="en-US" sz="2000" dirty="0" smtClean="0"/>
              <a:t>” variable </a:t>
            </a:r>
          </a:p>
          <a:p>
            <a:pPr lvl="1"/>
            <a:r>
              <a:rPr lang="en-US" sz="2000" dirty="0" smtClean="0"/>
              <a:t>Run expensive tests when this is enabled</a:t>
            </a:r>
          </a:p>
          <a:p>
            <a:pPr lvl="1"/>
            <a:r>
              <a:rPr lang="en-US" sz="2000" dirty="0" smtClean="0"/>
              <a:t>Turn it off in graded / production code if tests are too expensive</a:t>
            </a:r>
          </a:p>
          <a:p>
            <a:pPr marL="57150" indent="0">
              <a:buNone/>
            </a:pPr>
            <a:endParaRPr lang="en-US" sz="2000" dirty="0"/>
          </a:p>
          <a:p>
            <a:pPr marL="57150" indent="0">
              <a:buNone/>
            </a:pPr>
            <a:r>
              <a:rPr lang="en-US" sz="2000" dirty="0" smtClean="0"/>
              <a:t>Often helpful: put expensive / complex tests in separate methods and call as needed</a:t>
            </a:r>
          </a:p>
        </p:txBody>
      </p:sp>
    </p:spTree>
    <p:extLst>
      <p:ext uri="{BB962C8B-B14F-4D97-AF65-F5344CB8AC3E}">
        <p14:creationId xmlns:p14="http://schemas.microsoft.com/office/powerpoint/2010/main" val="4272540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normAutofit/>
          </a:bodyPr>
          <a:lstStyle/>
          <a:p>
            <a:r>
              <a:rPr lang="en-US" dirty="0"/>
              <a:t>Square </a:t>
            </a:r>
            <a:r>
              <a:rPr lang="en-US" dirty="0" smtClean="0"/>
              <a:t>root</a:t>
            </a:r>
            <a:endParaRPr lang="en-US" dirty="0"/>
          </a:p>
        </p:txBody>
      </p:sp>
      <p:sp>
        <p:nvSpPr>
          <p:cNvPr id="336899" name="Rectangle 3"/>
          <p:cNvSpPr>
            <a:spLocks noGrp="1" noChangeArrowheads="1"/>
          </p:cNvSpPr>
          <p:nvPr>
            <p:ph idx="1"/>
          </p:nvPr>
        </p:nvSpPr>
        <p:spPr/>
        <p:txBody>
          <a:bodyPr/>
          <a:lstStyle/>
          <a:p>
            <a:pPr lvl="1">
              <a:buNone/>
            </a:pPr>
            <a:r>
              <a:rPr lang="en-US" sz="2000" b="1" dirty="0">
                <a:solidFill>
                  <a:srgbClr val="7030A0"/>
                </a:solidFill>
                <a:latin typeface="Courier New" pitchFamily="49" charset="0"/>
              </a:rPr>
              <a:t>// requires: x </a:t>
            </a:r>
            <a:r>
              <a:rPr lang="en-US" sz="2000" b="1" dirty="0" smtClean="0">
                <a:solidFill>
                  <a:srgbClr val="7030A0"/>
                </a:solidFill>
                <a:latin typeface="Courier New" pitchFamily="49" charset="0"/>
                <a:sym typeface="Symbol"/>
              </a:rPr>
              <a:t></a:t>
            </a:r>
            <a:r>
              <a:rPr lang="en-US" sz="2000" b="1" dirty="0" smtClean="0">
                <a:solidFill>
                  <a:srgbClr val="7030A0"/>
                </a:solidFill>
                <a:latin typeface="Courier New" pitchFamily="49" charset="0"/>
              </a:rPr>
              <a:t> </a:t>
            </a:r>
            <a:r>
              <a:rPr lang="en-US" sz="2000" b="1" dirty="0">
                <a:solidFill>
                  <a:srgbClr val="7030A0"/>
                </a:solidFill>
                <a:latin typeface="Courier New" pitchFamily="49" charset="0"/>
              </a:rPr>
              <a:t>0</a:t>
            </a:r>
          </a:p>
          <a:p>
            <a:pPr lvl="1">
              <a:buNone/>
            </a:pPr>
            <a:r>
              <a:rPr lang="en-US" sz="2000" b="1" dirty="0">
                <a:solidFill>
                  <a:srgbClr val="7030A0"/>
                </a:solidFill>
                <a:latin typeface="Courier New" pitchFamily="49" charset="0"/>
              </a:rPr>
              <a:t>// returns: approximation to square root of x</a:t>
            </a:r>
          </a:p>
          <a:p>
            <a:pPr lvl="1">
              <a:buNone/>
            </a:pPr>
            <a:r>
              <a:rPr lang="en-US" sz="2000" b="1" dirty="0">
                <a:latin typeface="Courier New" pitchFamily="49" charset="0"/>
              </a:rPr>
              <a:t>public double </a:t>
            </a:r>
            <a:r>
              <a:rPr lang="en-US" sz="2000" b="1" dirty="0" err="1">
                <a:solidFill>
                  <a:srgbClr val="0000FF"/>
                </a:solidFill>
                <a:latin typeface="Courier New" pitchFamily="49" charset="0"/>
              </a:rPr>
              <a:t>sqrt</a:t>
            </a:r>
            <a:r>
              <a:rPr lang="en-US" sz="2000" b="1" dirty="0">
                <a:latin typeface="Courier New" pitchFamily="49" charset="0"/>
              </a:rPr>
              <a:t>(double </a:t>
            </a:r>
            <a:r>
              <a:rPr lang="en-US" sz="2000" b="1" dirty="0">
                <a:solidFill>
                  <a:srgbClr val="0000FF"/>
                </a:solidFill>
                <a:latin typeface="Courier New" pitchFamily="49" charset="0"/>
              </a:rPr>
              <a:t>x</a:t>
            </a:r>
            <a:r>
              <a:rPr lang="en-US" sz="2000" b="1" dirty="0" smtClean="0">
                <a:latin typeface="Courier New" pitchFamily="49" charset="0"/>
              </a:rPr>
              <a:t>) {</a:t>
            </a:r>
            <a:endParaRPr lang="en-US" sz="2000" b="1" dirty="0">
              <a:latin typeface="Courier New" pitchFamily="49" charset="0"/>
            </a:endParaRPr>
          </a:p>
          <a:p>
            <a:pPr lvl="1">
              <a:buNone/>
            </a:pPr>
            <a:r>
              <a:rPr lang="en-US" sz="2000" b="1" dirty="0" smtClean="0">
                <a:latin typeface="Courier New" pitchFamily="49" charset="0"/>
              </a:rPr>
              <a:t>  ...</a:t>
            </a:r>
            <a:endParaRPr lang="en-US" sz="2000" b="1" dirty="0">
              <a:latin typeface="Courier New" pitchFamily="49" charset="0"/>
            </a:endParaRPr>
          </a:p>
          <a:p>
            <a:pPr lvl="1">
              <a:buNone/>
            </a:pPr>
            <a:r>
              <a:rPr lang="en-US" sz="2000" b="1" dirty="0">
                <a:latin typeface="Courier New" pitchFamily="49" charset="0"/>
              </a:rPr>
              <a:t>}</a:t>
            </a:r>
          </a:p>
          <a:p>
            <a:pPr lvl="1">
              <a:buNone/>
            </a:pPr>
            <a:endParaRPr lang="en-US" sz="2000" b="1" dirty="0">
              <a:latin typeface="Courier New" pitchFamily="49" charset="0"/>
            </a:endParaRPr>
          </a:p>
        </p:txBody>
      </p:sp>
    </p:spTree>
    <p:extLst>
      <p:ext uri="{BB962C8B-B14F-4D97-AF65-F5344CB8AC3E}">
        <p14:creationId xmlns:p14="http://schemas.microsoft.com/office/powerpoint/2010/main" val="1083143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normAutofit/>
          </a:bodyPr>
          <a:lstStyle/>
          <a:p>
            <a:r>
              <a:rPr lang="en-US" dirty="0"/>
              <a:t>Square root with assertion</a:t>
            </a:r>
          </a:p>
        </p:txBody>
      </p:sp>
      <p:sp>
        <p:nvSpPr>
          <p:cNvPr id="338947" name="Rectangle 3"/>
          <p:cNvSpPr>
            <a:spLocks noGrp="1" noChangeArrowheads="1"/>
          </p:cNvSpPr>
          <p:nvPr>
            <p:ph idx="1"/>
          </p:nvPr>
        </p:nvSpPr>
        <p:spPr>
          <a:xfrm>
            <a:off x="685800" y="1600200"/>
            <a:ext cx="7924800" cy="4953000"/>
          </a:xfrm>
        </p:spPr>
        <p:txBody>
          <a:bodyPr/>
          <a:lstStyle/>
          <a:p>
            <a:pPr lvl="1">
              <a:buNone/>
            </a:pPr>
            <a:r>
              <a:rPr lang="en-US" sz="2000" b="1" dirty="0">
                <a:solidFill>
                  <a:srgbClr val="7030A0"/>
                </a:solidFill>
                <a:latin typeface="Courier New" pitchFamily="49" charset="0"/>
              </a:rPr>
              <a:t>// requires: x </a:t>
            </a:r>
            <a:r>
              <a:rPr lang="en-US" sz="2000" b="1" dirty="0" smtClean="0">
                <a:solidFill>
                  <a:srgbClr val="7030A0"/>
                </a:solidFill>
                <a:latin typeface="Courier New" pitchFamily="49" charset="0"/>
                <a:sym typeface="Symbol"/>
              </a:rPr>
              <a:t></a:t>
            </a:r>
            <a:r>
              <a:rPr lang="en-US" sz="2000" b="1" dirty="0" smtClean="0">
                <a:solidFill>
                  <a:srgbClr val="7030A0"/>
                </a:solidFill>
                <a:latin typeface="Courier New" pitchFamily="49" charset="0"/>
              </a:rPr>
              <a:t> </a:t>
            </a:r>
            <a:r>
              <a:rPr lang="en-US" sz="2000" b="1" dirty="0">
                <a:solidFill>
                  <a:srgbClr val="7030A0"/>
                </a:solidFill>
                <a:latin typeface="Courier New" pitchFamily="49" charset="0"/>
              </a:rPr>
              <a:t>0</a:t>
            </a:r>
          </a:p>
          <a:p>
            <a:pPr lvl="1">
              <a:buNone/>
            </a:pPr>
            <a:r>
              <a:rPr lang="en-US" sz="2000" b="1" dirty="0">
                <a:solidFill>
                  <a:srgbClr val="7030A0"/>
                </a:solidFill>
                <a:latin typeface="Courier New" pitchFamily="49" charset="0"/>
              </a:rPr>
              <a:t>// returns: approximation to square root of x</a:t>
            </a:r>
          </a:p>
          <a:p>
            <a:pPr lvl="1">
              <a:buNone/>
            </a:pPr>
            <a:r>
              <a:rPr lang="en-US" sz="2000" b="1" dirty="0">
                <a:latin typeface="Courier New" pitchFamily="49" charset="0"/>
              </a:rPr>
              <a:t>public double </a:t>
            </a:r>
            <a:r>
              <a:rPr lang="en-US" sz="2000" b="1" dirty="0" err="1">
                <a:solidFill>
                  <a:srgbClr val="0000FF"/>
                </a:solidFill>
                <a:latin typeface="Courier New" pitchFamily="49" charset="0"/>
              </a:rPr>
              <a:t>sqrt</a:t>
            </a:r>
            <a:r>
              <a:rPr lang="en-US" sz="2000" b="1" dirty="0">
                <a:latin typeface="Courier New" pitchFamily="49" charset="0"/>
              </a:rPr>
              <a:t>(double </a:t>
            </a:r>
            <a:r>
              <a:rPr lang="en-US" sz="2000" b="1" dirty="0">
                <a:solidFill>
                  <a:srgbClr val="0000FF"/>
                </a:solidFill>
                <a:latin typeface="Courier New" pitchFamily="49" charset="0"/>
              </a:rPr>
              <a:t>x</a:t>
            </a:r>
            <a:r>
              <a:rPr lang="en-US" sz="2000" b="1" dirty="0" smtClean="0">
                <a:latin typeface="Courier New" pitchFamily="49" charset="0"/>
              </a:rPr>
              <a:t>) {</a:t>
            </a:r>
            <a:endParaRPr lang="en-US" sz="2000" b="1" dirty="0">
              <a:latin typeface="Courier New" pitchFamily="49" charset="0"/>
            </a:endParaRPr>
          </a:p>
          <a:p>
            <a:pPr lvl="1">
              <a:buNone/>
            </a:pPr>
            <a:r>
              <a:rPr lang="en-US" sz="2000" b="1" dirty="0">
                <a:latin typeface="Courier New" pitchFamily="49" charset="0"/>
              </a:rPr>
              <a:t> </a:t>
            </a:r>
            <a:r>
              <a:rPr lang="en-US" sz="2000" b="1" dirty="0" smtClean="0">
                <a:latin typeface="Courier New" pitchFamily="49" charset="0"/>
              </a:rPr>
              <a:t> </a:t>
            </a:r>
            <a:r>
              <a:rPr lang="en-US" sz="2000" b="1" dirty="0" smtClean="0">
                <a:solidFill>
                  <a:srgbClr val="C00000"/>
                </a:solidFill>
                <a:latin typeface="Courier New" pitchFamily="49" charset="0"/>
              </a:rPr>
              <a:t>assert </a:t>
            </a:r>
            <a:r>
              <a:rPr lang="en-US" sz="2000" b="1" dirty="0">
                <a:solidFill>
                  <a:srgbClr val="C00000"/>
                </a:solidFill>
                <a:latin typeface="Courier New" pitchFamily="49" charset="0"/>
              </a:rPr>
              <a:t>(x &gt;= 0.0);</a:t>
            </a:r>
            <a:r>
              <a:rPr lang="en-US" sz="2000" b="1" dirty="0" smtClean="0">
                <a:solidFill>
                  <a:srgbClr val="C00000"/>
                </a:solidFill>
                <a:latin typeface="Courier New" pitchFamily="49" charset="0"/>
              </a:rPr>
              <a:t>  </a:t>
            </a:r>
          </a:p>
          <a:p>
            <a:pPr lvl="1">
              <a:buNone/>
            </a:pPr>
            <a:r>
              <a:rPr lang="en-US" sz="2000" b="1" dirty="0">
                <a:latin typeface="Courier New" pitchFamily="49" charset="0"/>
              </a:rPr>
              <a:t> </a:t>
            </a:r>
            <a:r>
              <a:rPr lang="en-US" sz="2000" b="1" dirty="0" smtClean="0">
                <a:latin typeface="Courier New" pitchFamily="49" charset="0"/>
              </a:rPr>
              <a:t> double </a:t>
            </a:r>
            <a:r>
              <a:rPr lang="en-US" sz="2000" b="1" dirty="0">
                <a:solidFill>
                  <a:schemeClr val="accent6"/>
                </a:solidFill>
                <a:latin typeface="Courier New" pitchFamily="49" charset="0"/>
              </a:rPr>
              <a:t>result</a:t>
            </a:r>
            <a:r>
              <a:rPr lang="en-US" sz="2000" b="1" dirty="0" smtClean="0">
                <a:latin typeface="Courier New" pitchFamily="49" charset="0"/>
              </a:rPr>
              <a:t>;</a:t>
            </a:r>
          </a:p>
          <a:p>
            <a:pPr lvl="1">
              <a:buNone/>
            </a:pPr>
            <a:r>
              <a:rPr lang="en-US" sz="2000" b="1" i="1" dirty="0" smtClean="0">
                <a:latin typeface="Courier New" pitchFamily="49" charset="0"/>
              </a:rPr>
              <a:t>  … compute result …</a:t>
            </a:r>
            <a:endParaRPr lang="en-US" sz="2000" b="1" i="1" dirty="0">
              <a:latin typeface="Courier New" pitchFamily="49" charset="0"/>
            </a:endParaRPr>
          </a:p>
          <a:p>
            <a:pPr lvl="1">
              <a:buNone/>
            </a:pPr>
            <a:r>
              <a:rPr lang="en-US" sz="2000" b="1" dirty="0" smtClean="0">
                <a:latin typeface="Courier New" pitchFamily="49" charset="0"/>
              </a:rPr>
              <a:t>  </a:t>
            </a:r>
            <a:r>
              <a:rPr lang="en-US" sz="2000" b="1" dirty="0">
                <a:solidFill>
                  <a:srgbClr val="C00000"/>
                </a:solidFill>
                <a:latin typeface="Courier New" pitchFamily="49" charset="0"/>
              </a:rPr>
              <a:t>assert (</a:t>
            </a:r>
            <a:r>
              <a:rPr lang="en-US" sz="2000" b="1" dirty="0" smtClean="0">
                <a:solidFill>
                  <a:srgbClr val="C00000"/>
                </a:solidFill>
                <a:latin typeface="Courier New" pitchFamily="49" charset="0"/>
              </a:rPr>
              <a:t>Math.abs(result*result </a:t>
            </a:r>
            <a:r>
              <a:rPr lang="en-US" sz="2000" b="1" dirty="0">
                <a:solidFill>
                  <a:srgbClr val="C00000"/>
                </a:solidFill>
                <a:latin typeface="Courier New" pitchFamily="49" charset="0"/>
              </a:rPr>
              <a:t>– </a:t>
            </a:r>
            <a:r>
              <a:rPr lang="en-US" sz="2000" b="1" dirty="0" smtClean="0">
                <a:solidFill>
                  <a:srgbClr val="C00000"/>
                </a:solidFill>
                <a:latin typeface="Courier New" pitchFamily="49" charset="0"/>
              </a:rPr>
              <a:t>x) </a:t>
            </a:r>
            <a:r>
              <a:rPr lang="en-US" sz="2000" b="1" dirty="0">
                <a:solidFill>
                  <a:srgbClr val="C00000"/>
                </a:solidFill>
                <a:latin typeface="Courier New" pitchFamily="49" charset="0"/>
              </a:rPr>
              <a:t>&lt; .0001);</a:t>
            </a:r>
          </a:p>
          <a:p>
            <a:pPr lvl="1">
              <a:buNone/>
            </a:pPr>
            <a:r>
              <a:rPr lang="en-US" sz="2000" b="1" dirty="0">
                <a:latin typeface="Courier New" pitchFamily="49" charset="0"/>
              </a:rPr>
              <a:t>  return result;</a:t>
            </a:r>
          </a:p>
          <a:p>
            <a:pPr lvl="1">
              <a:buNone/>
            </a:pPr>
            <a:r>
              <a:rPr lang="en-US" sz="2000" b="1" dirty="0">
                <a:latin typeface="Courier New" pitchFamily="49" charset="0"/>
              </a:rPr>
              <a:t>}</a:t>
            </a:r>
          </a:p>
          <a:p>
            <a:pPr lvl="1">
              <a:buNone/>
            </a:pPr>
            <a:endParaRPr lang="en-US" sz="2000" b="1" dirty="0" smtClean="0">
              <a:latin typeface="Courier New" pitchFamily="49" charset="0"/>
            </a:endParaRPr>
          </a:p>
          <a:p>
            <a:pPr lvl="1"/>
            <a:r>
              <a:rPr lang="en-US" sz="2000" dirty="0" smtClean="0">
                <a:latin typeface="+mj-lt"/>
              </a:rPr>
              <a:t>These two assertions serve very different purposes</a:t>
            </a:r>
          </a:p>
          <a:p>
            <a:endParaRPr lang="en-US" sz="2000" dirty="0">
              <a:latin typeface="+mj-lt"/>
            </a:endParaRPr>
          </a:p>
          <a:p>
            <a:pPr marL="0" indent="0">
              <a:buNone/>
            </a:pPr>
            <a:r>
              <a:rPr lang="en-US" sz="1400" dirty="0" smtClean="0">
                <a:latin typeface="+mj-lt"/>
              </a:rPr>
              <a:t>(Note: the Java library </a:t>
            </a:r>
            <a:r>
              <a:rPr lang="en-US" sz="1400" dirty="0" err="1" smtClean="0">
                <a:latin typeface="+mj-lt"/>
              </a:rPr>
              <a:t>Math.sqrt</a:t>
            </a:r>
            <a:r>
              <a:rPr lang="en-US" sz="1400" smtClean="0">
                <a:latin typeface="+mj-lt"/>
              </a:rPr>
              <a:t> method returns </a:t>
            </a:r>
            <a:r>
              <a:rPr lang="en-US" sz="1400" dirty="0" err="1" smtClean="0">
                <a:latin typeface="+mj-lt"/>
              </a:rPr>
              <a:t>NaN</a:t>
            </a:r>
            <a:r>
              <a:rPr lang="en-US" sz="1400" dirty="0" smtClean="0">
                <a:latin typeface="+mj-lt"/>
              </a:rPr>
              <a:t> for x&lt;0. We use different specifications in this lecture as examples.)</a:t>
            </a:r>
            <a:endParaRPr lang="en-US" sz="1400" dirty="0">
              <a:latin typeface="+mj-lt"/>
            </a:endParaRPr>
          </a:p>
        </p:txBody>
      </p:sp>
    </p:spTree>
    <p:extLst>
      <p:ext uri="{BB962C8B-B14F-4D97-AF65-F5344CB8AC3E}">
        <p14:creationId xmlns:p14="http://schemas.microsoft.com/office/powerpoint/2010/main" val="2552796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US" dirty="0"/>
          </a:p>
        </p:txBody>
      </p:sp>
      <p:sp>
        <p:nvSpPr>
          <p:cNvPr id="3" name="Content Placeholder 2"/>
          <p:cNvSpPr>
            <a:spLocks noGrp="1"/>
          </p:cNvSpPr>
          <p:nvPr>
            <p:ph idx="1"/>
          </p:nvPr>
        </p:nvSpPr>
        <p:spPr>
          <a:xfrm>
            <a:off x="685800" y="1447800"/>
            <a:ext cx="7772400" cy="4953000"/>
          </a:xfrm>
        </p:spPr>
        <p:txBody>
          <a:bodyPr/>
          <a:lstStyle/>
          <a:p>
            <a:r>
              <a:rPr lang="en-US" sz="2000" dirty="0" smtClean="0"/>
              <a:t>General concepts about dealing with errors and failures</a:t>
            </a:r>
          </a:p>
          <a:p>
            <a:endParaRPr lang="en-US" sz="1000" dirty="0" smtClean="0"/>
          </a:p>
          <a:p>
            <a:r>
              <a:rPr lang="en-US" sz="2000" dirty="0" smtClean="0"/>
              <a:t>Assertions: what, why, how</a:t>
            </a:r>
          </a:p>
          <a:p>
            <a:pPr lvl="1"/>
            <a:r>
              <a:rPr lang="en-US" sz="2000" dirty="0" smtClean="0"/>
              <a:t>For things you believe will/should never happen</a:t>
            </a:r>
          </a:p>
          <a:p>
            <a:pPr lvl="1"/>
            <a:endParaRPr lang="en-US" sz="1000" dirty="0"/>
          </a:p>
          <a:p>
            <a:r>
              <a:rPr lang="en-US" sz="2000" dirty="0" smtClean="0">
                <a:solidFill>
                  <a:schemeClr val="accent6"/>
                </a:solidFill>
              </a:rPr>
              <a:t>Exceptions: what, how </a:t>
            </a:r>
          </a:p>
          <a:p>
            <a:pPr lvl="1">
              <a:spcBef>
                <a:spcPts val="0"/>
              </a:spcBef>
            </a:pPr>
            <a:r>
              <a:rPr lang="en-US" sz="2000" dirty="0" smtClean="0">
                <a:solidFill>
                  <a:schemeClr val="accent6"/>
                </a:solidFill>
              </a:rPr>
              <a:t>How to throw, catch, and declare exceptions </a:t>
            </a:r>
            <a:r>
              <a:rPr lang="en-US" sz="2000" i="1" dirty="0" smtClean="0">
                <a:solidFill>
                  <a:schemeClr val="accent6"/>
                </a:solidFill>
              </a:rPr>
              <a:t>in Java</a:t>
            </a:r>
          </a:p>
          <a:p>
            <a:pPr lvl="1">
              <a:spcBef>
                <a:spcPts val="0"/>
              </a:spcBef>
            </a:pPr>
            <a:r>
              <a:rPr lang="en-US" sz="2000" dirty="0" smtClean="0">
                <a:solidFill>
                  <a:schemeClr val="accent6"/>
                </a:solidFill>
              </a:rPr>
              <a:t>Subtyping of exceptions</a:t>
            </a:r>
          </a:p>
          <a:p>
            <a:pPr lvl="1">
              <a:spcBef>
                <a:spcPts val="0"/>
              </a:spcBef>
            </a:pPr>
            <a:r>
              <a:rPr lang="en-US" sz="2000" dirty="0" smtClean="0">
                <a:solidFill>
                  <a:schemeClr val="accent6"/>
                </a:solidFill>
              </a:rPr>
              <a:t>Checked vs. unchecked exceptions</a:t>
            </a:r>
          </a:p>
          <a:p>
            <a:pPr lvl="1"/>
            <a:endParaRPr lang="en-US" sz="1000" dirty="0"/>
          </a:p>
          <a:p>
            <a:r>
              <a:rPr lang="en-US" sz="2000" dirty="0" smtClean="0"/>
              <a:t>Exceptions: why </a:t>
            </a:r>
            <a:r>
              <a:rPr lang="en-US" sz="2000" i="1" dirty="0" smtClean="0"/>
              <a:t>in general</a:t>
            </a:r>
          </a:p>
          <a:p>
            <a:pPr lvl="1">
              <a:spcBef>
                <a:spcPts val="0"/>
              </a:spcBef>
            </a:pPr>
            <a:r>
              <a:rPr lang="en-US" sz="2000" dirty="0" smtClean="0"/>
              <a:t>For things you believe are bad and should rarely happen</a:t>
            </a:r>
          </a:p>
          <a:p>
            <a:pPr lvl="1">
              <a:spcBef>
                <a:spcPts val="0"/>
              </a:spcBef>
            </a:pPr>
            <a:r>
              <a:rPr lang="en-US" sz="2000" dirty="0" smtClean="0"/>
              <a:t>And many other style issues</a:t>
            </a:r>
          </a:p>
          <a:p>
            <a:pPr lvl="1"/>
            <a:endParaRPr lang="en-US" sz="1000" dirty="0"/>
          </a:p>
          <a:p>
            <a:r>
              <a:rPr lang="en-US" sz="2000" dirty="0" smtClean="0"/>
              <a:t>Alternative with trade-offs: Returning special values</a:t>
            </a:r>
          </a:p>
          <a:p>
            <a:endParaRPr lang="en-US" sz="1000" dirty="0"/>
          </a:p>
          <a:p>
            <a:r>
              <a:rPr lang="en-US" sz="2000" dirty="0" smtClean="0"/>
              <a:t>Summary and review</a:t>
            </a:r>
          </a:p>
          <a:p>
            <a:endParaRPr lang="en-US" sz="2000" dirty="0"/>
          </a:p>
          <a:p>
            <a:endParaRPr lang="en-US" sz="2000" dirty="0"/>
          </a:p>
        </p:txBody>
      </p:sp>
    </p:spTree>
    <p:extLst>
      <p:ext uri="{BB962C8B-B14F-4D97-AF65-F5344CB8AC3E}">
        <p14:creationId xmlns:p14="http://schemas.microsoft.com/office/powerpoint/2010/main" val="1622086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Autofit/>
          </a:bodyPr>
          <a:lstStyle/>
          <a:p>
            <a:r>
              <a:rPr lang="en-US" dirty="0"/>
              <a:t>Square </a:t>
            </a:r>
            <a:r>
              <a:rPr lang="en-US" dirty="0" smtClean="0"/>
              <a:t>root, specified </a:t>
            </a:r>
            <a:r>
              <a:rPr lang="en-US" dirty="0"/>
              <a:t>for all </a:t>
            </a:r>
            <a:r>
              <a:rPr lang="en-US" dirty="0" smtClean="0"/>
              <a:t>inputs</a:t>
            </a:r>
            <a:endParaRPr lang="en-US" dirty="0"/>
          </a:p>
        </p:txBody>
      </p:sp>
      <p:sp>
        <p:nvSpPr>
          <p:cNvPr id="337923" name="Rectangle 3"/>
          <p:cNvSpPr>
            <a:spLocks noGrp="1" noChangeArrowheads="1"/>
          </p:cNvSpPr>
          <p:nvPr>
            <p:ph idx="1"/>
          </p:nvPr>
        </p:nvSpPr>
        <p:spPr/>
        <p:txBody>
          <a:bodyPr>
            <a:noAutofit/>
          </a:bodyPr>
          <a:lstStyle/>
          <a:p>
            <a:pPr>
              <a:spcBef>
                <a:spcPts val="0"/>
              </a:spcBef>
              <a:buNone/>
            </a:pPr>
            <a:r>
              <a:rPr lang="en-US" sz="2000" b="1" dirty="0">
                <a:solidFill>
                  <a:srgbClr val="7030A0"/>
                </a:solidFill>
                <a:latin typeface="Courier New" pitchFamily="49" charset="0"/>
              </a:rPr>
              <a:t>// throws: </a:t>
            </a:r>
            <a:r>
              <a:rPr lang="en-US" sz="2000" b="1" dirty="0" err="1">
                <a:solidFill>
                  <a:srgbClr val="7030A0"/>
                </a:solidFill>
                <a:latin typeface="Courier New" pitchFamily="49" charset="0"/>
              </a:rPr>
              <a:t>IllegalArgumentException</a:t>
            </a:r>
            <a:r>
              <a:rPr lang="en-US" sz="2000" b="1" dirty="0">
                <a:solidFill>
                  <a:srgbClr val="7030A0"/>
                </a:solidFill>
                <a:latin typeface="Courier New" pitchFamily="49" charset="0"/>
              </a:rPr>
              <a:t> if x &lt; 0</a:t>
            </a:r>
          </a:p>
          <a:p>
            <a:pPr>
              <a:spcBef>
                <a:spcPts val="0"/>
              </a:spcBef>
              <a:buNone/>
            </a:pPr>
            <a:r>
              <a:rPr lang="en-US" sz="2000" b="1" dirty="0">
                <a:solidFill>
                  <a:srgbClr val="7030A0"/>
                </a:solidFill>
                <a:latin typeface="Courier New" pitchFamily="49" charset="0"/>
              </a:rPr>
              <a:t>// returns: approximation to square root of x</a:t>
            </a:r>
          </a:p>
          <a:p>
            <a:pPr>
              <a:spcBef>
                <a:spcPts val="0"/>
              </a:spcBef>
              <a:buNone/>
            </a:pPr>
            <a:r>
              <a:rPr lang="en-US" sz="2000" b="1" dirty="0">
                <a:latin typeface="Courier New" pitchFamily="49" charset="0"/>
              </a:rPr>
              <a:t>public double </a:t>
            </a:r>
            <a:r>
              <a:rPr lang="en-US" sz="2000" b="1" dirty="0" err="1">
                <a:solidFill>
                  <a:srgbClr val="0000FF"/>
                </a:solidFill>
                <a:latin typeface="Courier New" pitchFamily="49" charset="0"/>
              </a:rPr>
              <a:t>sqrt</a:t>
            </a:r>
            <a:r>
              <a:rPr lang="en-US" sz="2000" b="1" dirty="0">
                <a:latin typeface="Courier New" pitchFamily="49" charset="0"/>
              </a:rPr>
              <a:t>(double </a:t>
            </a:r>
            <a:r>
              <a:rPr lang="en-US" sz="2000" b="1" dirty="0">
                <a:solidFill>
                  <a:srgbClr val="0000FF"/>
                </a:solidFill>
                <a:latin typeface="Courier New" pitchFamily="49" charset="0"/>
              </a:rPr>
              <a:t>x</a:t>
            </a:r>
            <a:r>
              <a:rPr lang="en-US" sz="2000" b="1" dirty="0">
                <a:latin typeface="Courier New" pitchFamily="49" charset="0"/>
              </a:rPr>
              <a:t>) </a:t>
            </a:r>
            <a:endParaRPr lang="en-US" sz="2000" b="1" dirty="0" smtClean="0">
              <a:latin typeface="Courier New" pitchFamily="49" charset="0"/>
            </a:endParaRPr>
          </a:p>
          <a:p>
            <a:pPr>
              <a:spcBef>
                <a:spcPts val="0"/>
              </a:spcBef>
              <a:buNone/>
            </a:pPr>
            <a:r>
              <a:rPr lang="en-US" sz="2000" b="1" dirty="0">
                <a:solidFill>
                  <a:srgbClr val="FF0000"/>
                </a:solidFill>
                <a:latin typeface="Courier New" pitchFamily="49" charset="0"/>
              </a:rPr>
              <a:t> </a:t>
            </a:r>
            <a:r>
              <a:rPr lang="en-US" sz="2000" b="1" dirty="0" smtClean="0">
                <a:solidFill>
                  <a:srgbClr val="FF0000"/>
                </a:solidFill>
                <a:latin typeface="Courier New" pitchFamily="49" charset="0"/>
              </a:rPr>
              <a:t>   			</a:t>
            </a:r>
            <a:r>
              <a:rPr lang="en-US" sz="2000" b="1" dirty="0" smtClean="0">
                <a:solidFill>
                  <a:srgbClr val="C00000"/>
                </a:solidFill>
                <a:latin typeface="Courier New" pitchFamily="49" charset="0"/>
              </a:rPr>
              <a:t>throws </a:t>
            </a:r>
            <a:r>
              <a:rPr lang="en-US" sz="2000" b="1" dirty="0" err="1">
                <a:solidFill>
                  <a:srgbClr val="C00000"/>
                </a:solidFill>
                <a:latin typeface="Courier New" pitchFamily="49" charset="0"/>
              </a:rPr>
              <a:t>IllegalArgumentException</a:t>
            </a:r>
            <a:endParaRPr lang="en-US" sz="2000" b="1" dirty="0">
              <a:solidFill>
                <a:srgbClr val="C00000"/>
              </a:solidFill>
              <a:latin typeface="Courier New" pitchFamily="49" charset="0"/>
            </a:endParaRPr>
          </a:p>
          <a:p>
            <a:pPr>
              <a:spcBef>
                <a:spcPts val="0"/>
              </a:spcBef>
              <a:buNone/>
            </a:pPr>
            <a:r>
              <a:rPr lang="en-US" sz="2000" b="1" dirty="0">
                <a:latin typeface="Courier New" pitchFamily="49" charset="0"/>
              </a:rPr>
              <a:t>{</a:t>
            </a:r>
          </a:p>
          <a:p>
            <a:pPr>
              <a:spcBef>
                <a:spcPts val="0"/>
              </a:spcBef>
              <a:buNone/>
            </a:pPr>
            <a:r>
              <a:rPr lang="en-US" sz="2000" b="1" dirty="0">
                <a:latin typeface="Courier New" pitchFamily="49" charset="0"/>
              </a:rPr>
              <a:t>  if (x &lt; 0)</a:t>
            </a:r>
          </a:p>
          <a:p>
            <a:pPr>
              <a:spcBef>
                <a:spcPts val="0"/>
              </a:spcBef>
              <a:buNone/>
            </a:pPr>
            <a:r>
              <a:rPr lang="en-US" sz="2000" b="1" dirty="0">
                <a:latin typeface="Courier New" pitchFamily="49" charset="0"/>
              </a:rPr>
              <a:t>    </a:t>
            </a:r>
            <a:r>
              <a:rPr lang="en-US" sz="2000" b="1" dirty="0">
                <a:solidFill>
                  <a:srgbClr val="C00000"/>
                </a:solidFill>
                <a:latin typeface="Courier New" pitchFamily="49" charset="0"/>
              </a:rPr>
              <a:t>throw new </a:t>
            </a:r>
            <a:r>
              <a:rPr lang="en-US" sz="2000" b="1" dirty="0" err="1">
                <a:solidFill>
                  <a:srgbClr val="C00000"/>
                </a:solidFill>
                <a:latin typeface="Courier New" pitchFamily="49" charset="0"/>
              </a:rPr>
              <a:t>IllegalArgumentException</a:t>
            </a:r>
            <a:r>
              <a:rPr lang="en-US" sz="2000" b="1" dirty="0">
                <a:solidFill>
                  <a:srgbClr val="C00000"/>
                </a:solidFill>
                <a:latin typeface="Courier New" pitchFamily="49" charset="0"/>
              </a:rPr>
              <a:t>();</a:t>
            </a:r>
          </a:p>
          <a:p>
            <a:pPr>
              <a:spcBef>
                <a:spcPts val="0"/>
              </a:spcBef>
              <a:buNone/>
            </a:pPr>
            <a:r>
              <a:rPr lang="en-US" sz="2000" b="1" dirty="0" smtClean="0">
                <a:latin typeface="Courier New" pitchFamily="49" charset="0"/>
              </a:rPr>
              <a:t>  …</a:t>
            </a:r>
            <a:endParaRPr lang="en-US" sz="2000" b="1" dirty="0">
              <a:latin typeface="Courier New" pitchFamily="49" charset="0"/>
            </a:endParaRPr>
          </a:p>
          <a:p>
            <a:pPr>
              <a:spcBef>
                <a:spcPts val="0"/>
              </a:spcBef>
              <a:buNone/>
            </a:pPr>
            <a:r>
              <a:rPr lang="en-US" sz="2000" b="1" dirty="0" smtClean="0">
                <a:latin typeface="Courier New" pitchFamily="49" charset="0"/>
              </a:rPr>
              <a:t>}</a:t>
            </a:r>
          </a:p>
          <a:p>
            <a:pPr>
              <a:buNone/>
            </a:pPr>
            <a:endParaRPr lang="en-US" sz="1000" b="1" dirty="0">
              <a:latin typeface="Courier New" pitchFamily="49" charset="0"/>
            </a:endParaRPr>
          </a:p>
          <a:p>
            <a:r>
              <a:rPr lang="en-US" sz="2000" b="1" dirty="0" smtClean="0">
                <a:latin typeface="Courier New" panose="02070309020205020404" pitchFamily="49" charset="0"/>
                <a:cs typeface="Courier New" panose="02070309020205020404" pitchFamily="49" charset="0"/>
              </a:rPr>
              <a:t>throws</a:t>
            </a:r>
            <a:r>
              <a:rPr lang="en-US" sz="2000" dirty="0" smtClean="0">
                <a:latin typeface="+mj-lt"/>
              </a:rPr>
              <a:t> is part of a method signature: “it might happen”</a:t>
            </a:r>
          </a:p>
          <a:p>
            <a:pPr lvl="1"/>
            <a:r>
              <a:rPr lang="en-US" sz="2000" dirty="0" smtClean="0">
                <a:latin typeface="+mj-lt"/>
              </a:rPr>
              <a:t>Comma-separated list</a:t>
            </a:r>
          </a:p>
          <a:p>
            <a:r>
              <a:rPr lang="en-US" sz="2000" b="1" dirty="0" smtClean="0">
                <a:latin typeface="Courier New" panose="02070309020205020404" pitchFamily="49" charset="0"/>
                <a:cs typeface="Courier New" panose="02070309020205020404" pitchFamily="49" charset="0"/>
              </a:rPr>
              <a:t>throw</a:t>
            </a:r>
            <a:r>
              <a:rPr lang="en-US" sz="2000" dirty="0" smtClean="0">
                <a:latin typeface="+mj-lt"/>
              </a:rPr>
              <a:t> is a statement that actually causes exception-throw</a:t>
            </a:r>
          </a:p>
          <a:p>
            <a:pPr lvl="1"/>
            <a:r>
              <a:rPr lang="en-US" sz="2000" dirty="0" smtClean="0">
                <a:latin typeface="+mj-lt"/>
              </a:rPr>
              <a:t>Immediate control transfer [like </a:t>
            </a:r>
            <a:r>
              <a:rPr lang="en-US" sz="2000" b="1" dirty="0" smtClean="0">
                <a:latin typeface="Courier New" panose="02070309020205020404" pitchFamily="49" charset="0"/>
                <a:cs typeface="Courier New" panose="02070309020205020404" pitchFamily="49" charset="0"/>
              </a:rPr>
              <a:t>return</a:t>
            </a:r>
            <a:r>
              <a:rPr lang="en-US" sz="2000" dirty="0" smtClean="0">
                <a:latin typeface="+mj-lt"/>
              </a:rPr>
              <a:t> but different]</a:t>
            </a:r>
            <a:endParaRPr lang="en-US" sz="2000" dirty="0">
              <a:latin typeface="+mj-lt"/>
            </a:endParaRPr>
          </a:p>
          <a:p>
            <a:pPr>
              <a:buNone/>
            </a:pPr>
            <a:endParaRPr lang="en-US" sz="2000" b="1" dirty="0">
              <a:latin typeface="Courier New" pitchFamily="49" charset="0"/>
            </a:endParaRPr>
          </a:p>
        </p:txBody>
      </p:sp>
    </p:spTree>
    <p:extLst>
      <p:ext uri="{BB962C8B-B14F-4D97-AF65-F5344CB8AC3E}">
        <p14:creationId xmlns:p14="http://schemas.microsoft.com/office/powerpoint/2010/main" val="3093916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Autofit/>
          </a:bodyPr>
          <a:lstStyle/>
          <a:p>
            <a:r>
              <a:rPr lang="en-US" dirty="0" smtClean="0"/>
              <a:t>Using try-catch to handle exceptions</a:t>
            </a:r>
            <a:endParaRPr lang="en-US" dirty="0"/>
          </a:p>
        </p:txBody>
      </p:sp>
      <p:sp>
        <p:nvSpPr>
          <p:cNvPr id="337923" name="Rectangle 3"/>
          <p:cNvSpPr>
            <a:spLocks noGrp="1" noChangeArrowheads="1"/>
          </p:cNvSpPr>
          <p:nvPr>
            <p:ph idx="1"/>
          </p:nvPr>
        </p:nvSpPr>
        <p:spPr>
          <a:xfrm>
            <a:off x="685800" y="1600200"/>
            <a:ext cx="8001000" cy="4724400"/>
          </a:xfrm>
        </p:spPr>
        <p:txBody>
          <a:bodyPr>
            <a:noAutofit/>
          </a:bodyPr>
          <a:lstStyle/>
          <a:p>
            <a:pPr>
              <a:spcBef>
                <a:spcPts val="0"/>
              </a:spcBef>
              <a:buNone/>
            </a:pPr>
            <a:r>
              <a:rPr lang="en-US" sz="2000" b="1" dirty="0" smtClean="0">
                <a:latin typeface="Courier New" pitchFamily="49" charset="0"/>
              </a:rPr>
              <a:t>public </a:t>
            </a:r>
            <a:r>
              <a:rPr lang="en-US" sz="2000" b="1" dirty="0">
                <a:latin typeface="Courier New" pitchFamily="49" charset="0"/>
              </a:rPr>
              <a:t>double </a:t>
            </a:r>
            <a:r>
              <a:rPr lang="en-US" sz="2000" b="1" dirty="0" err="1">
                <a:solidFill>
                  <a:srgbClr val="0000FF"/>
                </a:solidFill>
                <a:latin typeface="Courier New" pitchFamily="49" charset="0"/>
              </a:rPr>
              <a:t>sqrt</a:t>
            </a:r>
            <a:r>
              <a:rPr lang="en-US" sz="2000" b="1" dirty="0">
                <a:latin typeface="Courier New" pitchFamily="49" charset="0"/>
              </a:rPr>
              <a:t>(double </a:t>
            </a:r>
            <a:r>
              <a:rPr lang="en-US" sz="2000" b="1" dirty="0">
                <a:solidFill>
                  <a:srgbClr val="0000FF"/>
                </a:solidFill>
                <a:latin typeface="Courier New" pitchFamily="49" charset="0"/>
              </a:rPr>
              <a:t>x</a:t>
            </a:r>
            <a:r>
              <a:rPr lang="en-US" sz="2000" b="1" dirty="0">
                <a:latin typeface="Courier New" pitchFamily="49" charset="0"/>
              </a:rPr>
              <a:t>) </a:t>
            </a:r>
          </a:p>
          <a:p>
            <a:pPr>
              <a:spcBef>
                <a:spcPts val="0"/>
              </a:spcBef>
              <a:buNone/>
            </a:pPr>
            <a:r>
              <a:rPr lang="en-US" sz="2000" b="1" dirty="0">
                <a:solidFill>
                  <a:srgbClr val="FF0000"/>
                </a:solidFill>
                <a:latin typeface="Courier New" pitchFamily="49" charset="0"/>
              </a:rPr>
              <a:t>    			</a:t>
            </a:r>
            <a:r>
              <a:rPr lang="en-US" sz="2000" b="1" dirty="0">
                <a:latin typeface="Courier New" pitchFamily="49" charset="0"/>
              </a:rPr>
              <a:t>throws </a:t>
            </a:r>
            <a:r>
              <a:rPr lang="en-US" sz="2000" b="1" dirty="0" err="1">
                <a:latin typeface="Courier New" pitchFamily="49" charset="0"/>
              </a:rPr>
              <a:t>IllegalArgumentException</a:t>
            </a:r>
            <a:endParaRPr lang="en-US" sz="2000" b="1" dirty="0">
              <a:latin typeface="Courier New" pitchFamily="49" charset="0"/>
            </a:endParaRPr>
          </a:p>
          <a:p>
            <a:pPr>
              <a:spcBef>
                <a:spcPts val="0"/>
              </a:spcBef>
              <a:buNone/>
            </a:pPr>
            <a:r>
              <a:rPr lang="en-US" sz="2000" b="1" dirty="0" smtClean="0">
                <a:latin typeface="Courier New" pitchFamily="49" charset="0"/>
              </a:rPr>
              <a:t>  …</a:t>
            </a:r>
            <a:endParaRPr lang="en-US" sz="2000" b="1" dirty="0">
              <a:latin typeface="Courier New" pitchFamily="49" charset="0"/>
            </a:endParaRPr>
          </a:p>
          <a:p>
            <a:pPr>
              <a:buNone/>
            </a:pPr>
            <a:endParaRPr lang="en-US" sz="2000" dirty="0" smtClean="0"/>
          </a:p>
          <a:p>
            <a:pPr>
              <a:buNone/>
            </a:pPr>
            <a:r>
              <a:rPr lang="en-US" sz="2000" dirty="0" smtClean="0"/>
              <a:t>Client </a:t>
            </a:r>
            <a:r>
              <a:rPr lang="en-US" sz="2000" dirty="0"/>
              <a:t>code:</a:t>
            </a:r>
          </a:p>
          <a:p>
            <a:pPr>
              <a:spcBef>
                <a:spcPts val="0"/>
              </a:spcBef>
              <a:buNone/>
            </a:pPr>
            <a:r>
              <a:rPr lang="en-US" sz="2000" b="1" dirty="0">
                <a:solidFill>
                  <a:srgbClr val="C00000"/>
                </a:solidFill>
                <a:latin typeface="Courier New" pitchFamily="49" charset="0"/>
              </a:rPr>
              <a:t>try {</a:t>
            </a:r>
          </a:p>
          <a:p>
            <a:pPr>
              <a:spcBef>
                <a:spcPts val="0"/>
              </a:spcBef>
              <a:buNone/>
            </a:pPr>
            <a:r>
              <a:rPr lang="en-US" sz="2000" b="1" dirty="0">
                <a:latin typeface="Courier New" pitchFamily="49" charset="0"/>
              </a:rPr>
              <a:t>  y = </a:t>
            </a:r>
            <a:r>
              <a:rPr lang="en-US" sz="2000" b="1" dirty="0" err="1">
                <a:latin typeface="Courier New" pitchFamily="49" charset="0"/>
              </a:rPr>
              <a:t>sqrt</a:t>
            </a:r>
            <a:r>
              <a:rPr lang="en-US" sz="2000" b="1" dirty="0" smtClean="0">
                <a:latin typeface="Courier New" pitchFamily="49" charset="0"/>
              </a:rPr>
              <a:t>(…);</a:t>
            </a:r>
            <a:endParaRPr lang="en-US" sz="2000" b="1" dirty="0">
              <a:latin typeface="Courier New" pitchFamily="49" charset="0"/>
            </a:endParaRPr>
          </a:p>
          <a:p>
            <a:pPr>
              <a:spcBef>
                <a:spcPts val="0"/>
              </a:spcBef>
              <a:buNone/>
            </a:pPr>
            <a:r>
              <a:rPr lang="en-US" sz="2000" b="1" dirty="0">
                <a:solidFill>
                  <a:srgbClr val="C00000"/>
                </a:solidFill>
                <a:latin typeface="Courier New" pitchFamily="49" charset="0"/>
              </a:rPr>
              <a:t>} catch (</a:t>
            </a:r>
            <a:r>
              <a:rPr lang="en-US" sz="2000" b="1" dirty="0" err="1">
                <a:solidFill>
                  <a:srgbClr val="C00000"/>
                </a:solidFill>
                <a:latin typeface="Courier New" pitchFamily="49" charset="0"/>
              </a:rPr>
              <a:t>IllegalArgumentException</a:t>
            </a:r>
            <a:r>
              <a:rPr lang="en-US" sz="2000" b="1" dirty="0">
                <a:solidFill>
                  <a:srgbClr val="C00000"/>
                </a:solidFill>
                <a:latin typeface="Courier New" pitchFamily="49" charset="0"/>
              </a:rPr>
              <a:t> e) {</a:t>
            </a:r>
          </a:p>
          <a:p>
            <a:pPr>
              <a:spcBef>
                <a:spcPts val="0"/>
              </a:spcBef>
              <a:buNone/>
            </a:pPr>
            <a:r>
              <a:rPr lang="en-US" sz="2000" b="1" dirty="0">
                <a:solidFill>
                  <a:srgbClr val="C00000"/>
                </a:solidFill>
                <a:latin typeface="Courier New" pitchFamily="49" charset="0"/>
              </a:rPr>
              <a:t>  </a:t>
            </a:r>
            <a:r>
              <a:rPr lang="en-US" sz="2000" b="1" dirty="0" err="1">
                <a:solidFill>
                  <a:srgbClr val="C00000"/>
                </a:solidFill>
                <a:latin typeface="Courier New" pitchFamily="49" charset="0"/>
              </a:rPr>
              <a:t>e.printStackTrace</a:t>
            </a:r>
            <a:r>
              <a:rPr lang="en-US" sz="2000" b="1" dirty="0" smtClean="0">
                <a:solidFill>
                  <a:srgbClr val="C00000"/>
                </a:solidFill>
                <a:latin typeface="Courier New" pitchFamily="49" charset="0"/>
              </a:rPr>
              <a:t>(); </a:t>
            </a:r>
            <a:r>
              <a:rPr lang="en-US" sz="2000" b="1" dirty="0" smtClean="0">
                <a:solidFill>
                  <a:srgbClr val="7030A0"/>
                </a:solidFill>
                <a:latin typeface="Courier New" pitchFamily="49" charset="0"/>
              </a:rPr>
              <a:t>//and/or take other actions</a:t>
            </a:r>
            <a:endParaRPr lang="en-US" sz="2000" b="1" dirty="0">
              <a:solidFill>
                <a:srgbClr val="7030A0"/>
              </a:solidFill>
              <a:latin typeface="Courier New" pitchFamily="49" charset="0"/>
            </a:endParaRPr>
          </a:p>
          <a:p>
            <a:pPr>
              <a:spcBef>
                <a:spcPts val="0"/>
              </a:spcBef>
              <a:buNone/>
            </a:pPr>
            <a:r>
              <a:rPr lang="en-US" sz="2000" b="1" dirty="0" smtClean="0">
                <a:solidFill>
                  <a:srgbClr val="C00000"/>
                </a:solidFill>
                <a:latin typeface="Courier New" pitchFamily="49" charset="0"/>
              </a:rPr>
              <a:t>}</a:t>
            </a:r>
            <a:endParaRPr lang="en-US" sz="2000" dirty="0">
              <a:solidFill>
                <a:srgbClr val="C00000"/>
              </a:solidFill>
            </a:endParaRPr>
          </a:p>
          <a:p>
            <a:pPr>
              <a:buNone/>
            </a:pPr>
            <a:endParaRPr lang="en-US" sz="2000" dirty="0" smtClean="0"/>
          </a:p>
          <a:p>
            <a:pPr>
              <a:buNone/>
            </a:pPr>
            <a:r>
              <a:rPr lang="en-US" sz="2000" dirty="0" smtClean="0"/>
              <a:t>Handled by nearest </a:t>
            </a:r>
            <a:r>
              <a:rPr lang="en-US" sz="2000" i="1" dirty="0" smtClean="0"/>
              <a:t>dynamically</a:t>
            </a:r>
            <a:r>
              <a:rPr lang="en-US" sz="2000" dirty="0" smtClean="0"/>
              <a:t> </a:t>
            </a:r>
            <a:r>
              <a:rPr lang="en-US" sz="2000" dirty="0"/>
              <a:t>enclosing </a:t>
            </a:r>
            <a:r>
              <a:rPr lang="en-US" sz="2000" b="1" dirty="0" smtClean="0">
                <a:latin typeface="Courier New"/>
                <a:cs typeface="Courier New"/>
              </a:rPr>
              <a:t>try/catch</a:t>
            </a:r>
            <a:endParaRPr lang="en-US" sz="2000" b="1" dirty="0">
              <a:latin typeface="Courier New"/>
              <a:cs typeface="Courier New"/>
            </a:endParaRPr>
          </a:p>
          <a:p>
            <a:pPr lvl="1"/>
            <a:r>
              <a:rPr lang="en-US" sz="2000" dirty="0"/>
              <a:t>Top-level default handler:  stack trace, program terminates</a:t>
            </a:r>
          </a:p>
        </p:txBody>
      </p:sp>
    </p:spTree>
    <p:extLst>
      <p:ext uri="{BB962C8B-B14F-4D97-AF65-F5344CB8AC3E}">
        <p14:creationId xmlns:p14="http://schemas.microsoft.com/office/powerpoint/2010/main" val="3099528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smtClean="0"/>
              <a:t>Throwing and catching</a:t>
            </a:r>
          </a:p>
        </p:txBody>
      </p:sp>
      <p:sp>
        <p:nvSpPr>
          <p:cNvPr id="570371" name="Rectangle 3"/>
          <p:cNvSpPr>
            <a:spLocks noGrp="1" noChangeArrowheads="1"/>
          </p:cNvSpPr>
          <p:nvPr>
            <p:ph type="body" idx="1"/>
          </p:nvPr>
        </p:nvSpPr>
        <p:spPr>
          <a:xfrm>
            <a:off x="536448" y="1600200"/>
            <a:ext cx="5178552" cy="4876800"/>
          </a:xfrm>
        </p:spPr>
        <p:txBody>
          <a:bodyPr>
            <a:normAutofit/>
          </a:bodyPr>
          <a:lstStyle/>
          <a:p>
            <a:r>
              <a:rPr lang="en-US" sz="2000" dirty="0" smtClean="0"/>
              <a:t>Executing program has a stack of currently executing methods</a:t>
            </a:r>
          </a:p>
          <a:p>
            <a:pPr lvl="1"/>
            <a:r>
              <a:rPr lang="en-US" sz="2000" dirty="0" smtClean="0"/>
              <a:t>Dynamic: reflects </a:t>
            </a:r>
            <a:r>
              <a:rPr lang="en-US" sz="2000" dirty="0"/>
              <a:t>r</a:t>
            </a:r>
            <a:r>
              <a:rPr lang="en-US" sz="2000" dirty="0" smtClean="0"/>
              <a:t>untime order of method calls</a:t>
            </a:r>
          </a:p>
          <a:p>
            <a:pPr lvl="1"/>
            <a:r>
              <a:rPr lang="en-US" sz="2000" dirty="0" smtClean="0"/>
              <a:t>No relation to static nesting of classes, packages, etc.</a:t>
            </a:r>
          </a:p>
          <a:p>
            <a:r>
              <a:rPr lang="en-US" sz="2000" dirty="0" smtClean="0"/>
              <a:t>When an exception is thrown, control transfers to nearest method with a </a:t>
            </a:r>
            <a:r>
              <a:rPr lang="en-US" sz="2000" i="1" dirty="0" smtClean="0"/>
              <a:t>matching</a:t>
            </a:r>
            <a:r>
              <a:rPr lang="en-US" sz="2000" dirty="0" smtClean="0"/>
              <a:t> catch block</a:t>
            </a:r>
          </a:p>
          <a:p>
            <a:pPr lvl="1"/>
            <a:r>
              <a:rPr lang="en-US" sz="2000" dirty="0" smtClean="0"/>
              <a:t>If none found, top-level handler prints stack trace and terminates</a:t>
            </a:r>
          </a:p>
          <a:p>
            <a:r>
              <a:rPr lang="en-US" sz="2000" dirty="0" smtClean="0"/>
              <a:t>Exceptions allow </a:t>
            </a:r>
            <a:r>
              <a:rPr lang="en-US" sz="2000" i="1" dirty="0" smtClean="0"/>
              <a:t>non-local</a:t>
            </a:r>
            <a:r>
              <a:rPr lang="en-US" sz="2000" dirty="0" smtClean="0"/>
              <a:t> error handling</a:t>
            </a:r>
          </a:p>
          <a:p>
            <a:pPr lvl="1"/>
            <a:r>
              <a:rPr lang="en-US" sz="2000" dirty="0" smtClean="0"/>
              <a:t>A method many levels up the stack can handle a deep error</a:t>
            </a:r>
          </a:p>
        </p:txBody>
      </p:sp>
      <p:pic>
        <p:nvPicPr>
          <p:cNvPr id="570372" name="Picture 4" descr="exceptions-calls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94007"/>
            <a:ext cx="2916237" cy="3276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01667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85800" y="1447800"/>
            <a:ext cx="7772400" cy="4953000"/>
          </a:xfrm>
        </p:spPr>
        <p:txBody>
          <a:bodyPr/>
          <a:lstStyle/>
          <a:p>
            <a:r>
              <a:rPr lang="en-US" sz="2000" dirty="0" smtClean="0"/>
              <a:t>General concepts about dealing with errors and failures</a:t>
            </a:r>
          </a:p>
          <a:p>
            <a:endParaRPr lang="en-US" sz="1000" dirty="0" smtClean="0"/>
          </a:p>
          <a:p>
            <a:r>
              <a:rPr lang="en-US" sz="2000" dirty="0" smtClean="0"/>
              <a:t>Assertions: what, why, how</a:t>
            </a:r>
          </a:p>
          <a:p>
            <a:pPr lvl="1"/>
            <a:r>
              <a:rPr lang="en-US" sz="2000" dirty="0" smtClean="0"/>
              <a:t>For things you believe will/should never happen</a:t>
            </a:r>
          </a:p>
          <a:p>
            <a:pPr lvl="1"/>
            <a:endParaRPr lang="en-US" sz="1000" dirty="0"/>
          </a:p>
          <a:p>
            <a:r>
              <a:rPr lang="en-US" sz="2000" dirty="0" smtClean="0"/>
              <a:t>Exceptions: what, how </a:t>
            </a:r>
            <a:r>
              <a:rPr lang="en-US" sz="2000" i="1" dirty="0"/>
              <a:t>in Java</a:t>
            </a:r>
            <a:endParaRPr lang="en-US" sz="2000" dirty="0" smtClean="0"/>
          </a:p>
          <a:p>
            <a:pPr lvl="1">
              <a:spcBef>
                <a:spcPts val="0"/>
              </a:spcBef>
            </a:pPr>
            <a:r>
              <a:rPr lang="en-US" sz="2000" dirty="0" smtClean="0"/>
              <a:t>How to throw, catch, and declare exceptions</a:t>
            </a:r>
            <a:endParaRPr lang="en-US" sz="2000" i="1" dirty="0" smtClean="0"/>
          </a:p>
          <a:p>
            <a:pPr lvl="1">
              <a:spcBef>
                <a:spcPts val="0"/>
              </a:spcBef>
            </a:pPr>
            <a:r>
              <a:rPr lang="en-US" sz="2000" dirty="0" smtClean="0"/>
              <a:t>Subtyping of exceptions</a:t>
            </a:r>
          </a:p>
          <a:p>
            <a:pPr lvl="1">
              <a:spcBef>
                <a:spcPts val="0"/>
              </a:spcBef>
            </a:pPr>
            <a:r>
              <a:rPr lang="en-US" sz="2000" dirty="0" smtClean="0"/>
              <a:t>Checked vs. unchecked exceptions</a:t>
            </a:r>
          </a:p>
          <a:p>
            <a:pPr lvl="1"/>
            <a:endParaRPr lang="en-US" sz="1000" dirty="0"/>
          </a:p>
          <a:p>
            <a:r>
              <a:rPr lang="en-US" sz="2000" dirty="0" smtClean="0"/>
              <a:t>Exceptions: why </a:t>
            </a:r>
            <a:r>
              <a:rPr lang="en-US" sz="2000" i="1" dirty="0" smtClean="0"/>
              <a:t>in general</a:t>
            </a:r>
          </a:p>
          <a:p>
            <a:pPr lvl="1">
              <a:spcBef>
                <a:spcPts val="0"/>
              </a:spcBef>
            </a:pPr>
            <a:r>
              <a:rPr lang="en-US" sz="2000" dirty="0" smtClean="0"/>
              <a:t>For things you believe are bad and should rarely happen</a:t>
            </a:r>
          </a:p>
          <a:p>
            <a:pPr lvl="1">
              <a:spcBef>
                <a:spcPts val="0"/>
              </a:spcBef>
            </a:pPr>
            <a:r>
              <a:rPr lang="en-US" sz="2000" dirty="0" smtClean="0"/>
              <a:t>And many other style issues</a:t>
            </a:r>
          </a:p>
          <a:p>
            <a:pPr lvl="1"/>
            <a:endParaRPr lang="en-US" sz="1000" dirty="0"/>
          </a:p>
          <a:p>
            <a:r>
              <a:rPr lang="en-US" sz="2000" dirty="0" smtClean="0"/>
              <a:t>Alternative with trade-offs: Returning special values</a:t>
            </a:r>
          </a:p>
          <a:p>
            <a:endParaRPr lang="en-US" sz="1000" dirty="0"/>
          </a:p>
          <a:p>
            <a:r>
              <a:rPr lang="en-US" sz="2000" dirty="0" smtClean="0"/>
              <a:t>Summary and review</a:t>
            </a:r>
          </a:p>
          <a:p>
            <a:endParaRPr lang="en-US" sz="2000" dirty="0"/>
          </a:p>
          <a:p>
            <a:endParaRPr lang="en-US" sz="2000" dirty="0"/>
          </a:p>
        </p:txBody>
      </p:sp>
    </p:spTree>
    <p:extLst>
      <p:ext uri="{BB962C8B-B14F-4D97-AF65-F5344CB8AC3E}">
        <p14:creationId xmlns:p14="http://schemas.microsoft.com/office/powerpoint/2010/main" val="3951941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smtClean="0"/>
              <a:t>Catching with inheritance</a:t>
            </a:r>
          </a:p>
        </p:txBody>
      </p:sp>
      <p:sp>
        <p:nvSpPr>
          <p:cNvPr id="574467" name="Rectangle 3"/>
          <p:cNvSpPr>
            <a:spLocks noGrp="1" noChangeArrowheads="1"/>
          </p:cNvSpPr>
          <p:nvPr>
            <p:ph type="body" idx="1"/>
          </p:nvPr>
        </p:nvSpPr>
        <p:spPr/>
        <p:txBody>
          <a:bodyPr/>
          <a:lstStyle/>
          <a:p>
            <a:pPr marL="400050" lvl="1" indent="0">
              <a:buNone/>
            </a:pPr>
            <a:r>
              <a:rPr lang="en-US" sz="2000" b="1" dirty="0" smtClean="0">
                <a:latin typeface="Courier New"/>
                <a:cs typeface="Courier New"/>
              </a:rPr>
              <a:t>try {</a:t>
            </a:r>
            <a:r>
              <a:rPr lang="en-US" sz="2000" dirty="0" smtClean="0"/>
              <a:t/>
            </a:r>
            <a:br>
              <a:rPr lang="en-US" sz="2000" dirty="0" smtClean="0"/>
            </a:br>
            <a:r>
              <a:rPr lang="en-US" sz="2000" dirty="0" smtClean="0"/>
              <a:t>  code…</a:t>
            </a:r>
            <a:br>
              <a:rPr lang="en-US" sz="2000" dirty="0" smtClean="0"/>
            </a:br>
            <a:r>
              <a:rPr lang="en-US" sz="2000" b="1" dirty="0" smtClean="0">
                <a:latin typeface="Courier New"/>
                <a:cs typeface="Courier New"/>
              </a:rPr>
              <a:t>} catch (</a:t>
            </a:r>
            <a:r>
              <a:rPr lang="en-US" sz="2000" b="1" dirty="0" err="1" smtClean="0">
                <a:latin typeface="Courier New"/>
                <a:cs typeface="Courier New"/>
              </a:rPr>
              <a:t>FileNotFoundException</a:t>
            </a:r>
            <a:r>
              <a:rPr lang="en-US" sz="2000" b="1" dirty="0" smtClean="0">
                <a:latin typeface="Courier New"/>
                <a:cs typeface="Courier New"/>
              </a:rPr>
              <a:t> </a:t>
            </a:r>
            <a:r>
              <a:rPr lang="en-US" sz="2000" b="1" dirty="0" err="1" smtClean="0">
                <a:solidFill>
                  <a:schemeClr val="accent6"/>
                </a:solidFill>
                <a:latin typeface="Courier New"/>
                <a:cs typeface="Courier New"/>
              </a:rPr>
              <a:t>fnfe</a:t>
            </a:r>
            <a:r>
              <a:rPr lang="en-US" sz="2000" b="1" dirty="0" smtClean="0">
                <a:latin typeface="Courier New"/>
                <a:cs typeface="Courier New"/>
              </a:rPr>
              <a:t>) {</a:t>
            </a:r>
            <a:br>
              <a:rPr lang="en-US" sz="2000" b="1" dirty="0" smtClean="0">
                <a:latin typeface="Courier New"/>
                <a:cs typeface="Courier New"/>
              </a:rPr>
            </a:br>
            <a:r>
              <a:rPr lang="en-US" sz="2000" dirty="0" smtClean="0"/>
              <a:t>    </a:t>
            </a:r>
            <a:r>
              <a:rPr lang="en-US" sz="2000" i="1" dirty="0" smtClean="0"/>
              <a:t>code to handle a file not found exception</a:t>
            </a:r>
            <a:r>
              <a:rPr lang="en-US" sz="2000" dirty="0" smtClean="0"/>
              <a:t/>
            </a:r>
            <a:br>
              <a:rPr lang="en-US" sz="2000" dirty="0" smtClean="0"/>
            </a:br>
            <a:r>
              <a:rPr lang="en-US" sz="2000" b="1" dirty="0" smtClean="0">
                <a:latin typeface="Courier New"/>
                <a:cs typeface="Courier New"/>
              </a:rPr>
              <a:t>} catch (</a:t>
            </a:r>
            <a:r>
              <a:rPr lang="en-US" sz="2000" b="1" dirty="0" err="1" smtClean="0">
                <a:latin typeface="Courier New"/>
                <a:cs typeface="Courier New"/>
              </a:rPr>
              <a:t>IOException</a:t>
            </a:r>
            <a:r>
              <a:rPr lang="en-US" sz="2000" b="1" dirty="0" smtClean="0">
                <a:latin typeface="Courier New"/>
                <a:cs typeface="Courier New"/>
              </a:rPr>
              <a:t> </a:t>
            </a:r>
            <a:r>
              <a:rPr lang="en-US" sz="2000" b="1" dirty="0" err="1" smtClean="0">
                <a:solidFill>
                  <a:schemeClr val="accent6"/>
                </a:solidFill>
                <a:latin typeface="Courier New"/>
                <a:cs typeface="Courier New"/>
              </a:rPr>
              <a:t>ioe</a:t>
            </a:r>
            <a:r>
              <a:rPr lang="en-US" sz="2000" b="1" dirty="0" smtClean="0">
                <a:latin typeface="Courier New"/>
                <a:cs typeface="Courier New"/>
              </a:rPr>
              <a:t>) {</a:t>
            </a:r>
            <a:br>
              <a:rPr lang="en-US" sz="2000" b="1" dirty="0" smtClean="0">
                <a:latin typeface="Courier New"/>
                <a:cs typeface="Courier New"/>
              </a:rPr>
            </a:br>
            <a:r>
              <a:rPr lang="en-US" sz="2000" dirty="0" smtClean="0"/>
              <a:t>    </a:t>
            </a:r>
            <a:r>
              <a:rPr lang="en-US" sz="2000" i="1" dirty="0" smtClean="0"/>
              <a:t>code to handle any other I/O exception</a:t>
            </a:r>
            <a:r>
              <a:rPr lang="en-US" sz="2000" dirty="0" smtClean="0"/>
              <a:t/>
            </a:r>
            <a:br>
              <a:rPr lang="en-US" sz="2000" dirty="0" smtClean="0"/>
            </a:br>
            <a:r>
              <a:rPr lang="en-US" sz="2000" b="1" dirty="0" smtClean="0">
                <a:latin typeface="Courier New"/>
                <a:cs typeface="Courier New"/>
              </a:rPr>
              <a:t>} catch (Exception </a:t>
            </a:r>
            <a:r>
              <a:rPr lang="en-US" sz="2000" b="1" dirty="0" smtClean="0">
                <a:solidFill>
                  <a:schemeClr val="accent6"/>
                </a:solidFill>
                <a:latin typeface="Courier New"/>
                <a:cs typeface="Courier New"/>
              </a:rPr>
              <a:t>e</a:t>
            </a:r>
            <a:r>
              <a:rPr lang="en-US" sz="2000" b="1" dirty="0" smtClean="0">
                <a:latin typeface="Courier New"/>
                <a:cs typeface="Courier New"/>
              </a:rPr>
              <a:t>) {</a:t>
            </a:r>
            <a:br>
              <a:rPr lang="en-US" sz="2000" b="1" dirty="0" smtClean="0">
                <a:latin typeface="Courier New"/>
                <a:cs typeface="Courier New"/>
              </a:rPr>
            </a:br>
            <a:r>
              <a:rPr lang="en-US" sz="2000" dirty="0" smtClean="0"/>
              <a:t>    </a:t>
            </a:r>
            <a:r>
              <a:rPr lang="en-US" sz="2000" i="1" dirty="0" smtClean="0"/>
              <a:t>code to handle any other exception</a:t>
            </a:r>
            <a:br>
              <a:rPr lang="en-US" sz="2000" i="1" dirty="0" smtClean="0"/>
            </a:br>
            <a:r>
              <a:rPr lang="en-US" sz="2000" b="1" dirty="0" smtClean="0">
                <a:latin typeface="Courier New"/>
                <a:cs typeface="Courier New"/>
              </a:rPr>
              <a:t>}</a:t>
            </a:r>
          </a:p>
        </p:txBody>
      </p:sp>
      <p:sp>
        <p:nvSpPr>
          <p:cNvPr id="4" name="Rectangle 3"/>
          <p:cNvSpPr/>
          <p:nvPr/>
        </p:nvSpPr>
        <p:spPr>
          <a:xfrm>
            <a:off x="685800" y="4775537"/>
            <a:ext cx="7543800" cy="1200329"/>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mj-lt"/>
              </a:rPr>
              <a:t>A </a:t>
            </a:r>
            <a:r>
              <a:rPr lang="en-US" sz="2000" b="1" dirty="0" err="1">
                <a:latin typeface="Courier New" panose="02070309020205020404" pitchFamily="49" charset="0"/>
                <a:cs typeface="Courier New" panose="02070309020205020404" pitchFamily="49" charset="0"/>
              </a:rPr>
              <a:t>SocketException</a:t>
            </a:r>
            <a:r>
              <a:rPr lang="en-US" sz="2000" dirty="0">
                <a:latin typeface="+mj-lt"/>
              </a:rPr>
              <a:t> would match the second </a:t>
            </a:r>
            <a:r>
              <a:rPr lang="en-US" sz="2000" dirty="0" smtClean="0">
                <a:latin typeface="+mj-lt"/>
              </a:rPr>
              <a:t>block</a:t>
            </a:r>
          </a:p>
          <a:p>
            <a:pPr marL="342900" indent="-342900">
              <a:buFont typeface="Arial" panose="020B0604020202020204" pitchFamily="34" charset="0"/>
              <a:buChar char="•"/>
            </a:pPr>
            <a:endParaRPr lang="en-US" sz="600" dirty="0">
              <a:latin typeface="+mj-lt"/>
            </a:endParaRPr>
          </a:p>
          <a:p>
            <a:pPr marL="342900" indent="-342900">
              <a:buFont typeface="Arial" panose="020B0604020202020204" pitchFamily="34" charset="0"/>
              <a:buChar char="•"/>
            </a:pPr>
            <a:r>
              <a:rPr lang="en-US" sz="2000" dirty="0" smtClean="0">
                <a:latin typeface="+mj-lt"/>
              </a:rPr>
              <a:t>An </a:t>
            </a:r>
            <a:r>
              <a:rPr lang="en-US" sz="2000" b="1" dirty="0" err="1">
                <a:latin typeface="Courier New" panose="02070309020205020404" pitchFamily="49" charset="0"/>
                <a:cs typeface="Courier New" panose="02070309020205020404" pitchFamily="49" charset="0"/>
              </a:rPr>
              <a:t>ArithmeticException</a:t>
            </a:r>
            <a:r>
              <a:rPr lang="en-US" sz="2000" dirty="0">
                <a:latin typeface="+mj-lt"/>
              </a:rPr>
              <a:t> would match the third </a:t>
            </a:r>
            <a:r>
              <a:rPr lang="en-US" sz="2000" dirty="0" smtClean="0">
                <a:latin typeface="+mj-lt"/>
              </a:rPr>
              <a:t>block</a:t>
            </a:r>
          </a:p>
          <a:p>
            <a:pPr marL="342900" indent="-342900">
              <a:buFont typeface="Arial" panose="020B0604020202020204" pitchFamily="34" charset="0"/>
              <a:buChar char="•"/>
            </a:pPr>
            <a:endParaRPr lang="en-US" sz="600" dirty="0" smtClean="0">
              <a:latin typeface="+mj-lt"/>
            </a:endParaRPr>
          </a:p>
          <a:p>
            <a:pPr marL="342900" indent="-342900">
              <a:buFont typeface="Arial" panose="020B0604020202020204" pitchFamily="34" charset="0"/>
              <a:buChar char="•"/>
            </a:pPr>
            <a:r>
              <a:rPr lang="en-US" sz="2000" dirty="0" smtClean="0">
                <a:latin typeface="+mj-lt"/>
              </a:rPr>
              <a:t>Subsequent catch blocks need not be </a:t>
            </a:r>
            <a:r>
              <a:rPr lang="en-US" sz="2000" dirty="0" err="1" smtClean="0">
                <a:latin typeface="+mj-lt"/>
              </a:rPr>
              <a:t>supertypes</a:t>
            </a:r>
            <a:r>
              <a:rPr lang="en-US" sz="2000" dirty="0" smtClean="0">
                <a:latin typeface="+mj-lt"/>
              </a:rPr>
              <a:t> like this</a:t>
            </a:r>
            <a:endParaRPr lang="en-US" sz="2000" dirty="0">
              <a:latin typeface="+mj-lt"/>
            </a:endParaRPr>
          </a:p>
        </p:txBody>
      </p:sp>
    </p:spTree>
    <p:extLst>
      <p:ext uri="{BB962C8B-B14F-4D97-AF65-F5344CB8AC3E}">
        <p14:creationId xmlns:p14="http://schemas.microsoft.com/office/powerpoint/2010/main" val="1789900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Exception Hierarchy</a:t>
            </a:r>
            <a:endParaRPr lang="en-US" dirty="0"/>
          </a:p>
        </p:txBody>
      </p:sp>
      <p:pic>
        <p:nvPicPr>
          <p:cNvPr id="7" name="Picture 5" descr="exceptions-hierar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81200"/>
            <a:ext cx="8305800" cy="3873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36313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85800" y="152400"/>
            <a:ext cx="7772400" cy="1143000"/>
          </a:xfrm>
        </p:spPr>
        <p:txBody>
          <a:bodyPr>
            <a:noAutofit/>
          </a:bodyPr>
          <a:lstStyle/>
          <a:p>
            <a:r>
              <a:rPr lang="en-US" sz="3200" dirty="0" smtClean="0"/>
              <a:t>Java’s checked/unchecked distinction</a:t>
            </a:r>
            <a:endParaRPr lang="en-US" sz="3200" dirty="0"/>
          </a:p>
        </p:txBody>
      </p:sp>
      <p:sp>
        <p:nvSpPr>
          <p:cNvPr id="322563" name="Rectangle 3"/>
          <p:cNvSpPr>
            <a:spLocks noGrp="1" noChangeArrowheads="1"/>
          </p:cNvSpPr>
          <p:nvPr>
            <p:ph idx="1"/>
          </p:nvPr>
        </p:nvSpPr>
        <p:spPr>
          <a:xfrm>
            <a:off x="609600" y="1447800"/>
            <a:ext cx="7772400" cy="4495800"/>
          </a:xfrm>
        </p:spPr>
        <p:txBody>
          <a:bodyPr>
            <a:normAutofit/>
          </a:bodyPr>
          <a:lstStyle/>
          <a:p>
            <a:pPr>
              <a:buClr>
                <a:schemeClr val="tx1"/>
              </a:buClr>
              <a:buNone/>
            </a:pPr>
            <a:r>
              <a:rPr lang="en-US" sz="2000" dirty="0">
                <a:solidFill>
                  <a:schemeClr val="accent6"/>
                </a:solidFill>
              </a:rPr>
              <a:t>Checked</a:t>
            </a:r>
            <a:r>
              <a:rPr lang="en-US" sz="2000" dirty="0"/>
              <a:t> exceptions </a:t>
            </a:r>
            <a:r>
              <a:rPr lang="en-US" sz="2000" dirty="0" smtClean="0"/>
              <a:t>(</a:t>
            </a:r>
            <a:r>
              <a:rPr lang="en-US" sz="2000" i="1" dirty="0" smtClean="0"/>
              <a:t>style</a:t>
            </a:r>
            <a:r>
              <a:rPr lang="en-US" sz="2000" dirty="0" smtClean="0"/>
              <a:t>: for </a:t>
            </a:r>
            <a:r>
              <a:rPr lang="en-US" sz="2000" i="1" dirty="0">
                <a:solidFill>
                  <a:schemeClr val="accent6"/>
                </a:solidFill>
              </a:rPr>
              <a:t>special </a:t>
            </a:r>
            <a:r>
              <a:rPr lang="en-US" sz="2000" i="1" dirty="0" smtClean="0">
                <a:solidFill>
                  <a:schemeClr val="accent6"/>
                </a:solidFill>
              </a:rPr>
              <a:t>cases</a:t>
            </a:r>
            <a:r>
              <a:rPr lang="en-US" sz="2000" dirty="0" smtClean="0"/>
              <a:t>)</a:t>
            </a:r>
            <a:endParaRPr lang="en-US" sz="2000" i="1" dirty="0">
              <a:solidFill>
                <a:schemeClr val="accent6"/>
              </a:solidFill>
            </a:endParaRPr>
          </a:p>
          <a:p>
            <a:pPr lvl="1"/>
            <a:r>
              <a:rPr lang="en-US" sz="2000" dirty="0" err="1" smtClean="0"/>
              <a:t>Callee</a:t>
            </a:r>
            <a:r>
              <a:rPr lang="en-US" sz="2000" dirty="0" smtClean="0"/>
              <a:t>:  </a:t>
            </a:r>
            <a:r>
              <a:rPr lang="en-US" sz="2000" i="1" dirty="0"/>
              <a:t>M</a:t>
            </a:r>
            <a:r>
              <a:rPr lang="en-US" sz="2000" i="1" dirty="0" smtClean="0"/>
              <a:t>ust</a:t>
            </a:r>
            <a:r>
              <a:rPr lang="en-US" sz="2000" dirty="0" smtClean="0"/>
              <a:t> </a:t>
            </a:r>
            <a:r>
              <a:rPr lang="en-US" sz="2000" dirty="0"/>
              <a:t>declare in </a:t>
            </a:r>
            <a:r>
              <a:rPr lang="en-US" sz="2000" dirty="0" smtClean="0"/>
              <a:t>signature (else type error)</a:t>
            </a:r>
            <a:endParaRPr lang="en-US" sz="2000" dirty="0"/>
          </a:p>
          <a:p>
            <a:pPr lvl="1"/>
            <a:r>
              <a:rPr lang="en-US" sz="2000" dirty="0"/>
              <a:t>Client:  </a:t>
            </a:r>
            <a:r>
              <a:rPr lang="en-US" sz="2000" dirty="0" smtClean="0"/>
              <a:t>Must </a:t>
            </a:r>
            <a:r>
              <a:rPr lang="en-US" sz="2000" dirty="0"/>
              <a:t>either catch or </a:t>
            </a:r>
            <a:r>
              <a:rPr lang="en-US" sz="2000" dirty="0" smtClean="0"/>
              <a:t>declare (else type error)</a:t>
            </a:r>
            <a:endParaRPr lang="en-US" sz="2000" dirty="0"/>
          </a:p>
          <a:p>
            <a:pPr lvl="2"/>
            <a:r>
              <a:rPr lang="en-US" sz="2000" dirty="0"/>
              <a:t>Even if </a:t>
            </a:r>
            <a:r>
              <a:rPr lang="en-US" sz="2000" i="1" dirty="0"/>
              <a:t>you</a:t>
            </a:r>
            <a:r>
              <a:rPr lang="en-US" sz="2000" dirty="0"/>
              <a:t> can prove it will never happen at run </a:t>
            </a:r>
            <a:r>
              <a:rPr lang="en-US" sz="2000" dirty="0" smtClean="0"/>
              <a:t>time, the type system does not “believe you”</a:t>
            </a:r>
            <a:endParaRPr lang="en-US" sz="2000" dirty="0"/>
          </a:p>
          <a:p>
            <a:pPr lvl="1"/>
            <a:r>
              <a:rPr lang="en-US" sz="2000" dirty="0"/>
              <a:t>There is guaranteed to be a dynamically enclosing catch</a:t>
            </a:r>
          </a:p>
          <a:p>
            <a:pPr>
              <a:buClr>
                <a:schemeClr val="tx1"/>
              </a:buClr>
              <a:buNone/>
            </a:pPr>
            <a:endParaRPr lang="en-US" sz="1000" dirty="0" smtClean="0">
              <a:solidFill>
                <a:srgbClr val="FF0000"/>
              </a:solidFill>
            </a:endParaRPr>
          </a:p>
          <a:p>
            <a:pPr>
              <a:buClr>
                <a:schemeClr val="tx1"/>
              </a:buClr>
              <a:buNone/>
            </a:pPr>
            <a:r>
              <a:rPr lang="en-US" sz="2000" dirty="0" smtClean="0">
                <a:solidFill>
                  <a:schemeClr val="accent6"/>
                </a:solidFill>
              </a:rPr>
              <a:t>Unchecked</a:t>
            </a:r>
            <a:r>
              <a:rPr lang="en-US" sz="2000" dirty="0" smtClean="0"/>
              <a:t> </a:t>
            </a:r>
            <a:r>
              <a:rPr lang="en-US" sz="2000" dirty="0"/>
              <a:t>exceptions </a:t>
            </a:r>
            <a:r>
              <a:rPr lang="en-US" sz="2000" dirty="0" smtClean="0"/>
              <a:t>(</a:t>
            </a:r>
            <a:r>
              <a:rPr lang="en-US" sz="2000" i="1" dirty="0" smtClean="0"/>
              <a:t>style</a:t>
            </a:r>
            <a:r>
              <a:rPr lang="en-US" sz="2000" dirty="0" smtClean="0"/>
              <a:t>: for </a:t>
            </a:r>
            <a:r>
              <a:rPr lang="en-US" sz="2000" dirty="0" smtClean="0">
                <a:solidFill>
                  <a:schemeClr val="accent6"/>
                </a:solidFill>
              </a:rPr>
              <a:t>never-expected</a:t>
            </a:r>
            <a:r>
              <a:rPr lang="en-US" sz="2000" dirty="0" smtClean="0"/>
              <a:t>)</a:t>
            </a:r>
            <a:endParaRPr lang="en-US" sz="2000" dirty="0">
              <a:solidFill>
                <a:schemeClr val="accent6"/>
              </a:solidFill>
            </a:endParaRPr>
          </a:p>
          <a:p>
            <a:pPr lvl="1"/>
            <a:r>
              <a:rPr lang="en-US" sz="2000" dirty="0"/>
              <a:t>Library:  N</a:t>
            </a:r>
            <a:r>
              <a:rPr lang="en-US" sz="2000" dirty="0" smtClean="0"/>
              <a:t>o </a:t>
            </a:r>
            <a:r>
              <a:rPr lang="en-US" sz="2000" dirty="0"/>
              <a:t>need to declare</a:t>
            </a:r>
          </a:p>
          <a:p>
            <a:pPr lvl="1"/>
            <a:r>
              <a:rPr lang="en-US" sz="2000" dirty="0"/>
              <a:t>Client:  N</a:t>
            </a:r>
            <a:r>
              <a:rPr lang="en-US" sz="2000" dirty="0" smtClean="0"/>
              <a:t>o </a:t>
            </a:r>
            <a:r>
              <a:rPr lang="en-US" sz="2000" i="1" dirty="0"/>
              <a:t>need</a:t>
            </a:r>
            <a:r>
              <a:rPr lang="en-US" sz="2000" dirty="0"/>
              <a:t> to catch</a:t>
            </a:r>
          </a:p>
          <a:p>
            <a:pPr lvl="1"/>
            <a:r>
              <a:rPr lang="en-US" sz="2000" dirty="0" smtClean="0"/>
              <a:t>Subclasses of  </a:t>
            </a:r>
            <a:r>
              <a:rPr lang="en-US" sz="2000" dirty="0"/>
              <a:t>	</a:t>
            </a:r>
            <a:r>
              <a:rPr lang="en-US" sz="2000" dirty="0" smtClean="0"/>
              <a:t>			</a:t>
            </a:r>
            <a:r>
              <a:rPr lang="en-US" sz="2000" b="1" dirty="0" err="1" smtClean="0">
                <a:latin typeface="Courier New" panose="02070309020205020404" pitchFamily="49" charset="0"/>
                <a:cs typeface="Courier New" panose="02070309020205020404" pitchFamily="49" charset="0"/>
              </a:rPr>
              <a:t>RuntimeException</a:t>
            </a:r>
            <a:r>
              <a:rPr lang="en-US" sz="2000" dirty="0" smtClean="0"/>
              <a:t> </a:t>
            </a:r>
          </a:p>
          <a:p>
            <a:pPr marL="457200" lvl="1" indent="0">
              <a:buNone/>
            </a:pPr>
            <a:r>
              <a:rPr lang="en-US" sz="2000" dirty="0"/>
              <a:t> </a:t>
            </a:r>
            <a:r>
              <a:rPr lang="en-US" sz="2000" dirty="0" smtClean="0"/>
              <a:t>      and </a:t>
            </a:r>
            <a:r>
              <a:rPr lang="en-US" sz="2000" b="1" dirty="0" smtClean="0">
                <a:latin typeface="Courier New" panose="02070309020205020404" pitchFamily="49" charset="0"/>
                <a:cs typeface="Courier New" panose="02070309020205020404" pitchFamily="49" charset="0"/>
              </a:rPr>
              <a:t>Error</a:t>
            </a:r>
            <a:endParaRPr lang="en-US" sz="2000" b="1" dirty="0">
              <a:latin typeface="Courier New" panose="02070309020205020404" pitchFamily="49" charset="0"/>
              <a:cs typeface="Courier New" panose="02070309020205020404" pitchFamily="49" charset="0"/>
            </a:endParaRPr>
          </a:p>
        </p:txBody>
      </p:sp>
      <p:grpSp>
        <p:nvGrpSpPr>
          <p:cNvPr id="3" name="Group 1"/>
          <p:cNvGrpSpPr/>
          <p:nvPr/>
        </p:nvGrpSpPr>
        <p:grpSpPr>
          <a:xfrm>
            <a:off x="4953001" y="3695700"/>
            <a:ext cx="4038601" cy="2552700"/>
            <a:chOff x="4495800" y="3581400"/>
            <a:chExt cx="4419600" cy="3048000"/>
          </a:xfrm>
        </p:grpSpPr>
        <p:sp>
          <p:nvSpPr>
            <p:cNvPr id="322564" name="Rectangle 4"/>
            <p:cNvSpPr>
              <a:spLocks noChangeArrowheads="1"/>
            </p:cNvSpPr>
            <p:nvPr/>
          </p:nvSpPr>
          <p:spPr bwMode="auto">
            <a:xfrm>
              <a:off x="6324600" y="3581400"/>
              <a:ext cx="1524000" cy="685800"/>
            </a:xfrm>
            <a:prstGeom prst="rect">
              <a:avLst/>
            </a:prstGeom>
            <a:noFill/>
            <a:ln w="12700">
              <a:solidFill>
                <a:schemeClr val="tx1"/>
              </a:solidFill>
              <a:miter lim="800000"/>
              <a:headEnd type="none" w="sm" len="sm"/>
              <a:tailEnd type="none" w="sm" len="sm"/>
            </a:ln>
            <a:effectLst/>
          </p:spPr>
          <p:txBody>
            <a:bodyPr wrap="none" anchor="ctr"/>
            <a:lstStyle/>
            <a:p>
              <a:pPr algn="ctr"/>
              <a:r>
                <a:rPr lang="en-US" sz="2000" b="1" u="none" dirty="0" err="1">
                  <a:latin typeface="Courier New" panose="02070309020205020404" pitchFamily="49" charset="0"/>
                  <a:cs typeface="Courier New" panose="02070309020205020404" pitchFamily="49" charset="0"/>
                </a:rPr>
                <a:t>Throwable</a:t>
              </a:r>
              <a:endParaRPr lang="en-US" sz="2000" b="1" u="none" dirty="0">
                <a:latin typeface="Courier New" panose="02070309020205020404" pitchFamily="49" charset="0"/>
                <a:cs typeface="Courier New" panose="02070309020205020404" pitchFamily="49" charset="0"/>
              </a:endParaRPr>
            </a:p>
          </p:txBody>
        </p:sp>
        <p:sp>
          <p:nvSpPr>
            <p:cNvPr id="322565" name="Rectangle 5"/>
            <p:cNvSpPr>
              <a:spLocks noChangeArrowheads="1"/>
            </p:cNvSpPr>
            <p:nvPr/>
          </p:nvSpPr>
          <p:spPr bwMode="auto">
            <a:xfrm>
              <a:off x="6324600" y="5943600"/>
              <a:ext cx="1524000" cy="685800"/>
            </a:xfrm>
            <a:prstGeom prst="rect">
              <a:avLst/>
            </a:prstGeom>
            <a:noFill/>
            <a:ln w="12700">
              <a:solidFill>
                <a:schemeClr val="tx1"/>
              </a:solidFill>
              <a:miter lim="800000"/>
              <a:headEnd type="none" w="sm" len="sm"/>
              <a:tailEnd type="none" w="sm" len="sm"/>
            </a:ln>
            <a:effectLst/>
          </p:spPr>
          <p:txBody>
            <a:bodyPr wrap="none" anchor="ctr"/>
            <a:lstStyle/>
            <a:p>
              <a:pPr algn="ctr"/>
              <a:r>
                <a:rPr lang="en-US" sz="2000" b="1" u="none" dirty="0" smtClean="0">
                  <a:latin typeface="Courier New" panose="02070309020205020404" pitchFamily="49" charset="0"/>
                  <a:cs typeface="Courier New" panose="02070309020205020404" pitchFamily="49" charset="0"/>
                </a:rPr>
                <a:t>Runtime</a:t>
              </a:r>
              <a:r>
                <a:rPr lang="en-US" sz="2000" b="1" u="none" dirty="0">
                  <a:latin typeface="Courier New" panose="02070309020205020404" pitchFamily="49" charset="0"/>
                  <a:cs typeface="Courier New" panose="02070309020205020404" pitchFamily="49" charset="0"/>
                </a:rPr>
                <a:t/>
              </a:r>
              <a:br>
                <a:rPr lang="en-US" sz="2000" b="1" u="none" dirty="0">
                  <a:latin typeface="Courier New" panose="02070309020205020404" pitchFamily="49" charset="0"/>
                  <a:cs typeface="Courier New" panose="02070309020205020404" pitchFamily="49" charset="0"/>
                </a:rPr>
              </a:br>
              <a:r>
                <a:rPr lang="en-US" sz="2000" b="1" u="none" dirty="0">
                  <a:latin typeface="Courier New" panose="02070309020205020404" pitchFamily="49" charset="0"/>
                  <a:cs typeface="Courier New" panose="02070309020205020404" pitchFamily="49" charset="0"/>
                </a:rPr>
                <a:t>Exception</a:t>
              </a:r>
            </a:p>
          </p:txBody>
        </p:sp>
        <p:sp>
          <p:nvSpPr>
            <p:cNvPr id="322566" name="Rectangle 6"/>
            <p:cNvSpPr>
              <a:spLocks noChangeArrowheads="1"/>
            </p:cNvSpPr>
            <p:nvPr/>
          </p:nvSpPr>
          <p:spPr bwMode="auto">
            <a:xfrm>
              <a:off x="7391400" y="4800600"/>
              <a:ext cx="1524000" cy="685800"/>
            </a:xfrm>
            <a:prstGeom prst="rect">
              <a:avLst/>
            </a:prstGeom>
            <a:noFill/>
            <a:ln w="12700">
              <a:solidFill>
                <a:schemeClr val="tx1"/>
              </a:solidFill>
              <a:miter lim="800000"/>
              <a:headEnd type="none" w="sm" len="sm"/>
              <a:tailEnd type="none" w="sm" len="sm"/>
            </a:ln>
            <a:effectLst/>
          </p:spPr>
          <p:txBody>
            <a:bodyPr wrap="none" anchor="ctr"/>
            <a:lstStyle/>
            <a:p>
              <a:pPr algn="ctr"/>
              <a:r>
                <a:rPr lang="en-US" sz="2000" b="1" u="none" dirty="0">
                  <a:latin typeface="Courier New" panose="02070309020205020404" pitchFamily="49" charset="0"/>
                  <a:cs typeface="Courier New" panose="02070309020205020404" pitchFamily="49" charset="0"/>
                </a:rPr>
                <a:t>Error</a:t>
              </a:r>
            </a:p>
          </p:txBody>
        </p:sp>
        <p:sp>
          <p:nvSpPr>
            <p:cNvPr id="322567" name="Rectangle 7"/>
            <p:cNvSpPr>
              <a:spLocks noChangeArrowheads="1"/>
            </p:cNvSpPr>
            <p:nvPr/>
          </p:nvSpPr>
          <p:spPr bwMode="auto">
            <a:xfrm>
              <a:off x="5079520" y="4800600"/>
              <a:ext cx="1854681" cy="685801"/>
            </a:xfrm>
            <a:prstGeom prst="rect">
              <a:avLst/>
            </a:prstGeom>
            <a:noFill/>
            <a:ln w="12700">
              <a:solidFill>
                <a:schemeClr val="tx1"/>
              </a:solidFill>
              <a:miter lim="800000"/>
              <a:headEnd type="none" w="sm" len="sm"/>
              <a:tailEnd type="none" w="sm" len="sm"/>
            </a:ln>
            <a:effectLst/>
          </p:spPr>
          <p:txBody>
            <a:bodyPr wrap="none" anchor="ctr"/>
            <a:lstStyle/>
            <a:p>
              <a:pPr algn="ctr"/>
              <a:r>
                <a:rPr lang="en-US" sz="2000" b="1" u="none" dirty="0">
                  <a:latin typeface="Courier New" panose="02070309020205020404" pitchFamily="49" charset="0"/>
                  <a:cs typeface="Courier New" panose="02070309020205020404" pitchFamily="49" charset="0"/>
                </a:rPr>
                <a:t>Exception</a:t>
              </a:r>
            </a:p>
          </p:txBody>
        </p:sp>
        <p:sp>
          <p:nvSpPr>
            <p:cNvPr id="322568" name="Line 8"/>
            <p:cNvSpPr>
              <a:spLocks noChangeShapeType="1"/>
            </p:cNvSpPr>
            <p:nvPr/>
          </p:nvSpPr>
          <p:spPr bwMode="auto">
            <a:xfrm flipV="1">
              <a:off x="6629400" y="4267200"/>
              <a:ext cx="0" cy="533400"/>
            </a:xfrm>
            <a:prstGeom prst="line">
              <a:avLst/>
            </a:prstGeom>
            <a:noFill/>
            <a:ln w="38100">
              <a:solidFill>
                <a:schemeClr val="tx1"/>
              </a:solidFill>
              <a:round/>
              <a:headEnd type="none" w="sm" len="sm"/>
              <a:tailEnd type="triangle" w="lg" len="lg"/>
            </a:ln>
            <a:effectLst/>
          </p:spPr>
          <p:txBody>
            <a:bodyPr/>
            <a:lstStyle/>
            <a:p>
              <a:endParaRPr lang="en-US"/>
            </a:p>
          </p:txBody>
        </p:sp>
        <p:sp>
          <p:nvSpPr>
            <p:cNvPr id="322569" name="Line 9"/>
            <p:cNvSpPr>
              <a:spLocks noChangeShapeType="1"/>
            </p:cNvSpPr>
            <p:nvPr/>
          </p:nvSpPr>
          <p:spPr bwMode="auto">
            <a:xfrm flipV="1">
              <a:off x="7543800" y="4267200"/>
              <a:ext cx="0" cy="533400"/>
            </a:xfrm>
            <a:prstGeom prst="line">
              <a:avLst/>
            </a:prstGeom>
            <a:noFill/>
            <a:ln w="38100">
              <a:solidFill>
                <a:schemeClr val="tx1"/>
              </a:solidFill>
              <a:round/>
              <a:headEnd type="none" w="sm" len="sm"/>
              <a:tailEnd type="triangle" w="lg" len="lg"/>
            </a:ln>
            <a:effectLst/>
          </p:spPr>
          <p:txBody>
            <a:bodyPr/>
            <a:lstStyle/>
            <a:p>
              <a:endParaRPr lang="en-US"/>
            </a:p>
          </p:txBody>
        </p:sp>
        <p:sp>
          <p:nvSpPr>
            <p:cNvPr id="322570" name="Line 10"/>
            <p:cNvSpPr>
              <a:spLocks noChangeShapeType="1"/>
            </p:cNvSpPr>
            <p:nvPr/>
          </p:nvSpPr>
          <p:spPr bwMode="auto">
            <a:xfrm flipV="1">
              <a:off x="6629400" y="5486400"/>
              <a:ext cx="0" cy="457200"/>
            </a:xfrm>
            <a:prstGeom prst="line">
              <a:avLst/>
            </a:prstGeom>
            <a:noFill/>
            <a:ln w="38100">
              <a:solidFill>
                <a:schemeClr val="tx1"/>
              </a:solidFill>
              <a:round/>
              <a:headEnd type="none" w="sm" len="sm"/>
              <a:tailEnd type="triangle" w="lg" len="lg"/>
            </a:ln>
            <a:effectLst/>
          </p:spPr>
          <p:txBody>
            <a:bodyPr/>
            <a:lstStyle/>
            <a:p>
              <a:endParaRPr lang="en-US"/>
            </a:p>
          </p:txBody>
        </p:sp>
        <p:sp>
          <p:nvSpPr>
            <p:cNvPr id="11" name="Rectangle 5"/>
            <p:cNvSpPr>
              <a:spLocks noChangeArrowheads="1"/>
            </p:cNvSpPr>
            <p:nvPr/>
          </p:nvSpPr>
          <p:spPr bwMode="auto">
            <a:xfrm>
              <a:off x="4495800" y="5943600"/>
              <a:ext cx="1524000" cy="685800"/>
            </a:xfrm>
            <a:prstGeom prst="rect">
              <a:avLst/>
            </a:prstGeom>
            <a:noFill/>
            <a:ln w="12700">
              <a:noFill/>
              <a:miter lim="800000"/>
              <a:headEnd type="none" w="sm" len="sm"/>
              <a:tailEnd type="none" w="sm" len="sm"/>
            </a:ln>
            <a:effectLst/>
          </p:spPr>
          <p:txBody>
            <a:bodyPr wrap="none" anchor="ctr"/>
            <a:lstStyle/>
            <a:p>
              <a:pPr algn="ctr"/>
              <a:r>
                <a:rPr lang="en-US" u="none" dirty="0" smtClean="0">
                  <a:latin typeface="Times New Roman" pitchFamily="18" charset="0"/>
                </a:rPr>
                <a:t>Checked</a:t>
              </a:r>
              <a:br>
                <a:rPr lang="en-US" u="none" dirty="0" smtClean="0">
                  <a:latin typeface="Times New Roman" pitchFamily="18" charset="0"/>
                </a:rPr>
              </a:br>
              <a:r>
                <a:rPr lang="en-US" u="none" dirty="0" smtClean="0">
                  <a:latin typeface="Times New Roman" pitchFamily="18" charset="0"/>
                </a:rPr>
                <a:t>exceptions</a:t>
              </a:r>
              <a:endParaRPr lang="en-US" u="none" dirty="0">
                <a:latin typeface="Times New Roman" pitchFamily="18" charset="0"/>
              </a:endParaRPr>
            </a:p>
          </p:txBody>
        </p:sp>
        <p:sp>
          <p:nvSpPr>
            <p:cNvPr id="12" name="Line 10"/>
            <p:cNvSpPr>
              <a:spLocks noChangeShapeType="1"/>
            </p:cNvSpPr>
            <p:nvPr/>
          </p:nvSpPr>
          <p:spPr bwMode="auto">
            <a:xfrm flipV="1">
              <a:off x="5496463" y="5486401"/>
              <a:ext cx="0" cy="457200"/>
            </a:xfrm>
            <a:prstGeom prst="line">
              <a:avLst/>
            </a:prstGeom>
            <a:noFill/>
            <a:ln w="38100">
              <a:solidFill>
                <a:schemeClr val="tx1"/>
              </a:solidFill>
              <a:round/>
              <a:headEnd type="none" w="sm" len="sm"/>
              <a:tailEnd type="triangle" w="lg" len="lg"/>
            </a:ln>
            <a:effectLst/>
          </p:spPr>
          <p:txBody>
            <a:bodyPr/>
            <a:lstStyle/>
            <a:p>
              <a:endParaRPr lang="en-US"/>
            </a:p>
          </p:txBody>
        </p:sp>
      </p:grpSp>
      <p:sp>
        <p:nvSpPr>
          <p:cNvPr id="18" name="Line 10"/>
          <p:cNvSpPr>
            <a:spLocks noChangeShapeType="1"/>
          </p:cNvSpPr>
          <p:nvPr/>
        </p:nvSpPr>
        <p:spPr bwMode="auto">
          <a:xfrm flipV="1">
            <a:off x="6096000" y="5257800"/>
            <a:ext cx="0" cy="382905"/>
          </a:xfrm>
          <a:prstGeom prst="line">
            <a:avLst/>
          </a:prstGeom>
          <a:noFill/>
          <a:ln w="38100">
            <a:solidFill>
              <a:schemeClr val="tx1"/>
            </a:solidFill>
            <a:round/>
            <a:headEnd type="none" w="sm" len="sm"/>
            <a:tailEnd type="triangle" w="lg" len="lg"/>
          </a:ln>
          <a:effectLst/>
        </p:spPr>
        <p:txBody>
          <a:bodyPr/>
          <a:lstStyle/>
          <a:p>
            <a:endParaRPr lang="en-US"/>
          </a:p>
        </p:txBody>
      </p:sp>
      <p:sp>
        <p:nvSpPr>
          <p:cNvPr id="19" name="Line 10"/>
          <p:cNvSpPr>
            <a:spLocks noChangeShapeType="1"/>
          </p:cNvSpPr>
          <p:nvPr/>
        </p:nvSpPr>
        <p:spPr bwMode="auto">
          <a:xfrm flipV="1">
            <a:off x="5638800" y="5257800"/>
            <a:ext cx="0" cy="382905"/>
          </a:xfrm>
          <a:prstGeom prst="line">
            <a:avLst/>
          </a:prstGeom>
          <a:noFill/>
          <a:ln w="38100">
            <a:solidFill>
              <a:schemeClr val="tx1"/>
            </a:solidFill>
            <a:round/>
            <a:headEnd type="none" w="sm" len="sm"/>
            <a:tailEnd type="triangle" w="lg" len="lg"/>
          </a:ln>
          <a:effectLst/>
        </p:spPr>
        <p:txBody>
          <a:bodyPr/>
          <a:lstStyle/>
          <a:p>
            <a:endParaRPr lang="en-US"/>
          </a:p>
        </p:txBody>
      </p:sp>
      <p:sp>
        <p:nvSpPr>
          <p:cNvPr id="20" name="Line 10"/>
          <p:cNvSpPr>
            <a:spLocks noChangeShapeType="1"/>
          </p:cNvSpPr>
          <p:nvPr/>
        </p:nvSpPr>
        <p:spPr bwMode="auto">
          <a:xfrm flipV="1">
            <a:off x="7391400" y="6246495"/>
            <a:ext cx="0" cy="382905"/>
          </a:xfrm>
          <a:prstGeom prst="line">
            <a:avLst/>
          </a:prstGeom>
          <a:noFill/>
          <a:ln w="38100">
            <a:solidFill>
              <a:schemeClr val="tx1"/>
            </a:solidFill>
            <a:round/>
            <a:headEnd type="none" w="sm" len="sm"/>
            <a:tailEnd type="triangle" w="lg" len="lg"/>
          </a:ln>
          <a:effectLst/>
        </p:spPr>
        <p:txBody>
          <a:bodyPr/>
          <a:lstStyle/>
          <a:p>
            <a:endParaRPr lang="en-US"/>
          </a:p>
        </p:txBody>
      </p:sp>
      <p:sp>
        <p:nvSpPr>
          <p:cNvPr id="21" name="Line 10"/>
          <p:cNvSpPr>
            <a:spLocks noChangeShapeType="1"/>
          </p:cNvSpPr>
          <p:nvPr/>
        </p:nvSpPr>
        <p:spPr bwMode="auto">
          <a:xfrm flipV="1">
            <a:off x="6934200" y="6246495"/>
            <a:ext cx="0" cy="382905"/>
          </a:xfrm>
          <a:prstGeom prst="line">
            <a:avLst/>
          </a:prstGeom>
          <a:noFill/>
          <a:ln w="38100">
            <a:solidFill>
              <a:schemeClr val="tx1"/>
            </a:solidFill>
            <a:round/>
            <a:headEnd type="none" w="sm" len="sm"/>
            <a:tailEnd type="triangle" w="lg" len="lg"/>
          </a:ln>
          <a:effectLst/>
        </p:spPr>
        <p:txBody>
          <a:bodyPr/>
          <a:lstStyle/>
          <a:p>
            <a:endParaRPr lang="en-US"/>
          </a:p>
        </p:txBody>
      </p:sp>
      <p:sp>
        <p:nvSpPr>
          <p:cNvPr id="23" name="Line 10"/>
          <p:cNvSpPr>
            <a:spLocks noChangeShapeType="1"/>
          </p:cNvSpPr>
          <p:nvPr/>
        </p:nvSpPr>
        <p:spPr bwMode="auto">
          <a:xfrm flipV="1">
            <a:off x="7162800" y="6246495"/>
            <a:ext cx="0" cy="382905"/>
          </a:xfrm>
          <a:prstGeom prst="line">
            <a:avLst/>
          </a:prstGeom>
          <a:noFill/>
          <a:ln w="38100">
            <a:solidFill>
              <a:schemeClr val="tx1"/>
            </a:solidFill>
            <a:round/>
            <a:headEnd type="none" w="sm" len="sm"/>
            <a:tailEnd type="triangle" w="lg" len="lg"/>
          </a:ln>
          <a:effectLst/>
        </p:spPr>
        <p:txBody>
          <a:bodyPr/>
          <a:lstStyle/>
          <a:p>
            <a:endParaRPr lang="en-US"/>
          </a:p>
        </p:txBody>
      </p:sp>
    </p:spTree>
    <p:extLst>
      <p:ext uri="{BB962C8B-B14F-4D97-AF65-F5344CB8AC3E}">
        <p14:creationId xmlns:p14="http://schemas.microsoft.com/office/powerpoint/2010/main" val="1506553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Checked vs. unchecked</a:t>
            </a:r>
            <a:endParaRPr lang="en-US" dirty="0"/>
          </a:p>
        </p:txBody>
      </p:sp>
      <p:sp>
        <p:nvSpPr>
          <p:cNvPr id="3" name="Content Placeholder 2"/>
          <p:cNvSpPr>
            <a:spLocks noGrp="1"/>
          </p:cNvSpPr>
          <p:nvPr>
            <p:ph idx="1"/>
          </p:nvPr>
        </p:nvSpPr>
        <p:spPr>
          <a:xfrm>
            <a:off x="533400" y="1600200"/>
            <a:ext cx="8153400" cy="4495800"/>
          </a:xfrm>
        </p:spPr>
        <p:txBody>
          <a:bodyPr/>
          <a:lstStyle/>
          <a:p>
            <a:r>
              <a:rPr lang="en-US" sz="2000" dirty="0"/>
              <a:t>No perfect answer to “should possible exceptions thrown” be part of a method signature</a:t>
            </a:r>
          </a:p>
          <a:p>
            <a:pPr lvl="1"/>
            <a:r>
              <a:rPr lang="en-US" sz="2000" dirty="0"/>
              <a:t>So Java provided both</a:t>
            </a:r>
          </a:p>
          <a:p>
            <a:pPr lvl="1"/>
            <a:endParaRPr lang="en-US" sz="1000" dirty="0"/>
          </a:p>
          <a:p>
            <a:r>
              <a:rPr lang="en-US" sz="2000" dirty="0"/>
              <a:t>Advantages to checked exceptions:</a:t>
            </a:r>
          </a:p>
          <a:p>
            <a:pPr lvl="1"/>
            <a:r>
              <a:rPr lang="en-US" sz="2000" dirty="0"/>
              <a:t>Static checking of </a:t>
            </a:r>
            <a:r>
              <a:rPr lang="en-US" sz="2000" dirty="0" err="1"/>
              <a:t>callee</a:t>
            </a:r>
            <a:r>
              <a:rPr lang="en-US" sz="2000" dirty="0"/>
              <a:t> ensures no other checked exceptions get thrown</a:t>
            </a:r>
          </a:p>
          <a:p>
            <a:pPr lvl="1"/>
            <a:r>
              <a:rPr lang="en-US" sz="2000" dirty="0"/>
              <a:t>Static checking of caller ensures caller does not forget to check</a:t>
            </a:r>
          </a:p>
          <a:p>
            <a:pPr lvl="1"/>
            <a:endParaRPr lang="en-US" sz="1000" dirty="0"/>
          </a:p>
          <a:p>
            <a:r>
              <a:rPr lang="en-US" sz="2000" dirty="0"/>
              <a:t>Disadvantages:</a:t>
            </a:r>
          </a:p>
          <a:p>
            <a:pPr lvl="1"/>
            <a:r>
              <a:rPr lang="en-US" sz="2000" dirty="0"/>
              <a:t>Impedes implementations and overrides</a:t>
            </a:r>
          </a:p>
          <a:p>
            <a:pPr lvl="1"/>
            <a:r>
              <a:rPr lang="en-US" sz="2000" dirty="0"/>
              <a:t>Often in your way when prototyping</a:t>
            </a:r>
          </a:p>
          <a:p>
            <a:pPr lvl="1"/>
            <a:r>
              <a:rPr lang="en-US" sz="2000" dirty="0"/>
              <a:t>Have to catch or declare even in clients where the exception is not possible</a:t>
            </a:r>
          </a:p>
        </p:txBody>
      </p:sp>
    </p:spTree>
    <p:extLst>
      <p:ext uri="{BB962C8B-B14F-4D97-AF65-F5344CB8AC3E}">
        <p14:creationId xmlns:p14="http://schemas.microsoft.com/office/powerpoint/2010/main" val="3079808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dirty="0" smtClean="0"/>
              <a:t>The </a:t>
            </a:r>
            <a:r>
              <a:rPr lang="en-US" b="1" dirty="0" smtClean="0">
                <a:latin typeface="Courier New"/>
                <a:cs typeface="Courier New"/>
              </a:rPr>
              <a:t>finally</a:t>
            </a:r>
            <a:r>
              <a:rPr lang="en-US" dirty="0" smtClean="0"/>
              <a:t> block</a:t>
            </a:r>
          </a:p>
        </p:txBody>
      </p:sp>
      <p:sp>
        <p:nvSpPr>
          <p:cNvPr id="581635" name="Rectangle 3"/>
          <p:cNvSpPr>
            <a:spLocks noGrp="1" noChangeArrowheads="1"/>
          </p:cNvSpPr>
          <p:nvPr>
            <p:ph idx="1"/>
          </p:nvPr>
        </p:nvSpPr>
        <p:spPr>
          <a:xfrm>
            <a:off x="685800" y="1600200"/>
            <a:ext cx="8153400" cy="4495800"/>
          </a:xfrm>
        </p:spPr>
        <p:txBody>
          <a:bodyPr/>
          <a:lstStyle/>
          <a:p>
            <a:pPr marL="0" indent="0">
              <a:buNone/>
            </a:pPr>
            <a:r>
              <a:rPr lang="en-US" sz="2000" b="1" dirty="0" smtClean="0">
                <a:latin typeface="Courier New"/>
                <a:cs typeface="Courier New"/>
              </a:rPr>
              <a:t>finally</a:t>
            </a:r>
            <a:r>
              <a:rPr lang="en-US" sz="2000" dirty="0" smtClean="0"/>
              <a:t> block is always executed</a:t>
            </a:r>
          </a:p>
          <a:p>
            <a:pPr lvl="1" indent="-342900"/>
            <a:r>
              <a:rPr lang="en-US" sz="2000" dirty="0" smtClean="0"/>
              <a:t>Whether an exception is thrown or not</a:t>
            </a:r>
          </a:p>
          <a:p>
            <a:pPr marL="0" indent="0">
              <a:buNone/>
            </a:pPr>
            <a:endParaRPr lang="en-US" sz="2000" dirty="0" smtClean="0"/>
          </a:p>
          <a:p>
            <a:pPr marL="457200" lvl="1" indent="0">
              <a:buNone/>
            </a:pPr>
            <a:r>
              <a:rPr lang="en-US" sz="2000" b="1" dirty="0" smtClean="0">
                <a:latin typeface="Courier New"/>
                <a:cs typeface="Courier New"/>
              </a:rPr>
              <a:t>try {</a:t>
            </a:r>
            <a:br>
              <a:rPr lang="en-US" sz="2000" b="1" dirty="0" smtClean="0">
                <a:latin typeface="Courier New"/>
                <a:cs typeface="Courier New"/>
              </a:rPr>
            </a:br>
            <a:r>
              <a:rPr lang="en-US" sz="2000" b="1" dirty="0" smtClean="0">
                <a:latin typeface="Courier New"/>
                <a:cs typeface="Courier New"/>
              </a:rPr>
              <a:t>  code…</a:t>
            </a:r>
            <a:br>
              <a:rPr lang="en-US" sz="2000" b="1" dirty="0" smtClean="0">
                <a:latin typeface="Courier New"/>
                <a:cs typeface="Courier New"/>
              </a:rPr>
            </a:br>
            <a:r>
              <a:rPr lang="en-US" sz="2000" b="1" dirty="0" smtClean="0">
                <a:latin typeface="Courier New"/>
                <a:cs typeface="Courier New"/>
              </a:rPr>
              <a:t>} catch (Type </a:t>
            </a:r>
            <a:r>
              <a:rPr lang="en-US" sz="2000" b="1" dirty="0" smtClean="0">
                <a:solidFill>
                  <a:schemeClr val="accent2"/>
                </a:solidFill>
                <a:latin typeface="Courier New"/>
                <a:cs typeface="Courier New"/>
              </a:rPr>
              <a:t>name</a:t>
            </a:r>
            <a:r>
              <a:rPr lang="en-US" sz="2000" b="1" dirty="0" smtClean="0">
                <a:latin typeface="Courier New"/>
                <a:cs typeface="Courier New"/>
              </a:rPr>
              <a:t>) {</a:t>
            </a:r>
            <a:br>
              <a:rPr lang="en-US" sz="2000" b="1" dirty="0" smtClean="0">
                <a:latin typeface="Courier New"/>
                <a:cs typeface="Courier New"/>
              </a:rPr>
            </a:br>
            <a:r>
              <a:rPr lang="en-US" sz="2000" b="1" dirty="0" smtClean="0">
                <a:latin typeface="Courier New"/>
                <a:cs typeface="Courier New"/>
              </a:rPr>
              <a:t>    code… to handle the exception</a:t>
            </a:r>
            <a:br>
              <a:rPr lang="en-US" sz="2000" b="1" dirty="0" smtClean="0">
                <a:latin typeface="Courier New"/>
                <a:cs typeface="Courier New"/>
              </a:rPr>
            </a:br>
            <a:r>
              <a:rPr lang="en-US" sz="2000" b="1" dirty="0" smtClean="0">
                <a:latin typeface="Courier New"/>
                <a:cs typeface="Courier New"/>
              </a:rPr>
              <a:t>} finally {</a:t>
            </a:r>
            <a:br>
              <a:rPr lang="en-US" sz="2000" b="1" dirty="0" smtClean="0">
                <a:latin typeface="Courier New"/>
                <a:cs typeface="Courier New"/>
              </a:rPr>
            </a:br>
            <a:r>
              <a:rPr lang="en-US" sz="2000" b="1" dirty="0" smtClean="0">
                <a:latin typeface="Courier New"/>
                <a:cs typeface="Courier New"/>
              </a:rPr>
              <a:t>    code… to run after the try or catch finishes</a:t>
            </a:r>
            <a:br>
              <a:rPr lang="en-US" sz="2000" b="1" dirty="0" smtClean="0">
                <a:latin typeface="Courier New"/>
                <a:cs typeface="Courier New"/>
              </a:rPr>
            </a:br>
            <a:r>
              <a:rPr lang="en-US" sz="2000" b="1" dirty="0" smtClean="0">
                <a:latin typeface="Courier New"/>
                <a:cs typeface="Courier New"/>
              </a:rPr>
              <a:t>}</a:t>
            </a:r>
          </a:p>
          <a:p>
            <a:pPr marL="0" indent="0">
              <a:buNone/>
            </a:pPr>
            <a:endParaRPr lang="en-US" sz="2000" dirty="0" smtClean="0"/>
          </a:p>
        </p:txBody>
      </p:sp>
    </p:spTree>
    <p:extLst>
      <p:ext uri="{BB962C8B-B14F-4D97-AF65-F5344CB8AC3E}">
        <p14:creationId xmlns:p14="http://schemas.microsoft.com/office/powerpoint/2010/main" val="2920612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dirty="0" smtClean="0"/>
              <a:t>What </a:t>
            </a:r>
            <a:r>
              <a:rPr lang="en-US" b="1" dirty="0" smtClean="0">
                <a:latin typeface="Courier New"/>
                <a:cs typeface="Courier New"/>
              </a:rPr>
              <a:t>finally</a:t>
            </a:r>
            <a:r>
              <a:rPr lang="en-US" dirty="0" smtClean="0"/>
              <a:t> is for</a:t>
            </a:r>
          </a:p>
        </p:txBody>
      </p:sp>
      <p:sp>
        <p:nvSpPr>
          <p:cNvPr id="581635" name="Rectangle 3"/>
          <p:cNvSpPr>
            <a:spLocks noGrp="1" noChangeArrowheads="1"/>
          </p:cNvSpPr>
          <p:nvPr>
            <p:ph idx="1"/>
          </p:nvPr>
        </p:nvSpPr>
        <p:spPr/>
        <p:txBody>
          <a:bodyPr>
            <a:noAutofit/>
          </a:bodyPr>
          <a:lstStyle/>
          <a:p>
            <a:pPr marL="0" indent="0">
              <a:buNone/>
            </a:pPr>
            <a:r>
              <a:rPr lang="en-US" sz="2000" b="1" dirty="0">
                <a:latin typeface="Courier New"/>
                <a:cs typeface="Courier New"/>
              </a:rPr>
              <a:t>finally</a:t>
            </a:r>
            <a:r>
              <a:rPr lang="en-US" sz="2000" dirty="0"/>
              <a:t> is used </a:t>
            </a:r>
            <a:r>
              <a:rPr lang="en-US" sz="2000"/>
              <a:t>for common </a:t>
            </a:r>
            <a:r>
              <a:rPr lang="en-US" sz="2000" dirty="0"/>
              <a:t>“must-always-run” or “clean-up” code</a:t>
            </a:r>
          </a:p>
          <a:p>
            <a:pPr lvl="1"/>
            <a:r>
              <a:rPr lang="en-US" sz="2000" dirty="0"/>
              <a:t>Avoids duplicated code in catch branch[</a:t>
            </a:r>
            <a:r>
              <a:rPr lang="en-US" sz="2000" dirty="0" err="1"/>
              <a:t>es</a:t>
            </a:r>
            <a:r>
              <a:rPr lang="en-US" sz="2000" dirty="0"/>
              <a:t>] and after</a:t>
            </a:r>
          </a:p>
          <a:p>
            <a:pPr lvl="1"/>
            <a:r>
              <a:rPr lang="en-US" sz="2000" dirty="0"/>
              <a:t>Avoids having to catch all exceptions</a:t>
            </a:r>
          </a:p>
          <a:p>
            <a:pPr marL="0" indent="0">
              <a:buNone/>
            </a:pPr>
            <a:endParaRPr lang="en-US" sz="2000" dirty="0"/>
          </a:p>
          <a:p>
            <a:pPr marL="445770" lvl="1" indent="0">
              <a:buNone/>
            </a:pPr>
            <a:r>
              <a:rPr lang="en-US" sz="2000" b="1" dirty="0">
                <a:latin typeface="Courier New" pitchFamily="49" charset="0"/>
                <a:cs typeface="Courier New" pitchFamily="49" charset="0"/>
              </a:rPr>
              <a:t>try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 ... write to out;  might throw exception</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catch (</a:t>
            </a:r>
            <a:r>
              <a:rPr lang="en-US" sz="2000" b="1" dirty="0" err="1">
                <a:latin typeface="Courier New" pitchFamily="49" charset="0"/>
                <a:cs typeface="Courier New" pitchFamily="49" charset="0"/>
              </a:rPr>
              <a:t>IOException</a:t>
            </a:r>
            <a:r>
              <a:rPr lang="en-US" sz="2000" b="1" dirty="0">
                <a:latin typeface="Courier New" pitchFamily="49" charset="0"/>
                <a:cs typeface="Courier New" pitchFamily="49" charset="0"/>
              </a:rPr>
              <a:t> </a:t>
            </a:r>
            <a:r>
              <a:rPr lang="en-US" sz="2000" b="1" dirty="0">
                <a:solidFill>
                  <a:schemeClr val="accent2"/>
                </a:solidFill>
                <a:latin typeface="Courier New" pitchFamily="49" charset="0"/>
                <a:cs typeface="Courier New" pitchFamily="49" charset="0"/>
              </a:rPr>
              <a:t>e</a:t>
            </a:r>
            <a:r>
              <a:rPr lang="en-US" sz="2000" b="1" dirty="0">
                <a:latin typeface="Courier New" pitchFamily="49" charset="0"/>
                <a:cs typeface="Courier New" pitchFamily="49" charset="0"/>
              </a:rPr>
              <a:t>)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System.out.println</a:t>
            </a:r>
            <a:r>
              <a:rPr lang="en-US" sz="2000" b="1" dirty="0">
                <a:latin typeface="Courier New" pitchFamily="49" charset="0"/>
                <a:cs typeface="Courier New" pitchFamily="49" charset="0"/>
              </a:rPr>
              <a:t>("Caught </a:t>
            </a:r>
            <a:r>
              <a:rPr lang="en-US" sz="2000" b="1" dirty="0" err="1">
                <a:latin typeface="Courier New" pitchFamily="49" charset="0"/>
                <a:cs typeface="Courier New" pitchFamily="49" charset="0"/>
              </a:rPr>
              <a:t>IOException</a:t>
            </a:r>
            <a:r>
              <a:rPr lang="en-US" sz="2000" b="1">
                <a:latin typeface="Courier New" pitchFamily="49" charset="0"/>
                <a:cs typeface="Courier New" pitchFamily="49" charset="0"/>
              </a:rPr>
              <a:t>: </a:t>
            </a:r>
            <a:r>
              <a:rPr lang="en-US" sz="2000" b="1" dirty="0">
                <a:latin typeface="Courier New" pitchFamily="49" charset="0"/>
                <a:cs typeface="Courier New" pitchFamily="49" charset="0"/>
              </a:rPr>
              <a:t>"</a:t>
            </a:r>
            <a:br>
              <a:rPr lang="en-US" sz="2000" b="1" dirty="0">
                <a:latin typeface="Courier New" pitchFamily="49" charset="0"/>
                <a:cs typeface="Courier New" pitchFamily="49" charset="0"/>
              </a:rPr>
            </a:br>
            <a:r>
              <a:rPr lang="en-US" sz="2000" b="1">
                <a:latin typeface="Courier New" pitchFamily="49" charset="0"/>
                <a:cs typeface="Courier New" pitchFamily="49" charset="0"/>
              </a:rPr>
              <a:t>                     </a:t>
            </a:r>
            <a:r>
              <a:rPr lang="en-US" sz="2000" b="1" smtClean="0">
                <a:latin typeface="Courier New" pitchFamily="49" charset="0"/>
                <a:cs typeface="Courier New" pitchFamily="49" charset="0"/>
              </a:rPr>
              <a:t>+ </a:t>
            </a:r>
            <a:r>
              <a:rPr lang="en-US" sz="2000" b="1" dirty="0" err="1">
                <a:latin typeface="Courier New" pitchFamily="49" charset="0"/>
                <a:cs typeface="Courier New" pitchFamily="49" charset="0"/>
              </a:rPr>
              <a:t>e.getMessage</a:t>
            </a:r>
            <a:r>
              <a:rPr lang="en-US" sz="2000" b="1" dirty="0">
                <a:latin typeface="Courier New" pitchFamily="49" charset="0"/>
                <a:cs typeface="Courier New" pitchFamily="49" charset="0"/>
              </a:rPr>
              <a:t>());</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finally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out.close</a:t>
            </a:r>
            <a:r>
              <a:rPr lang="en-US" sz="2000" b="1" dirty="0">
                <a:latin typeface="Courier New" pitchFamily="49" charset="0"/>
                <a:cs typeface="Courier New" pitchFamily="49" charset="0"/>
              </a:rPr>
              <a:t>();</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1096131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US" dirty="0"/>
          </a:p>
        </p:txBody>
      </p:sp>
      <p:sp>
        <p:nvSpPr>
          <p:cNvPr id="3" name="Content Placeholder 2"/>
          <p:cNvSpPr>
            <a:spLocks noGrp="1"/>
          </p:cNvSpPr>
          <p:nvPr>
            <p:ph idx="1"/>
          </p:nvPr>
        </p:nvSpPr>
        <p:spPr>
          <a:xfrm>
            <a:off x="685800" y="1447800"/>
            <a:ext cx="7772400" cy="4953000"/>
          </a:xfrm>
        </p:spPr>
        <p:txBody>
          <a:bodyPr/>
          <a:lstStyle/>
          <a:p>
            <a:r>
              <a:rPr lang="en-US" sz="2000" dirty="0" smtClean="0"/>
              <a:t>General concepts about dealing with errors and failures</a:t>
            </a:r>
          </a:p>
          <a:p>
            <a:endParaRPr lang="en-US" sz="1000" dirty="0" smtClean="0"/>
          </a:p>
          <a:p>
            <a:r>
              <a:rPr lang="en-US" sz="2000" dirty="0" smtClean="0"/>
              <a:t>Assertions: what, why, how</a:t>
            </a:r>
          </a:p>
          <a:p>
            <a:pPr lvl="1"/>
            <a:r>
              <a:rPr lang="en-US" sz="2000" dirty="0" smtClean="0"/>
              <a:t>For things you believe will/should never happen</a:t>
            </a:r>
          </a:p>
          <a:p>
            <a:pPr lvl="1"/>
            <a:endParaRPr lang="en-US" sz="1000" dirty="0"/>
          </a:p>
          <a:p>
            <a:r>
              <a:rPr lang="en-US" sz="2000" dirty="0" smtClean="0"/>
              <a:t>Exceptions: what, how </a:t>
            </a:r>
            <a:r>
              <a:rPr lang="en-US" sz="2000" i="1" dirty="0"/>
              <a:t>in Java</a:t>
            </a:r>
            <a:endParaRPr lang="en-US" sz="2000" dirty="0" smtClean="0"/>
          </a:p>
          <a:p>
            <a:pPr lvl="1">
              <a:spcBef>
                <a:spcPts val="0"/>
              </a:spcBef>
            </a:pPr>
            <a:r>
              <a:rPr lang="en-US" sz="2000" dirty="0" smtClean="0"/>
              <a:t>How to throw, catch, and declare exceptions</a:t>
            </a:r>
            <a:endParaRPr lang="en-US" sz="2000" i="1" dirty="0" smtClean="0"/>
          </a:p>
          <a:p>
            <a:pPr lvl="1">
              <a:spcBef>
                <a:spcPts val="0"/>
              </a:spcBef>
            </a:pPr>
            <a:r>
              <a:rPr lang="en-US" sz="2000" dirty="0" smtClean="0"/>
              <a:t>Subtyping of exceptions</a:t>
            </a:r>
          </a:p>
          <a:p>
            <a:pPr lvl="1">
              <a:spcBef>
                <a:spcPts val="0"/>
              </a:spcBef>
            </a:pPr>
            <a:r>
              <a:rPr lang="en-US" sz="2000" dirty="0" smtClean="0"/>
              <a:t>Checked vs. unchecked exceptions</a:t>
            </a:r>
          </a:p>
          <a:p>
            <a:pPr lvl="1"/>
            <a:endParaRPr lang="en-US" sz="1000" dirty="0"/>
          </a:p>
          <a:p>
            <a:r>
              <a:rPr lang="en-US" sz="2000" dirty="0" smtClean="0">
                <a:solidFill>
                  <a:schemeClr val="accent2"/>
                </a:solidFill>
              </a:rPr>
              <a:t>Exceptions: why </a:t>
            </a:r>
            <a:r>
              <a:rPr lang="en-US" sz="2000" i="1" dirty="0" smtClean="0">
                <a:solidFill>
                  <a:schemeClr val="accent2"/>
                </a:solidFill>
              </a:rPr>
              <a:t>in general</a:t>
            </a:r>
          </a:p>
          <a:p>
            <a:pPr lvl="1">
              <a:spcBef>
                <a:spcPts val="0"/>
              </a:spcBef>
            </a:pPr>
            <a:r>
              <a:rPr lang="en-US" sz="2000" dirty="0" smtClean="0">
                <a:solidFill>
                  <a:schemeClr val="accent2"/>
                </a:solidFill>
              </a:rPr>
              <a:t>For things you believe are bad and should rarely happen</a:t>
            </a:r>
          </a:p>
          <a:p>
            <a:pPr lvl="1">
              <a:spcBef>
                <a:spcPts val="0"/>
              </a:spcBef>
            </a:pPr>
            <a:r>
              <a:rPr lang="en-US" sz="2000" dirty="0" smtClean="0">
                <a:solidFill>
                  <a:schemeClr val="accent2"/>
                </a:solidFill>
              </a:rPr>
              <a:t>And many other style issues</a:t>
            </a:r>
          </a:p>
          <a:p>
            <a:pPr lvl="1"/>
            <a:endParaRPr lang="en-US" sz="1000" dirty="0"/>
          </a:p>
          <a:p>
            <a:r>
              <a:rPr lang="en-US" sz="2000" dirty="0" smtClean="0"/>
              <a:t>Alternative with trade-offs: Returning special values</a:t>
            </a:r>
          </a:p>
          <a:p>
            <a:endParaRPr lang="en-US" sz="1000" dirty="0"/>
          </a:p>
          <a:p>
            <a:r>
              <a:rPr lang="en-US" sz="2000" dirty="0" smtClean="0"/>
              <a:t>Summary and review</a:t>
            </a:r>
          </a:p>
          <a:p>
            <a:endParaRPr lang="en-US" sz="2000" dirty="0"/>
          </a:p>
          <a:p>
            <a:endParaRPr lang="en-US" sz="2000" dirty="0"/>
          </a:p>
        </p:txBody>
      </p:sp>
    </p:spTree>
    <p:extLst>
      <p:ext uri="{BB962C8B-B14F-4D97-AF65-F5344CB8AC3E}">
        <p14:creationId xmlns:p14="http://schemas.microsoft.com/office/powerpoint/2010/main" val="1999202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normAutofit/>
          </a:bodyPr>
          <a:lstStyle/>
          <a:p>
            <a:r>
              <a:rPr lang="en-US"/>
              <a:t>Propagating an exception</a:t>
            </a:r>
          </a:p>
        </p:txBody>
      </p:sp>
      <p:sp>
        <p:nvSpPr>
          <p:cNvPr id="331779" name="Rectangle 3"/>
          <p:cNvSpPr>
            <a:spLocks noGrp="1" noChangeArrowheads="1"/>
          </p:cNvSpPr>
          <p:nvPr>
            <p:ph idx="1"/>
          </p:nvPr>
        </p:nvSpPr>
        <p:spPr>
          <a:xfrm>
            <a:off x="685800" y="1600200"/>
            <a:ext cx="8153400" cy="4495800"/>
          </a:xfrm>
        </p:spPr>
        <p:txBody>
          <a:bodyPr>
            <a:normAutofit/>
          </a:bodyPr>
          <a:lstStyle/>
          <a:p>
            <a:pPr>
              <a:buNone/>
            </a:pPr>
            <a:r>
              <a:rPr lang="en-US" sz="1800" b="1" dirty="0">
                <a:solidFill>
                  <a:srgbClr val="7030A0"/>
                </a:solidFill>
                <a:latin typeface="Courier New" pitchFamily="49" charset="0"/>
              </a:rPr>
              <a:t>// returns: x such that ax^2 + </a:t>
            </a:r>
            <a:r>
              <a:rPr lang="en-US" sz="1800" b="1" dirty="0" err="1">
                <a:solidFill>
                  <a:srgbClr val="7030A0"/>
                </a:solidFill>
                <a:latin typeface="Courier New" pitchFamily="49" charset="0"/>
              </a:rPr>
              <a:t>bx</a:t>
            </a:r>
            <a:r>
              <a:rPr lang="en-US" sz="1800" b="1" dirty="0">
                <a:solidFill>
                  <a:srgbClr val="7030A0"/>
                </a:solidFill>
                <a:latin typeface="Courier New" pitchFamily="49" charset="0"/>
              </a:rPr>
              <a:t> + c = 0</a:t>
            </a:r>
          </a:p>
          <a:p>
            <a:pPr>
              <a:buNone/>
            </a:pPr>
            <a:r>
              <a:rPr lang="en-US" sz="1800" b="1" dirty="0">
                <a:solidFill>
                  <a:srgbClr val="7030A0"/>
                </a:solidFill>
                <a:latin typeface="Courier New" pitchFamily="49" charset="0"/>
              </a:rPr>
              <a:t>// throws: </a:t>
            </a:r>
            <a:r>
              <a:rPr lang="en-US" sz="1800" b="1" dirty="0" err="1">
                <a:solidFill>
                  <a:srgbClr val="7030A0"/>
                </a:solidFill>
                <a:latin typeface="Courier New" pitchFamily="49" charset="0"/>
              </a:rPr>
              <a:t>IllegalArgumentException</a:t>
            </a:r>
            <a:r>
              <a:rPr lang="en-US" sz="1800" b="1" dirty="0">
                <a:solidFill>
                  <a:srgbClr val="7030A0"/>
                </a:solidFill>
                <a:latin typeface="Courier New" pitchFamily="49" charset="0"/>
              </a:rPr>
              <a:t> if no real </a:t>
            </a:r>
            <a:r>
              <a:rPr lang="en-US" sz="1800" b="1" dirty="0" err="1">
                <a:solidFill>
                  <a:srgbClr val="7030A0"/>
                </a:solidFill>
                <a:latin typeface="Courier New" pitchFamily="49" charset="0"/>
              </a:rPr>
              <a:t>soln</a:t>
            </a:r>
            <a:r>
              <a:rPr lang="en-US" sz="1800" b="1" dirty="0">
                <a:solidFill>
                  <a:srgbClr val="7030A0"/>
                </a:solidFill>
                <a:latin typeface="Courier New" pitchFamily="49" charset="0"/>
              </a:rPr>
              <a:t> exists</a:t>
            </a:r>
          </a:p>
          <a:p>
            <a:pPr>
              <a:buNone/>
            </a:pPr>
            <a:r>
              <a:rPr lang="en-US" sz="1800" b="1" dirty="0">
                <a:latin typeface="Courier New" pitchFamily="49" charset="0"/>
              </a:rPr>
              <a:t>double </a:t>
            </a:r>
            <a:r>
              <a:rPr lang="en-US" sz="1800" b="1" dirty="0" err="1">
                <a:solidFill>
                  <a:srgbClr val="0000FF"/>
                </a:solidFill>
                <a:latin typeface="Courier New" pitchFamily="49" charset="0"/>
              </a:rPr>
              <a:t>solveQuad</a:t>
            </a:r>
            <a:r>
              <a:rPr lang="en-US" sz="1800" b="1" dirty="0">
                <a:latin typeface="Courier New" pitchFamily="49" charset="0"/>
              </a:rPr>
              <a:t>(double </a:t>
            </a:r>
            <a:r>
              <a:rPr lang="en-US" sz="1800" b="1" dirty="0">
                <a:solidFill>
                  <a:srgbClr val="0000FF"/>
                </a:solidFill>
                <a:latin typeface="Courier New" pitchFamily="49" charset="0"/>
              </a:rPr>
              <a:t>a</a:t>
            </a:r>
            <a:r>
              <a:rPr lang="en-US" sz="1800" b="1" dirty="0">
                <a:latin typeface="Courier New" pitchFamily="49" charset="0"/>
              </a:rPr>
              <a:t>, double </a:t>
            </a:r>
            <a:r>
              <a:rPr lang="en-US" sz="1800" b="1" dirty="0">
                <a:solidFill>
                  <a:srgbClr val="0000FF"/>
                </a:solidFill>
                <a:latin typeface="Courier New" pitchFamily="49" charset="0"/>
              </a:rPr>
              <a:t>b</a:t>
            </a:r>
            <a:r>
              <a:rPr lang="en-US" sz="1800" b="1" dirty="0">
                <a:latin typeface="Courier New" pitchFamily="49" charset="0"/>
              </a:rPr>
              <a:t>, double </a:t>
            </a:r>
            <a:r>
              <a:rPr lang="en-US" sz="1800" b="1" dirty="0">
                <a:solidFill>
                  <a:srgbClr val="0000FF"/>
                </a:solidFill>
                <a:latin typeface="Courier New" pitchFamily="49" charset="0"/>
              </a:rPr>
              <a:t>c</a:t>
            </a:r>
            <a:r>
              <a:rPr lang="en-US" sz="1800" b="1" dirty="0">
                <a:latin typeface="Courier New" pitchFamily="49" charset="0"/>
              </a:rPr>
              <a:t>) </a:t>
            </a:r>
            <a:endParaRPr lang="en-US" sz="1800" b="1" dirty="0" smtClean="0">
              <a:latin typeface="Courier New" pitchFamily="49" charset="0"/>
            </a:endParaRPr>
          </a:p>
          <a:p>
            <a:pPr>
              <a:buNone/>
            </a:pPr>
            <a:r>
              <a:rPr lang="en-US" sz="1800" b="1" dirty="0">
                <a:solidFill>
                  <a:srgbClr val="FF0000"/>
                </a:solidFill>
                <a:latin typeface="Courier New" pitchFamily="49" charset="0"/>
              </a:rPr>
              <a:t> </a:t>
            </a:r>
            <a:r>
              <a:rPr lang="en-US" sz="1800" b="1" dirty="0" smtClean="0">
                <a:solidFill>
                  <a:srgbClr val="FF0000"/>
                </a:solidFill>
                <a:latin typeface="Courier New" pitchFamily="49" charset="0"/>
              </a:rPr>
              <a:t>                        </a:t>
            </a:r>
            <a:r>
              <a:rPr lang="en-US" sz="1800" b="1" dirty="0" smtClean="0">
                <a:latin typeface="Courier New" pitchFamily="49" charset="0"/>
              </a:rPr>
              <a:t>throws </a:t>
            </a:r>
            <a:r>
              <a:rPr lang="en-US" sz="1800" b="1" dirty="0" err="1" smtClean="0">
                <a:latin typeface="Courier New" pitchFamily="49" charset="0"/>
              </a:rPr>
              <a:t>IllegalArgumentException</a:t>
            </a:r>
            <a:endParaRPr lang="en-US" sz="1800" b="1" dirty="0" smtClean="0">
              <a:latin typeface="Courier New" pitchFamily="49" charset="0"/>
            </a:endParaRPr>
          </a:p>
          <a:p>
            <a:pPr>
              <a:buNone/>
            </a:pPr>
            <a:r>
              <a:rPr lang="en-US" sz="1800" b="1" dirty="0" smtClean="0">
                <a:latin typeface="Courier New" pitchFamily="49" charset="0"/>
              </a:rPr>
              <a:t>{</a:t>
            </a:r>
          </a:p>
          <a:p>
            <a:pPr>
              <a:buNone/>
            </a:pPr>
            <a:r>
              <a:rPr lang="en-US" sz="1800" b="1" dirty="0" smtClean="0">
                <a:latin typeface="Courier New" pitchFamily="49" charset="0"/>
              </a:rPr>
              <a:t>  </a:t>
            </a:r>
            <a:r>
              <a:rPr lang="en-US" sz="1800" b="1" dirty="0">
                <a:solidFill>
                  <a:srgbClr val="7030A0"/>
                </a:solidFill>
                <a:latin typeface="Courier New" pitchFamily="49" charset="0"/>
              </a:rPr>
              <a:t>// No need to catch exception thrown by </a:t>
            </a:r>
            <a:r>
              <a:rPr lang="en-US" sz="1800" b="1" dirty="0" err="1">
                <a:solidFill>
                  <a:srgbClr val="7030A0"/>
                </a:solidFill>
                <a:latin typeface="Courier New" pitchFamily="49" charset="0"/>
              </a:rPr>
              <a:t>sqrt</a:t>
            </a:r>
            <a:endParaRPr lang="en-US" sz="1800" b="1" dirty="0">
              <a:solidFill>
                <a:srgbClr val="7030A0"/>
              </a:solidFill>
              <a:latin typeface="Courier New" pitchFamily="49" charset="0"/>
            </a:endParaRPr>
          </a:p>
          <a:p>
            <a:pPr>
              <a:buNone/>
            </a:pPr>
            <a:r>
              <a:rPr lang="en-US" sz="1800" b="1" dirty="0">
                <a:latin typeface="Courier New" pitchFamily="49" charset="0"/>
              </a:rPr>
              <a:t>  return (-b + </a:t>
            </a:r>
            <a:r>
              <a:rPr lang="en-US" sz="1800" b="1" dirty="0" err="1">
                <a:latin typeface="Courier New" pitchFamily="49" charset="0"/>
              </a:rPr>
              <a:t>sqrt</a:t>
            </a:r>
            <a:r>
              <a:rPr lang="en-US" sz="1800" b="1" dirty="0">
                <a:latin typeface="Courier New" pitchFamily="49" charset="0"/>
              </a:rPr>
              <a:t>(b*b - 4*a*c)) / (2*a);</a:t>
            </a:r>
          </a:p>
          <a:p>
            <a:pPr>
              <a:buNone/>
            </a:pPr>
            <a:r>
              <a:rPr lang="en-US" sz="1800" b="1" dirty="0">
                <a:latin typeface="Courier New" pitchFamily="49" charset="0"/>
              </a:rPr>
              <a:t>}</a:t>
            </a:r>
          </a:p>
          <a:p>
            <a:pPr>
              <a:buNone/>
            </a:pPr>
            <a:endParaRPr lang="en-US" sz="2000" dirty="0">
              <a:solidFill>
                <a:schemeClr val="tx1"/>
              </a:solidFill>
              <a:latin typeface="Courier New" pitchFamily="49" charset="0"/>
            </a:endParaRPr>
          </a:p>
          <a:p>
            <a:pPr>
              <a:buNone/>
            </a:pPr>
            <a:endParaRPr lang="en-US" sz="2800" b="0" dirty="0"/>
          </a:p>
          <a:p>
            <a:pPr>
              <a:buNone/>
            </a:pPr>
            <a:r>
              <a:rPr lang="en-US" sz="2000" b="0" dirty="0" smtClean="0"/>
              <a:t>Aside: How </a:t>
            </a:r>
            <a:r>
              <a:rPr lang="en-US" sz="2000" b="0" dirty="0"/>
              <a:t>can clients know </a:t>
            </a:r>
            <a:r>
              <a:rPr lang="en-US" sz="2000" b="0" dirty="0" smtClean="0"/>
              <a:t>if a </a:t>
            </a:r>
            <a:r>
              <a:rPr lang="en-US" sz="2000" b="0" dirty="0"/>
              <a:t>set of arguments </a:t>
            </a:r>
            <a:r>
              <a:rPr lang="en-US" sz="2000" dirty="0"/>
              <a:t>	</a:t>
            </a:r>
            <a:r>
              <a:rPr lang="en-US" sz="2000" dirty="0" smtClean="0"/>
              <a:t>		</a:t>
            </a:r>
            <a:r>
              <a:rPr lang="en-US" sz="2000" b="0" dirty="0" smtClean="0"/>
              <a:t>to </a:t>
            </a:r>
            <a:r>
              <a:rPr lang="en-US" sz="2000" b="1" dirty="0" err="1">
                <a:latin typeface="Courier New"/>
                <a:cs typeface="Courier New"/>
              </a:rPr>
              <a:t>solveQuad</a:t>
            </a:r>
            <a:r>
              <a:rPr lang="en-US" sz="2000" b="0" dirty="0"/>
              <a:t> is illegal?</a:t>
            </a:r>
            <a:endParaRPr lang="en-US" sz="2000" dirty="0"/>
          </a:p>
        </p:txBody>
      </p:sp>
    </p:spTree>
    <p:extLst>
      <p:ext uri="{BB962C8B-B14F-4D97-AF65-F5344CB8AC3E}">
        <p14:creationId xmlns:p14="http://schemas.microsoft.com/office/powerpoint/2010/main" val="3574693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a:bodyPr>
          <a:lstStyle/>
          <a:p>
            <a:r>
              <a:rPr lang="en-US"/>
              <a:t>Why catch exceptions locally?</a:t>
            </a:r>
          </a:p>
        </p:txBody>
      </p:sp>
      <p:sp>
        <p:nvSpPr>
          <p:cNvPr id="343043" name="Rectangle 3"/>
          <p:cNvSpPr>
            <a:spLocks noGrp="1" noChangeArrowheads="1"/>
          </p:cNvSpPr>
          <p:nvPr>
            <p:ph idx="1"/>
          </p:nvPr>
        </p:nvSpPr>
        <p:spPr>
          <a:xfrm>
            <a:off x="533400" y="1600200"/>
            <a:ext cx="8534400" cy="4724400"/>
          </a:xfrm>
        </p:spPr>
        <p:txBody>
          <a:bodyPr>
            <a:normAutofit/>
          </a:bodyPr>
          <a:lstStyle/>
          <a:p>
            <a:pPr>
              <a:lnSpc>
                <a:spcPct val="90000"/>
              </a:lnSpc>
              <a:buNone/>
            </a:pPr>
            <a:r>
              <a:rPr lang="en-US" sz="2000" dirty="0">
                <a:latin typeface="+mj-lt"/>
              </a:rPr>
              <a:t>Failure to catch exceptions usually violates modularity</a:t>
            </a:r>
          </a:p>
          <a:p>
            <a:pPr lvl="1">
              <a:lnSpc>
                <a:spcPct val="90000"/>
              </a:lnSpc>
            </a:pPr>
            <a:r>
              <a:rPr lang="en-US" sz="2000" dirty="0">
                <a:latin typeface="+mj-lt"/>
              </a:rPr>
              <a:t>Call chain:   A  </a:t>
            </a:r>
            <a:r>
              <a:rPr lang="en-US" sz="2000" dirty="0">
                <a:latin typeface="+mj-lt"/>
                <a:sym typeface="Symbol" pitchFamily="18" charset="2"/>
              </a:rPr>
              <a:t> </a:t>
            </a:r>
            <a:r>
              <a:rPr lang="en-US" sz="2000" dirty="0">
                <a:latin typeface="+mj-lt"/>
              </a:rPr>
              <a:t> </a:t>
            </a:r>
            <a:r>
              <a:rPr lang="en-US" sz="2000" dirty="0" err="1">
                <a:latin typeface="+mj-lt"/>
              </a:rPr>
              <a:t>IntegerSet.insert</a:t>
            </a:r>
            <a:r>
              <a:rPr lang="en-US" sz="2000" dirty="0">
                <a:latin typeface="+mj-lt"/>
              </a:rPr>
              <a:t>  </a:t>
            </a:r>
            <a:r>
              <a:rPr lang="en-US" sz="2000" dirty="0">
                <a:latin typeface="+mj-lt"/>
                <a:sym typeface="Symbol" pitchFamily="18" charset="2"/>
              </a:rPr>
              <a:t>  </a:t>
            </a:r>
            <a:r>
              <a:rPr lang="en-US" sz="2000" dirty="0" err="1">
                <a:latin typeface="+mj-lt"/>
              </a:rPr>
              <a:t>IntegerList.insert</a:t>
            </a:r>
            <a:endParaRPr lang="en-US" sz="2000" dirty="0">
              <a:latin typeface="+mj-lt"/>
            </a:endParaRPr>
          </a:p>
          <a:p>
            <a:pPr lvl="1">
              <a:lnSpc>
                <a:spcPct val="90000"/>
              </a:lnSpc>
            </a:pPr>
            <a:r>
              <a:rPr lang="en-US" sz="2000" dirty="0" err="1">
                <a:latin typeface="+mj-lt"/>
              </a:rPr>
              <a:t>IntegerList.insert</a:t>
            </a:r>
            <a:r>
              <a:rPr lang="en-US" sz="2000" dirty="0">
                <a:latin typeface="+mj-lt"/>
              </a:rPr>
              <a:t> throws some exception</a:t>
            </a:r>
          </a:p>
          <a:p>
            <a:pPr lvl="2">
              <a:lnSpc>
                <a:spcPct val="90000"/>
              </a:lnSpc>
            </a:pPr>
            <a:r>
              <a:rPr lang="en-US" sz="2000" dirty="0">
                <a:latin typeface="+mj-lt"/>
              </a:rPr>
              <a:t>Implementer of </a:t>
            </a:r>
            <a:r>
              <a:rPr lang="en-US" sz="2000" dirty="0" err="1">
                <a:latin typeface="+mj-lt"/>
              </a:rPr>
              <a:t>IntegerSet.insert</a:t>
            </a:r>
            <a:r>
              <a:rPr lang="en-US" sz="2000" dirty="0">
                <a:latin typeface="+mj-lt"/>
              </a:rPr>
              <a:t> knows how list is being used</a:t>
            </a:r>
          </a:p>
          <a:p>
            <a:pPr lvl="2">
              <a:lnSpc>
                <a:spcPct val="90000"/>
              </a:lnSpc>
            </a:pPr>
            <a:r>
              <a:rPr lang="en-US" sz="2000" dirty="0">
                <a:latin typeface="+mj-lt"/>
              </a:rPr>
              <a:t>Implementer of A may not even know that </a:t>
            </a:r>
            <a:r>
              <a:rPr lang="en-US" sz="2000" dirty="0" err="1">
                <a:latin typeface="+mj-lt"/>
              </a:rPr>
              <a:t>IntegerList</a:t>
            </a:r>
            <a:r>
              <a:rPr lang="en-US" sz="2000" dirty="0">
                <a:latin typeface="+mj-lt"/>
              </a:rPr>
              <a:t> exists</a:t>
            </a:r>
          </a:p>
          <a:p>
            <a:pPr>
              <a:lnSpc>
                <a:spcPct val="90000"/>
              </a:lnSpc>
              <a:buNone/>
            </a:pPr>
            <a:endParaRPr lang="en-US" sz="2000" dirty="0">
              <a:latin typeface="+mj-lt"/>
            </a:endParaRPr>
          </a:p>
          <a:p>
            <a:pPr>
              <a:lnSpc>
                <a:spcPct val="90000"/>
              </a:lnSpc>
              <a:buNone/>
            </a:pPr>
            <a:r>
              <a:rPr lang="en-US" sz="2000" dirty="0">
                <a:latin typeface="+mj-lt"/>
              </a:rPr>
              <a:t>Method on the stack may think that it is handling an exception raised by </a:t>
            </a:r>
          </a:p>
          <a:p>
            <a:pPr>
              <a:lnSpc>
                <a:spcPct val="90000"/>
              </a:lnSpc>
              <a:buNone/>
            </a:pPr>
            <a:r>
              <a:rPr lang="en-US" sz="2000" dirty="0">
                <a:latin typeface="+mj-lt"/>
              </a:rPr>
              <a:t>a different call</a:t>
            </a:r>
          </a:p>
          <a:p>
            <a:pPr>
              <a:lnSpc>
                <a:spcPct val="90000"/>
              </a:lnSpc>
              <a:buNone/>
            </a:pPr>
            <a:endParaRPr lang="en-US" sz="2000" dirty="0">
              <a:latin typeface="+mj-lt"/>
            </a:endParaRPr>
          </a:p>
          <a:p>
            <a:pPr>
              <a:lnSpc>
                <a:spcPct val="90000"/>
              </a:lnSpc>
              <a:buNone/>
            </a:pPr>
            <a:r>
              <a:rPr lang="en-US" sz="2000" dirty="0">
                <a:latin typeface="+mj-lt"/>
              </a:rPr>
              <a:t>Better alternative:  catch it and </a:t>
            </a:r>
            <a:r>
              <a:rPr lang="en-US" sz="2000">
                <a:latin typeface="+mj-lt"/>
              </a:rPr>
              <a:t>throw </a:t>
            </a:r>
            <a:r>
              <a:rPr lang="en-US" sz="2000" smtClean="0">
                <a:latin typeface="+mj-lt"/>
              </a:rPr>
              <a:t>again</a:t>
            </a:r>
            <a:endParaRPr lang="en-US" sz="2000" dirty="0">
              <a:latin typeface="+mj-lt"/>
            </a:endParaRPr>
          </a:p>
          <a:p>
            <a:pPr lvl="1">
              <a:lnSpc>
                <a:spcPct val="90000"/>
              </a:lnSpc>
            </a:pPr>
            <a:r>
              <a:rPr lang="en-US" sz="2000" dirty="0">
                <a:latin typeface="+mj-lt"/>
              </a:rPr>
              <a:t>“chaining” or “translation”</a:t>
            </a:r>
          </a:p>
          <a:p>
            <a:pPr lvl="1">
              <a:lnSpc>
                <a:spcPct val="90000"/>
              </a:lnSpc>
            </a:pPr>
            <a:r>
              <a:rPr lang="en-US" sz="2000" dirty="0">
                <a:latin typeface="+mj-lt"/>
              </a:rPr>
              <a:t>Do this even if the exception is better handled up a level</a:t>
            </a:r>
          </a:p>
          <a:p>
            <a:pPr lvl="1">
              <a:lnSpc>
                <a:spcPct val="90000"/>
              </a:lnSpc>
            </a:pPr>
            <a:r>
              <a:rPr lang="en-US" sz="2000" dirty="0">
                <a:latin typeface="+mj-lt"/>
              </a:rPr>
              <a:t>Makes it clear to reader of code that it was not an omission</a:t>
            </a:r>
          </a:p>
        </p:txBody>
      </p:sp>
    </p:spTree>
    <p:extLst>
      <p:ext uri="{BB962C8B-B14F-4D97-AF65-F5344CB8AC3E}">
        <p14:creationId xmlns:p14="http://schemas.microsoft.com/office/powerpoint/2010/main" val="460398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a:bodyPr>
          <a:lstStyle/>
          <a:p>
            <a:r>
              <a:rPr lang="en-US"/>
              <a:t>Exception translation</a:t>
            </a:r>
          </a:p>
        </p:txBody>
      </p:sp>
      <p:sp>
        <p:nvSpPr>
          <p:cNvPr id="325635" name="Rectangle 3"/>
          <p:cNvSpPr>
            <a:spLocks noGrp="1" noChangeArrowheads="1"/>
          </p:cNvSpPr>
          <p:nvPr>
            <p:ph idx="1"/>
          </p:nvPr>
        </p:nvSpPr>
        <p:spPr>
          <a:xfrm>
            <a:off x="-152400" y="1447800"/>
            <a:ext cx="9220200" cy="5257800"/>
          </a:xfrm>
        </p:spPr>
        <p:txBody>
          <a:bodyPr>
            <a:noAutofit/>
          </a:bodyPr>
          <a:lstStyle/>
          <a:p>
            <a:pPr lvl="1">
              <a:spcBef>
                <a:spcPts val="0"/>
              </a:spcBef>
              <a:buNone/>
            </a:pPr>
            <a:r>
              <a:rPr lang="en-US" sz="2000" b="1" dirty="0">
                <a:solidFill>
                  <a:srgbClr val="7030A0"/>
                </a:solidFill>
                <a:latin typeface="Courier New" pitchFamily="49" charset="0"/>
              </a:rPr>
              <a:t>// returns: x such that ax^2 + </a:t>
            </a:r>
            <a:r>
              <a:rPr lang="en-US" sz="2000" b="1" dirty="0" err="1">
                <a:solidFill>
                  <a:srgbClr val="7030A0"/>
                </a:solidFill>
                <a:latin typeface="Courier New" pitchFamily="49" charset="0"/>
              </a:rPr>
              <a:t>bx</a:t>
            </a:r>
            <a:r>
              <a:rPr lang="en-US" sz="2000" b="1" dirty="0">
                <a:solidFill>
                  <a:srgbClr val="7030A0"/>
                </a:solidFill>
                <a:latin typeface="Courier New" pitchFamily="49" charset="0"/>
              </a:rPr>
              <a:t> + c = 0</a:t>
            </a:r>
          </a:p>
          <a:p>
            <a:pPr lvl="1">
              <a:spcBef>
                <a:spcPts val="0"/>
              </a:spcBef>
              <a:buNone/>
            </a:pPr>
            <a:r>
              <a:rPr lang="en-US" sz="2000" b="1" dirty="0">
                <a:solidFill>
                  <a:srgbClr val="7030A0"/>
                </a:solidFill>
                <a:latin typeface="Courier New" pitchFamily="49" charset="0"/>
              </a:rPr>
              <a:t>// throws: </a:t>
            </a:r>
            <a:r>
              <a:rPr lang="en-US" sz="2000" b="1" dirty="0" err="1">
                <a:solidFill>
                  <a:srgbClr val="7030A0"/>
                </a:solidFill>
                <a:latin typeface="Courier New" pitchFamily="49" charset="0"/>
              </a:rPr>
              <a:t>NotRealException</a:t>
            </a:r>
            <a:r>
              <a:rPr lang="en-US" sz="2000" b="1" dirty="0">
                <a:solidFill>
                  <a:srgbClr val="7030A0"/>
                </a:solidFill>
                <a:latin typeface="Courier New" pitchFamily="49" charset="0"/>
              </a:rPr>
              <a:t> if no real solution exists</a:t>
            </a:r>
          </a:p>
          <a:p>
            <a:pPr lvl="1">
              <a:spcBef>
                <a:spcPts val="0"/>
              </a:spcBef>
              <a:buNone/>
            </a:pPr>
            <a:r>
              <a:rPr lang="en-US" sz="2000" b="1" dirty="0">
                <a:latin typeface="Courier New" pitchFamily="49" charset="0"/>
              </a:rPr>
              <a:t>double </a:t>
            </a:r>
            <a:r>
              <a:rPr lang="en-US" sz="2000" b="1" dirty="0" err="1">
                <a:solidFill>
                  <a:srgbClr val="0000FF"/>
                </a:solidFill>
                <a:latin typeface="Courier New" pitchFamily="49" charset="0"/>
              </a:rPr>
              <a:t>solveQuad</a:t>
            </a:r>
            <a:r>
              <a:rPr lang="en-US" sz="2000" b="1" dirty="0">
                <a:latin typeface="Courier New" pitchFamily="49" charset="0"/>
              </a:rPr>
              <a:t>(double </a:t>
            </a:r>
            <a:r>
              <a:rPr lang="en-US" sz="2000" b="1" dirty="0">
                <a:solidFill>
                  <a:srgbClr val="0000FF"/>
                </a:solidFill>
                <a:latin typeface="Courier New" pitchFamily="49" charset="0"/>
              </a:rPr>
              <a:t>a</a:t>
            </a:r>
            <a:r>
              <a:rPr lang="en-US" sz="2000" b="1" dirty="0">
                <a:latin typeface="Courier New" pitchFamily="49" charset="0"/>
              </a:rPr>
              <a:t>, double </a:t>
            </a:r>
            <a:r>
              <a:rPr lang="en-US" sz="2000" b="1" dirty="0">
                <a:solidFill>
                  <a:srgbClr val="0000FF"/>
                </a:solidFill>
                <a:latin typeface="Courier New" pitchFamily="49" charset="0"/>
              </a:rPr>
              <a:t>b</a:t>
            </a:r>
            <a:r>
              <a:rPr lang="en-US" sz="2000" b="1" dirty="0">
                <a:latin typeface="Courier New" pitchFamily="49" charset="0"/>
              </a:rPr>
              <a:t>, double </a:t>
            </a:r>
            <a:r>
              <a:rPr lang="en-US" sz="2000" b="1" dirty="0">
                <a:solidFill>
                  <a:srgbClr val="0000FF"/>
                </a:solidFill>
                <a:latin typeface="Courier New" pitchFamily="49" charset="0"/>
              </a:rPr>
              <a:t>c</a:t>
            </a:r>
            <a:r>
              <a:rPr lang="en-US" sz="2000" b="1" dirty="0">
                <a:latin typeface="Courier New" pitchFamily="49" charset="0"/>
              </a:rPr>
              <a:t>) </a:t>
            </a:r>
            <a:r>
              <a:rPr lang="en-US" sz="2000" b="1" dirty="0" smtClean="0">
                <a:latin typeface="Courier New" pitchFamily="49" charset="0"/>
              </a:rPr>
              <a:t>             					</a:t>
            </a:r>
            <a:r>
              <a:rPr lang="en-US" sz="2000" b="1" dirty="0" smtClean="0">
                <a:solidFill>
                  <a:srgbClr val="C00000"/>
                </a:solidFill>
                <a:latin typeface="Courier New" pitchFamily="49" charset="0"/>
              </a:rPr>
              <a:t>throws </a:t>
            </a:r>
            <a:r>
              <a:rPr lang="en-US" sz="2000" b="1" dirty="0" err="1" smtClean="0">
                <a:solidFill>
                  <a:srgbClr val="C00000"/>
                </a:solidFill>
                <a:latin typeface="Courier New" pitchFamily="49" charset="0"/>
              </a:rPr>
              <a:t>NotRealException</a:t>
            </a:r>
            <a:r>
              <a:rPr lang="en-US" sz="2000" b="1" dirty="0">
                <a:solidFill>
                  <a:srgbClr val="C00000"/>
                </a:solidFill>
                <a:latin typeface="Courier New" pitchFamily="49" charset="0"/>
              </a:rPr>
              <a:t> </a:t>
            </a:r>
            <a:r>
              <a:rPr lang="en-US" sz="2000" b="1" dirty="0" smtClean="0">
                <a:latin typeface="Courier New" pitchFamily="49" charset="0"/>
              </a:rPr>
              <a:t>{</a:t>
            </a:r>
            <a:endParaRPr lang="en-US" sz="2000" b="1" dirty="0">
              <a:latin typeface="Courier New" pitchFamily="49" charset="0"/>
            </a:endParaRPr>
          </a:p>
          <a:p>
            <a:pPr lvl="1">
              <a:spcBef>
                <a:spcPts val="0"/>
              </a:spcBef>
              <a:buNone/>
            </a:pPr>
            <a:r>
              <a:rPr lang="en-US" sz="2000" b="1" dirty="0">
                <a:latin typeface="Courier New" pitchFamily="49" charset="0"/>
              </a:rPr>
              <a:t>  </a:t>
            </a:r>
            <a:r>
              <a:rPr lang="en-US" sz="2000" b="1" dirty="0">
                <a:solidFill>
                  <a:srgbClr val="C00000"/>
                </a:solidFill>
                <a:latin typeface="Courier New" pitchFamily="49" charset="0"/>
              </a:rPr>
              <a:t>try {</a:t>
            </a:r>
          </a:p>
          <a:p>
            <a:pPr lvl="1">
              <a:spcBef>
                <a:spcPts val="0"/>
              </a:spcBef>
              <a:buNone/>
            </a:pPr>
            <a:r>
              <a:rPr lang="en-US" sz="2000" b="1" dirty="0">
                <a:solidFill>
                  <a:srgbClr val="C00000"/>
                </a:solidFill>
                <a:latin typeface="Courier New" pitchFamily="49" charset="0"/>
              </a:rPr>
              <a:t>    </a:t>
            </a:r>
            <a:r>
              <a:rPr lang="en-US" sz="2000" b="1" dirty="0">
                <a:latin typeface="Courier New" pitchFamily="49" charset="0"/>
              </a:rPr>
              <a:t>return (-b + </a:t>
            </a:r>
            <a:r>
              <a:rPr lang="en-US" sz="2000" b="1" dirty="0" err="1">
                <a:latin typeface="Courier New" pitchFamily="49" charset="0"/>
              </a:rPr>
              <a:t>sqrt</a:t>
            </a:r>
            <a:r>
              <a:rPr lang="en-US" sz="2000" b="1" dirty="0">
                <a:latin typeface="Courier New" pitchFamily="49" charset="0"/>
              </a:rPr>
              <a:t>(b*b - 4*a*c)) / (2*a);</a:t>
            </a:r>
          </a:p>
          <a:p>
            <a:pPr lvl="1">
              <a:spcBef>
                <a:spcPts val="0"/>
              </a:spcBef>
              <a:buNone/>
            </a:pPr>
            <a:r>
              <a:rPr lang="en-US" sz="2000" b="1" dirty="0">
                <a:solidFill>
                  <a:srgbClr val="C00000"/>
                </a:solidFill>
                <a:latin typeface="Courier New" pitchFamily="49" charset="0"/>
              </a:rPr>
              <a:t>  } catch (</a:t>
            </a:r>
            <a:r>
              <a:rPr lang="en-US" sz="2000" b="1" dirty="0" err="1">
                <a:solidFill>
                  <a:srgbClr val="C00000"/>
                </a:solidFill>
                <a:latin typeface="Courier New" pitchFamily="49" charset="0"/>
              </a:rPr>
              <a:t>IllegalArgumentException</a:t>
            </a:r>
            <a:r>
              <a:rPr lang="en-US" sz="2000" b="1" dirty="0">
                <a:solidFill>
                  <a:srgbClr val="C00000"/>
                </a:solidFill>
                <a:latin typeface="Courier New" pitchFamily="49" charset="0"/>
              </a:rPr>
              <a:t> e) {</a:t>
            </a:r>
          </a:p>
          <a:p>
            <a:pPr lvl="1">
              <a:spcBef>
                <a:spcPts val="0"/>
              </a:spcBef>
              <a:buNone/>
            </a:pPr>
            <a:r>
              <a:rPr lang="en-US" sz="2000" b="1" dirty="0">
                <a:solidFill>
                  <a:srgbClr val="C00000"/>
                </a:solidFill>
                <a:latin typeface="Courier New" pitchFamily="49" charset="0"/>
              </a:rPr>
              <a:t>    throw new </a:t>
            </a:r>
            <a:r>
              <a:rPr lang="en-US" sz="2000" b="1" dirty="0" err="1">
                <a:solidFill>
                  <a:srgbClr val="C00000"/>
                </a:solidFill>
                <a:latin typeface="Courier New" pitchFamily="49" charset="0"/>
              </a:rPr>
              <a:t>NotRealException</a:t>
            </a:r>
            <a:r>
              <a:rPr lang="en-US" sz="2000" b="1" dirty="0" smtClean="0">
                <a:solidFill>
                  <a:srgbClr val="C00000"/>
                </a:solidFill>
                <a:latin typeface="Courier New" pitchFamily="49" charset="0"/>
              </a:rPr>
              <a:t>(); </a:t>
            </a:r>
            <a:r>
              <a:rPr lang="en-US" sz="2000" b="1" dirty="0" smtClean="0">
                <a:solidFill>
                  <a:srgbClr val="7030A0"/>
                </a:solidFill>
                <a:latin typeface="Courier New" pitchFamily="49" charset="0"/>
              </a:rPr>
              <a:t>// “chaining”</a:t>
            </a:r>
            <a:endParaRPr lang="en-US" sz="2000" b="1" dirty="0">
              <a:solidFill>
                <a:srgbClr val="7030A0"/>
              </a:solidFill>
              <a:latin typeface="Courier New" pitchFamily="49" charset="0"/>
            </a:endParaRPr>
          </a:p>
          <a:p>
            <a:pPr lvl="1">
              <a:spcBef>
                <a:spcPts val="0"/>
              </a:spcBef>
              <a:buNone/>
            </a:pPr>
            <a:r>
              <a:rPr lang="en-US" sz="2000" b="1" dirty="0">
                <a:solidFill>
                  <a:srgbClr val="C00000"/>
                </a:solidFill>
                <a:latin typeface="Courier New" pitchFamily="49" charset="0"/>
              </a:rPr>
              <a:t>  }</a:t>
            </a:r>
          </a:p>
          <a:p>
            <a:pPr lvl="1">
              <a:spcBef>
                <a:spcPts val="0"/>
              </a:spcBef>
              <a:buNone/>
            </a:pPr>
            <a:r>
              <a:rPr lang="en-US" sz="2000" b="1" dirty="0">
                <a:latin typeface="Courier New" pitchFamily="49" charset="0"/>
              </a:rPr>
              <a:t>}</a:t>
            </a:r>
          </a:p>
          <a:p>
            <a:pPr lvl="1">
              <a:spcBef>
                <a:spcPts val="0"/>
              </a:spcBef>
              <a:buNone/>
            </a:pPr>
            <a:endParaRPr lang="en-US" sz="1000" b="1" dirty="0">
              <a:latin typeface="Courier New" pitchFamily="49" charset="0"/>
            </a:endParaRPr>
          </a:p>
          <a:p>
            <a:pPr lvl="1">
              <a:spcBef>
                <a:spcPts val="0"/>
              </a:spcBef>
              <a:buNone/>
            </a:pPr>
            <a:r>
              <a:rPr lang="en-US" sz="1800" b="1" dirty="0">
                <a:latin typeface="Courier New" pitchFamily="49" charset="0"/>
              </a:rPr>
              <a:t>class </a:t>
            </a:r>
            <a:r>
              <a:rPr lang="en-US" sz="1800" b="1" dirty="0" err="1">
                <a:solidFill>
                  <a:srgbClr val="0000FF"/>
                </a:solidFill>
                <a:latin typeface="Courier New" pitchFamily="49" charset="0"/>
              </a:rPr>
              <a:t>NotRealException</a:t>
            </a:r>
            <a:r>
              <a:rPr lang="en-US" sz="1800" b="1" dirty="0">
                <a:latin typeface="Courier New" pitchFamily="49" charset="0"/>
              </a:rPr>
              <a:t> extends Exception {</a:t>
            </a:r>
          </a:p>
          <a:p>
            <a:pPr lvl="1">
              <a:spcBef>
                <a:spcPts val="0"/>
              </a:spcBef>
              <a:buNone/>
            </a:pPr>
            <a:r>
              <a:rPr lang="en-US" sz="1800" b="1" dirty="0">
                <a:latin typeface="Courier New" pitchFamily="49" charset="0"/>
              </a:rPr>
              <a:t>  </a:t>
            </a:r>
            <a:r>
              <a:rPr lang="en-US" sz="1800" b="1" dirty="0" err="1">
                <a:latin typeface="Courier New" pitchFamily="49" charset="0"/>
              </a:rPr>
              <a:t>NotRealException</a:t>
            </a:r>
            <a:r>
              <a:rPr lang="en-US" sz="1800" b="1" dirty="0">
                <a:latin typeface="Courier New" pitchFamily="49" charset="0"/>
              </a:rPr>
              <a:t>() { super(); }</a:t>
            </a:r>
          </a:p>
          <a:p>
            <a:pPr lvl="1">
              <a:spcBef>
                <a:spcPts val="0"/>
              </a:spcBef>
              <a:buNone/>
            </a:pPr>
            <a:r>
              <a:rPr lang="en-US" sz="1800" b="1" dirty="0">
                <a:latin typeface="Courier New" pitchFamily="49" charset="0"/>
              </a:rPr>
              <a:t>  </a:t>
            </a:r>
            <a:r>
              <a:rPr lang="en-US" sz="1800" b="1" dirty="0" err="1">
                <a:latin typeface="Courier New" pitchFamily="49" charset="0"/>
              </a:rPr>
              <a:t>NotRealException</a:t>
            </a:r>
            <a:r>
              <a:rPr lang="en-US" sz="1800" b="1" dirty="0">
                <a:latin typeface="Courier New" pitchFamily="49" charset="0"/>
              </a:rPr>
              <a:t>(String </a:t>
            </a:r>
            <a:r>
              <a:rPr lang="en-US" sz="1800" b="1" dirty="0">
                <a:solidFill>
                  <a:srgbClr val="0000FF"/>
                </a:solidFill>
                <a:latin typeface="Courier New" pitchFamily="49" charset="0"/>
              </a:rPr>
              <a:t>message</a:t>
            </a:r>
            <a:r>
              <a:rPr lang="en-US" sz="1800" b="1" dirty="0">
                <a:latin typeface="Courier New" pitchFamily="49" charset="0"/>
              </a:rPr>
              <a:t>) { super(message); }</a:t>
            </a:r>
          </a:p>
          <a:p>
            <a:pPr lvl="1">
              <a:spcBef>
                <a:spcPts val="0"/>
              </a:spcBef>
              <a:buNone/>
            </a:pPr>
            <a:r>
              <a:rPr lang="en-US" sz="1800" b="1" dirty="0">
                <a:latin typeface="Courier New" pitchFamily="49" charset="0"/>
              </a:rPr>
              <a:t>  </a:t>
            </a:r>
            <a:r>
              <a:rPr lang="en-US" sz="1800" b="1" dirty="0" err="1">
                <a:latin typeface="Courier New" pitchFamily="49" charset="0"/>
              </a:rPr>
              <a:t>NotRealException</a:t>
            </a:r>
            <a:r>
              <a:rPr lang="en-US" sz="1800" b="1" dirty="0">
                <a:latin typeface="Courier New" pitchFamily="49" charset="0"/>
              </a:rPr>
              <a:t>(</a:t>
            </a:r>
            <a:r>
              <a:rPr lang="en-US" sz="1800" b="1" dirty="0" err="1">
                <a:latin typeface="Courier New" pitchFamily="49" charset="0"/>
              </a:rPr>
              <a:t>Throwable</a:t>
            </a:r>
            <a:r>
              <a:rPr lang="en-US" sz="1800" b="1" dirty="0">
                <a:latin typeface="Courier New" pitchFamily="49" charset="0"/>
              </a:rPr>
              <a:t> </a:t>
            </a:r>
            <a:r>
              <a:rPr lang="en-US" sz="1800" b="1" dirty="0">
                <a:solidFill>
                  <a:srgbClr val="0000FF"/>
                </a:solidFill>
                <a:latin typeface="Courier New" pitchFamily="49" charset="0"/>
              </a:rPr>
              <a:t>cause</a:t>
            </a:r>
            <a:r>
              <a:rPr lang="en-US" sz="1800" b="1" dirty="0">
                <a:latin typeface="Courier New" pitchFamily="49" charset="0"/>
              </a:rPr>
              <a:t>) { super(cause); }</a:t>
            </a:r>
          </a:p>
          <a:p>
            <a:pPr lvl="1">
              <a:spcBef>
                <a:spcPts val="0"/>
              </a:spcBef>
              <a:buNone/>
            </a:pPr>
            <a:r>
              <a:rPr lang="en-US" sz="1800" b="1" dirty="0">
                <a:latin typeface="Courier New" pitchFamily="49" charset="0"/>
              </a:rPr>
              <a:t>  </a:t>
            </a:r>
            <a:r>
              <a:rPr lang="en-US" sz="1800" b="1" dirty="0" err="1">
                <a:latin typeface="Courier New" pitchFamily="49" charset="0"/>
              </a:rPr>
              <a:t>NotRealException</a:t>
            </a:r>
            <a:r>
              <a:rPr lang="en-US" sz="1800" b="1" dirty="0">
                <a:latin typeface="Courier New" pitchFamily="49" charset="0"/>
              </a:rPr>
              <a:t>(String </a:t>
            </a:r>
            <a:r>
              <a:rPr lang="en-US" sz="1800" b="1" dirty="0" err="1">
                <a:solidFill>
                  <a:srgbClr val="0000FF"/>
                </a:solidFill>
                <a:latin typeface="Courier New" pitchFamily="49" charset="0"/>
              </a:rPr>
              <a:t>msg</a:t>
            </a:r>
            <a:r>
              <a:rPr lang="en-US" sz="1800" b="1" dirty="0">
                <a:latin typeface="Courier New" pitchFamily="49" charset="0"/>
              </a:rPr>
              <a:t>, </a:t>
            </a:r>
            <a:r>
              <a:rPr lang="en-US" sz="1800" b="1" dirty="0" err="1">
                <a:latin typeface="Courier New" pitchFamily="49" charset="0"/>
              </a:rPr>
              <a:t>Throwable</a:t>
            </a:r>
            <a:r>
              <a:rPr lang="en-US" sz="1800" b="1" dirty="0">
                <a:latin typeface="Courier New" pitchFamily="49" charset="0"/>
              </a:rPr>
              <a:t> </a:t>
            </a:r>
            <a:r>
              <a:rPr lang="en-US" sz="1800" b="1" dirty="0">
                <a:solidFill>
                  <a:srgbClr val="0000FF"/>
                </a:solidFill>
                <a:latin typeface="Courier New" pitchFamily="49" charset="0"/>
              </a:rPr>
              <a:t>c</a:t>
            </a:r>
            <a:r>
              <a:rPr lang="en-US" sz="1800" b="1" dirty="0">
                <a:latin typeface="Courier New" pitchFamily="49" charset="0"/>
              </a:rPr>
              <a:t>) { super(</a:t>
            </a:r>
            <a:r>
              <a:rPr lang="en-US" sz="1800" b="1" dirty="0" err="1">
                <a:latin typeface="Courier New" pitchFamily="49" charset="0"/>
              </a:rPr>
              <a:t>msg</a:t>
            </a:r>
            <a:r>
              <a:rPr lang="en-US" sz="1800" b="1" dirty="0">
                <a:latin typeface="Courier New" pitchFamily="49" charset="0"/>
              </a:rPr>
              <a:t>, c); }</a:t>
            </a:r>
          </a:p>
          <a:p>
            <a:pPr lvl="1">
              <a:spcBef>
                <a:spcPts val="0"/>
              </a:spcBef>
              <a:buNone/>
            </a:pPr>
            <a:r>
              <a:rPr lang="en-US" sz="1800" b="1" dirty="0">
                <a:latin typeface="Courier New" pitchFamily="49" charset="0"/>
              </a:rPr>
              <a:t>}</a:t>
            </a:r>
          </a:p>
          <a:p>
            <a:pPr lvl="1">
              <a:spcBef>
                <a:spcPts val="0"/>
              </a:spcBef>
              <a:buNone/>
            </a:pPr>
            <a:endParaRPr lang="en-US" sz="2000" b="1" dirty="0">
              <a:latin typeface="Courier New" pitchFamily="49" charset="0"/>
            </a:endParaRPr>
          </a:p>
        </p:txBody>
      </p:sp>
    </p:spTree>
    <p:extLst>
      <p:ext uri="{BB962C8B-B14F-4D97-AF65-F5344CB8AC3E}">
        <p14:creationId xmlns:p14="http://schemas.microsoft.com/office/powerpoint/2010/main" val="3074310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a:bodyPr>
          <a:lstStyle/>
          <a:p>
            <a:r>
              <a:rPr lang="en-US" dirty="0"/>
              <a:t>Failure </a:t>
            </a:r>
            <a:r>
              <a:rPr lang="en-US" dirty="0" smtClean="0"/>
              <a:t>happens!</a:t>
            </a:r>
            <a:endParaRPr lang="en-US" dirty="0"/>
          </a:p>
        </p:txBody>
      </p:sp>
      <p:sp>
        <p:nvSpPr>
          <p:cNvPr id="2" name="Content Placeholder 1"/>
          <p:cNvSpPr>
            <a:spLocks noGrp="1"/>
          </p:cNvSpPr>
          <p:nvPr>
            <p:ph idx="1"/>
          </p:nvPr>
        </p:nvSpPr>
        <p:spPr/>
        <p:txBody>
          <a:bodyPr/>
          <a:lstStyle/>
          <a:p>
            <a:pPr marL="0" indent="0">
              <a:buNone/>
            </a:pPr>
            <a:r>
              <a:rPr lang="en-US" sz="1800" dirty="0" smtClean="0"/>
              <a:t>In 2000 </a:t>
            </a:r>
            <a:r>
              <a:rPr lang="en-US" sz="1800" dirty="0"/>
              <a:t>there were reports that transient faults caused crashes at a number of Sun’s major customer sites, including America Online and </a:t>
            </a:r>
            <a:r>
              <a:rPr lang="en-US" sz="1800" dirty="0" smtClean="0"/>
              <a:t>eBay. </a:t>
            </a:r>
            <a:r>
              <a:rPr lang="en-US" sz="1800" dirty="0"/>
              <a:t>Later, Hewlett Packard admitted multiple problems in the Los Alamos Labs supercomputers due to transient </a:t>
            </a:r>
            <a:r>
              <a:rPr lang="en-US" sz="1800" dirty="0" smtClean="0"/>
              <a:t>faults. </a:t>
            </a:r>
            <a:r>
              <a:rPr lang="en-US" sz="1800" dirty="0"/>
              <a:t>Finally, Cypress Semiconductor has confirmed “The wake-up call came in the end of 2001 with a major </a:t>
            </a:r>
            <a:r>
              <a:rPr lang="en-US" sz="1800" dirty="0" smtClean="0"/>
              <a:t>customer </a:t>
            </a:r>
            <a:r>
              <a:rPr lang="en-US" sz="1800" dirty="0"/>
              <a:t>reporting havoc at a large telephone company. Technically, it was found that a single soft fail. . . was causing an interleaved system farm to crash</a:t>
            </a:r>
            <a:r>
              <a:rPr lang="en-US" sz="1800" dirty="0" smtClean="0"/>
              <a:t>”.</a:t>
            </a:r>
          </a:p>
          <a:p>
            <a:pPr marL="0" indent="0" algn="r">
              <a:buNone/>
            </a:pPr>
            <a:r>
              <a:rPr lang="en-US" sz="1800" i="1" dirty="0"/>
              <a:t>Fault-tolerant Typed Assembly </a:t>
            </a:r>
            <a:r>
              <a:rPr lang="en-US" sz="1800" i="1" dirty="0" smtClean="0"/>
              <a:t>Language</a:t>
            </a:r>
          </a:p>
          <a:p>
            <a:pPr marL="0" indent="0" algn="r">
              <a:buNone/>
            </a:pPr>
            <a:r>
              <a:rPr lang="en-US" sz="1800" i="1" dirty="0" smtClean="0"/>
              <a:t>-- Walker et al.</a:t>
            </a:r>
            <a:endParaRPr lang="en-US" sz="1800" i="1" dirty="0"/>
          </a:p>
        </p:txBody>
      </p:sp>
      <p:pic>
        <p:nvPicPr>
          <p:cNvPr id="3" name="Picture 2"/>
          <p:cNvPicPr>
            <a:picLocks noChangeAspect="1"/>
          </p:cNvPicPr>
          <p:nvPr/>
        </p:nvPicPr>
        <p:blipFill>
          <a:blip r:embed="rId3"/>
          <a:stretch>
            <a:fillRect/>
          </a:stretch>
        </p:blipFill>
        <p:spPr>
          <a:xfrm>
            <a:off x="1143000" y="4582098"/>
            <a:ext cx="2355850" cy="1605917"/>
          </a:xfrm>
          <a:prstGeom prst="rect">
            <a:avLst/>
          </a:prstGeom>
        </p:spPr>
      </p:pic>
      <p:pic>
        <p:nvPicPr>
          <p:cNvPr id="4" name="Picture 3"/>
          <p:cNvPicPr>
            <a:picLocks noChangeAspect="1"/>
          </p:cNvPicPr>
          <p:nvPr/>
        </p:nvPicPr>
        <p:blipFill>
          <a:blip r:embed="rId4"/>
          <a:stretch>
            <a:fillRect/>
          </a:stretch>
        </p:blipFill>
        <p:spPr>
          <a:xfrm>
            <a:off x="4419600" y="4436612"/>
            <a:ext cx="2209800" cy="1811788"/>
          </a:xfrm>
          <a:prstGeom prst="rect">
            <a:avLst/>
          </a:prstGeom>
        </p:spPr>
      </p:pic>
    </p:spTree>
    <p:extLst>
      <p:ext uri="{BB962C8B-B14F-4D97-AF65-F5344CB8AC3E}">
        <p14:creationId xmlns:p14="http://schemas.microsoft.com/office/powerpoint/2010/main" val="951127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a:bodyPr>
          <a:lstStyle/>
          <a:p>
            <a:r>
              <a:rPr lang="en-US" dirty="0"/>
              <a:t>Exceptions as non-local control flow</a:t>
            </a:r>
          </a:p>
        </p:txBody>
      </p:sp>
      <p:sp>
        <p:nvSpPr>
          <p:cNvPr id="339971" name="Rectangle 3"/>
          <p:cNvSpPr>
            <a:spLocks noGrp="1" noChangeArrowheads="1"/>
          </p:cNvSpPr>
          <p:nvPr>
            <p:ph idx="1"/>
          </p:nvPr>
        </p:nvSpPr>
        <p:spPr>
          <a:xfrm>
            <a:off x="685800" y="1600200"/>
            <a:ext cx="7772400" cy="5029200"/>
          </a:xfrm>
        </p:spPr>
        <p:txBody>
          <a:bodyPr/>
          <a:lstStyle/>
          <a:p>
            <a:pPr lvl="1">
              <a:lnSpc>
                <a:spcPct val="90000"/>
              </a:lnSpc>
              <a:buNone/>
            </a:pPr>
            <a:r>
              <a:rPr lang="en-US" sz="2000" b="1" dirty="0">
                <a:latin typeface="Courier New" pitchFamily="49" charset="0"/>
              </a:rPr>
              <a:t>void </a:t>
            </a:r>
            <a:r>
              <a:rPr lang="en-US" sz="2000" b="1" dirty="0">
                <a:solidFill>
                  <a:srgbClr val="0000FF"/>
                </a:solidFill>
                <a:latin typeface="Courier New" pitchFamily="49" charset="0"/>
              </a:rPr>
              <a:t>compile</a:t>
            </a:r>
            <a:r>
              <a:rPr lang="en-US" sz="2000" b="1" dirty="0">
                <a:latin typeface="Courier New" pitchFamily="49" charset="0"/>
              </a:rPr>
              <a:t>() {</a:t>
            </a:r>
          </a:p>
          <a:p>
            <a:pPr lvl="1">
              <a:lnSpc>
                <a:spcPct val="90000"/>
              </a:lnSpc>
              <a:buNone/>
            </a:pPr>
            <a:r>
              <a:rPr lang="en-US" sz="2000" b="1" dirty="0">
                <a:latin typeface="Courier New" pitchFamily="49" charset="0"/>
              </a:rPr>
              <a:t>  try {</a:t>
            </a:r>
          </a:p>
          <a:p>
            <a:pPr lvl="1">
              <a:lnSpc>
                <a:spcPct val="90000"/>
              </a:lnSpc>
              <a:buNone/>
            </a:pPr>
            <a:r>
              <a:rPr lang="en-US" sz="2000" b="1" dirty="0">
                <a:latin typeface="Courier New" pitchFamily="49" charset="0"/>
              </a:rPr>
              <a:t>    parse();</a:t>
            </a:r>
          </a:p>
          <a:p>
            <a:pPr lvl="1">
              <a:lnSpc>
                <a:spcPct val="90000"/>
              </a:lnSpc>
              <a:buNone/>
            </a:pPr>
            <a:r>
              <a:rPr lang="en-US" sz="2000" b="1" dirty="0">
                <a:latin typeface="Courier New" pitchFamily="49" charset="0"/>
              </a:rPr>
              <a:t>    </a:t>
            </a:r>
            <a:r>
              <a:rPr lang="en-US" sz="2000" b="1" dirty="0" err="1">
                <a:latin typeface="Courier New" pitchFamily="49" charset="0"/>
              </a:rPr>
              <a:t>typecheck</a:t>
            </a:r>
            <a:r>
              <a:rPr lang="en-US" sz="2000" b="1" dirty="0">
                <a:latin typeface="Courier New" pitchFamily="49" charset="0"/>
              </a:rPr>
              <a:t>();</a:t>
            </a:r>
          </a:p>
          <a:p>
            <a:pPr lvl="1">
              <a:lnSpc>
                <a:spcPct val="90000"/>
              </a:lnSpc>
              <a:buNone/>
            </a:pPr>
            <a:r>
              <a:rPr lang="en-US" sz="2000" b="1" dirty="0">
                <a:latin typeface="Courier New" pitchFamily="49" charset="0"/>
              </a:rPr>
              <a:t>    optimize();</a:t>
            </a:r>
          </a:p>
          <a:p>
            <a:pPr lvl="1">
              <a:lnSpc>
                <a:spcPct val="90000"/>
              </a:lnSpc>
              <a:buNone/>
            </a:pPr>
            <a:r>
              <a:rPr lang="en-US" sz="2000" b="1" dirty="0">
                <a:latin typeface="Courier New" pitchFamily="49" charset="0"/>
              </a:rPr>
              <a:t>    generate():</a:t>
            </a:r>
          </a:p>
          <a:p>
            <a:pPr lvl="1">
              <a:lnSpc>
                <a:spcPct val="90000"/>
              </a:lnSpc>
              <a:buNone/>
            </a:pPr>
            <a:r>
              <a:rPr lang="en-US" sz="2000" b="1" dirty="0">
                <a:latin typeface="Courier New" pitchFamily="49" charset="0"/>
              </a:rPr>
              <a:t>  } catch (</a:t>
            </a:r>
            <a:r>
              <a:rPr lang="en-US" sz="2000" b="1" dirty="0" err="1">
                <a:latin typeface="Courier New" pitchFamily="49" charset="0"/>
              </a:rPr>
              <a:t>RuntimeException</a:t>
            </a:r>
            <a:r>
              <a:rPr lang="en-US" sz="2000" b="1" dirty="0">
                <a:latin typeface="Courier New" pitchFamily="49" charset="0"/>
              </a:rPr>
              <a:t> </a:t>
            </a:r>
            <a:r>
              <a:rPr lang="en-US" sz="2000" b="1" dirty="0">
                <a:solidFill>
                  <a:schemeClr val="accent2"/>
                </a:solidFill>
                <a:latin typeface="Courier New" pitchFamily="49" charset="0"/>
              </a:rPr>
              <a:t>e</a:t>
            </a:r>
            <a:r>
              <a:rPr lang="en-US" sz="2000" b="1" dirty="0">
                <a:latin typeface="Courier New" pitchFamily="49" charset="0"/>
              </a:rPr>
              <a:t>) {</a:t>
            </a:r>
          </a:p>
          <a:p>
            <a:pPr lvl="1">
              <a:lnSpc>
                <a:spcPct val="90000"/>
              </a:lnSpc>
              <a:buNone/>
            </a:pPr>
            <a:r>
              <a:rPr lang="en-US" sz="2000" b="1" dirty="0">
                <a:latin typeface="Courier New" pitchFamily="49" charset="0"/>
              </a:rPr>
              <a:t>    Logger.log</a:t>
            </a:r>
            <a:r>
              <a:rPr lang="en-US" sz="2000" b="1" dirty="0" smtClean="0">
                <a:latin typeface="Courier New" pitchFamily="49" charset="0"/>
              </a:rPr>
              <a:t>("Failed</a:t>
            </a:r>
            <a:r>
              <a:rPr lang="en-US" sz="2000" b="1" dirty="0">
                <a:latin typeface="Courier New" pitchFamily="49" charset="0"/>
              </a:rPr>
              <a:t>: </a:t>
            </a:r>
            <a:r>
              <a:rPr lang="en-US" sz="2000" b="1" dirty="0" smtClean="0">
                <a:latin typeface="Courier New" pitchFamily="49" charset="0"/>
              </a:rPr>
              <a:t>" + </a:t>
            </a:r>
            <a:r>
              <a:rPr lang="en-US" sz="2000" b="1" dirty="0" err="1">
                <a:latin typeface="Courier New" pitchFamily="49" charset="0"/>
              </a:rPr>
              <a:t>e.getMessage</a:t>
            </a:r>
            <a:r>
              <a:rPr lang="en-US" sz="2000" b="1" dirty="0">
                <a:latin typeface="Courier New" pitchFamily="49" charset="0"/>
              </a:rPr>
              <a:t>());</a:t>
            </a:r>
          </a:p>
          <a:p>
            <a:pPr lvl="1">
              <a:lnSpc>
                <a:spcPct val="90000"/>
              </a:lnSpc>
              <a:buNone/>
            </a:pPr>
            <a:r>
              <a:rPr lang="en-US" sz="2000" b="1" dirty="0">
                <a:latin typeface="Courier New" pitchFamily="49" charset="0"/>
              </a:rPr>
              <a:t>  }</a:t>
            </a:r>
          </a:p>
          <a:p>
            <a:pPr lvl="1">
              <a:lnSpc>
                <a:spcPct val="90000"/>
              </a:lnSpc>
              <a:buNone/>
            </a:pPr>
            <a:r>
              <a:rPr lang="en-US" sz="2000" b="1" dirty="0" smtClean="0">
                <a:latin typeface="Courier New" pitchFamily="49" charset="0"/>
              </a:rPr>
              <a:t>}</a:t>
            </a:r>
          </a:p>
          <a:p>
            <a:pPr lvl="1">
              <a:lnSpc>
                <a:spcPct val="90000"/>
              </a:lnSpc>
              <a:buNone/>
            </a:pPr>
            <a:endParaRPr lang="en-US" sz="2000" b="1" dirty="0">
              <a:latin typeface="Courier New" pitchFamily="49" charset="0"/>
            </a:endParaRPr>
          </a:p>
          <a:p>
            <a:pPr lvl="1">
              <a:lnSpc>
                <a:spcPct val="90000"/>
              </a:lnSpc>
            </a:pPr>
            <a:r>
              <a:rPr lang="en-US" sz="2000" dirty="0" smtClean="0"/>
              <a:t>Not common – usually bad style, particularly at small scale</a:t>
            </a:r>
          </a:p>
          <a:p>
            <a:pPr lvl="1">
              <a:lnSpc>
                <a:spcPct val="90000"/>
              </a:lnSpc>
            </a:pPr>
            <a:r>
              <a:rPr lang="en-US" sz="2000" dirty="0" smtClean="0"/>
              <a:t>Java/C++, etc. exceptions are expensive if thrown/caught</a:t>
            </a:r>
          </a:p>
          <a:p>
            <a:pPr lvl="1">
              <a:lnSpc>
                <a:spcPct val="90000"/>
              </a:lnSpc>
            </a:pPr>
            <a:r>
              <a:rPr lang="en-US" sz="2000" dirty="0" smtClean="0"/>
              <a:t>Reserve exceptions for exceptional conditions</a:t>
            </a:r>
            <a:endParaRPr lang="en-US" sz="2000" dirty="0"/>
          </a:p>
        </p:txBody>
      </p:sp>
    </p:spTree>
    <p:extLst>
      <p:ext uri="{BB962C8B-B14F-4D97-AF65-F5344CB8AC3E}">
        <p14:creationId xmlns:p14="http://schemas.microsoft.com/office/powerpoint/2010/main" val="3490397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normAutofit/>
          </a:bodyPr>
          <a:lstStyle/>
          <a:p>
            <a:r>
              <a:rPr lang="en-US"/>
              <a:t>Two distinct uses of exceptions</a:t>
            </a:r>
          </a:p>
        </p:txBody>
      </p:sp>
      <p:sp>
        <p:nvSpPr>
          <p:cNvPr id="340995" name="Rectangle 3"/>
          <p:cNvSpPr>
            <a:spLocks noGrp="1" noChangeArrowheads="1"/>
          </p:cNvSpPr>
          <p:nvPr>
            <p:ph idx="1"/>
          </p:nvPr>
        </p:nvSpPr>
        <p:spPr/>
        <p:txBody>
          <a:bodyPr>
            <a:normAutofit/>
          </a:bodyPr>
          <a:lstStyle/>
          <a:p>
            <a:r>
              <a:rPr lang="en-US" sz="2000" dirty="0"/>
              <a:t>Failures</a:t>
            </a:r>
          </a:p>
          <a:p>
            <a:pPr lvl="1"/>
            <a:r>
              <a:rPr lang="en-US" sz="2000" dirty="0"/>
              <a:t>Unexpected</a:t>
            </a:r>
          </a:p>
          <a:p>
            <a:pPr lvl="1"/>
            <a:r>
              <a:rPr lang="en-US" sz="2000" dirty="0"/>
              <a:t>Should </a:t>
            </a:r>
            <a:r>
              <a:rPr lang="en-US" sz="2000" dirty="0" smtClean="0"/>
              <a:t>be rare with </a:t>
            </a:r>
            <a:r>
              <a:rPr lang="en-US" sz="2000" dirty="0"/>
              <a:t>well-written client and library</a:t>
            </a:r>
          </a:p>
          <a:p>
            <a:pPr lvl="1"/>
            <a:r>
              <a:rPr lang="en-US" sz="2000" dirty="0"/>
              <a:t>Can be the client’s fault or the library’s</a:t>
            </a:r>
          </a:p>
          <a:p>
            <a:pPr lvl="1"/>
            <a:r>
              <a:rPr lang="en-US" sz="2000" dirty="0"/>
              <a:t>Usually unrecoverable</a:t>
            </a:r>
          </a:p>
          <a:p>
            <a:endParaRPr lang="en-US" sz="2000" dirty="0" smtClean="0"/>
          </a:p>
          <a:p>
            <a:r>
              <a:rPr lang="en-US" sz="2000" dirty="0" smtClean="0"/>
              <a:t>Special </a:t>
            </a:r>
            <a:r>
              <a:rPr lang="en-US" sz="2000" dirty="0"/>
              <a:t>results</a:t>
            </a:r>
          </a:p>
          <a:p>
            <a:pPr lvl="1"/>
            <a:r>
              <a:rPr lang="en-US" sz="2000" dirty="0" smtClean="0"/>
              <a:t>Expected but not the common case</a:t>
            </a:r>
            <a:endParaRPr lang="en-US" sz="2000" dirty="0"/>
          </a:p>
          <a:p>
            <a:pPr lvl="1"/>
            <a:r>
              <a:rPr lang="en-US" sz="2000" dirty="0"/>
              <a:t>Unpredictable or unpreventable by client</a:t>
            </a:r>
          </a:p>
        </p:txBody>
      </p:sp>
    </p:spTree>
    <p:extLst>
      <p:ext uri="{BB962C8B-B14F-4D97-AF65-F5344CB8AC3E}">
        <p14:creationId xmlns:p14="http://schemas.microsoft.com/office/powerpoint/2010/main" val="1593289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normAutofit/>
          </a:bodyPr>
          <a:lstStyle/>
          <a:p>
            <a:r>
              <a:rPr lang="en-US"/>
              <a:t>Handling exceptions</a:t>
            </a:r>
          </a:p>
        </p:txBody>
      </p:sp>
      <p:sp>
        <p:nvSpPr>
          <p:cNvPr id="342019" name="Rectangle 3"/>
          <p:cNvSpPr>
            <a:spLocks noGrp="1" noChangeArrowheads="1"/>
          </p:cNvSpPr>
          <p:nvPr>
            <p:ph idx="1"/>
          </p:nvPr>
        </p:nvSpPr>
        <p:spPr/>
        <p:txBody>
          <a:bodyPr>
            <a:noAutofit/>
          </a:bodyPr>
          <a:lstStyle/>
          <a:p>
            <a:r>
              <a:rPr lang="en-US" sz="2000" dirty="0"/>
              <a:t>Failures</a:t>
            </a:r>
          </a:p>
          <a:p>
            <a:pPr lvl="1"/>
            <a:r>
              <a:rPr lang="en-US" sz="2000" dirty="0"/>
              <a:t>Usually can’t recover</a:t>
            </a:r>
          </a:p>
          <a:p>
            <a:pPr lvl="1"/>
            <a:r>
              <a:rPr lang="en-US" sz="2000" dirty="0"/>
              <a:t>If condition not checked, exception propagates up the stack</a:t>
            </a:r>
          </a:p>
          <a:p>
            <a:pPr lvl="1"/>
            <a:r>
              <a:rPr lang="en-US" sz="2000" dirty="0"/>
              <a:t>The top-level handler prints the stack trace</a:t>
            </a:r>
          </a:p>
          <a:p>
            <a:pPr lvl="1"/>
            <a:r>
              <a:rPr lang="en-US" sz="2000" dirty="0"/>
              <a:t>Unchecked exceptions the better choice (else many methods have to declare </a:t>
            </a:r>
            <a:r>
              <a:rPr lang="en-US" sz="2000"/>
              <a:t>they </a:t>
            </a:r>
            <a:r>
              <a:rPr lang="en-US" sz="2000" dirty="0"/>
              <a:t>could</a:t>
            </a:r>
            <a:r>
              <a:rPr lang="en-US" sz="2000"/>
              <a:t> throw </a:t>
            </a:r>
            <a:r>
              <a:rPr lang="en-US" sz="2000" dirty="0"/>
              <a:t>it)</a:t>
            </a:r>
          </a:p>
          <a:p>
            <a:endParaRPr lang="en-US" sz="2000" dirty="0"/>
          </a:p>
          <a:p>
            <a:r>
              <a:rPr lang="en-US" sz="2000" dirty="0"/>
              <a:t>Special results</a:t>
            </a:r>
          </a:p>
          <a:p>
            <a:pPr lvl="1"/>
            <a:r>
              <a:rPr lang="en-US" sz="2000" dirty="0"/>
              <a:t>Take special action and continue computing</a:t>
            </a:r>
          </a:p>
          <a:p>
            <a:pPr lvl="1"/>
            <a:r>
              <a:rPr lang="en-US" sz="2000" dirty="0"/>
              <a:t>Should always check for this condition</a:t>
            </a:r>
          </a:p>
          <a:p>
            <a:pPr lvl="1"/>
            <a:r>
              <a:rPr lang="en-US" sz="2000" dirty="0"/>
              <a:t>Should handle locally by code that knows how to continue</a:t>
            </a:r>
          </a:p>
          <a:p>
            <a:pPr lvl="1"/>
            <a:r>
              <a:rPr lang="en-US" sz="2000" dirty="0"/>
              <a:t>Checked exceptions the better choice (encourages local handling)</a:t>
            </a:r>
          </a:p>
        </p:txBody>
      </p:sp>
    </p:spTree>
    <p:extLst>
      <p:ext uri="{BB962C8B-B14F-4D97-AF65-F5344CB8AC3E}">
        <p14:creationId xmlns:p14="http://schemas.microsoft.com/office/powerpoint/2010/main" val="797713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dirty="0" smtClean="0"/>
              <a:t>Don’t ignore exceptions</a:t>
            </a:r>
          </a:p>
        </p:txBody>
      </p:sp>
      <p:sp>
        <p:nvSpPr>
          <p:cNvPr id="573443" name="Rectangle 3"/>
          <p:cNvSpPr>
            <a:spLocks noGrp="1" noChangeArrowheads="1"/>
          </p:cNvSpPr>
          <p:nvPr>
            <p:ph idx="1"/>
          </p:nvPr>
        </p:nvSpPr>
        <p:spPr>
          <a:xfrm>
            <a:off x="685800" y="1600200"/>
            <a:ext cx="8077200" cy="4800600"/>
          </a:xfrm>
        </p:spPr>
        <p:txBody>
          <a:bodyPr>
            <a:noAutofit/>
          </a:bodyPr>
          <a:lstStyle/>
          <a:p>
            <a:pPr marL="0" indent="0">
              <a:buNone/>
            </a:pPr>
            <a:r>
              <a:rPr lang="en-US" sz="2000" i="1" dirty="0" smtClean="0"/>
              <a:t>Effective Java</a:t>
            </a:r>
            <a:r>
              <a:rPr lang="en-US" sz="2000" dirty="0" smtClean="0"/>
              <a:t> Tip #65: Don't ignore exceptions</a:t>
            </a:r>
          </a:p>
          <a:p>
            <a:endParaRPr lang="en-US" sz="1000" dirty="0" smtClean="0"/>
          </a:p>
          <a:p>
            <a:pPr marL="0" indent="0">
              <a:buNone/>
            </a:pPr>
            <a:r>
              <a:rPr lang="en-US" sz="2000" dirty="0" smtClean="0"/>
              <a:t>Empty catch block is (common) poor style – often done to get code to compile despite checked exceptions</a:t>
            </a:r>
          </a:p>
          <a:p>
            <a:pPr lvl="1"/>
            <a:r>
              <a:rPr lang="en-US" sz="2000" dirty="0" smtClean="0"/>
              <a:t>Worse reason: to silently hide an error</a:t>
            </a:r>
          </a:p>
          <a:p>
            <a:pPr marL="365760" lvl="1" indent="0">
              <a:buNone/>
            </a:pPr>
            <a:r>
              <a:rPr lang="en-US" sz="2000" b="1" dirty="0" smtClean="0">
                <a:latin typeface="Courier New" pitchFamily="49" charset="0"/>
                <a:cs typeface="Courier New" pitchFamily="49" charset="0"/>
              </a:rPr>
              <a:t>try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readFile</a:t>
            </a:r>
            <a:r>
              <a:rPr lang="en-US" sz="2000" b="1" dirty="0" smtClean="0">
                <a:latin typeface="Courier New" pitchFamily="49" charset="0"/>
                <a:cs typeface="Courier New" pitchFamily="49" charset="0"/>
              </a:rPr>
              <a:t>(filename);</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catch (</a:t>
            </a:r>
            <a:r>
              <a:rPr lang="en-US" sz="2000" b="1" dirty="0" err="1" smtClean="0">
                <a:latin typeface="Courier New" pitchFamily="49" charset="0"/>
                <a:cs typeface="Courier New" pitchFamily="49" charset="0"/>
              </a:rPr>
              <a:t>IOException</a:t>
            </a:r>
            <a:r>
              <a:rPr lang="en-US" sz="2000" b="1" dirty="0" smtClean="0">
                <a:latin typeface="Courier New" pitchFamily="49" charset="0"/>
                <a:cs typeface="Courier New" pitchFamily="49" charset="0"/>
              </a:rPr>
              <a:t> </a:t>
            </a:r>
            <a:r>
              <a:rPr lang="en-US" sz="2000" b="1" dirty="0" smtClean="0">
                <a:solidFill>
                  <a:schemeClr val="accent2"/>
                </a:solidFill>
                <a:latin typeface="Courier New" pitchFamily="49" charset="0"/>
                <a:cs typeface="Courier New" pitchFamily="49" charset="0"/>
              </a:rPr>
              <a:t>e</a:t>
            </a:r>
            <a:r>
              <a:rPr lang="en-US" sz="2000" b="1" dirty="0" smtClean="0">
                <a:latin typeface="Courier New" pitchFamily="49" charset="0"/>
                <a:cs typeface="Courier New" pitchFamily="49" charset="0"/>
              </a:rPr>
              <a:t>) {}  </a:t>
            </a:r>
            <a:r>
              <a:rPr lang="en-US" sz="2000" b="1" dirty="0" smtClean="0">
                <a:solidFill>
                  <a:srgbClr val="7030A0"/>
                </a:solidFill>
                <a:latin typeface="Courier New" pitchFamily="49" charset="0"/>
                <a:cs typeface="Courier New" pitchFamily="49" charset="0"/>
              </a:rPr>
              <a:t>// silent failure</a:t>
            </a:r>
            <a:endParaRPr lang="en-US" sz="2000" dirty="0" smtClean="0">
              <a:solidFill>
                <a:srgbClr val="7030A0"/>
              </a:solidFill>
            </a:endParaRPr>
          </a:p>
          <a:p>
            <a:endParaRPr lang="en-US" sz="1000" dirty="0" smtClean="0"/>
          </a:p>
          <a:p>
            <a:pPr marL="0" indent="0">
              <a:buNone/>
            </a:pPr>
            <a:r>
              <a:rPr lang="en-US" sz="2000" dirty="0" smtClean="0"/>
              <a:t>At a minimum, print out the exception so you know it happened</a:t>
            </a:r>
          </a:p>
          <a:p>
            <a:pPr lvl="1"/>
            <a:r>
              <a:rPr lang="en-US" sz="2000" dirty="0" smtClean="0"/>
              <a:t>And exit if that’s appropriate for the application</a:t>
            </a:r>
          </a:p>
          <a:p>
            <a:pPr marL="400050" lvl="1" indent="0">
              <a:buNone/>
            </a:pPr>
            <a:r>
              <a:rPr lang="en-US" sz="2000" b="1" dirty="0" smtClean="0">
                <a:latin typeface="Courier New" pitchFamily="49" charset="0"/>
                <a:cs typeface="Courier New" pitchFamily="49" charset="0"/>
              </a:rPr>
              <a:t>} catch (</a:t>
            </a:r>
            <a:r>
              <a:rPr lang="en-US" sz="2000" b="1" dirty="0" err="1" smtClean="0">
                <a:latin typeface="Courier New" pitchFamily="49" charset="0"/>
                <a:cs typeface="Courier New" pitchFamily="49" charset="0"/>
              </a:rPr>
              <a:t>IOException</a:t>
            </a:r>
            <a:r>
              <a:rPr lang="en-US" sz="2000" b="1" dirty="0" smtClean="0">
                <a:latin typeface="Courier New" pitchFamily="49" charset="0"/>
                <a:cs typeface="Courier New" pitchFamily="49" charset="0"/>
              </a:rPr>
              <a:t> </a:t>
            </a:r>
            <a:r>
              <a:rPr lang="en-US" sz="2000" b="1" dirty="0" smtClean="0">
                <a:solidFill>
                  <a:schemeClr val="accent2"/>
                </a:solidFill>
                <a:latin typeface="Courier New" pitchFamily="49" charset="0"/>
                <a:cs typeface="Courier New" pitchFamily="49" charset="0"/>
              </a:rPr>
              <a:t>e</a:t>
            </a:r>
            <a:r>
              <a:rPr lang="en-US" sz="2000" b="1" dirty="0" smtClean="0">
                <a:latin typeface="Courier New" pitchFamily="49" charset="0"/>
                <a:cs typeface="Courier New" pitchFamily="49" charset="0"/>
              </a:rPr>
              <a:t>) {</a:t>
            </a:r>
            <a:br>
              <a:rPr lang="en-US" sz="2000" b="1" dirty="0" smtClean="0">
                <a:latin typeface="Courier New" pitchFamily="49" charset="0"/>
                <a:cs typeface="Courier New" pitchFamily="49" charset="0"/>
              </a:rPr>
            </a:b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e.printStackTrace</a:t>
            </a:r>
            <a:r>
              <a:rPr lang="en-US" sz="2000" b="1" dirty="0" smtClean="0">
                <a:latin typeface="Courier New" pitchFamily="49" charset="0"/>
                <a:cs typeface="Courier New" pitchFamily="49" charset="0"/>
              </a:rPr>
              <a:t>();</a:t>
            </a:r>
          </a:p>
          <a:p>
            <a:pPr marL="400050" lvl="1" indent="0">
              <a:buNone/>
            </a:pPr>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err="1" smtClean="0">
                <a:latin typeface="Courier New" pitchFamily="49" charset="0"/>
                <a:cs typeface="Courier New" pitchFamily="49" charset="0"/>
              </a:rPr>
              <a:t>System.exit</a:t>
            </a:r>
            <a:r>
              <a:rPr lang="en-US" sz="2000" b="1" dirty="0" smtClean="0">
                <a:latin typeface="Courier New" pitchFamily="49" charset="0"/>
                <a:cs typeface="Courier New" pitchFamily="49" charset="0"/>
              </a:rPr>
              <a:t>(1);</a:t>
            </a:r>
          </a:p>
          <a:p>
            <a:pPr marL="400050" lvl="1" indent="0">
              <a:buNone/>
            </a:pPr>
            <a:r>
              <a:rPr lang="en-US" sz="2000" b="1" dirty="0" smtClean="0">
                <a:latin typeface="Courier New" pitchFamily="49" charset="0"/>
                <a:cs typeface="Courier New" pitchFamily="49" charset="0"/>
              </a:rPr>
              <a:t>}</a:t>
            </a:r>
          </a:p>
        </p:txBody>
      </p:sp>
    </p:spTree>
    <p:extLst>
      <p:ext uri="{BB962C8B-B14F-4D97-AF65-F5344CB8AC3E}">
        <p14:creationId xmlns:p14="http://schemas.microsoft.com/office/powerpoint/2010/main" val="154305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US" dirty="0"/>
          </a:p>
        </p:txBody>
      </p:sp>
      <p:sp>
        <p:nvSpPr>
          <p:cNvPr id="3" name="Content Placeholder 2"/>
          <p:cNvSpPr>
            <a:spLocks noGrp="1"/>
          </p:cNvSpPr>
          <p:nvPr>
            <p:ph idx="1"/>
          </p:nvPr>
        </p:nvSpPr>
        <p:spPr>
          <a:xfrm>
            <a:off x="685800" y="1447800"/>
            <a:ext cx="7772400" cy="4953000"/>
          </a:xfrm>
        </p:spPr>
        <p:txBody>
          <a:bodyPr/>
          <a:lstStyle/>
          <a:p>
            <a:r>
              <a:rPr lang="en-US" sz="2000" dirty="0" smtClean="0"/>
              <a:t>General concepts about dealing with errors and failures</a:t>
            </a:r>
          </a:p>
          <a:p>
            <a:endParaRPr lang="en-US" sz="1000" dirty="0" smtClean="0"/>
          </a:p>
          <a:p>
            <a:r>
              <a:rPr lang="en-US" sz="2000" dirty="0" smtClean="0"/>
              <a:t>Assertions: what, why, how</a:t>
            </a:r>
          </a:p>
          <a:p>
            <a:pPr lvl="1"/>
            <a:r>
              <a:rPr lang="en-US" sz="2000" dirty="0" smtClean="0"/>
              <a:t>For things you believe will/should never happen</a:t>
            </a:r>
          </a:p>
          <a:p>
            <a:pPr lvl="1"/>
            <a:endParaRPr lang="en-US" sz="1000" dirty="0"/>
          </a:p>
          <a:p>
            <a:r>
              <a:rPr lang="en-US" sz="2000" dirty="0" smtClean="0"/>
              <a:t>Exceptions: what, how </a:t>
            </a:r>
            <a:r>
              <a:rPr lang="en-US" sz="2000" i="1" dirty="0"/>
              <a:t>in Java</a:t>
            </a:r>
            <a:endParaRPr lang="en-US" sz="2000" dirty="0" smtClean="0"/>
          </a:p>
          <a:p>
            <a:pPr lvl="1">
              <a:spcBef>
                <a:spcPts val="0"/>
              </a:spcBef>
            </a:pPr>
            <a:r>
              <a:rPr lang="en-US" sz="2000" dirty="0" smtClean="0"/>
              <a:t>How to throw, catch, and declare exceptions</a:t>
            </a:r>
            <a:endParaRPr lang="en-US" sz="2000" i="1" dirty="0" smtClean="0"/>
          </a:p>
          <a:p>
            <a:pPr lvl="1">
              <a:spcBef>
                <a:spcPts val="0"/>
              </a:spcBef>
            </a:pPr>
            <a:r>
              <a:rPr lang="en-US" sz="2000" dirty="0" smtClean="0"/>
              <a:t>Subtyping of exceptions</a:t>
            </a:r>
          </a:p>
          <a:p>
            <a:pPr lvl="1">
              <a:spcBef>
                <a:spcPts val="0"/>
              </a:spcBef>
            </a:pPr>
            <a:r>
              <a:rPr lang="en-US" sz="2000" dirty="0" smtClean="0"/>
              <a:t>Checked vs. unchecked exceptions</a:t>
            </a:r>
          </a:p>
          <a:p>
            <a:pPr lvl="1"/>
            <a:endParaRPr lang="en-US" sz="1000" dirty="0"/>
          </a:p>
          <a:p>
            <a:r>
              <a:rPr lang="en-US" sz="2000" dirty="0" smtClean="0"/>
              <a:t>Exceptions: why </a:t>
            </a:r>
            <a:r>
              <a:rPr lang="en-US" sz="2000" i="1" dirty="0" smtClean="0"/>
              <a:t>in general</a:t>
            </a:r>
          </a:p>
          <a:p>
            <a:pPr lvl="1">
              <a:spcBef>
                <a:spcPts val="0"/>
              </a:spcBef>
            </a:pPr>
            <a:r>
              <a:rPr lang="en-US" sz="2000" dirty="0" smtClean="0"/>
              <a:t>For things you believe are bad and should rarely happen</a:t>
            </a:r>
          </a:p>
          <a:p>
            <a:pPr lvl="1">
              <a:spcBef>
                <a:spcPts val="0"/>
              </a:spcBef>
            </a:pPr>
            <a:r>
              <a:rPr lang="en-US" sz="2000" dirty="0" smtClean="0"/>
              <a:t>And many other style issues</a:t>
            </a:r>
          </a:p>
          <a:p>
            <a:pPr lvl="1"/>
            <a:endParaRPr lang="en-US" sz="1000" dirty="0"/>
          </a:p>
          <a:p>
            <a:r>
              <a:rPr lang="en-US" sz="2000" dirty="0" smtClean="0">
                <a:solidFill>
                  <a:schemeClr val="accent2"/>
                </a:solidFill>
              </a:rPr>
              <a:t>Alternative with trade-offs: Returning special values</a:t>
            </a:r>
          </a:p>
          <a:p>
            <a:endParaRPr lang="en-US" sz="1000" dirty="0"/>
          </a:p>
          <a:p>
            <a:r>
              <a:rPr lang="en-US" sz="2000" dirty="0" smtClean="0"/>
              <a:t>Summary and review</a:t>
            </a:r>
          </a:p>
          <a:p>
            <a:endParaRPr lang="en-US" sz="2000" dirty="0"/>
          </a:p>
          <a:p>
            <a:endParaRPr lang="en-US" sz="2000" dirty="0"/>
          </a:p>
        </p:txBody>
      </p:sp>
    </p:spTree>
    <p:extLst>
      <p:ext uri="{BB962C8B-B14F-4D97-AF65-F5344CB8AC3E}">
        <p14:creationId xmlns:p14="http://schemas.microsoft.com/office/powerpoint/2010/main" val="1204949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rmAutofit/>
          </a:bodyPr>
          <a:lstStyle/>
          <a:p>
            <a:r>
              <a:rPr lang="en-US" dirty="0"/>
              <a:t>Informing the client of a problem</a:t>
            </a:r>
          </a:p>
        </p:txBody>
      </p:sp>
      <p:sp>
        <p:nvSpPr>
          <p:cNvPr id="321539" name="Rectangle 3"/>
          <p:cNvSpPr>
            <a:spLocks noGrp="1" noChangeArrowheads="1"/>
          </p:cNvSpPr>
          <p:nvPr>
            <p:ph idx="1"/>
          </p:nvPr>
        </p:nvSpPr>
        <p:spPr>
          <a:xfrm>
            <a:off x="685800" y="1371600"/>
            <a:ext cx="8001000" cy="5181600"/>
          </a:xfrm>
        </p:spPr>
        <p:txBody>
          <a:bodyPr>
            <a:normAutofit lnSpcReduction="10000"/>
          </a:bodyPr>
          <a:lstStyle/>
          <a:p>
            <a:pPr>
              <a:buNone/>
            </a:pPr>
            <a:r>
              <a:rPr lang="en-US" sz="2000" dirty="0"/>
              <a:t>Special </a:t>
            </a:r>
            <a:r>
              <a:rPr lang="en-US" sz="2000" dirty="0" smtClean="0"/>
              <a:t>value:</a:t>
            </a:r>
            <a:endParaRPr lang="en-US" sz="2000" dirty="0"/>
          </a:p>
          <a:p>
            <a:pPr lvl="1"/>
            <a:r>
              <a:rPr lang="en-US" sz="2000" b="1" dirty="0">
                <a:latin typeface="Courier New" pitchFamily="49" charset="0"/>
              </a:rPr>
              <a:t>null</a:t>
            </a:r>
            <a:r>
              <a:rPr lang="en-US" sz="2000" dirty="0"/>
              <a:t> </a:t>
            </a:r>
            <a:r>
              <a:rPr lang="en-US" sz="2000" dirty="0" smtClean="0"/>
              <a:t>for </a:t>
            </a:r>
            <a:r>
              <a:rPr lang="en-US" sz="2000" b="1" dirty="0" err="1">
                <a:latin typeface="Courier New" panose="02070309020205020404" pitchFamily="49" charset="0"/>
                <a:cs typeface="Courier New" panose="02070309020205020404" pitchFamily="49" charset="0"/>
              </a:rPr>
              <a:t>Map.get</a:t>
            </a:r>
            <a:endParaRPr lang="en-US" sz="2000" b="1" dirty="0">
              <a:latin typeface="Courier New" panose="02070309020205020404" pitchFamily="49" charset="0"/>
              <a:cs typeface="Courier New" panose="02070309020205020404" pitchFamily="49" charset="0"/>
            </a:endParaRPr>
          </a:p>
          <a:p>
            <a:pPr lvl="1"/>
            <a:r>
              <a:rPr lang="en-US" sz="2000" b="1" dirty="0">
                <a:latin typeface="Courier New" pitchFamily="49" charset="0"/>
              </a:rPr>
              <a:t>-1</a:t>
            </a:r>
            <a:r>
              <a:rPr lang="en-US" sz="2000" dirty="0"/>
              <a:t> </a:t>
            </a:r>
            <a:r>
              <a:rPr lang="en-US" sz="2000" dirty="0" smtClean="0"/>
              <a:t>for </a:t>
            </a:r>
            <a:r>
              <a:rPr lang="en-US" sz="2000" b="1" dirty="0" err="1">
                <a:latin typeface="Courier New" panose="02070309020205020404" pitchFamily="49" charset="0"/>
                <a:cs typeface="Courier New" panose="02070309020205020404" pitchFamily="49" charset="0"/>
              </a:rPr>
              <a:t>indexOf</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itchFamily="49" charset="0"/>
              </a:rPr>
              <a:t>NaN</a:t>
            </a:r>
            <a:r>
              <a:rPr lang="en-US" sz="2000" dirty="0"/>
              <a:t> </a:t>
            </a:r>
            <a:r>
              <a:rPr lang="en-US" sz="2000" dirty="0" smtClean="0"/>
              <a:t>for </a:t>
            </a:r>
            <a:r>
              <a:rPr lang="en-US" sz="2000" b="1" dirty="0" err="1">
                <a:latin typeface="Courier New" panose="02070309020205020404" pitchFamily="49" charset="0"/>
                <a:cs typeface="Courier New" panose="02070309020205020404" pitchFamily="49" charset="0"/>
              </a:rPr>
              <a:t>sqrt</a:t>
            </a:r>
            <a:r>
              <a:rPr lang="en-US" sz="2000" dirty="0"/>
              <a:t> of negative number</a:t>
            </a:r>
          </a:p>
          <a:p>
            <a:pPr>
              <a:buNone/>
            </a:pPr>
            <a:endParaRPr lang="en-US" sz="800" dirty="0" smtClean="0"/>
          </a:p>
          <a:p>
            <a:pPr>
              <a:buNone/>
            </a:pPr>
            <a:r>
              <a:rPr lang="en-US" sz="2000" dirty="0" smtClean="0"/>
              <a:t>Advantages:</a:t>
            </a:r>
          </a:p>
          <a:p>
            <a:pPr lvl="1"/>
            <a:r>
              <a:rPr lang="en-US" sz="2000" dirty="0" smtClean="0"/>
              <a:t>For a normal-</a:t>
            </a:r>
            <a:r>
              <a:rPr lang="en-US" sz="2000" dirty="0" err="1" smtClean="0"/>
              <a:t>ish</a:t>
            </a:r>
            <a:r>
              <a:rPr lang="en-US" sz="2000" dirty="0" smtClean="0"/>
              <a:t>, common case, it “is” the result</a:t>
            </a:r>
          </a:p>
          <a:p>
            <a:pPr lvl="1"/>
            <a:r>
              <a:rPr lang="en-US" sz="2000" dirty="0" smtClean="0"/>
              <a:t>Less verbose clients than try/catch machinery</a:t>
            </a:r>
            <a:endParaRPr lang="en-US" sz="2000" dirty="0"/>
          </a:p>
          <a:p>
            <a:pPr>
              <a:buNone/>
            </a:pPr>
            <a:endParaRPr lang="en-US" sz="800" dirty="0" smtClean="0"/>
          </a:p>
          <a:p>
            <a:pPr>
              <a:buNone/>
            </a:pPr>
            <a:r>
              <a:rPr lang="en-US" sz="2000" dirty="0" smtClean="0"/>
              <a:t>Disadvantages:</a:t>
            </a:r>
          </a:p>
          <a:p>
            <a:pPr lvl="1"/>
            <a:r>
              <a:rPr lang="en-US" sz="2000" dirty="0" smtClean="0"/>
              <a:t>Error-prone: Callers forget to check, forget spec, etc.</a:t>
            </a:r>
          </a:p>
          <a:p>
            <a:pPr lvl="1"/>
            <a:r>
              <a:rPr lang="en-US" sz="2000" dirty="0" smtClean="0"/>
              <a:t>Need “extra” result: Doesn’t work if every result could be real </a:t>
            </a:r>
          </a:p>
          <a:p>
            <a:pPr lvl="2"/>
            <a:r>
              <a:rPr lang="en-US" sz="2000" dirty="0" smtClean="0"/>
              <a:t>Example: if a map could store </a:t>
            </a:r>
            <a:r>
              <a:rPr lang="en-US" sz="2000" b="1" dirty="0" smtClean="0">
                <a:latin typeface="Courier New" panose="02070309020205020404" pitchFamily="49" charset="0"/>
                <a:cs typeface="Courier New" panose="02070309020205020404" pitchFamily="49" charset="0"/>
              </a:rPr>
              <a:t>null</a:t>
            </a:r>
            <a:r>
              <a:rPr lang="en-US" sz="2000" dirty="0" smtClean="0"/>
              <a:t> keys</a:t>
            </a:r>
          </a:p>
          <a:p>
            <a:pPr lvl="1"/>
            <a:r>
              <a:rPr lang="en-US" sz="2000" dirty="0" smtClean="0"/>
              <a:t>Has to be propagated manually one call at a time</a:t>
            </a:r>
          </a:p>
          <a:p>
            <a:pPr marL="0" indent="0">
              <a:buNone/>
            </a:pPr>
            <a:endParaRPr lang="en-US" sz="800" dirty="0" smtClean="0"/>
          </a:p>
          <a:p>
            <a:pPr marL="0" indent="0">
              <a:buNone/>
            </a:pPr>
            <a:r>
              <a:rPr lang="en-US" sz="2000" dirty="0" smtClean="0"/>
              <a:t>General Java style advice: Exceptions for exceptional conditions</a:t>
            </a:r>
          </a:p>
          <a:p>
            <a:pPr lvl="1"/>
            <a:r>
              <a:rPr lang="en-US" sz="2000" dirty="0" smtClean="0"/>
              <a:t>Up for debate if </a:t>
            </a:r>
            <a:r>
              <a:rPr lang="en-US" sz="2000" b="1" dirty="0" err="1" smtClean="0">
                <a:latin typeface="Courier New" panose="02070309020205020404" pitchFamily="49" charset="0"/>
                <a:cs typeface="Courier New" panose="02070309020205020404" pitchFamily="49" charset="0"/>
              </a:rPr>
              <a:t>indexOf</a:t>
            </a:r>
            <a:r>
              <a:rPr lang="en-US" sz="2000" dirty="0" smtClean="0"/>
              <a:t> not-present-value is exceptional</a:t>
            </a:r>
          </a:p>
          <a:p>
            <a:pPr marL="0" indent="0">
              <a:buNone/>
            </a:pPr>
            <a:endParaRPr lang="en-US" sz="2000" dirty="0"/>
          </a:p>
        </p:txBody>
      </p:sp>
    </p:spTree>
    <p:extLst>
      <p:ext uri="{BB962C8B-B14F-4D97-AF65-F5344CB8AC3E}">
        <p14:creationId xmlns:p14="http://schemas.microsoft.com/office/powerpoint/2010/main" val="1661504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values in C/C++/others</a:t>
            </a:r>
            <a:endParaRPr lang="en-US" dirty="0"/>
          </a:p>
        </p:txBody>
      </p:sp>
      <p:sp>
        <p:nvSpPr>
          <p:cNvPr id="3" name="Content Placeholder 2"/>
          <p:cNvSpPr>
            <a:spLocks noGrp="1"/>
          </p:cNvSpPr>
          <p:nvPr>
            <p:ph idx="1"/>
          </p:nvPr>
        </p:nvSpPr>
        <p:spPr>
          <a:xfrm>
            <a:off x="685800" y="1600200"/>
            <a:ext cx="8001000" cy="4495800"/>
          </a:xfrm>
        </p:spPr>
        <p:txBody>
          <a:bodyPr/>
          <a:lstStyle/>
          <a:p>
            <a:r>
              <a:rPr lang="en-US" sz="2000" dirty="0" smtClean="0"/>
              <a:t>For errors and exceptional conditions in Java, use exceptions!</a:t>
            </a:r>
          </a:p>
          <a:p>
            <a:endParaRPr lang="en-US" sz="1000" dirty="0"/>
          </a:p>
          <a:p>
            <a:r>
              <a:rPr lang="en-US" sz="2000" dirty="0" smtClean="0"/>
              <a:t>But C doesn’t have exceptions and some C++ projects avoid them</a:t>
            </a:r>
          </a:p>
          <a:p>
            <a:endParaRPr lang="en-US" sz="1000" dirty="0"/>
          </a:p>
          <a:p>
            <a:r>
              <a:rPr lang="en-US" sz="2000" dirty="0" smtClean="0"/>
              <a:t>Over decades, a common idiom has emerged</a:t>
            </a:r>
          </a:p>
          <a:p>
            <a:pPr lvl="1"/>
            <a:r>
              <a:rPr lang="en-US" sz="2000" dirty="0" smtClean="0"/>
              <a:t>Error-prone but you can get used to it </a:t>
            </a:r>
            <a:r>
              <a:rPr lang="en-US" sz="2000" dirty="0" smtClean="0">
                <a:sym typeface="Wingdings" panose="05000000000000000000" pitchFamily="2" charset="2"/>
              </a:rPr>
              <a:t></a:t>
            </a:r>
            <a:endParaRPr lang="en-US" sz="2000" dirty="0" smtClean="0"/>
          </a:p>
          <a:p>
            <a:pPr lvl="1"/>
            <a:r>
              <a:rPr lang="en-US" sz="2000" dirty="0" smtClean="0"/>
              <a:t>Affects how you read code</a:t>
            </a:r>
          </a:p>
          <a:p>
            <a:pPr lvl="1"/>
            <a:r>
              <a:rPr lang="en-US" sz="2000" dirty="0" smtClean="0"/>
              <a:t>Put “results” in “out-parameters”</a:t>
            </a:r>
          </a:p>
          <a:p>
            <a:pPr lvl="1"/>
            <a:r>
              <a:rPr lang="en-US" sz="2000" dirty="0" smtClean="0"/>
              <a:t>Result is a </a:t>
            </a:r>
            <a:r>
              <a:rPr lang="en-US" sz="2000" dirty="0" err="1" smtClean="0"/>
              <a:t>boolean</a:t>
            </a:r>
            <a:r>
              <a:rPr lang="en-US" sz="2000" dirty="0" smtClean="0"/>
              <a:t> (</a:t>
            </a:r>
            <a:r>
              <a:rPr lang="en-US" sz="2000" dirty="0" err="1" smtClean="0"/>
              <a:t>int</a:t>
            </a:r>
            <a:r>
              <a:rPr lang="en-US" sz="2000" dirty="0" smtClean="0"/>
              <a:t> in C) to indicate success or failure</a:t>
            </a:r>
          </a:p>
          <a:p>
            <a:pPr marL="457200" lvl="1" indent="0">
              <a:buNone/>
            </a:pPr>
            <a:endParaRPr lang="en-US" sz="1000" dirty="0" smtClean="0"/>
          </a:p>
          <a:p>
            <a:pPr marL="457200" lvl="1" indent="0">
              <a:buNone/>
            </a:pPr>
            <a:r>
              <a:rPr lang="en-US" sz="2000" b="1" dirty="0">
                <a:latin typeface="Courier New" panose="02070309020205020404" pitchFamily="49" charset="0"/>
                <a:cs typeface="Courier New" panose="02070309020205020404" pitchFamily="49" charset="0"/>
              </a:rPr>
              <a:t>t</a:t>
            </a:r>
            <a:r>
              <a:rPr lang="en-US" sz="2000" b="1" dirty="0" smtClean="0">
                <a:latin typeface="Courier New" panose="02070309020205020404" pitchFamily="49" charset="0"/>
                <a:cs typeface="Courier New" panose="02070309020205020404" pitchFamily="49" charset="0"/>
              </a:rPr>
              <a:t>ype result;</a:t>
            </a:r>
            <a:endParaRPr lang="en-US" sz="2000" b="1" dirty="0">
              <a:latin typeface="Courier New" panose="02070309020205020404" pitchFamily="49" charset="0"/>
              <a:cs typeface="Courier New" panose="02070309020205020404" pitchFamily="49" charset="0"/>
            </a:endParaRPr>
          </a:p>
          <a:p>
            <a:pPr marL="457200" lvl="1" indent="0">
              <a:buNone/>
            </a:pPr>
            <a:r>
              <a:rPr lang="en-US" sz="2000" b="1" dirty="0" smtClean="0">
                <a:latin typeface="Courier New" panose="02070309020205020404" pitchFamily="49" charset="0"/>
                <a:cs typeface="Courier New" panose="02070309020205020404" pitchFamily="49" charset="0"/>
              </a:rPr>
              <a:t>if(!</a:t>
            </a:r>
            <a:r>
              <a:rPr lang="en-US" sz="2000" b="1" dirty="0" err="1" smtClean="0">
                <a:latin typeface="Courier New" panose="02070309020205020404" pitchFamily="49" charset="0"/>
                <a:cs typeface="Courier New" panose="02070309020205020404" pitchFamily="49" charset="0"/>
              </a:rPr>
              <a:t>computeSomething</a:t>
            </a:r>
            <a:r>
              <a:rPr lang="en-US" sz="2000" b="1" dirty="0" smtClean="0">
                <a:latin typeface="Courier New" panose="02070309020205020404" pitchFamily="49" charset="0"/>
                <a:cs typeface="Courier New" panose="02070309020205020404" pitchFamily="49" charset="0"/>
              </a:rPr>
              <a:t>(&amp;result)) { … return 1; }</a:t>
            </a:r>
          </a:p>
          <a:p>
            <a:pPr marL="457200" lvl="1" indent="0">
              <a:buNone/>
            </a:pPr>
            <a:r>
              <a:rPr lang="en-US" sz="2000" b="1" dirty="0" smtClean="0">
                <a:latin typeface="Courier New" panose="02070309020205020404" pitchFamily="49" charset="0"/>
                <a:cs typeface="Courier New" panose="02070309020205020404" pitchFamily="49" charset="0"/>
              </a:rPr>
              <a:t>// no "exception", use result</a:t>
            </a:r>
          </a:p>
          <a:p>
            <a:pPr marL="457200" lvl="1" indent="0">
              <a:buNone/>
            </a:pPr>
            <a:endParaRPr lang="en-US" sz="1000" b="1" dirty="0">
              <a:latin typeface="Courier New" panose="02070309020205020404" pitchFamily="49" charset="0"/>
              <a:cs typeface="Courier New" panose="02070309020205020404" pitchFamily="49" charset="0"/>
            </a:endParaRPr>
          </a:p>
          <a:p>
            <a:r>
              <a:rPr lang="en-US" sz="2000" dirty="0" smtClean="0">
                <a:latin typeface="+mj-lt"/>
                <a:cs typeface="Courier New" panose="02070309020205020404" pitchFamily="49" charset="0"/>
              </a:rPr>
              <a:t>Bad, but less bad than error-code-in-global-variable</a:t>
            </a:r>
            <a:endParaRPr lang="en-US" sz="2000" dirty="0">
              <a:latin typeface="+mj-lt"/>
              <a:cs typeface="Courier New" panose="02070309020205020404" pitchFamily="49" charset="0"/>
            </a:endParaRPr>
          </a:p>
        </p:txBody>
      </p:sp>
    </p:spTree>
    <p:extLst>
      <p:ext uri="{BB962C8B-B14F-4D97-AF65-F5344CB8AC3E}">
        <p14:creationId xmlns:p14="http://schemas.microsoft.com/office/powerpoint/2010/main" val="928675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US" dirty="0"/>
          </a:p>
        </p:txBody>
      </p:sp>
      <p:sp>
        <p:nvSpPr>
          <p:cNvPr id="3" name="Content Placeholder 2"/>
          <p:cNvSpPr>
            <a:spLocks noGrp="1"/>
          </p:cNvSpPr>
          <p:nvPr>
            <p:ph idx="1"/>
          </p:nvPr>
        </p:nvSpPr>
        <p:spPr>
          <a:xfrm>
            <a:off x="685800" y="1447800"/>
            <a:ext cx="7772400" cy="4953000"/>
          </a:xfrm>
        </p:spPr>
        <p:txBody>
          <a:bodyPr/>
          <a:lstStyle/>
          <a:p>
            <a:r>
              <a:rPr lang="en-US" sz="2000" dirty="0" smtClean="0"/>
              <a:t>General concepts about dealing with errors and failures</a:t>
            </a:r>
          </a:p>
          <a:p>
            <a:endParaRPr lang="en-US" sz="1000" dirty="0" smtClean="0"/>
          </a:p>
          <a:p>
            <a:r>
              <a:rPr lang="en-US" sz="2000" dirty="0" smtClean="0"/>
              <a:t>Assertions: what, why, how</a:t>
            </a:r>
          </a:p>
          <a:p>
            <a:pPr lvl="1"/>
            <a:r>
              <a:rPr lang="en-US" sz="2000" dirty="0" smtClean="0"/>
              <a:t>For things you believe will/should never happen</a:t>
            </a:r>
          </a:p>
          <a:p>
            <a:pPr lvl="1"/>
            <a:endParaRPr lang="en-US" sz="1000" dirty="0"/>
          </a:p>
          <a:p>
            <a:r>
              <a:rPr lang="en-US" sz="2000" dirty="0" smtClean="0"/>
              <a:t>Exceptions: what, how </a:t>
            </a:r>
            <a:r>
              <a:rPr lang="en-US" sz="2000" i="1" dirty="0"/>
              <a:t>in Java</a:t>
            </a:r>
            <a:endParaRPr lang="en-US" sz="2000" dirty="0" smtClean="0"/>
          </a:p>
          <a:p>
            <a:pPr lvl="1">
              <a:spcBef>
                <a:spcPts val="0"/>
              </a:spcBef>
            </a:pPr>
            <a:r>
              <a:rPr lang="en-US" sz="2000" dirty="0" smtClean="0"/>
              <a:t>How to throw, catch, and declare exceptions</a:t>
            </a:r>
            <a:endParaRPr lang="en-US" sz="2000" i="1" dirty="0" smtClean="0"/>
          </a:p>
          <a:p>
            <a:pPr lvl="1">
              <a:spcBef>
                <a:spcPts val="0"/>
              </a:spcBef>
            </a:pPr>
            <a:r>
              <a:rPr lang="en-US" sz="2000" dirty="0" smtClean="0"/>
              <a:t>Subtyping of exceptions</a:t>
            </a:r>
          </a:p>
          <a:p>
            <a:pPr lvl="1">
              <a:spcBef>
                <a:spcPts val="0"/>
              </a:spcBef>
            </a:pPr>
            <a:r>
              <a:rPr lang="en-US" sz="2000" dirty="0" smtClean="0"/>
              <a:t>Checked vs. unchecked exceptions</a:t>
            </a:r>
          </a:p>
          <a:p>
            <a:pPr lvl="1"/>
            <a:endParaRPr lang="en-US" sz="1000" dirty="0"/>
          </a:p>
          <a:p>
            <a:r>
              <a:rPr lang="en-US" sz="2000" dirty="0" smtClean="0"/>
              <a:t>Exceptions: why </a:t>
            </a:r>
            <a:r>
              <a:rPr lang="en-US" sz="2000" i="1" dirty="0" smtClean="0"/>
              <a:t>in general</a:t>
            </a:r>
          </a:p>
          <a:p>
            <a:pPr lvl="1">
              <a:spcBef>
                <a:spcPts val="0"/>
              </a:spcBef>
            </a:pPr>
            <a:r>
              <a:rPr lang="en-US" sz="2000" dirty="0" smtClean="0"/>
              <a:t>For things you believe are bad and should rarely happen</a:t>
            </a:r>
          </a:p>
          <a:p>
            <a:pPr lvl="1">
              <a:spcBef>
                <a:spcPts val="0"/>
              </a:spcBef>
            </a:pPr>
            <a:r>
              <a:rPr lang="en-US" sz="2000" dirty="0" smtClean="0"/>
              <a:t>And many other style issues</a:t>
            </a:r>
          </a:p>
          <a:p>
            <a:pPr lvl="1"/>
            <a:endParaRPr lang="en-US" sz="1000" dirty="0"/>
          </a:p>
          <a:p>
            <a:r>
              <a:rPr lang="en-US" sz="2000" dirty="0" smtClean="0"/>
              <a:t>Alternative with trade-offs: Returning special values</a:t>
            </a:r>
          </a:p>
          <a:p>
            <a:endParaRPr lang="en-US" sz="1000" dirty="0"/>
          </a:p>
          <a:p>
            <a:r>
              <a:rPr lang="en-US" sz="2000" dirty="0" smtClean="0">
                <a:solidFill>
                  <a:schemeClr val="accent2"/>
                </a:solidFill>
              </a:rPr>
              <a:t>Summary and review</a:t>
            </a:r>
          </a:p>
          <a:p>
            <a:endParaRPr lang="en-US" sz="2000" dirty="0"/>
          </a:p>
          <a:p>
            <a:endParaRPr lang="en-US" sz="2000" dirty="0"/>
          </a:p>
        </p:txBody>
      </p:sp>
    </p:spTree>
    <p:extLst>
      <p:ext uri="{BB962C8B-B14F-4D97-AF65-F5344CB8AC3E}">
        <p14:creationId xmlns:p14="http://schemas.microsoft.com/office/powerpoint/2010/main" val="1204949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normAutofit/>
          </a:bodyPr>
          <a:lstStyle/>
          <a:p>
            <a:r>
              <a:rPr lang="en-US" dirty="0" smtClean="0"/>
              <a:t>Exceptions: review</a:t>
            </a:r>
            <a:endParaRPr lang="en-US" dirty="0"/>
          </a:p>
        </p:txBody>
      </p:sp>
      <p:sp>
        <p:nvSpPr>
          <p:cNvPr id="283651" name="Rectangle 3"/>
          <p:cNvSpPr>
            <a:spLocks noGrp="1" noChangeArrowheads="1"/>
          </p:cNvSpPr>
          <p:nvPr>
            <p:ph idx="1"/>
          </p:nvPr>
        </p:nvSpPr>
        <p:spPr>
          <a:xfrm>
            <a:off x="685800" y="1600200"/>
            <a:ext cx="7772400" cy="4648200"/>
          </a:xfrm>
        </p:spPr>
        <p:txBody>
          <a:bodyPr>
            <a:normAutofit lnSpcReduction="10000"/>
          </a:bodyPr>
          <a:lstStyle/>
          <a:p>
            <a:pPr>
              <a:buNone/>
            </a:pPr>
            <a:r>
              <a:rPr lang="en-US" sz="2000" dirty="0"/>
              <a:t>Use an </a:t>
            </a:r>
            <a:r>
              <a:rPr lang="en-US" sz="2000" dirty="0">
                <a:solidFill>
                  <a:schemeClr val="accent2"/>
                </a:solidFill>
              </a:rPr>
              <a:t>exception</a:t>
            </a:r>
            <a:r>
              <a:rPr lang="en-US" sz="2000" dirty="0"/>
              <a:t> when</a:t>
            </a:r>
          </a:p>
          <a:p>
            <a:pPr lvl="1"/>
            <a:r>
              <a:rPr lang="en-US" sz="2000" dirty="0"/>
              <a:t>Used in a broad or unpredictable context</a:t>
            </a:r>
          </a:p>
          <a:p>
            <a:pPr lvl="1"/>
            <a:r>
              <a:rPr lang="en-US" sz="2000" dirty="0"/>
              <a:t>Checking the condition is feasible</a:t>
            </a:r>
          </a:p>
          <a:p>
            <a:pPr>
              <a:buNone/>
            </a:pPr>
            <a:endParaRPr lang="en-US" sz="1000" dirty="0" smtClean="0"/>
          </a:p>
          <a:p>
            <a:pPr>
              <a:buNone/>
            </a:pPr>
            <a:r>
              <a:rPr lang="en-US" sz="2000" dirty="0" smtClean="0"/>
              <a:t>Use </a:t>
            </a:r>
            <a:r>
              <a:rPr lang="en-US" sz="2000" dirty="0"/>
              <a:t>a </a:t>
            </a:r>
            <a:r>
              <a:rPr lang="en-US" sz="2000" dirty="0">
                <a:solidFill>
                  <a:schemeClr val="accent2"/>
                </a:solidFill>
              </a:rPr>
              <a:t>precondition</a:t>
            </a:r>
            <a:r>
              <a:rPr lang="en-US" sz="2000" dirty="0"/>
              <a:t> when</a:t>
            </a:r>
          </a:p>
          <a:p>
            <a:pPr lvl="1"/>
            <a:r>
              <a:rPr lang="en-US" sz="2000" dirty="0"/>
              <a:t>Checking would be prohibitive</a:t>
            </a:r>
          </a:p>
          <a:p>
            <a:pPr lvl="2"/>
            <a:r>
              <a:rPr lang="en-US" sz="2000" dirty="0"/>
              <a:t>E.g., requiring that a list be sorted</a:t>
            </a:r>
          </a:p>
          <a:p>
            <a:pPr lvl="1"/>
            <a:r>
              <a:rPr lang="en-US" sz="2000" dirty="0"/>
              <a:t>Used in a narrow context in which calls can be </a:t>
            </a:r>
            <a:r>
              <a:rPr lang="en-US" sz="2000" dirty="0" smtClean="0"/>
              <a:t>checked</a:t>
            </a:r>
          </a:p>
          <a:p>
            <a:pPr lvl="1"/>
            <a:endParaRPr lang="en-US" sz="1000" dirty="0"/>
          </a:p>
          <a:p>
            <a:pPr marL="0" indent="0">
              <a:buNone/>
            </a:pPr>
            <a:r>
              <a:rPr lang="en-US" sz="2000" dirty="0" smtClean="0"/>
              <a:t>Use a </a:t>
            </a:r>
            <a:r>
              <a:rPr lang="en-US" sz="2000" dirty="0" smtClean="0">
                <a:solidFill>
                  <a:schemeClr val="accent2"/>
                </a:solidFill>
              </a:rPr>
              <a:t>special value </a:t>
            </a:r>
            <a:r>
              <a:rPr lang="en-US" sz="2000" dirty="0" smtClean="0"/>
              <a:t>when</a:t>
            </a:r>
          </a:p>
          <a:p>
            <a:pPr lvl="1"/>
            <a:r>
              <a:rPr lang="en-US" sz="2000" dirty="0" smtClean="0"/>
              <a:t>It is a reasonable common-</a:t>
            </a:r>
            <a:r>
              <a:rPr lang="en-US" sz="2000" dirty="0" err="1" smtClean="0"/>
              <a:t>ish</a:t>
            </a:r>
            <a:r>
              <a:rPr lang="en-US" sz="2000" dirty="0" smtClean="0"/>
              <a:t> situation</a:t>
            </a:r>
          </a:p>
          <a:p>
            <a:pPr lvl="1"/>
            <a:r>
              <a:rPr lang="en-US" sz="2000" dirty="0" smtClean="0"/>
              <a:t>Clients are likely (?) to remember to check for it</a:t>
            </a:r>
          </a:p>
          <a:p>
            <a:pPr lvl="1"/>
            <a:endParaRPr lang="en-US" sz="2000" dirty="0"/>
          </a:p>
          <a:p>
            <a:pPr marL="0" indent="0">
              <a:buNone/>
            </a:pPr>
            <a:r>
              <a:rPr lang="en-US" sz="2000" dirty="0" smtClean="0"/>
              <a:t>Use an </a:t>
            </a:r>
            <a:r>
              <a:rPr lang="en-US" sz="2000" dirty="0" smtClean="0">
                <a:solidFill>
                  <a:schemeClr val="accent2"/>
                </a:solidFill>
              </a:rPr>
              <a:t>assertion</a:t>
            </a:r>
            <a:r>
              <a:rPr lang="en-US" sz="2000" dirty="0" smtClean="0"/>
              <a:t> for internal consistency checks that should not fail</a:t>
            </a:r>
          </a:p>
          <a:p>
            <a:pPr marL="0" indent="0">
              <a:buNone/>
            </a:pPr>
            <a:endParaRPr lang="en-US" sz="2000" dirty="0"/>
          </a:p>
        </p:txBody>
      </p:sp>
    </p:spTree>
    <p:extLst>
      <p:ext uri="{BB962C8B-B14F-4D97-AF65-F5344CB8AC3E}">
        <p14:creationId xmlns:p14="http://schemas.microsoft.com/office/powerpoint/2010/main" val="1518486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rmAutofit/>
          </a:bodyPr>
          <a:lstStyle/>
          <a:p>
            <a:r>
              <a:rPr lang="en-US" dirty="0" smtClean="0"/>
              <a:t>Exceptions: review</a:t>
            </a:r>
            <a:r>
              <a:rPr lang="en-US" dirty="0"/>
              <a:t>, continued</a:t>
            </a:r>
          </a:p>
        </p:txBody>
      </p:sp>
      <p:sp>
        <p:nvSpPr>
          <p:cNvPr id="285699" name="Rectangle 3"/>
          <p:cNvSpPr>
            <a:spLocks noGrp="1" noChangeArrowheads="1"/>
          </p:cNvSpPr>
          <p:nvPr>
            <p:ph idx="1"/>
          </p:nvPr>
        </p:nvSpPr>
        <p:spPr/>
        <p:txBody>
          <a:bodyPr>
            <a:normAutofit lnSpcReduction="10000"/>
          </a:bodyPr>
          <a:lstStyle/>
          <a:p>
            <a:pPr>
              <a:buNone/>
            </a:pPr>
            <a:r>
              <a:rPr lang="en-US" sz="2000" dirty="0"/>
              <a:t>Use </a:t>
            </a:r>
            <a:r>
              <a:rPr lang="en-US" sz="2000" i="1" dirty="0"/>
              <a:t>checked</a:t>
            </a:r>
            <a:r>
              <a:rPr lang="en-US" sz="2000" dirty="0"/>
              <a:t> exceptions most of the </a:t>
            </a:r>
            <a:r>
              <a:rPr lang="en-US" sz="2000" dirty="0" smtClean="0"/>
              <a:t>time</a:t>
            </a:r>
          </a:p>
          <a:p>
            <a:pPr lvl="1"/>
            <a:r>
              <a:rPr lang="en-US" sz="2000" dirty="0" smtClean="0"/>
              <a:t>Static checking is helpful</a:t>
            </a:r>
            <a:endParaRPr lang="en-US" sz="2000" dirty="0"/>
          </a:p>
          <a:p>
            <a:pPr>
              <a:buNone/>
            </a:pPr>
            <a:endParaRPr lang="en-US" sz="2000" dirty="0" smtClean="0"/>
          </a:p>
          <a:p>
            <a:pPr>
              <a:buNone/>
            </a:pPr>
            <a:r>
              <a:rPr lang="en-US" sz="2000" dirty="0" smtClean="0"/>
              <a:t>But maybe avoid checked exceptions if possible for many callers to </a:t>
            </a:r>
            <a:r>
              <a:rPr lang="en-US" sz="2000" i="1" dirty="0" smtClean="0"/>
              <a:t>guarantee</a:t>
            </a:r>
            <a:r>
              <a:rPr lang="en-US" sz="2000" dirty="0" smtClean="0"/>
              <a:t> exception cannot occur</a:t>
            </a:r>
            <a:endParaRPr lang="en-US" sz="2000" dirty="0"/>
          </a:p>
          <a:p>
            <a:pPr>
              <a:buNone/>
            </a:pPr>
            <a:endParaRPr lang="en-US" sz="2000" dirty="0" smtClean="0"/>
          </a:p>
          <a:p>
            <a:pPr>
              <a:buNone/>
            </a:pPr>
            <a:r>
              <a:rPr lang="en-US" sz="2000" dirty="0" smtClean="0"/>
              <a:t>Handle </a:t>
            </a:r>
            <a:r>
              <a:rPr lang="en-US" sz="2000" dirty="0"/>
              <a:t>exceptions sooner rather than later</a:t>
            </a:r>
          </a:p>
          <a:p>
            <a:pPr>
              <a:buNone/>
            </a:pPr>
            <a:endParaRPr lang="en-US" sz="2000" dirty="0" smtClean="0"/>
          </a:p>
          <a:p>
            <a:pPr>
              <a:buNone/>
            </a:pPr>
            <a:r>
              <a:rPr lang="en-US" sz="2000" dirty="0" smtClean="0"/>
              <a:t>Not </a:t>
            </a:r>
            <a:r>
              <a:rPr lang="en-US" sz="2000" dirty="0"/>
              <a:t>all exceptions are errors</a:t>
            </a:r>
          </a:p>
          <a:p>
            <a:pPr lvl="1"/>
            <a:r>
              <a:rPr lang="en-US" sz="2000" dirty="0" smtClean="0"/>
              <a:t>Example: File not found</a:t>
            </a:r>
          </a:p>
          <a:p>
            <a:pPr lvl="1"/>
            <a:endParaRPr lang="en-US" sz="2000" dirty="0"/>
          </a:p>
          <a:p>
            <a:pPr marL="0" indent="0">
              <a:buNone/>
            </a:pPr>
            <a:r>
              <a:rPr lang="en-US" sz="2000" dirty="0" smtClean="0"/>
              <a:t>Good reference: Effective Java, Chapter 9</a:t>
            </a:r>
          </a:p>
          <a:p>
            <a:pPr lvl="1"/>
            <a:r>
              <a:rPr lang="en-US" sz="2000" dirty="0" smtClean="0"/>
              <a:t>A whole chapter? Exception-handling design matters!</a:t>
            </a:r>
          </a:p>
        </p:txBody>
      </p:sp>
    </p:spTree>
    <p:extLst>
      <p:ext uri="{BB962C8B-B14F-4D97-AF65-F5344CB8AC3E}">
        <p14:creationId xmlns:p14="http://schemas.microsoft.com/office/powerpoint/2010/main" val="830267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a:bodyPr>
          <a:lstStyle/>
          <a:p>
            <a:r>
              <a:rPr lang="en-US" dirty="0"/>
              <a:t>Failure causes</a:t>
            </a:r>
          </a:p>
        </p:txBody>
      </p:sp>
      <p:sp>
        <p:nvSpPr>
          <p:cNvPr id="256003" name="Rectangle 3"/>
          <p:cNvSpPr>
            <a:spLocks noGrp="1" noChangeArrowheads="1"/>
          </p:cNvSpPr>
          <p:nvPr>
            <p:ph idx="1"/>
          </p:nvPr>
        </p:nvSpPr>
        <p:spPr/>
        <p:txBody>
          <a:bodyPr>
            <a:noAutofit/>
          </a:bodyPr>
          <a:lstStyle/>
          <a:p>
            <a:pPr>
              <a:lnSpc>
                <a:spcPct val="110000"/>
              </a:lnSpc>
              <a:buNone/>
            </a:pPr>
            <a:r>
              <a:rPr lang="en-US" sz="2000" dirty="0"/>
              <a:t>Partial failure is inevitable</a:t>
            </a:r>
          </a:p>
          <a:p>
            <a:pPr lvl="1">
              <a:spcBef>
                <a:spcPts val="0"/>
              </a:spcBef>
            </a:pPr>
            <a:r>
              <a:rPr lang="en-US" sz="2000" dirty="0"/>
              <a:t>Goal:  prevent complete failure</a:t>
            </a:r>
          </a:p>
          <a:p>
            <a:pPr lvl="1">
              <a:spcBef>
                <a:spcPts val="0"/>
              </a:spcBef>
            </a:pPr>
            <a:r>
              <a:rPr lang="en-US" sz="2000" dirty="0"/>
              <a:t>Structure your code to be reliable and understandable</a:t>
            </a:r>
          </a:p>
          <a:p>
            <a:pPr>
              <a:lnSpc>
                <a:spcPct val="110000"/>
              </a:lnSpc>
              <a:buNone/>
            </a:pPr>
            <a:endParaRPr lang="en-US" sz="800" dirty="0" smtClean="0"/>
          </a:p>
          <a:p>
            <a:pPr>
              <a:lnSpc>
                <a:spcPct val="110000"/>
              </a:lnSpc>
              <a:buNone/>
            </a:pPr>
            <a:r>
              <a:rPr lang="en-US" sz="2000" dirty="0" smtClean="0"/>
              <a:t>Some </a:t>
            </a:r>
            <a:r>
              <a:rPr lang="en-US" sz="2000" dirty="0"/>
              <a:t>failure causes:</a:t>
            </a:r>
          </a:p>
          <a:p>
            <a:pPr>
              <a:lnSpc>
                <a:spcPct val="110000"/>
              </a:lnSpc>
              <a:buNone/>
            </a:pPr>
            <a:endParaRPr lang="en-US" sz="800" dirty="0" smtClean="0"/>
          </a:p>
          <a:p>
            <a:pPr>
              <a:lnSpc>
                <a:spcPct val="110000"/>
              </a:lnSpc>
              <a:buNone/>
            </a:pPr>
            <a:r>
              <a:rPr lang="en-US" sz="2000" dirty="0" smtClean="0"/>
              <a:t>1</a:t>
            </a:r>
            <a:r>
              <a:rPr lang="en-US" sz="2000" dirty="0"/>
              <a:t>. Misuse of your code</a:t>
            </a:r>
          </a:p>
          <a:p>
            <a:pPr lvl="1">
              <a:lnSpc>
                <a:spcPct val="110000"/>
              </a:lnSpc>
            </a:pPr>
            <a:r>
              <a:rPr lang="en-US" sz="2000" dirty="0"/>
              <a:t>Precondition violation</a:t>
            </a:r>
          </a:p>
          <a:p>
            <a:pPr>
              <a:lnSpc>
                <a:spcPct val="110000"/>
              </a:lnSpc>
              <a:buNone/>
            </a:pPr>
            <a:endParaRPr lang="en-US" sz="800" dirty="0"/>
          </a:p>
          <a:p>
            <a:pPr>
              <a:lnSpc>
                <a:spcPct val="110000"/>
              </a:lnSpc>
              <a:buNone/>
            </a:pPr>
            <a:r>
              <a:rPr lang="en-US" sz="2000" dirty="0" smtClean="0"/>
              <a:t>2</a:t>
            </a:r>
            <a:r>
              <a:rPr lang="en-US" sz="2000" dirty="0"/>
              <a:t>. Errors in your code</a:t>
            </a:r>
          </a:p>
          <a:p>
            <a:pPr lvl="1">
              <a:spcBef>
                <a:spcPts val="0"/>
              </a:spcBef>
            </a:pPr>
            <a:r>
              <a:rPr lang="en-US" sz="2000" dirty="0" smtClean="0"/>
              <a:t>Bugs, representation exposure, …</a:t>
            </a:r>
          </a:p>
          <a:p>
            <a:pPr lvl="1">
              <a:lnSpc>
                <a:spcPct val="110000"/>
              </a:lnSpc>
            </a:pPr>
            <a:endParaRPr lang="en-US" sz="800" dirty="0" smtClean="0"/>
          </a:p>
          <a:p>
            <a:pPr>
              <a:lnSpc>
                <a:spcPct val="110000"/>
              </a:lnSpc>
              <a:buNone/>
            </a:pPr>
            <a:r>
              <a:rPr lang="en-US" sz="2000" dirty="0" smtClean="0"/>
              <a:t>3</a:t>
            </a:r>
            <a:r>
              <a:rPr lang="en-US" sz="2000" dirty="0"/>
              <a:t>. Unpredictable external problems</a:t>
            </a:r>
          </a:p>
          <a:p>
            <a:pPr lvl="1">
              <a:spcBef>
                <a:spcPts val="0"/>
              </a:spcBef>
            </a:pPr>
            <a:r>
              <a:rPr lang="en-US" sz="2000" dirty="0"/>
              <a:t>Out of </a:t>
            </a:r>
            <a:r>
              <a:rPr lang="en-US" sz="2000" dirty="0" smtClean="0"/>
              <a:t>memory, missing file, …</a:t>
            </a:r>
            <a:endParaRPr lang="en-US" sz="2000" dirty="0"/>
          </a:p>
        </p:txBody>
      </p:sp>
    </p:spTree>
    <p:extLst>
      <p:ext uri="{BB962C8B-B14F-4D97-AF65-F5344CB8AC3E}">
        <p14:creationId xmlns:p14="http://schemas.microsoft.com/office/powerpoint/2010/main" val="762203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normAutofit fontScale="90000"/>
          </a:bodyPr>
          <a:lstStyle/>
          <a:p>
            <a:r>
              <a:rPr lang="en-US" dirty="0"/>
              <a:t>What to do when something goes wrong</a:t>
            </a:r>
          </a:p>
        </p:txBody>
      </p:sp>
      <p:sp>
        <p:nvSpPr>
          <p:cNvPr id="335875" name="Rectangle 3"/>
          <p:cNvSpPr>
            <a:spLocks noGrp="1" noChangeArrowheads="1"/>
          </p:cNvSpPr>
          <p:nvPr>
            <p:ph idx="1"/>
          </p:nvPr>
        </p:nvSpPr>
        <p:spPr>
          <a:xfrm>
            <a:off x="685800" y="1600200"/>
            <a:ext cx="7772400" cy="5105400"/>
          </a:xfrm>
        </p:spPr>
        <p:txBody>
          <a:bodyPr>
            <a:noAutofit/>
          </a:bodyPr>
          <a:lstStyle/>
          <a:p>
            <a:pPr>
              <a:lnSpc>
                <a:spcPct val="90000"/>
              </a:lnSpc>
              <a:buNone/>
            </a:pPr>
            <a:r>
              <a:rPr lang="en-US" sz="2000" dirty="0" smtClean="0">
                <a:solidFill>
                  <a:schemeClr val="accent6"/>
                </a:solidFill>
              </a:rPr>
              <a:t>Fail early, fail friendly </a:t>
            </a:r>
            <a:endParaRPr lang="en-US" sz="2000" dirty="0">
              <a:solidFill>
                <a:schemeClr val="accent6"/>
              </a:solidFill>
            </a:endParaRPr>
          </a:p>
          <a:p>
            <a:pPr>
              <a:lnSpc>
                <a:spcPct val="90000"/>
              </a:lnSpc>
              <a:buNone/>
            </a:pPr>
            <a:endParaRPr lang="en-US" sz="1000" dirty="0" smtClean="0"/>
          </a:p>
          <a:p>
            <a:pPr>
              <a:lnSpc>
                <a:spcPct val="90000"/>
              </a:lnSpc>
              <a:buNone/>
            </a:pPr>
            <a:r>
              <a:rPr lang="en-US" sz="2000" dirty="0" smtClean="0"/>
              <a:t>Goal </a:t>
            </a:r>
            <a:r>
              <a:rPr lang="en-US" sz="2000" dirty="0"/>
              <a:t>1:  </a:t>
            </a:r>
            <a:r>
              <a:rPr lang="en-US" sz="2000" i="1" dirty="0"/>
              <a:t>Give information about the problem</a:t>
            </a:r>
          </a:p>
          <a:p>
            <a:pPr lvl="1">
              <a:lnSpc>
                <a:spcPct val="90000"/>
              </a:lnSpc>
            </a:pPr>
            <a:r>
              <a:rPr lang="en-US" sz="2000" dirty="0"/>
              <a:t>To the </a:t>
            </a:r>
            <a:r>
              <a:rPr lang="en-US" sz="2000" dirty="0" smtClean="0"/>
              <a:t>programmer – a good </a:t>
            </a:r>
            <a:r>
              <a:rPr lang="en-US" sz="2000" dirty="0"/>
              <a:t>error message is key</a:t>
            </a:r>
            <a:r>
              <a:rPr lang="en-US" sz="2000" dirty="0" smtClean="0"/>
              <a:t>!</a:t>
            </a:r>
          </a:p>
          <a:p>
            <a:pPr lvl="1">
              <a:lnSpc>
                <a:spcPct val="90000"/>
              </a:lnSpc>
            </a:pPr>
            <a:r>
              <a:rPr lang="en-US" sz="2000" dirty="0"/>
              <a:t>To the client </a:t>
            </a:r>
            <a:r>
              <a:rPr lang="en-US" sz="2000" dirty="0" smtClean="0"/>
              <a:t>code: via exception or return-value or …</a:t>
            </a:r>
          </a:p>
          <a:p>
            <a:pPr lvl="1">
              <a:lnSpc>
                <a:spcPct val="90000"/>
              </a:lnSpc>
            </a:pPr>
            <a:endParaRPr lang="en-US" sz="1000" dirty="0"/>
          </a:p>
          <a:p>
            <a:pPr>
              <a:lnSpc>
                <a:spcPct val="90000"/>
              </a:lnSpc>
              <a:buNone/>
            </a:pPr>
            <a:r>
              <a:rPr lang="en-US" sz="2000" dirty="0"/>
              <a:t>Goal 2:  </a:t>
            </a:r>
            <a:r>
              <a:rPr lang="en-US" sz="2000" i="1" dirty="0"/>
              <a:t>Prevent </a:t>
            </a:r>
            <a:r>
              <a:rPr lang="en-US" sz="2000" i="1" dirty="0" smtClean="0"/>
              <a:t>harm</a:t>
            </a:r>
            <a:endParaRPr lang="en-US" sz="2000" dirty="0"/>
          </a:p>
          <a:p>
            <a:pPr lvl="1">
              <a:lnSpc>
                <a:spcPct val="90000"/>
              </a:lnSpc>
              <a:buNone/>
            </a:pPr>
            <a:r>
              <a:rPr lang="en-US" sz="2000" dirty="0"/>
              <a:t>Abort:  inform a </a:t>
            </a:r>
            <a:r>
              <a:rPr lang="en-US" sz="2000" dirty="0" smtClean="0"/>
              <a:t>human</a:t>
            </a:r>
            <a:endParaRPr lang="en-US" sz="2000" dirty="0"/>
          </a:p>
          <a:p>
            <a:pPr lvl="2">
              <a:lnSpc>
                <a:spcPct val="90000"/>
              </a:lnSpc>
            </a:pPr>
            <a:r>
              <a:rPr lang="en-US" sz="2000" dirty="0"/>
              <a:t>Perform cleanup actions, log the error, etc.</a:t>
            </a:r>
          </a:p>
          <a:p>
            <a:pPr lvl="1">
              <a:lnSpc>
                <a:spcPct val="90000"/>
              </a:lnSpc>
              <a:buNone/>
            </a:pPr>
            <a:r>
              <a:rPr lang="en-US" sz="2000" dirty="0" smtClean="0"/>
              <a:t>Re-try:</a:t>
            </a:r>
          </a:p>
          <a:p>
            <a:pPr lvl="2">
              <a:lnSpc>
                <a:spcPct val="90000"/>
              </a:lnSpc>
            </a:pPr>
            <a:r>
              <a:rPr lang="en-US" sz="2000" dirty="0" smtClean="0"/>
              <a:t>Problem might be transient</a:t>
            </a:r>
          </a:p>
          <a:p>
            <a:pPr lvl="1">
              <a:lnSpc>
                <a:spcPct val="90000"/>
              </a:lnSpc>
              <a:buNone/>
            </a:pPr>
            <a:r>
              <a:rPr lang="en-US" sz="2000" dirty="0" smtClean="0"/>
              <a:t>Skip a </a:t>
            </a:r>
            <a:r>
              <a:rPr lang="en-US" sz="2000" dirty="0" err="1" smtClean="0"/>
              <a:t>subcomputation</a:t>
            </a:r>
            <a:r>
              <a:rPr lang="en-US" sz="2000" dirty="0" smtClean="0"/>
              <a:t>:</a:t>
            </a:r>
          </a:p>
          <a:p>
            <a:pPr lvl="2">
              <a:lnSpc>
                <a:spcPct val="90000"/>
              </a:lnSpc>
            </a:pPr>
            <a:r>
              <a:rPr lang="en-US" sz="2000" dirty="0" smtClean="0"/>
              <a:t>Permit rest of program to continue</a:t>
            </a:r>
          </a:p>
          <a:p>
            <a:pPr lvl="1">
              <a:lnSpc>
                <a:spcPct val="90000"/>
              </a:lnSpc>
              <a:buNone/>
            </a:pPr>
            <a:r>
              <a:rPr lang="en-US" sz="2000" dirty="0" smtClean="0"/>
              <a:t>Fix </a:t>
            </a:r>
            <a:r>
              <a:rPr lang="en-US" sz="2000" dirty="0"/>
              <a:t>the </a:t>
            </a:r>
            <a:r>
              <a:rPr lang="en-US" sz="2000" dirty="0" smtClean="0"/>
              <a:t>problem? </a:t>
            </a:r>
            <a:endParaRPr lang="en-US" sz="2000" dirty="0"/>
          </a:p>
          <a:p>
            <a:pPr lvl="2">
              <a:lnSpc>
                <a:spcPct val="90000"/>
              </a:lnSpc>
            </a:pPr>
            <a:r>
              <a:rPr lang="en-US" sz="2000" i="1" dirty="0" smtClean="0"/>
              <a:t>Usually</a:t>
            </a:r>
            <a:r>
              <a:rPr lang="en-US" sz="2000" dirty="0" smtClean="0"/>
              <a:t> infeasible to repair from an unexpected state</a:t>
            </a:r>
            <a:endParaRPr lang="en-US" sz="2000" dirty="0"/>
          </a:p>
        </p:txBody>
      </p:sp>
    </p:spTree>
    <p:extLst>
      <p:ext uri="{BB962C8B-B14F-4D97-AF65-F5344CB8AC3E}">
        <p14:creationId xmlns:p14="http://schemas.microsoft.com/office/powerpoint/2010/main" val="1635753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normAutofit/>
          </a:bodyPr>
          <a:lstStyle/>
          <a:p>
            <a:r>
              <a:rPr lang="en-US"/>
              <a:t>Avoiding errors</a:t>
            </a:r>
          </a:p>
        </p:txBody>
      </p:sp>
      <p:sp>
        <p:nvSpPr>
          <p:cNvPr id="332803" name="Rectangle 3"/>
          <p:cNvSpPr>
            <a:spLocks noGrp="1" noChangeArrowheads="1"/>
          </p:cNvSpPr>
          <p:nvPr>
            <p:ph idx="1"/>
          </p:nvPr>
        </p:nvSpPr>
        <p:spPr/>
        <p:txBody>
          <a:bodyPr>
            <a:normAutofit/>
          </a:bodyPr>
          <a:lstStyle/>
          <a:p>
            <a:pPr>
              <a:buNone/>
            </a:pPr>
            <a:r>
              <a:rPr lang="en-US" sz="2000" dirty="0"/>
              <a:t>A precondition prohibits misuse of your code</a:t>
            </a:r>
          </a:p>
          <a:p>
            <a:pPr lvl="1"/>
            <a:r>
              <a:rPr lang="en-US" sz="2000" dirty="0"/>
              <a:t>Adding a precondition weakens the spec</a:t>
            </a:r>
          </a:p>
          <a:p>
            <a:pPr lvl="1">
              <a:buNone/>
            </a:pPr>
            <a:endParaRPr lang="en-US" sz="2000" dirty="0"/>
          </a:p>
          <a:p>
            <a:pPr>
              <a:buNone/>
            </a:pPr>
            <a:r>
              <a:rPr lang="en-US" sz="2000" dirty="0"/>
              <a:t>This ducks the </a:t>
            </a:r>
            <a:r>
              <a:rPr lang="en-US" sz="2000" dirty="0" smtClean="0"/>
              <a:t>problem of errors-will-happen</a:t>
            </a:r>
            <a:endParaRPr lang="en-US" sz="2000" dirty="0"/>
          </a:p>
          <a:p>
            <a:pPr lvl="1"/>
            <a:r>
              <a:rPr lang="en-US" sz="2000" dirty="0" smtClean="0"/>
              <a:t>Mistakes </a:t>
            </a:r>
            <a:r>
              <a:rPr lang="en-US" sz="2000" dirty="0"/>
              <a:t>in your own code</a:t>
            </a:r>
          </a:p>
          <a:p>
            <a:pPr lvl="1"/>
            <a:r>
              <a:rPr lang="en-US" sz="2000" dirty="0" smtClean="0"/>
              <a:t>Misuse of your code by others</a:t>
            </a:r>
            <a:endParaRPr lang="en-US" sz="2000" dirty="0"/>
          </a:p>
          <a:p>
            <a:pPr lvl="1">
              <a:buNone/>
            </a:pPr>
            <a:endParaRPr lang="en-US" sz="2000" dirty="0"/>
          </a:p>
          <a:p>
            <a:pPr marL="0" indent="0">
              <a:buNone/>
            </a:pPr>
            <a:r>
              <a:rPr lang="en-US" sz="2000" dirty="0"/>
              <a:t>Removing </a:t>
            </a:r>
            <a:r>
              <a:rPr lang="en-US" sz="2000" dirty="0" smtClean="0"/>
              <a:t>a </a:t>
            </a:r>
            <a:r>
              <a:rPr lang="en-US" sz="2000" dirty="0"/>
              <a:t>precondition requires specifying </a:t>
            </a:r>
            <a:r>
              <a:rPr lang="en-US" sz="2000" dirty="0" smtClean="0"/>
              <a:t>more behavior </a:t>
            </a:r>
          </a:p>
          <a:p>
            <a:pPr lvl="1"/>
            <a:r>
              <a:rPr lang="en-US" sz="2000" dirty="0" smtClean="0"/>
              <a:t>Often a good thing, but there are tradeoffs</a:t>
            </a:r>
            <a:endParaRPr lang="en-US" sz="2000" dirty="0"/>
          </a:p>
          <a:p>
            <a:pPr lvl="1"/>
            <a:r>
              <a:rPr lang="en-US" sz="2000" dirty="0"/>
              <a:t>Strengthens the spec</a:t>
            </a:r>
          </a:p>
          <a:p>
            <a:pPr lvl="1"/>
            <a:r>
              <a:rPr lang="en-US" sz="2000" dirty="0"/>
              <a:t>Example:  specify that an exception is thrown</a:t>
            </a:r>
          </a:p>
        </p:txBody>
      </p:sp>
    </p:spTree>
    <p:extLst>
      <p:ext uri="{BB962C8B-B14F-4D97-AF65-F5344CB8AC3E}">
        <p14:creationId xmlns:p14="http://schemas.microsoft.com/office/powerpoint/2010/main" val="6082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US" dirty="0"/>
          </a:p>
        </p:txBody>
      </p:sp>
      <p:sp>
        <p:nvSpPr>
          <p:cNvPr id="3" name="Content Placeholder 2"/>
          <p:cNvSpPr>
            <a:spLocks noGrp="1"/>
          </p:cNvSpPr>
          <p:nvPr>
            <p:ph idx="1"/>
          </p:nvPr>
        </p:nvSpPr>
        <p:spPr>
          <a:xfrm>
            <a:off x="685800" y="1447800"/>
            <a:ext cx="7772400" cy="4953000"/>
          </a:xfrm>
        </p:spPr>
        <p:txBody>
          <a:bodyPr/>
          <a:lstStyle/>
          <a:p>
            <a:r>
              <a:rPr lang="en-US" sz="2000" dirty="0" smtClean="0"/>
              <a:t>General concepts about dealing with errors and failures</a:t>
            </a:r>
          </a:p>
          <a:p>
            <a:endParaRPr lang="en-US" sz="1000" dirty="0" smtClean="0"/>
          </a:p>
          <a:p>
            <a:r>
              <a:rPr lang="en-US" sz="2000" dirty="0" smtClean="0">
                <a:solidFill>
                  <a:schemeClr val="accent2"/>
                </a:solidFill>
              </a:rPr>
              <a:t>Assertions: what, why, how</a:t>
            </a:r>
          </a:p>
          <a:p>
            <a:pPr lvl="1"/>
            <a:r>
              <a:rPr lang="en-US" sz="2000" dirty="0" smtClean="0">
                <a:solidFill>
                  <a:schemeClr val="accent2"/>
                </a:solidFill>
              </a:rPr>
              <a:t>For things you believe will/should never happen</a:t>
            </a:r>
          </a:p>
          <a:p>
            <a:pPr lvl="1"/>
            <a:endParaRPr lang="en-US" sz="1000" dirty="0"/>
          </a:p>
          <a:p>
            <a:r>
              <a:rPr lang="en-US" sz="2000" dirty="0" smtClean="0"/>
              <a:t>Exceptions: what, how </a:t>
            </a:r>
          </a:p>
          <a:p>
            <a:pPr lvl="1">
              <a:spcBef>
                <a:spcPts val="0"/>
              </a:spcBef>
            </a:pPr>
            <a:r>
              <a:rPr lang="en-US" sz="2000" dirty="0" smtClean="0"/>
              <a:t>How to throw, catch, and declare exceptions </a:t>
            </a:r>
            <a:r>
              <a:rPr lang="en-US" sz="2000" i="1" dirty="0" smtClean="0"/>
              <a:t>in Java</a:t>
            </a:r>
          </a:p>
          <a:p>
            <a:pPr lvl="1">
              <a:spcBef>
                <a:spcPts val="0"/>
              </a:spcBef>
            </a:pPr>
            <a:r>
              <a:rPr lang="en-US" sz="2000" dirty="0" smtClean="0"/>
              <a:t>Subtyping of exceptions</a:t>
            </a:r>
          </a:p>
          <a:p>
            <a:pPr lvl="1">
              <a:spcBef>
                <a:spcPts val="0"/>
              </a:spcBef>
            </a:pPr>
            <a:r>
              <a:rPr lang="en-US" sz="2000" dirty="0" smtClean="0"/>
              <a:t>Checked vs. unchecked exceptions</a:t>
            </a:r>
          </a:p>
          <a:p>
            <a:pPr lvl="1"/>
            <a:endParaRPr lang="en-US" sz="1000" dirty="0"/>
          </a:p>
          <a:p>
            <a:r>
              <a:rPr lang="en-US" sz="2000" dirty="0" smtClean="0"/>
              <a:t>Exceptions: why </a:t>
            </a:r>
            <a:r>
              <a:rPr lang="en-US" sz="2000" i="1" dirty="0" smtClean="0"/>
              <a:t>in general</a:t>
            </a:r>
          </a:p>
          <a:p>
            <a:pPr lvl="1">
              <a:spcBef>
                <a:spcPts val="0"/>
              </a:spcBef>
            </a:pPr>
            <a:r>
              <a:rPr lang="en-US" sz="2000" dirty="0" smtClean="0"/>
              <a:t>For things you believe are bad and should rarely happen</a:t>
            </a:r>
          </a:p>
          <a:p>
            <a:pPr lvl="1">
              <a:spcBef>
                <a:spcPts val="0"/>
              </a:spcBef>
            </a:pPr>
            <a:r>
              <a:rPr lang="en-US" sz="2000" dirty="0" smtClean="0"/>
              <a:t>And many other style issues</a:t>
            </a:r>
          </a:p>
          <a:p>
            <a:pPr lvl="1"/>
            <a:endParaRPr lang="en-US" sz="1000" dirty="0"/>
          </a:p>
          <a:p>
            <a:r>
              <a:rPr lang="en-US" sz="2000" dirty="0" smtClean="0"/>
              <a:t>Alternative with trade-offs: Returning special values</a:t>
            </a:r>
          </a:p>
          <a:p>
            <a:endParaRPr lang="en-US" sz="1000" dirty="0"/>
          </a:p>
          <a:p>
            <a:r>
              <a:rPr lang="en-US" sz="2000" dirty="0" smtClean="0"/>
              <a:t>Summary and review</a:t>
            </a:r>
          </a:p>
          <a:p>
            <a:endParaRPr lang="en-US" sz="2000" dirty="0"/>
          </a:p>
          <a:p>
            <a:endParaRPr lang="en-US" sz="2000" dirty="0"/>
          </a:p>
        </p:txBody>
      </p:sp>
    </p:spTree>
    <p:extLst>
      <p:ext uri="{BB962C8B-B14F-4D97-AF65-F5344CB8AC3E}">
        <p14:creationId xmlns:p14="http://schemas.microsoft.com/office/powerpoint/2010/main" val="2630494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normAutofit/>
          </a:bodyPr>
          <a:lstStyle/>
          <a:p>
            <a:r>
              <a:rPr lang="en-US"/>
              <a:t>Defensive programming</a:t>
            </a:r>
          </a:p>
        </p:txBody>
      </p:sp>
      <p:sp>
        <p:nvSpPr>
          <p:cNvPr id="333827" name="Rectangle 3"/>
          <p:cNvSpPr>
            <a:spLocks noGrp="1" noChangeArrowheads="1"/>
          </p:cNvSpPr>
          <p:nvPr>
            <p:ph idx="1"/>
          </p:nvPr>
        </p:nvSpPr>
        <p:spPr>
          <a:xfrm>
            <a:off x="685800" y="1600200"/>
            <a:ext cx="8001000" cy="4724400"/>
          </a:xfrm>
        </p:spPr>
        <p:txBody>
          <a:bodyPr>
            <a:noAutofit/>
          </a:bodyPr>
          <a:lstStyle/>
          <a:p>
            <a:pPr>
              <a:buNone/>
            </a:pPr>
            <a:r>
              <a:rPr lang="en-US" sz="2000" dirty="0" smtClean="0"/>
              <a:t>Check:</a:t>
            </a:r>
            <a:endParaRPr lang="en-US" sz="2000" dirty="0"/>
          </a:p>
          <a:p>
            <a:pPr lvl="1"/>
            <a:r>
              <a:rPr lang="en-US" sz="2000" dirty="0" smtClean="0"/>
              <a:t>Precondition</a:t>
            </a:r>
            <a:endParaRPr lang="en-US" sz="2000" dirty="0"/>
          </a:p>
          <a:p>
            <a:pPr lvl="1"/>
            <a:r>
              <a:rPr lang="en-US" sz="2000" dirty="0" err="1" smtClean="0"/>
              <a:t>Postcondition</a:t>
            </a:r>
            <a:endParaRPr lang="en-US" sz="2000" dirty="0"/>
          </a:p>
          <a:p>
            <a:pPr lvl="1"/>
            <a:r>
              <a:rPr lang="en-US" sz="2000" dirty="0" smtClean="0"/>
              <a:t>Representation </a:t>
            </a:r>
            <a:r>
              <a:rPr lang="en-US" sz="2000" dirty="0"/>
              <a:t>invariant</a:t>
            </a:r>
          </a:p>
          <a:p>
            <a:pPr lvl="1"/>
            <a:r>
              <a:rPr lang="en-US" sz="2000" dirty="0" smtClean="0"/>
              <a:t>Other </a:t>
            </a:r>
            <a:r>
              <a:rPr lang="en-US" sz="2000" dirty="0"/>
              <a:t>properties that you know to be true</a:t>
            </a:r>
          </a:p>
          <a:p>
            <a:pPr>
              <a:buNone/>
            </a:pPr>
            <a:r>
              <a:rPr lang="en-US" sz="2000" dirty="0"/>
              <a:t>Check </a:t>
            </a:r>
            <a:r>
              <a:rPr lang="en-US" sz="2000" i="1" dirty="0">
                <a:solidFill>
                  <a:schemeClr val="accent6"/>
                </a:solidFill>
              </a:rPr>
              <a:t>statically</a:t>
            </a:r>
            <a:r>
              <a:rPr lang="en-US" sz="2000" dirty="0">
                <a:solidFill>
                  <a:srgbClr val="FF0000"/>
                </a:solidFill>
              </a:rPr>
              <a:t> </a:t>
            </a:r>
            <a:r>
              <a:rPr lang="en-US" sz="2000" dirty="0"/>
              <a:t>via </a:t>
            </a:r>
            <a:r>
              <a:rPr lang="en-US" sz="2000" dirty="0" smtClean="0"/>
              <a:t>reasoning and tools</a:t>
            </a:r>
            <a:endParaRPr lang="en-US" sz="2000" dirty="0"/>
          </a:p>
          <a:p>
            <a:pPr>
              <a:buNone/>
            </a:pPr>
            <a:r>
              <a:rPr lang="en-US" sz="2000" dirty="0"/>
              <a:t>Check </a:t>
            </a:r>
            <a:r>
              <a:rPr lang="en-US" sz="2000" i="1" dirty="0">
                <a:solidFill>
                  <a:schemeClr val="accent6"/>
                </a:solidFill>
              </a:rPr>
              <a:t>dynamically</a:t>
            </a:r>
            <a:r>
              <a:rPr lang="en-US" sz="2000" dirty="0">
                <a:solidFill>
                  <a:srgbClr val="FF0000"/>
                </a:solidFill>
              </a:rPr>
              <a:t> </a:t>
            </a:r>
            <a:r>
              <a:rPr lang="en-US" sz="2000" dirty="0" smtClean="0"/>
              <a:t>via </a:t>
            </a:r>
            <a:r>
              <a:rPr lang="en-US" sz="2000" dirty="0">
                <a:solidFill>
                  <a:srgbClr val="0000FF"/>
                </a:solidFill>
              </a:rPr>
              <a:t>assertions</a:t>
            </a:r>
          </a:p>
          <a:p>
            <a:pPr lvl="1">
              <a:buNone/>
            </a:pPr>
            <a:r>
              <a:rPr lang="en-US" sz="2000" b="1" dirty="0">
                <a:latin typeface="Courier New" pitchFamily="49" charset="0"/>
              </a:rPr>
              <a:t>assert index &gt;= 0</a:t>
            </a:r>
            <a:r>
              <a:rPr lang="en-US" sz="2000" b="1" dirty="0" smtClean="0">
                <a:latin typeface="Courier New" pitchFamily="49" charset="0"/>
              </a:rPr>
              <a:t>;</a:t>
            </a:r>
          </a:p>
          <a:p>
            <a:pPr lvl="1">
              <a:buNone/>
            </a:pPr>
            <a:r>
              <a:rPr lang="en-US" sz="2000" b="1" dirty="0" smtClean="0">
                <a:latin typeface="Courier New" pitchFamily="49" charset="0"/>
              </a:rPr>
              <a:t>assert items != null : "null item list argument"</a:t>
            </a:r>
            <a:endParaRPr lang="en-US" sz="2000" b="1" dirty="0">
              <a:latin typeface="Courier New" pitchFamily="49" charset="0"/>
            </a:endParaRPr>
          </a:p>
          <a:p>
            <a:pPr lvl="1">
              <a:buNone/>
            </a:pPr>
            <a:r>
              <a:rPr lang="en-US" sz="2000" b="1" dirty="0">
                <a:latin typeface="Courier New" pitchFamily="49" charset="0"/>
              </a:rPr>
              <a:t>assert size % 2 == 0 : </a:t>
            </a:r>
            <a:r>
              <a:rPr lang="en-US" sz="2000" b="1" dirty="0" smtClean="0">
                <a:latin typeface="Courier New" pitchFamily="49" charset="0"/>
              </a:rPr>
              <a:t>"Bad </a:t>
            </a:r>
            <a:r>
              <a:rPr lang="en-US" sz="2000" b="1" dirty="0">
                <a:latin typeface="Courier New" pitchFamily="49" charset="0"/>
              </a:rPr>
              <a:t>size for " + </a:t>
            </a:r>
            <a:r>
              <a:rPr lang="en-US" sz="2000" b="1" dirty="0" smtClean="0">
                <a:latin typeface="Courier New" pitchFamily="49" charset="0"/>
              </a:rPr>
              <a:t>						</a:t>
            </a:r>
            <a:r>
              <a:rPr lang="en-US" sz="2000" b="1" dirty="0" err="1" smtClean="0">
                <a:latin typeface="Courier New" pitchFamily="49" charset="0"/>
              </a:rPr>
              <a:t>toString</a:t>
            </a:r>
            <a:r>
              <a:rPr lang="en-US" sz="2000" b="1" dirty="0">
                <a:latin typeface="Courier New" pitchFamily="49" charset="0"/>
              </a:rPr>
              <a:t>();</a:t>
            </a:r>
          </a:p>
          <a:p>
            <a:pPr lvl="1"/>
            <a:r>
              <a:rPr lang="en-US" sz="2000" dirty="0"/>
              <a:t>Write </a:t>
            </a:r>
            <a:r>
              <a:rPr lang="en-US" sz="2000" dirty="0" smtClean="0"/>
              <a:t>assertions </a:t>
            </a:r>
            <a:r>
              <a:rPr lang="en-US" sz="2000" dirty="0"/>
              <a:t>as you write </a:t>
            </a:r>
            <a:r>
              <a:rPr lang="en-US" sz="2000" dirty="0" smtClean="0"/>
              <a:t>code</a:t>
            </a:r>
          </a:p>
          <a:p>
            <a:pPr lvl="1"/>
            <a:r>
              <a:rPr lang="en-US" sz="2000" dirty="0" smtClean="0"/>
              <a:t>Include descriptive messages</a:t>
            </a:r>
            <a:endParaRPr lang="en-US" sz="2000" dirty="0"/>
          </a:p>
        </p:txBody>
      </p:sp>
    </p:spTree>
    <p:extLst>
      <p:ext uri="{BB962C8B-B14F-4D97-AF65-F5344CB8AC3E}">
        <p14:creationId xmlns:p14="http://schemas.microsoft.com/office/powerpoint/2010/main" val="1459463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smtClean="0"/>
              <a:t>Enabling assertions</a:t>
            </a:r>
            <a:endParaRPr lang="en-US" dirty="0"/>
          </a:p>
        </p:txBody>
      </p:sp>
      <p:sp>
        <p:nvSpPr>
          <p:cNvPr id="334851" name="Rectangle 3"/>
          <p:cNvSpPr>
            <a:spLocks noGrp="1" noChangeArrowheads="1"/>
          </p:cNvSpPr>
          <p:nvPr>
            <p:ph idx="1"/>
          </p:nvPr>
        </p:nvSpPr>
        <p:spPr>
          <a:xfrm>
            <a:off x="685800" y="1600200"/>
            <a:ext cx="7924800" cy="4495800"/>
          </a:xfrm>
        </p:spPr>
        <p:txBody>
          <a:bodyPr/>
          <a:lstStyle/>
          <a:p>
            <a:pPr marL="0" indent="0">
              <a:buNone/>
            </a:pPr>
            <a:r>
              <a:rPr lang="en-US" sz="2000" dirty="0" smtClean="0"/>
              <a:t>In Java, assertions can be enabled or disabled at runtime without recompiling</a:t>
            </a:r>
          </a:p>
          <a:p>
            <a:pPr marL="0" indent="0">
              <a:buNone/>
            </a:pPr>
            <a:endParaRPr lang="en-US" sz="2000" dirty="0" smtClean="0"/>
          </a:p>
          <a:p>
            <a:pPr marL="0" indent="0">
              <a:buNone/>
            </a:pPr>
            <a:r>
              <a:rPr lang="en-US" sz="2000" dirty="0" smtClean="0"/>
              <a:t>Command line:</a:t>
            </a:r>
          </a:p>
          <a:p>
            <a:pPr marL="457200" lvl="1" indent="0">
              <a:buNone/>
            </a:pPr>
            <a:r>
              <a:rPr lang="en-US" sz="2000" b="1" dirty="0">
                <a:latin typeface="Courier New"/>
                <a:cs typeface="Courier New"/>
              </a:rPr>
              <a:t>j</a:t>
            </a:r>
            <a:r>
              <a:rPr lang="en-US" sz="2000" b="1" dirty="0" smtClean="0">
                <a:latin typeface="Courier New"/>
                <a:cs typeface="Courier New"/>
              </a:rPr>
              <a:t>ava –</a:t>
            </a:r>
            <a:r>
              <a:rPr lang="en-US" sz="2000" b="1" dirty="0" err="1" smtClean="0">
                <a:latin typeface="Courier New"/>
                <a:cs typeface="Courier New"/>
              </a:rPr>
              <a:t>ea</a:t>
            </a:r>
            <a:r>
              <a:rPr lang="en-US" sz="2000" b="1" dirty="0" smtClean="0">
                <a:latin typeface="Courier New"/>
                <a:cs typeface="Courier New"/>
              </a:rPr>
              <a:t> </a:t>
            </a:r>
            <a:r>
              <a:rPr lang="en-US" sz="2000" dirty="0" smtClean="0"/>
              <a:t>runs code with assertions enabled</a:t>
            </a:r>
          </a:p>
          <a:p>
            <a:pPr marL="457200" lvl="1" indent="0">
              <a:buNone/>
            </a:pPr>
            <a:r>
              <a:rPr lang="en-US" sz="2000" b="1" dirty="0" smtClean="0">
                <a:latin typeface="Courier New"/>
                <a:cs typeface="Courier New"/>
              </a:rPr>
              <a:t>java </a:t>
            </a:r>
            <a:r>
              <a:rPr lang="en-US" sz="2000" dirty="0" smtClean="0"/>
              <a:t>runs code with assertions disabled (default)</a:t>
            </a:r>
          </a:p>
          <a:p>
            <a:pPr marL="0" indent="0">
              <a:buNone/>
            </a:pPr>
            <a:endParaRPr lang="en-US" sz="2000" dirty="0" smtClean="0"/>
          </a:p>
          <a:p>
            <a:pPr marL="0" indent="0">
              <a:buNone/>
            </a:pPr>
            <a:r>
              <a:rPr lang="en-US" sz="2000" dirty="0" smtClean="0"/>
              <a:t>Eclipse:</a:t>
            </a:r>
          </a:p>
          <a:p>
            <a:pPr marL="457200" lvl="1" indent="0">
              <a:buNone/>
            </a:pPr>
            <a:r>
              <a:rPr lang="en-US" sz="2000" dirty="0" smtClean="0"/>
              <a:t>Select Run&gt;Run Configurations… then add </a:t>
            </a:r>
            <a:r>
              <a:rPr lang="en-US" sz="2000" b="1" dirty="0" smtClean="0">
                <a:latin typeface="Courier New"/>
                <a:cs typeface="Courier New"/>
              </a:rPr>
              <a:t>-</a:t>
            </a:r>
            <a:r>
              <a:rPr lang="en-US" sz="2000" b="1" dirty="0" err="1" smtClean="0">
                <a:latin typeface="Courier New"/>
                <a:cs typeface="Courier New"/>
              </a:rPr>
              <a:t>ea</a:t>
            </a:r>
            <a:r>
              <a:rPr lang="en-US" sz="2000" dirty="0" smtClean="0"/>
              <a:t> to VM arguments under (x)=arguments tab</a:t>
            </a:r>
          </a:p>
          <a:p>
            <a:pPr marL="457200" lvl="1" indent="0">
              <a:buNone/>
            </a:pPr>
            <a:endParaRPr lang="en-US" sz="2000" dirty="0" smtClean="0"/>
          </a:p>
          <a:p>
            <a:pPr marL="0" indent="0">
              <a:buNone/>
            </a:pPr>
            <a:r>
              <a:rPr lang="en-US" sz="2000" dirty="0" smtClean="0"/>
              <a:t>(These tool details were covered in section already)</a:t>
            </a:r>
          </a:p>
          <a:p>
            <a:pPr marL="57150" indent="0">
              <a:buNone/>
            </a:pPr>
            <a:endParaRPr lang="en-US" sz="2000" dirty="0"/>
          </a:p>
        </p:txBody>
      </p:sp>
    </p:spTree>
    <p:extLst>
      <p:ext uri="{BB962C8B-B14F-4D97-AF65-F5344CB8AC3E}">
        <p14:creationId xmlns:p14="http://schemas.microsoft.com/office/powerpoint/2010/main" val="1357986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impl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Template>
  <TotalTime>11949</TotalTime>
  <Words>2496</Words>
  <Application>Microsoft Macintosh PowerPoint</Application>
  <PresentationFormat>On-screen Show (4:3)</PresentationFormat>
  <Paragraphs>502</Paragraphs>
  <Slides>39</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Courier New</vt:lpstr>
      <vt:lpstr>Helvetica</vt:lpstr>
      <vt:lpstr>Symbol</vt:lpstr>
      <vt:lpstr>Times New Roman</vt:lpstr>
      <vt:lpstr>Wingdings</vt:lpstr>
      <vt:lpstr>Arial</vt:lpstr>
      <vt:lpstr>simple</vt:lpstr>
      <vt:lpstr>CSE 331 Software Design and Implementation</vt:lpstr>
      <vt:lpstr>OUTLINE</vt:lpstr>
      <vt:lpstr>Failure happens!</vt:lpstr>
      <vt:lpstr>Failure causes</vt:lpstr>
      <vt:lpstr>What to do when something goes wrong</vt:lpstr>
      <vt:lpstr>Avoiding errors</vt:lpstr>
      <vt:lpstr>OUTLINE</vt:lpstr>
      <vt:lpstr>Defensive programming</vt:lpstr>
      <vt:lpstr>Enabling assertions</vt:lpstr>
      <vt:lpstr>When not to use assertions</vt:lpstr>
      <vt:lpstr>Don’t go to sea without your lifejacket!</vt:lpstr>
      <vt:lpstr>assert and checkRep() </vt:lpstr>
      <vt:lpstr>Expensive checkRep()tests</vt:lpstr>
      <vt:lpstr>Square root</vt:lpstr>
      <vt:lpstr>Square root with assertion</vt:lpstr>
      <vt:lpstr>OUTLINE</vt:lpstr>
      <vt:lpstr>Square root, specified for all inputs</vt:lpstr>
      <vt:lpstr>Using try-catch to handle exceptions</vt:lpstr>
      <vt:lpstr>Throwing and catching</vt:lpstr>
      <vt:lpstr>Catching with inheritance</vt:lpstr>
      <vt:lpstr>Exception Hierarchy</vt:lpstr>
      <vt:lpstr>Java’s checked/unchecked distinction</vt:lpstr>
      <vt:lpstr>Checked vs. unchecked</vt:lpstr>
      <vt:lpstr>The finally block</vt:lpstr>
      <vt:lpstr>What finally is for</vt:lpstr>
      <vt:lpstr>OUTLINE</vt:lpstr>
      <vt:lpstr>Propagating an exception</vt:lpstr>
      <vt:lpstr>Why catch exceptions locally?</vt:lpstr>
      <vt:lpstr>Exception translation</vt:lpstr>
      <vt:lpstr>Exceptions as non-local control flow</vt:lpstr>
      <vt:lpstr>Two distinct uses of exceptions</vt:lpstr>
      <vt:lpstr>Handling exceptions</vt:lpstr>
      <vt:lpstr>Don’t ignore exceptions</vt:lpstr>
      <vt:lpstr>OUTLINE</vt:lpstr>
      <vt:lpstr>Informing the client of a problem</vt:lpstr>
      <vt:lpstr>Special values in C/C++/others</vt:lpstr>
      <vt:lpstr>OUTLINE</vt:lpstr>
      <vt:lpstr>Exceptions: review</vt:lpstr>
      <vt:lpstr>Exceptions: review, continued</vt:lpstr>
    </vt:vector>
  </TitlesOfParts>
  <Company>uw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374 Programming Concepts &amp; Tools</dc:title>
  <dc:creator>Hal Perkins</dc:creator>
  <cp:lastModifiedBy>Zachary L. Tatlock</cp:lastModifiedBy>
  <cp:revision>252</cp:revision>
  <cp:lastPrinted>2013-10-15T22:06:54Z</cp:lastPrinted>
  <dcterms:created xsi:type="dcterms:W3CDTF">2012-02-06T17:35:54Z</dcterms:created>
  <dcterms:modified xsi:type="dcterms:W3CDTF">2016-01-29T17:00:28Z</dcterms:modified>
</cp:coreProperties>
</file>