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47" r:id="rId2"/>
    <p:sldId id="360" r:id="rId3"/>
    <p:sldId id="361" r:id="rId4"/>
    <p:sldId id="448" r:id="rId5"/>
    <p:sldId id="399" r:id="rId6"/>
    <p:sldId id="362" r:id="rId7"/>
    <p:sldId id="364" r:id="rId8"/>
    <p:sldId id="365" r:id="rId9"/>
    <p:sldId id="366" r:id="rId10"/>
    <p:sldId id="400" r:id="rId11"/>
    <p:sldId id="367" r:id="rId12"/>
    <p:sldId id="368" r:id="rId13"/>
    <p:sldId id="369" r:id="rId14"/>
    <p:sldId id="402" r:id="rId15"/>
    <p:sldId id="370" r:id="rId16"/>
    <p:sldId id="404" r:id="rId17"/>
    <p:sldId id="405" r:id="rId18"/>
    <p:sldId id="407" r:id="rId19"/>
    <p:sldId id="373" r:id="rId20"/>
    <p:sldId id="408" r:id="rId21"/>
    <p:sldId id="376" r:id="rId22"/>
    <p:sldId id="377" r:id="rId23"/>
    <p:sldId id="409" r:id="rId24"/>
    <p:sldId id="412" r:id="rId25"/>
    <p:sldId id="413" r:id="rId26"/>
    <p:sldId id="414" r:id="rId27"/>
    <p:sldId id="415" r:id="rId28"/>
  </p:sldIdLst>
  <p:sldSz cx="9144000" cy="6858000" type="screen4x3"/>
  <p:notesSz cx="9220200" cy="6934200"/>
  <p:custDataLst>
    <p:tags r:id="rId31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84" userDrawn="1">
          <p15:clr>
            <a:srgbClr val="A4A3A4"/>
          </p15:clr>
        </p15:guide>
        <p15:guide id="2" pos="290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3B80"/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725" autoAdjust="0"/>
    <p:restoredTop sz="84499" autoAdjust="0"/>
  </p:normalViewPr>
  <p:slideViewPr>
    <p:cSldViewPr>
      <p:cViewPr varScale="1">
        <p:scale>
          <a:sx n="122" d="100"/>
          <a:sy n="122" d="100"/>
        </p:scale>
        <p:origin x="41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184"/>
        <p:guide pos="29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tags" Target="tags/tag1.xml"/><Relationship Id="rId32" Type="http://schemas.openxmlformats.org/officeDocument/2006/relationships/commentAuthors" Target="commentAuthor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15au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24381" y="1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76550" y="520700"/>
            <a:ext cx="3467100" cy="2600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28560" y="3293975"/>
            <a:ext cx="6763081" cy="3119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587949"/>
            <a:ext cx="3995820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24381" y="6587949"/>
            <a:ext cx="3995819" cy="346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443B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443B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6190" y="5770880"/>
            <a:ext cx="4071620" cy="568960"/>
          </a:xfrm>
        </p:spPr>
        <p:txBody>
          <a:bodyPr anchor="ctr">
            <a:normAutofit/>
          </a:bodyPr>
          <a:lstStyle/>
          <a:p>
            <a:r>
              <a:rPr lang="en-US" dirty="0" smtClean="0"/>
              <a:t>Zach Tatlock</a:t>
            </a:r>
            <a:r>
              <a:rPr lang="en-US" dirty="0" smtClean="0">
                <a:latin typeface="Helvetica" charset="0"/>
                <a:ea typeface="Helvetica" charset="0"/>
                <a:cs typeface="Helvetica" charset="0"/>
              </a:rPr>
              <a:t> /  Winter 2016</a:t>
            </a:r>
            <a:endParaRPr lang="en-US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960880"/>
          </a:xfrm>
          <a:prstGeom prst="rect">
            <a:avLst/>
          </a:prstGeom>
          <a:solidFill>
            <a:srgbClr val="443B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319"/>
            <a:ext cx="7772400" cy="142478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CSE 331</a:t>
            </a:r>
            <a:br>
              <a:rPr lang="en-US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</a:br>
            <a:r>
              <a:rPr lang="en-US" sz="4000" dirty="0" smtClean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Software Design and Implementation</a:t>
            </a:r>
            <a:endParaRPr lang="en-US" sz="4000" dirty="0">
              <a:solidFill>
                <a:schemeClr val="bg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5460" y="2917597"/>
            <a:ext cx="813308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Helvetica" charset="0"/>
                <a:ea typeface="Helvetica" charset="0"/>
                <a:cs typeface="Helvetica" charset="0"/>
              </a:rPr>
              <a:t>Lecture 13</a:t>
            </a:r>
          </a:p>
          <a:p>
            <a:pPr algn="ctr"/>
            <a:r>
              <a:rPr lang="en-US" sz="5400" i="1" smtClean="0">
                <a:latin typeface="Helvetica" charset="0"/>
                <a:ea typeface="Helvetica" charset="0"/>
                <a:cs typeface="Helvetica" charset="0"/>
              </a:rPr>
              <a:t>Generics 1</a:t>
            </a:r>
            <a:endParaRPr lang="en-US" sz="5400" i="1" dirty="0" smtClean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728649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Revised definition</a:t>
            </a: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,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 smtClean="0"/>
              <a:t>Code can perform any operation permitted by the bound</a:t>
            </a:r>
          </a:p>
          <a:p>
            <a:pPr lvl="1"/>
            <a:r>
              <a:rPr lang="en-US" sz="2000" dirty="0" smtClean="0"/>
              <a:t>Because we know all instantiations will be subtypes!</a:t>
            </a:r>
          </a:p>
          <a:p>
            <a:pPr lvl="1"/>
            <a:r>
              <a:rPr lang="en-US" sz="2000" dirty="0" smtClean="0"/>
              <a:t>An enforced precondition on type instantiations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 smtClean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</a:t>
            </a:r>
            <a:r>
              <a:rPr lang="en-US" sz="2000" dirty="0" smtClean="0"/>
              <a:t>this </a:t>
            </a:r>
            <a:r>
              <a:rPr lang="en-US" sz="2000" dirty="0"/>
              <a:t>stuff into your project unless it is what you want </a:t>
            </a:r>
          </a:p>
          <a:p>
            <a:pPr lvl="1"/>
            <a:r>
              <a:rPr lang="en-US" sz="2000" i="1" u="sng" dirty="0" smtClean="0"/>
              <a:t>And</a:t>
            </a:r>
            <a:r>
              <a:rPr lang="en-US" sz="2000" dirty="0" smtClean="0"/>
              <a:t> you </a:t>
            </a:r>
            <a:r>
              <a:rPr lang="en-US" sz="2000" dirty="0"/>
              <a:t>understand it!</a:t>
            </a:r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 smtClean="0"/>
              <a:t>An </a:t>
            </a:r>
            <a:r>
              <a:rPr lang="en-US" sz="2000" i="1" dirty="0" smtClean="0">
                <a:solidFill>
                  <a:schemeClr val="accent2"/>
                </a:solidFill>
              </a:rPr>
              <a:t>upper bound</a:t>
            </a:r>
            <a:r>
              <a:rPr lang="en-US" sz="2000" dirty="0" smtClean="0"/>
              <a:t>; accepts given </a:t>
            </a:r>
            <a:r>
              <a:rPr lang="en-US" sz="2000" dirty="0" err="1" smtClean="0"/>
              <a:t>supertype</a:t>
            </a:r>
            <a:r>
              <a:rPr lang="en-US" sz="2000" dirty="0" smtClean="0"/>
              <a:t> or any of its subtypes</a:t>
            </a:r>
          </a:p>
          <a:p>
            <a:pPr marL="365760" lvl="1" indent="0"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…&gt;</a:t>
            </a:r>
          </a:p>
          <a:p>
            <a:pPr marL="708660" lvl="1" indent="-342900"/>
            <a:r>
              <a:rPr lang="en-US" sz="2000" i="1" dirty="0" smtClean="0">
                <a:solidFill>
                  <a:schemeClr val="accent2"/>
                </a:solidFill>
              </a:rPr>
              <a:t>Multiple</a:t>
            </a:r>
            <a:r>
              <a:rPr lang="en-US" sz="2000" dirty="0" smtClean="0"/>
              <a:t> upper bounds (superclass/interfaces) </a:t>
            </a:r>
            <a:r>
              <a:rPr lang="en-US" sz="2000" dirty="0"/>
              <a:t>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000" dirty="0" smtClean="0"/>
              <a:t>Example:</a:t>
            </a:r>
          </a:p>
          <a:p>
            <a:pPr marL="365760" lvl="1" indent="0">
              <a:buNone/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 smtClean="0"/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all generics are for collections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lass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double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for 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result +=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static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 smtClean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 smtClean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return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Weaknesses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sym typeface="Wingdings" panose="05000000000000000000" pitchFamily="2" charset="2"/>
              </a:rPr>
              <a:t>.e</a:t>
            </a:r>
            <a:r>
              <a:rPr lang="en-US" sz="2000" dirty="0">
                <a:sym typeface="Wingdings" panose="05000000000000000000" pitchFamily="2" charset="2"/>
              </a:rPr>
              <a:t>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 dirty="0">
                <a:sym typeface="Wingdings" panose="05000000000000000000" pitchFamily="2" charset="2"/>
              </a:rPr>
              <a:t> is not generic, but the </a:t>
            </a:r>
            <a:r>
              <a:rPr lang="en-US" sz="2000" i="1" dirty="0" smtClean="0">
                <a:sym typeface="Wingdings" panose="05000000000000000000" pitchFamily="2" charset="2"/>
              </a:rPr>
              <a:t>methods</a:t>
            </a:r>
            <a:r>
              <a:rPr lang="en-US" sz="2000" dirty="0" smtClean="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Much better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0.0;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 also works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result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00800" y="14478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generics in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 smtClean="0"/>
              <a:t>Instance methods can use type parameters of the class</a:t>
            </a:r>
          </a:p>
          <a:p>
            <a:endParaRPr lang="en-US" sz="2000" dirty="0"/>
          </a:p>
          <a:p>
            <a:r>
              <a:rPr lang="en-US" sz="2000" dirty="0" smtClean="0"/>
              <a:t>Instance methods and static methods can have their own type parameters</a:t>
            </a:r>
          </a:p>
          <a:p>
            <a:pPr lvl="1"/>
            <a:r>
              <a:rPr lang="en-US" sz="2000" dirty="0" smtClean="0"/>
              <a:t>Generic methods</a:t>
            </a:r>
          </a:p>
          <a:p>
            <a:endParaRPr lang="en-US" sz="2000" dirty="0"/>
          </a:p>
          <a:p>
            <a:r>
              <a:rPr lang="en-US" sz="2000" dirty="0" smtClean="0"/>
              <a:t>Callers to generic methods need not explicitly instantiate the methods’ type parameters</a:t>
            </a:r>
          </a:p>
          <a:p>
            <a:pPr lvl="1"/>
            <a:r>
              <a:rPr lang="en-US" sz="2000" dirty="0" smtClean="0"/>
              <a:t>Compiler just figures it out for you</a:t>
            </a:r>
          </a:p>
          <a:p>
            <a:pPr lvl="1"/>
            <a:r>
              <a:rPr lang="en-US" sz="2000" i="1" dirty="0" smtClean="0"/>
              <a:t>Type inference</a:t>
            </a:r>
            <a:endParaRPr lang="en-US" sz="2000" i="1" dirty="0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(Collection&lt;T&gt;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(List&lt;T&gt; </a:t>
            </a:r>
            <a:r>
              <a:rPr lang="en-US" sz="2000" b="1" dirty="0" smtClean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T’s </a:t>
            </a:r>
            <a:r>
              <a:rPr lang="en-US" sz="2000" b="1" dirty="0" err="1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</a:t>
            </a:r>
            <a:r>
              <a:rPr lang="en-US" sz="2000" dirty="0" smtClean="0">
                <a:cs typeface="Courier New" pitchFamily="49" charset="0"/>
              </a:rPr>
              <a:t>This one </a:t>
            </a:r>
            <a:r>
              <a:rPr lang="en-US" sz="2000" dirty="0">
                <a:cs typeface="Courier New" pitchFamily="49" charset="0"/>
              </a:rPr>
              <a:t>“</a:t>
            </a:r>
            <a:r>
              <a:rPr lang="en-US" sz="2000" dirty="0" smtClean="0">
                <a:cs typeface="Courier New" pitchFamily="49" charset="0"/>
              </a:rPr>
              <a:t>works” </a:t>
            </a:r>
            <a:r>
              <a:rPr lang="en-US" sz="2000" dirty="0">
                <a:cs typeface="Courier New" pitchFamily="49" charset="0"/>
              </a:rPr>
              <a:t>but will make </a:t>
            </a:r>
            <a:r>
              <a:rPr lang="en-US" sz="2000" dirty="0" smtClean="0">
                <a:cs typeface="Courier New" pitchFamily="49" charset="0"/>
              </a:rPr>
              <a:t>it </a:t>
            </a:r>
            <a:r>
              <a:rPr lang="en-US" sz="2000" dirty="0">
                <a:cs typeface="Courier New" pitchFamily="49" charset="0"/>
              </a:rPr>
              <a:t>even more useful later by adding more bounds</a:t>
            </a:r>
            <a:r>
              <a:rPr lang="en-US" sz="2000" dirty="0" smtClean="0">
                <a:cs typeface="Courier New" pitchFamily="49" charset="0"/>
              </a:rPr>
              <a:t>)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computation</a:t>
            </a:r>
            <a:r>
              <a:rPr lang="en-US" sz="2000" dirty="0" smtClean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data</a:t>
            </a:r>
            <a:r>
              <a:rPr lang="en-US" sz="2000" dirty="0" smtClean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oint p1, p2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57200" lvl="1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/>
              <a:t>Abstraction over </a:t>
            </a:r>
            <a:r>
              <a:rPr lang="en-US" sz="2000" i="1" dirty="0" smtClean="0">
                <a:solidFill>
                  <a:schemeClr val="accent2"/>
                </a:solidFill>
              </a:rPr>
              <a:t>types</a:t>
            </a:r>
            <a:r>
              <a:rPr lang="en-US" sz="2000" dirty="0" smtClean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553200" y="4572000"/>
            <a:ext cx="2133600" cy="762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Helvetica" charset="0"/>
                <a:ea typeface="Helvetica" charset="0"/>
                <a:cs typeface="Helvetica" charset="0"/>
              </a:rPr>
              <a:t>Today!</a:t>
            </a:r>
            <a:endParaRPr lang="en-US" sz="3200" b="1" dirty="0">
              <a:solidFill>
                <a:schemeClr val="tx1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Generics and </a:t>
            </a:r>
            <a:r>
              <a:rPr lang="en-US" sz="2000" i="1" dirty="0" smtClean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bounds</a:t>
            </a:r>
            <a:r>
              <a:rPr lang="en-US" sz="2000" dirty="0" smtClean="0"/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</a:t>
            </a:r>
            <a:r>
              <a:rPr lang="en-US" sz="2000" dirty="0" smtClean="0"/>
              <a:t>casts</a:t>
            </a: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 smtClean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 smtClean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 smtClean="0"/>
              <a:t>&gt;?</a:t>
            </a:r>
          </a:p>
          <a:p>
            <a:endParaRPr lang="en-US" sz="2000" dirty="0" smtClean="0"/>
          </a:p>
          <a:p>
            <a:r>
              <a:rPr lang="en-US" sz="2000" dirty="0" smtClean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List&lt;Number&gt;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223475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List&lt;Integer&gt;</a:t>
            </a:r>
            <a:endParaRPr lang="en-US" sz="2000" dirty="0"/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18492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?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 smtClean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 smtClean="0"/>
              <a:t>&gt;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Java subtyping is </a:t>
            </a:r>
            <a:r>
              <a:rPr lang="en-US" sz="2000" i="1" dirty="0" smtClean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 smtClean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Not covariant and not </a:t>
            </a:r>
            <a:r>
              <a:rPr lang="en-US" sz="2000" dirty="0" err="1" smtClean="0">
                <a:cs typeface="Courier New" pitchFamily="49" charset="0"/>
              </a:rPr>
              <a:t>contravariant</a:t>
            </a:r>
            <a:endParaRPr lang="en-US" sz="2000" dirty="0" smtClean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 smtClean="0">
                <a:cs typeface="Courier New" pitchFamily="49" charset="0"/>
              </a:rPr>
              <a:t>Neither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nor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subtype of other</a:t>
            </a:r>
            <a:endParaRPr lang="en-US" sz="20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 to remember?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Type3</a:t>
            </a:r>
            <a:r>
              <a:rPr lang="en-US" sz="2000" dirty="0" smtClean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</a:t>
            </a:r>
            <a:r>
              <a:rPr lang="en-US" sz="2000" dirty="0" smtClean="0"/>
              <a:t>hen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Type1&lt;Type2&gt;</a:t>
            </a:r>
            <a:r>
              <a:rPr lang="en-US" sz="2000" dirty="0" smtClean="0"/>
              <a:t> is </a:t>
            </a:r>
            <a:r>
              <a:rPr lang="en-US" sz="2000" i="1" dirty="0" smtClean="0"/>
              <a:t>not</a:t>
            </a:r>
            <a:r>
              <a:rPr lang="en-US" sz="2000" dirty="0" smtClean="0"/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Type1&lt;Type3&gt;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Previous example shows why:</a:t>
            </a:r>
          </a:p>
          <a:p>
            <a:pPr lvl="1"/>
            <a:r>
              <a:rPr lang="en-US" sz="2000" dirty="0" smtClean="0"/>
              <a:t>Observer method prevents “one direction”</a:t>
            </a:r>
          </a:p>
          <a:p>
            <a:pPr lvl="1"/>
            <a:r>
              <a:rPr lang="en-US" sz="2000" dirty="0" err="1" smtClean="0"/>
              <a:t>Mutator</a:t>
            </a:r>
            <a:r>
              <a:rPr lang="en-US" sz="2000" dirty="0" smtClean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 smtClean="0"/>
              <a:t>If</a:t>
            </a:r>
            <a:r>
              <a:rPr lang="en-US" sz="2000" dirty="0" smtClean="0"/>
              <a:t> our types have only observers or only </a:t>
            </a:r>
            <a:r>
              <a:rPr lang="en-US" sz="2000" dirty="0" err="1" smtClean="0"/>
              <a:t>mutators</a:t>
            </a:r>
            <a:r>
              <a:rPr lang="en-US" sz="2000" dirty="0" smtClean="0"/>
              <a:t>, then one direction of subtyping would be sound</a:t>
            </a:r>
          </a:p>
          <a:p>
            <a:pPr lvl="1"/>
            <a:r>
              <a:rPr lang="en-US" sz="2000" dirty="0" smtClean="0"/>
              <a:t>But Java’s type system does not “notice this” so such subtyping is never allowed in Java</a:t>
            </a:r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smtClean="0">
                <a:cs typeface="Courier New" pitchFamily="49" charset="0"/>
              </a:rPr>
              <a:t>covariant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cs typeface="Courier New" pitchFamily="49" charset="0"/>
              </a:rPr>
              <a:t>Write-only allows </a:t>
            </a:r>
            <a:r>
              <a:rPr lang="en-US" sz="3600" dirty="0" err="1" smtClean="0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 smtClean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dirty="0">
                <a:cs typeface="Courier New" pitchFamily="49" charset="0"/>
              </a:rPr>
              <a:t>type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 smtClean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has</a:t>
            </a:r>
            <a:r>
              <a:rPr lang="en-US" sz="2000" dirty="0" smtClean="0">
                <a:cs typeface="Courier New" pitchFamily="49" charset="0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 smtClean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cs typeface="Courier New" pitchFamily="49" charset="0"/>
              </a:rPr>
              <a:t>So </a:t>
            </a:r>
            <a:r>
              <a:rPr lang="en-US" sz="2000" i="1" dirty="0" err="1" smtClean="0">
                <a:cs typeface="Courier New" pitchFamily="49" charset="0"/>
              </a:rPr>
              <a:t>contravariant</a:t>
            </a:r>
            <a:r>
              <a:rPr lang="en-US" sz="2000" dirty="0" smtClean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>
                <a:cs typeface="Courier New" pitchFamily="49" charset="0"/>
              </a:rPr>
              <a:t>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Conservatively disallows this subtyping</a:t>
            </a:r>
            <a:endParaRPr lang="en-US" sz="2000" dirty="0">
              <a:latin typeface="+mj-lt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Number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 smtClean="0"/>
              <a:t>Integer</a:t>
            </a:r>
            <a:endParaRPr lang="en-US" sz="2000" dirty="0"/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</a:t>
            </a:r>
            <a:r>
              <a:rPr lang="en-US" sz="2000" dirty="0" smtClean="0">
                <a:cs typeface="Courier New" pitchFamily="49" charset="0"/>
              </a:rPr>
              <a:t>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 smtClean="0"/>
              <a:t> are not subtype-related</a:t>
            </a:r>
          </a:p>
          <a:p>
            <a:endParaRPr lang="en-US" sz="2000" dirty="0"/>
          </a:p>
          <a:p>
            <a:r>
              <a:rPr lang="en-US" sz="2000" dirty="0" smtClean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 smtClean="0"/>
              <a:t>Example: If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 smtClean="0"/>
              <a:t> extends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 smtClean="0"/>
              <a:t>, then 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 smtClean="0"/>
              <a:t> 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 smtClean="0"/>
              <a:t> </a:t>
            </a:r>
            <a:r>
              <a:rPr lang="en-US" sz="2000" dirty="0"/>
              <a:t>is a subtype of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are we?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 smtClean="0"/>
              <a:t>Done:</a:t>
            </a:r>
          </a:p>
          <a:p>
            <a:pPr lvl="1"/>
            <a:r>
              <a:rPr lang="en-US" sz="2000" dirty="0" smtClean="0"/>
              <a:t>Basics of generic types for classes and interfaces</a:t>
            </a:r>
          </a:p>
          <a:p>
            <a:pPr lvl="1"/>
            <a:r>
              <a:rPr lang="en-US" sz="2000" dirty="0" smtClean="0"/>
              <a:t>Basics of </a:t>
            </a:r>
            <a:r>
              <a:rPr lang="en-US" sz="2000" i="1" dirty="0" smtClean="0"/>
              <a:t>bounding</a:t>
            </a:r>
            <a:r>
              <a:rPr lang="en-US" sz="2000" dirty="0" smtClean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 smtClean="0"/>
              <a:t>Now:</a:t>
            </a:r>
          </a:p>
          <a:p>
            <a:pPr lvl="1"/>
            <a:r>
              <a:rPr lang="en-US" sz="2000" dirty="0" smtClean="0"/>
              <a:t>Generic </a:t>
            </a:r>
            <a:r>
              <a:rPr lang="en-US" sz="2000" i="1" dirty="0" smtClean="0"/>
              <a:t>methods</a:t>
            </a:r>
            <a:r>
              <a:rPr lang="en-US" sz="2000" dirty="0" smtClean="0"/>
              <a:t> [not just using type parameters of class]</a:t>
            </a:r>
          </a:p>
          <a:p>
            <a:pPr lvl="1"/>
            <a:r>
              <a:rPr lang="en-US" sz="2000" dirty="0" smtClean="0"/>
              <a:t>Generics and </a:t>
            </a:r>
            <a:r>
              <a:rPr lang="en-US" sz="2000" i="1" dirty="0" smtClean="0"/>
              <a:t>subtyping</a:t>
            </a:r>
          </a:p>
          <a:p>
            <a:pPr lvl="1"/>
            <a:r>
              <a:rPr lang="en-US" sz="2000" dirty="0" smtClean="0">
                <a:solidFill>
                  <a:schemeClr val="accent2"/>
                </a:solidFill>
              </a:rPr>
              <a:t>Using </a:t>
            </a:r>
            <a:r>
              <a:rPr lang="en-US" sz="2000" i="1" dirty="0" smtClean="0">
                <a:solidFill>
                  <a:schemeClr val="accent2"/>
                </a:solidFill>
              </a:rPr>
              <a:t>bounds</a:t>
            </a:r>
            <a:r>
              <a:rPr lang="en-US" sz="2000" dirty="0" smtClean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i="1" dirty="0" smtClean="0"/>
              <a:t>wildcards</a:t>
            </a:r>
            <a:r>
              <a:rPr lang="en-US" sz="2000" dirty="0" smtClean="0"/>
              <a:t> for more convenient bounds</a:t>
            </a:r>
          </a:p>
          <a:p>
            <a:pPr lvl="1"/>
            <a:r>
              <a:rPr lang="en-US" sz="2000" dirty="0" smtClean="0"/>
              <a:t>Related digression: Java’s </a:t>
            </a:r>
            <a:r>
              <a:rPr lang="en-US" sz="2000" i="1" dirty="0" smtClean="0"/>
              <a:t>array subtyping</a:t>
            </a:r>
          </a:p>
          <a:p>
            <a:pPr lvl="1"/>
            <a:r>
              <a:rPr lang="en-US" sz="2000" dirty="0" smtClean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 smtClean="0"/>
              <a:t> interactions</a:t>
            </a:r>
          </a:p>
          <a:p>
            <a:pPr lvl="2"/>
            <a:r>
              <a:rPr lang="en-US" sz="2000" dirty="0" smtClean="0"/>
              <a:t>Creating generic arrays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we </a:t>
            </a:r>
            <a:r>
              <a:rPr lang="en-US" dirty="0" smtClean="0">
                <a:solidFill>
                  <a:srgbClr val="FF0000"/>
                </a:solidFill>
              </a:rPr>
              <a:t>&lt;3 </a:t>
            </a:r>
            <a:r>
              <a:rPr lang="en-US" i="1" dirty="0" smtClean="0">
                <a:solidFill>
                  <a:srgbClr val="FF0000"/>
                </a:solidFill>
              </a:rPr>
              <a:t>love &lt;3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 smtClean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 smtClean="0"/>
              <a:t>Avoid distraction</a:t>
            </a:r>
          </a:p>
          <a:p>
            <a:pPr lvl="1"/>
            <a:r>
              <a:rPr lang="en-US" sz="2000" dirty="0" smtClean="0"/>
              <a:t>Permit details to change later 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Give a </a:t>
            </a:r>
            <a:r>
              <a:rPr lang="en-US" sz="2000" i="1" dirty="0" smtClean="0">
                <a:solidFill>
                  <a:schemeClr val="accent2"/>
                </a:solidFill>
              </a:rPr>
              <a:t>meaningful name</a:t>
            </a:r>
            <a:r>
              <a:rPr lang="en-US" sz="2000" dirty="0" smtClean="0"/>
              <a:t> to a concept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Permit </a:t>
            </a:r>
            <a:r>
              <a:rPr lang="en-US" sz="2000" i="1" dirty="0" smtClean="0">
                <a:solidFill>
                  <a:schemeClr val="accent2"/>
                </a:solidFill>
              </a:rPr>
              <a:t>reuse</a:t>
            </a:r>
            <a:r>
              <a:rPr lang="en-US" sz="2000" dirty="0" smtClean="0"/>
              <a:t> in new contexts</a:t>
            </a:r>
          </a:p>
          <a:p>
            <a:pPr lvl="1"/>
            <a:r>
              <a:rPr lang="en-US" sz="2000" dirty="0" smtClean="0"/>
              <a:t>Avoid duplication:  error-prone, confusing</a:t>
            </a:r>
          </a:p>
          <a:p>
            <a:pPr lvl="1"/>
            <a:r>
              <a:rPr lang="en-US" sz="2000" dirty="0" smtClean="0"/>
              <a:t>Save reimplementation effort</a:t>
            </a:r>
          </a:p>
          <a:p>
            <a:pPr lvl="1"/>
            <a:r>
              <a:rPr lang="en-US" sz="2000" dirty="0" smtClean="0"/>
              <a:t>Helps to “Don’t Repeat Yourself”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28600"/>
            <a:ext cx="2895600" cy="42184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46482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i="1" dirty="0" smtClean="0">
                <a:latin typeface="Helvetica" charset="0"/>
                <a:ea typeface="Helvetica" charset="0"/>
                <a:cs typeface="Helvetica" charset="0"/>
              </a:rPr>
              <a:t>Any true wizard knows, once you know the name of a thing you can control it.</a:t>
            </a:r>
          </a:p>
          <a:p>
            <a:pPr algn="r"/>
            <a:r>
              <a:rPr lang="en-US" sz="3200" i="1" dirty="0" smtClean="0">
                <a:latin typeface="Helvetica" charset="0"/>
                <a:ea typeface="Helvetica" charset="0"/>
                <a:cs typeface="Helvetica" charset="0"/>
              </a:rPr>
              <a:t>-- Jerry </a:t>
            </a:r>
            <a:r>
              <a:rPr lang="en-US" sz="3200" i="1" dirty="0" err="1" smtClean="0">
                <a:latin typeface="Helvetica" charset="0"/>
                <a:ea typeface="Helvetica" charset="0"/>
                <a:cs typeface="Helvetica" charset="0"/>
              </a:rPr>
              <a:t>Sussman</a:t>
            </a:r>
            <a:endParaRPr lang="en-US" sz="3200" i="1" dirty="0">
              <a:latin typeface="Helvetica" charset="0"/>
              <a:ea typeface="Helvetica" charset="0"/>
              <a:cs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3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Related abstractions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 smtClean="0">
                <a:cs typeface="Courier New" pitchFamily="49" charset="0"/>
              </a:rPr>
              <a:t>… and many, many more</a:t>
            </a: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7030A0"/>
                </a:solidFill>
              </a:rPr>
              <a:t>// </a:t>
            </a:r>
            <a:r>
              <a:rPr lang="en-US" sz="2000" i="1" dirty="0" smtClean="0">
                <a:solidFill>
                  <a:srgbClr val="7030A0"/>
                </a:solidFill>
              </a:rPr>
              <a:t>abstracts</a:t>
            </a:r>
            <a:r>
              <a:rPr lang="en-US" sz="2000" dirty="0" smtClean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        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 smtClean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GB" sz="2000" b="1" dirty="0" smtClean="0">
                <a:latin typeface="Courier New" pitchFamily="49" charset="0"/>
                <a:cs typeface="Courier New" pitchFamily="49" charset="0"/>
              </a:rPr>
              <a:t>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An analogous parameter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endParaRPr lang="en-US" sz="2000" dirty="0" smtClean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 smtClean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48768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3" name="Rectangular Callout 12"/>
          <p:cNvSpPr/>
          <p:nvPr/>
        </p:nvSpPr>
        <p:spPr>
          <a:xfrm>
            <a:off x="4038600" y="4191000"/>
            <a:ext cx="4724400" cy="2209800"/>
          </a:xfrm>
          <a:prstGeom prst="wedgeRectCallout">
            <a:avLst>
              <a:gd name="adj1" fmla="val -75954"/>
              <a:gd name="adj2" fmla="val -49961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Declares a new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variable</a:t>
            </a:r>
            <a:r>
              <a:rPr lang="en-US" sz="2000" dirty="0" smtClean="0">
                <a:solidFill>
                  <a:schemeClr val="tx1"/>
                </a:solidFill>
              </a:rPr>
              <a:t>,  called a </a:t>
            </a:r>
            <a:r>
              <a:rPr lang="en-US" sz="2000" b="1" i="1" dirty="0" smtClean="0">
                <a:solidFill>
                  <a:srgbClr val="C00000"/>
                </a:solidFill>
              </a:rPr>
              <a:t>type</a:t>
            </a:r>
            <a:r>
              <a:rPr lang="en-US" sz="2000" b="1" i="1" dirty="0" smtClean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chemeClr val="accent6"/>
                </a:solidFill>
              </a:rPr>
              <a:t>Instantiate </a:t>
            </a:r>
            <a:r>
              <a:rPr lang="en-US" sz="2000" dirty="0" smtClean="0">
                <a:solidFill>
                  <a:schemeClr val="tx1"/>
                </a:solidFill>
              </a:rPr>
              <a:t>with </a:t>
            </a:r>
            <a:r>
              <a:rPr lang="en-US" sz="2000" dirty="0" smtClean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 smtClean="0">
                <a:solidFill>
                  <a:schemeClr val="tx1"/>
                </a:solidFill>
              </a:rPr>
              <a:t>E.g.,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 smtClean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 smtClean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 smtClean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smtClean="0">
                <a:solidFill>
                  <a:schemeClr val="tx1"/>
                </a:solidFill>
                <a:sym typeface="Symbol"/>
              </a:rPr>
              <a:t>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Never just use </a:t>
            </a:r>
            <a:r>
              <a:rPr lang="en-US" sz="2000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 smtClean="0">
                <a:solidFill>
                  <a:schemeClr val="tx1"/>
                </a:solidFill>
              </a:rPr>
              <a:t>(in Java for backward-</a:t>
            </a:r>
            <a:r>
              <a:rPr lang="en-US" sz="2000" dirty="0" err="1" smtClean="0">
                <a:solidFill>
                  <a:schemeClr val="tx1"/>
                </a:solidFill>
              </a:rPr>
              <a:t>compatiblity</a:t>
            </a:r>
            <a:r>
              <a:rPr lang="en-US" sz="2000" dirty="0" smtClean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implements Set&lt;T&gt; {</a:t>
            </a: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List&lt;T&gt;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T </a:t>
            </a:r>
            <a:r>
              <a:rPr lang="en-US" sz="2000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…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variables are types</a:t>
            </a:r>
            <a:endParaRPr lang="en-US" dirty="0"/>
          </a:p>
        </p:txBody>
      </p:sp>
      <p:sp>
        <p:nvSpPr>
          <p:cNvPr id="4" name="Rectangular Callout 3"/>
          <p:cNvSpPr/>
          <p:nvPr/>
        </p:nvSpPr>
        <p:spPr>
          <a:xfrm>
            <a:off x="3352800" y="1524000"/>
            <a:ext cx="1676400" cy="306324"/>
          </a:xfrm>
          <a:prstGeom prst="wedgeRectCallout">
            <a:avLst>
              <a:gd name="adj1" fmla="val -84755"/>
              <a:gd name="adj2" fmla="val 137760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Declaration</a:t>
            </a:r>
            <a:endParaRPr lang="en-US" sz="2000" dirty="0">
              <a:solidFill>
                <a:schemeClr val="tx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Use</a:t>
              </a:r>
              <a:endParaRPr lang="en-US" sz="1400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chemeClr val="tx1"/>
                  </a:solidFill>
                </a:rPr>
                <a:t>Use</a:t>
              </a:r>
              <a:endParaRPr lang="en-US" sz="20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Restricting instantiations by clients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add2(new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Date());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error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List1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List2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 smtClean="0"/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List1&lt;Date&gt;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of Object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List2&lt;Date&gt;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compile-time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error,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Date is not a 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// subtype of Number</a:t>
            </a:r>
            <a:br>
              <a:rPr lang="en-US" sz="2000" b="1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ular Callout 5"/>
          <p:cNvSpPr/>
          <p:nvPr/>
        </p:nvSpPr>
        <p:spPr>
          <a:xfrm>
            <a:off x="7086600" y="26670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tx1"/>
                </a:solidFill>
              </a:rPr>
              <a:t>Upper </a:t>
            </a:r>
            <a:r>
              <a:rPr lang="en-US" sz="2000" smtClean="0">
                <a:solidFill>
                  <a:schemeClr val="tx1"/>
                </a:solidFill>
              </a:rPr>
              <a:t>bounds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18576</TotalTime>
  <Words>1620</Words>
  <Application>Microsoft Macintosh PowerPoint</Application>
  <PresentationFormat>On-screen Show (4:3)</PresentationFormat>
  <Paragraphs>364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4" baseType="lpstr">
      <vt:lpstr>Arial</vt:lpstr>
      <vt:lpstr>Courier New</vt:lpstr>
      <vt:lpstr>Helvetica</vt:lpstr>
      <vt:lpstr>Symbol</vt:lpstr>
      <vt:lpstr>Times New Roman</vt:lpstr>
      <vt:lpstr>Wingdings</vt:lpstr>
      <vt:lpstr>simple</vt:lpstr>
      <vt:lpstr>CSE 331 Software Design and Implementation</vt:lpstr>
      <vt:lpstr>Varieties of abstraction</vt:lpstr>
      <vt:lpstr>Why we &lt;3 love &lt;3 abstraction</vt:lpstr>
      <vt:lpstr>PowerPoint Presentation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Revised definition</vt:lpstr>
      <vt:lpstr>Using type variables</vt:lpstr>
      <vt:lpstr>More examples</vt:lpstr>
      <vt:lpstr>More bounds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Hard to remember?</vt:lpstr>
      <vt:lpstr>Read-only allows covariance</vt:lpstr>
      <vt:lpstr>Write-only allows contravariance</vt:lpstr>
      <vt:lpstr>About the parameters</vt:lpstr>
      <vt:lpstr>Where are we?</vt:lpstr>
    </vt:vector>
  </TitlesOfParts>
  <Company>uw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Zachary L. Tatlock</cp:lastModifiedBy>
  <cp:revision>250</cp:revision>
  <cp:lastPrinted>2016-02-02T18:47:34Z</cp:lastPrinted>
  <dcterms:created xsi:type="dcterms:W3CDTF">2012-02-17T18:07:42Z</dcterms:created>
  <dcterms:modified xsi:type="dcterms:W3CDTF">2016-02-04T12:12:36Z</dcterms:modified>
</cp:coreProperties>
</file>