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47" r:id="rId2"/>
    <p:sldId id="408" r:id="rId3"/>
    <p:sldId id="448" r:id="rId4"/>
    <p:sldId id="376" r:id="rId5"/>
    <p:sldId id="377" r:id="rId6"/>
    <p:sldId id="409" r:id="rId7"/>
    <p:sldId id="412" r:id="rId8"/>
    <p:sldId id="413" r:id="rId9"/>
    <p:sldId id="450" r:id="rId10"/>
    <p:sldId id="416" r:id="rId11"/>
    <p:sldId id="417" r:id="rId12"/>
    <p:sldId id="422" r:id="rId13"/>
    <p:sldId id="423" r:id="rId14"/>
    <p:sldId id="424" r:id="rId15"/>
    <p:sldId id="425" r:id="rId16"/>
    <p:sldId id="451" r:id="rId17"/>
    <p:sldId id="426" r:id="rId18"/>
    <p:sldId id="427" r:id="rId19"/>
    <p:sldId id="428" r:id="rId20"/>
    <p:sldId id="430" r:id="rId21"/>
    <p:sldId id="446" r:id="rId22"/>
    <p:sldId id="429" r:id="rId23"/>
    <p:sldId id="380" r:id="rId24"/>
    <p:sldId id="381" r:id="rId25"/>
    <p:sldId id="452" r:id="rId26"/>
    <p:sldId id="462" r:id="rId27"/>
    <p:sldId id="464" r:id="rId28"/>
    <p:sldId id="433" r:id="rId29"/>
    <p:sldId id="420" r:id="rId30"/>
    <p:sldId id="463" r:id="rId31"/>
    <p:sldId id="453" r:id="rId32"/>
    <p:sldId id="438" r:id="rId33"/>
    <p:sldId id="439" r:id="rId34"/>
    <p:sldId id="454" r:id="rId35"/>
    <p:sldId id="455" r:id="rId36"/>
    <p:sldId id="456" r:id="rId37"/>
    <p:sldId id="457" r:id="rId38"/>
    <p:sldId id="458" r:id="rId39"/>
    <p:sldId id="459" r:id="rId40"/>
    <p:sldId id="460" r:id="rId41"/>
    <p:sldId id="461" r:id="rId42"/>
    <p:sldId id="443" r:id="rId43"/>
    <p:sldId id="444" r:id="rId44"/>
    <p:sldId id="390" r:id="rId45"/>
  </p:sldIdLst>
  <p:sldSz cx="9144000" cy="6858000" type="screen4x3"/>
  <p:notesSz cx="6934200" cy="9220200"/>
  <p:custDataLst>
    <p:tags r:id="rId4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B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42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9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tags" Target="tags/tag1.xml"/><Relationship Id="rId4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James Wilcox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14</a:t>
            </a: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Generics 2</a:t>
            </a: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verbose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How to use </a:t>
            </a:r>
            <a:r>
              <a:rPr lang="en-US" sz="2000" i="1" dirty="0" smtClean="0">
                <a:solidFill>
                  <a:schemeClr val="accent2"/>
                </a:solidFill>
              </a:rPr>
              <a:t>type bounds</a:t>
            </a:r>
            <a:r>
              <a:rPr lang="en-US" sz="2000" dirty="0" smtClean="0"/>
              <a:t> to write reusable code despite invariant subtyping</a:t>
            </a:r>
          </a:p>
          <a:p>
            <a:pPr lvl="1"/>
            <a:r>
              <a:rPr lang="en-US" sz="2000" dirty="0" smtClean="0"/>
              <a:t>Elegant technique using generic methods</a:t>
            </a:r>
          </a:p>
          <a:p>
            <a:pPr lvl="1"/>
            <a:r>
              <a:rPr lang="en-US" sz="2000" dirty="0" smtClean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Then: </a:t>
            </a:r>
            <a:r>
              <a:rPr lang="en-US" sz="2000" i="1" dirty="0" smtClean="0">
                <a:solidFill>
                  <a:schemeClr val="accent2"/>
                </a:solidFill>
              </a:rPr>
              <a:t>Java wildcards</a:t>
            </a:r>
            <a:endParaRPr lang="en-US" sz="2000" dirty="0" smtClean="0"/>
          </a:p>
          <a:p>
            <a:pPr lvl="1"/>
            <a:r>
              <a:rPr lang="en-US" sz="2000" dirty="0" smtClean="0"/>
              <a:t>Essentially provide the same expressiveness</a:t>
            </a:r>
          </a:p>
          <a:p>
            <a:pPr lvl="1"/>
            <a:r>
              <a:rPr lang="en-US" sz="2000" i="1" dirty="0" smtClean="0"/>
              <a:t>Less verbose</a:t>
            </a:r>
            <a:r>
              <a:rPr lang="en-US" sz="2000" dirty="0" smtClean="0"/>
              <a:t>: No need to declare type parameters that would be used only once</a:t>
            </a:r>
          </a:p>
          <a:p>
            <a:pPr lvl="1"/>
            <a:r>
              <a:rPr lang="en-US" sz="2000" i="1" dirty="0" smtClean="0"/>
              <a:t>Better style</a:t>
            </a:r>
            <a:r>
              <a:rPr lang="en-US" sz="2000" dirty="0" smtClean="0"/>
              <a:t> because Java programmers recognize how wildcards are used for common idioms</a:t>
            </a:r>
          </a:p>
          <a:p>
            <a:pPr lvl="2"/>
            <a:r>
              <a:rPr lang="en-US" sz="2000" dirty="0" smtClean="0"/>
              <a:t>Easier to read (?) once you get used to it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elements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(that are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not already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present)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What is the best type for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 smtClean="0">
                <a:latin typeface="+mj-lt"/>
              </a:rPr>
              <a:t>’s</a:t>
            </a:r>
            <a:r>
              <a:rPr lang="en-GB" sz="2000" dirty="0" smtClean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… while allowing correct implementations</a:t>
            </a:r>
            <a:endParaRPr lang="en-GB" sz="2000" dirty="0">
              <a:latin typeface="+mj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Does not let clients pass other collections, like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Better: use a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interface with just what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not related to invariant subtyping [yet]</a:t>
            </a:r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Client cannot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Should be okay because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only need to read from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This is the invariant-subtyping limitation</a:t>
            </a:r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type for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 smtClean="0">
                <a:latin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 extends E&gt; 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 smtClean="0">
                <a:latin typeface="Courier New" pitchFamily="49" charset="0"/>
              </a:rPr>
              <a:t>(Collection&lt;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 smtClean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>
                <a:latin typeface="+mj-lt"/>
              </a:rPr>
              <a:t>Now client </a:t>
            </a:r>
            <a:r>
              <a:rPr lang="en-GB" sz="2000" i="1" dirty="0" smtClean="0">
                <a:latin typeface="+mj-lt"/>
              </a:rPr>
              <a:t>can</a:t>
            </a:r>
            <a:r>
              <a:rPr lang="en-GB" sz="2000" dirty="0" smtClean="0">
                <a:latin typeface="+mj-lt"/>
              </a:rPr>
              <a:t> pass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 smtClean="0">
                <a:latin typeface="+mj-lt"/>
              </a:rPr>
              <a:t> to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>
                <a:latin typeface="+mj-lt"/>
              </a:rPr>
              <a:t> for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implementations won’t know what element type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 smtClean="0"/>
              <a:t> is, but will know it is a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So it cannot add anything to collection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 smtClean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 smtClean="0"/>
              <a:t>But this is enough to implement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copy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/>
              <a:t>Now </a:t>
            </a:r>
            <a:r>
              <a:rPr lang="en-US" sz="2000" dirty="0"/>
              <a:t>we</a:t>
            </a:r>
            <a:r>
              <a:rPr lang="en-US" sz="2000"/>
              <a:t> can do this</a:t>
            </a:r>
            <a:r>
              <a:rPr lang="en-US" sz="2000" dirty="0"/>
              <a:t>,</a:t>
            </a:r>
            <a:r>
              <a:rPr lang="en-US" sz="2000"/>
              <a:t> which </a:t>
            </a:r>
            <a:r>
              <a:rPr lang="en-US" sz="2000" dirty="0"/>
              <a:t>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T1, T2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(List&lt;T1&gt;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List&lt;T2&gt;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Last time: Generics intro</a:t>
            </a:r>
          </a:p>
          <a:p>
            <a:r>
              <a:rPr lang="en-US" sz="2800" i="1" dirty="0" smtClean="0"/>
              <a:t>Subtyping</a:t>
            </a:r>
            <a:r>
              <a:rPr lang="en-US" sz="2800" dirty="0" smtClean="0"/>
              <a:t> and Generics</a:t>
            </a:r>
            <a:endParaRPr lang="en-US" sz="2800" i="1" dirty="0" smtClean="0"/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bounds</a:t>
            </a:r>
            <a:r>
              <a:rPr lang="en-US" sz="2800" dirty="0" smtClean="0"/>
              <a:t> for more flexible subtyping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Using </a:t>
            </a:r>
            <a:r>
              <a:rPr lang="en-US" sz="2800" i="1" dirty="0" smtClean="0">
                <a:solidFill>
                  <a:schemeClr val="accent2"/>
                </a:solidFill>
              </a:rPr>
              <a:t>wildcards</a:t>
            </a:r>
            <a:r>
              <a:rPr lang="en-US" sz="2800" dirty="0" smtClean="0">
                <a:solidFill>
                  <a:schemeClr val="accent2"/>
                </a:solidFill>
              </a:rPr>
              <a:t> for more convenient bounds</a:t>
            </a:r>
          </a:p>
          <a:p>
            <a:r>
              <a:rPr lang="en-US" sz="2800" dirty="0" smtClean="0"/>
              <a:t>Digression: Java’s </a:t>
            </a:r>
            <a:r>
              <a:rPr lang="en-US" sz="2800" i="1" dirty="0" smtClean="0"/>
              <a:t>unsoundness</a:t>
            </a:r>
            <a:r>
              <a:rPr lang="en-US" sz="2800" dirty="0" smtClean="0"/>
              <a:t>(</a:t>
            </a:r>
            <a:r>
              <a:rPr lang="en-US" sz="2800" dirty="0" err="1" smtClean="0"/>
              <a:t>es</a:t>
            </a:r>
            <a:r>
              <a:rPr lang="en-US" sz="2800" dirty="0" smtClean="0"/>
              <a:t>)</a:t>
            </a:r>
            <a:endParaRPr lang="en-US" sz="2800" i="1" dirty="0" smtClean="0"/>
          </a:p>
          <a:p>
            <a:r>
              <a:rPr lang="en-US" sz="2800" dirty="0" smtClean="0"/>
              <a:t>Java realities: </a:t>
            </a:r>
            <a:r>
              <a:rPr lang="en-US" sz="2800" i="1" dirty="0" smtClean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7332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Type</a:t>
            </a:r>
            <a:r>
              <a:rPr lang="en-US" sz="2000" dirty="0"/>
              <a:t>, some unspecified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, is shorthand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super Type</a:t>
            </a:r>
            <a:r>
              <a:rPr lang="en-US" sz="2000" dirty="0"/>
              <a:t>, some unspecified </a:t>
            </a:r>
            <a:r>
              <a:rPr lang="en-US" sz="2000" dirty="0" err="1"/>
              <a:t>supertype</a:t>
            </a:r>
            <a:r>
              <a:rPr lang="en-US" sz="2000" dirty="0"/>
              <a:t>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</a:t>
            </a:r>
            <a:r>
              <a:rPr lang="en-GB" sz="2000" dirty="0" smtClean="0">
                <a:latin typeface="+mj-lt"/>
              </a:rPr>
              <a:t>than (but semantically identical to)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</a:rPr>
              <a:t>No change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 smtClean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sz="2000" dirty="0" smtClean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498" y="457200"/>
            <a:ext cx="6248400" cy="914400"/>
          </a:xfrm>
        </p:spPr>
        <p:txBody>
          <a:bodyPr/>
          <a:lstStyle/>
          <a:p>
            <a:pPr algn="ctr"/>
            <a:r>
              <a:rPr lang="en-US" sz="7200" dirty="0" smtClean="0"/>
              <a:t>Hi, I’m James!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64406"/>
            <a:ext cx="4016437" cy="432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PECS: </a:t>
            </a:r>
            <a:r>
              <a:rPr lang="en-US" u="sng" dirty="0" smtClean="0"/>
              <a:t>P</a:t>
            </a:r>
            <a:r>
              <a:rPr lang="en-US" dirty="0" smtClean="0"/>
              <a:t>roducer </a:t>
            </a:r>
            <a:r>
              <a:rPr lang="en-US" u="sng" dirty="0" smtClean="0"/>
              <a:t>E</a:t>
            </a:r>
            <a:r>
              <a:rPr lang="en-US" dirty="0" smtClean="0"/>
              <a:t>xtends, </a:t>
            </a:r>
            <a:r>
              <a:rPr lang="en-US" u="sng" dirty="0"/>
              <a:t>C</a:t>
            </a:r>
            <a:r>
              <a:rPr lang="en-US" dirty="0" smtClean="0"/>
              <a:t>onsumer </a:t>
            </a:r>
            <a:r>
              <a:rPr lang="en-US" u="sng" dirty="0"/>
              <a:t>S</a:t>
            </a:r>
            <a:r>
              <a:rPr lang="en-US" dirty="0" smtClean="0"/>
              <a:t>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Where should you insert wildcards?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Should you use </a:t>
            </a:r>
            <a:r>
              <a:rPr lang="en-US" sz="2000" b="1" dirty="0" smtClean="0">
                <a:latin typeface="Courier New"/>
                <a:cs typeface="Courier New"/>
              </a:rPr>
              <a:t>extends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super</a:t>
            </a:r>
            <a:r>
              <a:rPr lang="en-US" sz="2000" dirty="0" smtClean="0"/>
              <a:t> or neither?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extends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get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(from a </a:t>
            </a:r>
            <a:r>
              <a:rPr lang="en-US" sz="2000" i="1" dirty="0" smtClean="0"/>
              <a:t>producer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subtype</a:t>
            </a:r>
          </a:p>
          <a:p>
            <a:pPr lvl="1"/>
            <a:r>
              <a:rPr lang="en-US" sz="2000" dirty="0" smtClean="0"/>
              <a:t>Use  </a:t>
            </a:r>
            <a:r>
              <a:rPr lang="en-US" sz="2000" b="1" dirty="0" smtClean="0">
                <a:latin typeface="Courier New"/>
                <a:cs typeface="Courier New"/>
              </a:rPr>
              <a:t>? super T</a:t>
            </a:r>
            <a:r>
              <a:rPr lang="en-US" sz="2000" dirty="0" smtClean="0"/>
              <a:t> when you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values (into </a:t>
            </a:r>
            <a:r>
              <a:rPr lang="en-US" sz="2000" dirty="0"/>
              <a:t>a </a:t>
            </a:r>
            <a:r>
              <a:rPr lang="en-US" sz="2000" i="1" dirty="0" smtClean="0"/>
              <a:t>consumer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 problem if it’s a </a:t>
            </a:r>
            <a:r>
              <a:rPr lang="en-US" sz="2000" dirty="0" err="1" smtClean="0"/>
              <a:t>supertype</a:t>
            </a:r>
            <a:endParaRPr lang="en-US" sz="2000" dirty="0" smtClean="0"/>
          </a:p>
          <a:p>
            <a:pPr lvl="1"/>
            <a:r>
              <a:rPr lang="en-US" sz="2000" dirty="0" smtClean="0"/>
              <a:t>Use neither (just </a:t>
            </a:r>
            <a:r>
              <a:rPr lang="en-US" sz="2000" b="1" dirty="0" smtClean="0">
                <a:latin typeface="Courier New"/>
                <a:cs typeface="Courier New"/>
              </a:rPr>
              <a:t>T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/>
                <a:cs typeface="Courier New"/>
              </a:rPr>
              <a:t>?</a:t>
            </a:r>
            <a:r>
              <a:rPr lang="en-US" sz="2000" dirty="0" smtClean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i="1" dirty="0" smtClean="0">
                <a:solidFill>
                  <a:srgbClr val="0000FF"/>
                </a:solidFill>
              </a:rPr>
              <a:t>put</a:t>
            </a:r>
            <a:endParaRPr lang="en-US" sz="2000" dirty="0" smtClean="0"/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As we’ve seen, lower-bound </a:t>
            </a:r>
            <a:r>
              <a:rPr lang="en-US" sz="2000" b="1" dirty="0" smtClean="0">
                <a:latin typeface="Courier New"/>
                <a:cs typeface="Courier New"/>
              </a:rPr>
              <a:t>? </a:t>
            </a:r>
            <a:r>
              <a:rPr lang="en-US" sz="2000" b="1" dirty="0">
                <a:latin typeface="Courier New"/>
                <a:cs typeface="Courier New"/>
              </a:rPr>
              <a:t>super </a:t>
            </a:r>
            <a:r>
              <a:rPr lang="en-US" sz="2000" b="1" dirty="0" smtClean="0">
                <a:latin typeface="Courier New"/>
                <a:cs typeface="Courier New"/>
              </a:rPr>
              <a:t>T </a:t>
            </a:r>
            <a:r>
              <a:rPr lang="en-US" sz="2000" dirty="0" smtClean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? </a:t>
            </a:r>
            <a:r>
              <a:rPr lang="en-US" sz="2000" b="1" dirty="0" smtClean="0">
                <a:latin typeface="Courier New"/>
                <a:cs typeface="Courier New"/>
              </a:rPr>
              <a:t>sub T</a:t>
            </a:r>
            <a:r>
              <a:rPr lang="en-US" sz="2000" dirty="0" smtClean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 smtClean="0">
                <a:latin typeface="+mj-lt"/>
                <a:cs typeface="Courier New"/>
              </a:rPr>
              <a:t>But lower-bound is </a:t>
            </a:r>
            <a:r>
              <a:rPr lang="en-US" sz="2000" i="1" dirty="0" smtClean="0">
                <a:latin typeface="+mj-lt"/>
                <a:cs typeface="Courier New"/>
              </a:rPr>
              <a:t>only</a:t>
            </a:r>
            <a:r>
              <a:rPr lang="en-US" sz="2000" dirty="0" smtClean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super Foo&gt; void m(Bar&lt;T&gt; x);</a:t>
            </a:r>
          </a:p>
          <a:p>
            <a:pPr lvl="1"/>
            <a:r>
              <a:rPr lang="en-US" sz="2000" dirty="0" smtClean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 smtClean="0"/>
              <a:t> </a:t>
            </a:r>
            <a:r>
              <a:rPr lang="en-US" dirty="0"/>
              <a:t>v</a:t>
            </a:r>
            <a:r>
              <a:rPr lang="en-US" dirty="0" smtClean="0"/>
              <a:t>ersus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Can instantiate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 smtClean="0"/>
              <a:t> with any type: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 smtClean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 smtClean="0"/>
              <a:t>&gt;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In latter, element type is </a:t>
            </a:r>
            <a:r>
              <a:rPr lang="en-US" sz="2000" b="1" i="1" dirty="0" smtClean="0"/>
              <a:t>one</a:t>
            </a:r>
            <a:r>
              <a:rPr lang="en-US" sz="2000" dirty="0" smtClean="0"/>
              <a:t> unknown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&lt;? extends Animal&gt; </a:t>
            </a:r>
            <a:r>
              <a:rPr lang="en-US" sz="2000" dirty="0" smtClean="0"/>
              <a:t>might store only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 smtClean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 smtClean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 smtClean="0"/>
              <a:t> in the same list</a:t>
            </a:r>
          </a:p>
          <a:p>
            <a:pPr marL="914400" lvl="2" indent="0">
              <a:buNone/>
            </a:pPr>
            <a:r>
              <a:rPr lang="en-US" sz="2000" dirty="0" smtClean="0"/>
              <a:t>Example: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 smtClean="0"/>
              <a:t>&gt; could store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 smtClean="0">
                <a:cs typeface="Courier New" pitchFamily="49" charset="0"/>
              </a:rPr>
              <a:t>s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First, which of these is legal?</a:t>
            </a:r>
            <a:endParaRPr lang="en-US" sz="31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</a:t>
            </a:r>
            <a:r>
              <a:rPr lang="en-US" sz="3100" dirty="0" smtClean="0">
                <a:cs typeface="Courier New" pitchFamily="49" charset="0"/>
              </a:rPr>
              <a:t>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cs typeface="Courier New" pitchFamily="49" charset="0"/>
              </a:rPr>
              <a:t>Which </a:t>
            </a:r>
            <a:r>
              <a:rPr lang="en-US" sz="3100" dirty="0">
                <a:cs typeface="Courier New" pitchFamily="49" charset="0"/>
              </a:rPr>
              <a:t>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236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55642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Last time: Generics intro</a:t>
            </a:r>
          </a:p>
          <a:p>
            <a:r>
              <a:rPr lang="en-US" sz="2800" i="1" dirty="0" smtClean="0"/>
              <a:t>Subtyping</a:t>
            </a:r>
            <a:r>
              <a:rPr lang="en-US" sz="2800" dirty="0" smtClean="0"/>
              <a:t> and Generics</a:t>
            </a:r>
            <a:endParaRPr lang="en-US" sz="2800" i="1" dirty="0" smtClean="0"/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bounds</a:t>
            </a:r>
            <a:r>
              <a:rPr lang="en-US" sz="2800" dirty="0" smtClean="0"/>
              <a:t> for more flexible subtyping</a:t>
            </a:r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wildcards</a:t>
            </a:r>
            <a:r>
              <a:rPr lang="en-US" sz="2800" dirty="0" smtClean="0"/>
              <a:t> for more convenient bounds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Digression: Java’s </a:t>
            </a:r>
            <a:r>
              <a:rPr lang="en-US" sz="2800" i="1" dirty="0" smtClean="0">
                <a:solidFill>
                  <a:schemeClr val="accent2"/>
                </a:solidFill>
              </a:rPr>
              <a:t>unsoundness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dirty="0" err="1" smtClean="0">
                <a:solidFill>
                  <a:schemeClr val="accent2"/>
                </a:solidFill>
              </a:rPr>
              <a:t>es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Java realities: </a:t>
            </a:r>
            <a:r>
              <a:rPr lang="en-US" sz="2800" i="1" dirty="0" smtClean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3638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Prove absence of certain run-time errors</a:t>
            </a:r>
          </a:p>
          <a:p>
            <a:r>
              <a:rPr lang="en-US" sz="2800" dirty="0" smtClean="0"/>
              <a:t>In Java:</a:t>
            </a:r>
          </a:p>
          <a:p>
            <a:pPr lvl="1"/>
            <a:r>
              <a:rPr lang="en-US" sz="2800" dirty="0" smtClean="0"/>
              <a:t>methods/fields guaranteed to exist</a:t>
            </a:r>
          </a:p>
          <a:p>
            <a:pPr lvl="2"/>
            <a:r>
              <a:rPr lang="en-US" sz="2800" dirty="0"/>
              <a:t>c</a:t>
            </a:r>
            <a:r>
              <a:rPr lang="en-US" sz="2800" dirty="0" smtClean="0"/>
              <a:t>ompare to, </a:t>
            </a:r>
            <a:r>
              <a:rPr lang="en-US" sz="2800" dirty="0" err="1" smtClean="0"/>
              <a:t>eg</a:t>
            </a:r>
            <a:r>
              <a:rPr lang="en-US" sz="2800" dirty="0" smtClean="0"/>
              <a:t>, python</a:t>
            </a:r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rograms without casts don’t throw </a:t>
            </a:r>
            <a:r>
              <a:rPr lang="en-US" sz="2800" dirty="0" err="1" smtClean="0"/>
              <a:t>ClassCastExceptions</a:t>
            </a:r>
            <a:endParaRPr lang="en-US" sz="2800" dirty="0" smtClean="0"/>
          </a:p>
          <a:p>
            <a:r>
              <a:rPr lang="en-US" sz="2800" dirty="0" smtClean="0"/>
              <a:t>Type system </a:t>
            </a:r>
            <a:r>
              <a:rPr lang="en-US" sz="2800" i="1" dirty="0" smtClean="0"/>
              <a:t>unsound </a:t>
            </a:r>
            <a:r>
              <a:rPr lang="en-US" sz="2800" dirty="0" smtClean="0"/>
              <a:t>if it fails to provide its stated guarantees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331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unsoundnesses</a:t>
            </a:r>
            <a:r>
              <a:rPr lang="en-US" dirty="0" smtClean="0"/>
              <a:t>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One well-known and intentional</a:t>
            </a:r>
          </a:p>
          <a:p>
            <a:pPr lvl="1"/>
            <a:r>
              <a:rPr lang="en-US" sz="2800" dirty="0" smtClean="0"/>
              <a:t>array subtyping</a:t>
            </a:r>
          </a:p>
          <a:p>
            <a:r>
              <a:rPr lang="en-US" sz="2800" dirty="0" smtClean="0"/>
              <a:t>One discovered this week(!!!) </a:t>
            </a:r>
          </a:p>
          <a:p>
            <a:pPr lvl="1"/>
            <a:r>
              <a:rPr lang="en-US" sz="2800" dirty="0" smtClean="0"/>
              <a:t>a subtle interaction between generic bounds and null</a:t>
            </a:r>
          </a:p>
        </p:txBody>
      </p:sp>
    </p:spTree>
    <p:extLst>
      <p:ext uri="{BB962C8B-B14F-4D97-AF65-F5344CB8AC3E}">
        <p14:creationId xmlns:p14="http://schemas.microsoft.com/office/powerpoint/2010/main" val="6661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public T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</a:t>
            </a:r>
            <a:r>
              <a:rPr lang="en-US" sz="2000" b="1" i="1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Given everything we have learned, i</a:t>
            </a:r>
            <a:r>
              <a:rPr lang="en-US" sz="2000" dirty="0" smtClean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cs typeface="Courier New" panose="02070309020205020404" pitchFamily="49" charset="0"/>
              </a:rPr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cs typeface="Courier New" panose="02070309020205020404" pitchFamily="49" charset="0"/>
              </a:rPr>
              <a:t>should be unrelated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 smtClean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But in Java, 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solidFill>
                  <a:srgbClr val="FF0000"/>
                </a:solidFill>
                <a:cs typeface="Courier New" panose="02070309020205020404" pitchFamily="49" charset="0"/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  <a:cs typeface="Courier New" panose="02070309020205020404" pitchFamily="49" charset="0"/>
              </a:rPr>
              <a:t>is</a:t>
            </a:r>
            <a:r>
              <a:rPr lang="en-US" sz="20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 a subtype of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2000" dirty="0" smtClean="0">
                <a:latin typeface="+mj-lt"/>
              </a:rPr>
              <a:t>Not true subtyping: the subtype does not support setting an array index to hold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 smtClean="0"/>
              <a:t>Java (and C#) made this decision in pre-generics days</a:t>
            </a:r>
          </a:p>
          <a:p>
            <a:pPr lvl="2"/>
            <a:r>
              <a:rPr lang="en-US" sz="2000" dirty="0" smtClean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 smtClean="0">
                <a:latin typeface="+mj-lt"/>
              </a:rPr>
              <a:t>Backwards compatibility means it’s here to stay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Last time: Generics intro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Subtyping</a:t>
            </a:r>
            <a:r>
              <a:rPr lang="en-US" sz="2800" dirty="0" smtClean="0">
                <a:solidFill>
                  <a:schemeClr val="accent2"/>
                </a:solidFill>
              </a:rPr>
              <a:t> and Generics</a:t>
            </a:r>
            <a:endParaRPr lang="en-US" sz="2800" i="1" dirty="0" smtClean="0">
              <a:solidFill>
                <a:schemeClr val="accent2"/>
              </a:solidFill>
            </a:endParaRPr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bounds</a:t>
            </a:r>
            <a:r>
              <a:rPr lang="en-US" sz="2800" dirty="0" smtClean="0"/>
              <a:t> for more flexible subtyping</a:t>
            </a:r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wildcards</a:t>
            </a:r>
            <a:r>
              <a:rPr lang="en-US" sz="2800" dirty="0" smtClean="0"/>
              <a:t> for more convenient bounds</a:t>
            </a:r>
          </a:p>
          <a:p>
            <a:r>
              <a:rPr lang="en-US" sz="2800" dirty="0" smtClean="0"/>
              <a:t>Digression: Java’s </a:t>
            </a:r>
            <a:r>
              <a:rPr lang="en-US" sz="2800" i="1" dirty="0" smtClean="0"/>
              <a:t>unsoundness</a:t>
            </a:r>
            <a:r>
              <a:rPr lang="en-US" sz="2800" dirty="0" smtClean="0"/>
              <a:t>(</a:t>
            </a:r>
            <a:r>
              <a:rPr lang="en-US" sz="2800" dirty="0" err="1" smtClean="0"/>
              <a:t>es</a:t>
            </a:r>
            <a:r>
              <a:rPr lang="en-US" sz="2800" dirty="0" smtClean="0"/>
              <a:t>)</a:t>
            </a:r>
            <a:endParaRPr lang="en-US" sz="2800" i="1" dirty="0" smtClean="0"/>
          </a:p>
          <a:p>
            <a:r>
              <a:rPr lang="en-US" sz="2800" dirty="0" smtClean="0"/>
              <a:t>Java realities: </a:t>
            </a:r>
            <a:r>
              <a:rPr lang="en-US" sz="2800" i="1" dirty="0" smtClean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8353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pPr algn="ctr"/>
            <a:r>
              <a:rPr lang="en-US" sz="7200" smtClean="0"/>
              <a:t>Demos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1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Last time: Generics intro</a:t>
            </a:r>
          </a:p>
          <a:p>
            <a:r>
              <a:rPr lang="en-US" sz="2800" i="1" dirty="0" smtClean="0"/>
              <a:t>Subtyping</a:t>
            </a:r>
            <a:r>
              <a:rPr lang="en-US" sz="2800" dirty="0" smtClean="0"/>
              <a:t> and Generics</a:t>
            </a:r>
            <a:endParaRPr lang="en-US" sz="2800" i="1" dirty="0" smtClean="0"/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bounds</a:t>
            </a:r>
            <a:r>
              <a:rPr lang="en-US" sz="2800" dirty="0" smtClean="0"/>
              <a:t> for more flexible subtyping</a:t>
            </a:r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wildcards</a:t>
            </a:r>
            <a:r>
              <a:rPr lang="en-US" sz="2800" dirty="0" smtClean="0"/>
              <a:t> for more convenient bounds</a:t>
            </a:r>
          </a:p>
          <a:p>
            <a:r>
              <a:rPr lang="en-US" sz="2800" dirty="0" smtClean="0"/>
              <a:t>Digression: Java’s </a:t>
            </a:r>
            <a:r>
              <a:rPr lang="en-US" sz="2800" i="1" dirty="0" smtClean="0"/>
              <a:t>unsoundness</a:t>
            </a:r>
            <a:r>
              <a:rPr lang="en-US" sz="2800" dirty="0" smtClean="0"/>
              <a:t>(</a:t>
            </a:r>
            <a:r>
              <a:rPr lang="en-US" sz="2800" dirty="0" err="1" smtClean="0"/>
              <a:t>es</a:t>
            </a:r>
            <a:r>
              <a:rPr lang="en-US" sz="2800" dirty="0" smtClean="0"/>
              <a:t>)</a:t>
            </a:r>
            <a:endParaRPr lang="en-US" sz="2800" i="1" dirty="0" smtClean="0"/>
          </a:p>
          <a:p>
            <a:r>
              <a:rPr lang="en-US" sz="2800" dirty="0" smtClean="0">
                <a:solidFill>
                  <a:schemeClr val="accent2"/>
                </a:solidFill>
              </a:rPr>
              <a:t>Java realities: </a:t>
            </a:r>
            <a:r>
              <a:rPr lang="en-US" sz="2800" i="1" dirty="0" smtClean="0">
                <a:solidFill>
                  <a:schemeClr val="accent2"/>
                </a:solidFill>
              </a:rPr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11273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Compiler gives an unchecked warning, since this is something the runtime system </a:t>
            </a:r>
            <a:r>
              <a:rPr lang="en-US" i="1" dirty="0" smtClean="0">
                <a:solidFill>
                  <a:srgbClr val="C00000"/>
                </a:solidFill>
              </a:rPr>
              <a:t>will not check for you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Usually, if you think you need to do this, you're wrong</a:t>
            </a:r>
          </a:p>
          <a:p>
            <a:pPr lvl="1"/>
            <a:r>
              <a:rPr lang="en-US" dirty="0" smtClean="0"/>
              <a:t>Most common real need is creating arrays with generic element types (discussed shortly), when doing things like implementing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can also be cast to any generic type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2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Java guarantees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holds a (subtype of) the </a:t>
            </a:r>
            <a:r>
              <a:rPr lang="en-US" sz="2000" i="1" dirty="0" smtClean="0"/>
              <a:t>raw type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Java does not guarantee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 smtClean="0"/>
              <a:t> variable always has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 elements at run-time</a:t>
            </a:r>
          </a:p>
          <a:p>
            <a:pPr lvl="1"/>
            <a:r>
              <a:rPr lang="en-US" sz="2000" dirty="0" smtClean="0"/>
              <a:t>Will be true unless unchecked casts involving generics are used</a:t>
            </a:r>
          </a:p>
          <a:p>
            <a:pPr lvl="1"/>
            <a:r>
              <a:rPr lang="en-US" sz="2000" dirty="0" smtClean="0"/>
              <a:t>Compiler inserts casts to/from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for generics</a:t>
            </a:r>
          </a:p>
          <a:p>
            <a:pPr lvl="2"/>
            <a:r>
              <a:rPr lang="en-US" sz="2000" dirty="0" smtClean="0"/>
              <a:t>If these </a:t>
            </a:r>
            <a:r>
              <a:rPr lang="en-US" sz="2000" smtClean="0"/>
              <a:t>casts fail, </a:t>
            </a:r>
            <a:r>
              <a:rPr lang="en-US" sz="2000" dirty="0" smtClean="0"/>
              <a:t>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So, two reasons not to ignore warnings:</a:t>
            </a:r>
          </a:p>
          <a:p>
            <a:pPr lvl="1"/>
            <a:r>
              <a:rPr lang="en-US" sz="2000" dirty="0" smtClean="0"/>
              <a:t>You’re violating good style/design/subtyping/generics</a:t>
            </a:r>
          </a:p>
          <a:p>
            <a:pPr lvl="1"/>
            <a:r>
              <a:rPr lang="en-US" sz="2000" dirty="0" smtClean="0"/>
              <a:t>You’re risking difficult debugging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1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87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quals</a:t>
            </a:r>
            <a:r>
              <a:rPr lang="en-US" dirty="0" smtClean="0"/>
              <a:t>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Erasure:  Type arguments do not exist at runtime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0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514600"/>
            <a:ext cx="2819400" cy="17526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 is and will not be checked, so don’t indicate otherwise</a:t>
            </a:r>
          </a:p>
        </p:txBody>
      </p:sp>
    </p:spTree>
    <p:extLst>
      <p:ext uri="{BB962C8B-B14F-4D97-AF65-F5344CB8AC3E}">
        <p14:creationId xmlns:p14="http://schemas.microsoft.com/office/powerpoint/2010/main" val="128458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Equals for a parameterized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@Override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  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Works if the type of </a:t>
            </a:r>
            <a:r>
              <a:rPr lang="en-US" sz="2000" dirty="0" err="1" smtClean="0">
                <a:solidFill>
                  <a:schemeClr val="tx1"/>
                </a:solidFill>
              </a:rPr>
              <a:t>obj</a:t>
            </a:r>
            <a:r>
              <a:rPr lang="en-US" sz="2000" dirty="0" smtClean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or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 smtClean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Node&lt;Elephant&gt;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Node&lt;String&gt;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Node&lt;? extends Object&gt;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>
            <a:off x="1143000" y="51785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Leave it to here to “do the right thing” if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</a:rPr>
              <a:t> differ on element type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>
                <a:latin typeface="Courier New" pitchFamily="49" charset="0"/>
                <a:cs typeface="Courier New" pitchFamily="49" charset="0"/>
              </a:rPr>
              <a:t>    public Foo()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runtime)</a:t>
            </a:r>
          </a:p>
        </p:txBody>
      </p:sp>
    </p:spTree>
    <p:extLst>
      <p:ext uri="{BB962C8B-B14F-4D97-AF65-F5344CB8AC3E}">
        <p14:creationId xmlns:p14="http://schemas.microsoft.com/office/powerpoint/2010/main" val="9585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</a:t>
            </a:r>
            <a:r>
              <a:rPr lang="en-US" sz="2000" dirty="0" smtClean="0"/>
              <a:t>variables </a:t>
            </a:r>
            <a:r>
              <a:rPr lang="en-US" sz="2000" dirty="0"/>
              <a:t>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189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endParaRPr lang="en-US" sz="4400" dirty="0" smtClean="0"/>
          </a:p>
          <a:p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Some final thoughts…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clarify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Object put(Object key, Object value);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Map&lt;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key,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cs typeface="Courier New" pitchFamily="49" charset="0"/>
            </a:endParaRPr>
          </a:p>
          <a:p>
            <a:r>
              <a:rPr lang="en-US" sz="2000" dirty="0" smtClean="0">
                <a:cs typeface="Courier New" pitchFamily="49" charset="0"/>
              </a:rPr>
              <a:t>Generics usually clarify the </a:t>
            </a:r>
            <a:r>
              <a:rPr lang="en-US" sz="2000" i="1" dirty="0" smtClean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 smtClean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 smtClean="0">
                <a:cs typeface="Courier New" pitchFamily="49" charset="0"/>
              </a:rPr>
              <a:t>Generics always make the client code prettier and safer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plus casts in client code</a:t>
            </a:r>
          </a:p>
          <a:p>
            <a:r>
              <a:rPr lang="en-US" sz="2000" dirty="0" smtClean="0"/>
              <a:t>→ possibility of run-time errors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Start by writing a concrete instantiation</a:t>
            </a:r>
          </a:p>
          <a:p>
            <a:pPr lvl="1"/>
            <a:r>
              <a:rPr lang="en-US" sz="2000" dirty="0" smtClean="0"/>
              <a:t>Get it correct (testing, reasoning, etc.)</a:t>
            </a:r>
          </a:p>
          <a:p>
            <a:pPr lvl="1"/>
            <a:r>
              <a:rPr lang="en-US" sz="2000" dirty="0" smtClean="0"/>
              <a:t>Consider writing a second concrete version</a:t>
            </a:r>
          </a:p>
          <a:p>
            <a:endParaRPr lang="en-US" sz="2000" dirty="0" smtClean="0"/>
          </a:p>
          <a:p>
            <a:r>
              <a:rPr lang="en-US" sz="2000" dirty="0" smtClean="0"/>
              <a:t>Generalize it by adding type parameters</a:t>
            </a:r>
          </a:p>
          <a:p>
            <a:pPr lvl="1"/>
            <a:r>
              <a:rPr lang="en-US" sz="2000" dirty="0" smtClean="0"/>
              <a:t>Think about which types are the same or different</a:t>
            </a:r>
          </a:p>
          <a:p>
            <a:pPr lvl="1"/>
            <a:r>
              <a:rPr lang="en-US" sz="2000" dirty="0" smtClean="0"/>
              <a:t>The compiler will help you find errors</a:t>
            </a:r>
          </a:p>
          <a:p>
            <a:endParaRPr lang="en-US" sz="2000" dirty="0" smtClean="0"/>
          </a:p>
          <a:p>
            <a:r>
              <a:rPr lang="en-US" sz="2000" dirty="0" smtClean="0"/>
              <a:t>As you gain experience, it will be easier to write generic code from the start</a:t>
            </a:r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Invariance of Java’s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dirty="0" smtClean="0"/>
              <a:t>Last time: Generics intro</a:t>
            </a:r>
          </a:p>
          <a:p>
            <a:r>
              <a:rPr lang="en-US" sz="2800" i="1" dirty="0" smtClean="0"/>
              <a:t>Subtyping</a:t>
            </a:r>
            <a:r>
              <a:rPr lang="en-US" sz="2800" dirty="0" smtClean="0"/>
              <a:t> and Generics</a:t>
            </a:r>
            <a:endParaRPr lang="en-US" sz="2800" i="1" dirty="0" smtClean="0"/>
          </a:p>
          <a:p>
            <a:r>
              <a:rPr lang="en-US" sz="2800" dirty="0" smtClean="0">
                <a:solidFill>
                  <a:schemeClr val="accent2"/>
                </a:solidFill>
              </a:rPr>
              <a:t>Using </a:t>
            </a:r>
            <a:r>
              <a:rPr lang="en-US" sz="2800" i="1" dirty="0" smtClean="0">
                <a:solidFill>
                  <a:schemeClr val="accent2"/>
                </a:solidFill>
              </a:rPr>
              <a:t>bounds</a:t>
            </a:r>
            <a:r>
              <a:rPr lang="en-US" sz="28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r>
              <a:rPr lang="en-US" sz="2800" dirty="0" smtClean="0"/>
              <a:t>Using </a:t>
            </a:r>
            <a:r>
              <a:rPr lang="en-US" sz="2800" i="1" dirty="0" smtClean="0"/>
              <a:t>wildcards</a:t>
            </a:r>
            <a:r>
              <a:rPr lang="en-US" sz="2800" dirty="0" smtClean="0"/>
              <a:t> for more convenient bounds</a:t>
            </a:r>
          </a:p>
          <a:p>
            <a:r>
              <a:rPr lang="en-US" sz="2800" dirty="0" smtClean="0"/>
              <a:t>Digression: Java’s </a:t>
            </a:r>
            <a:r>
              <a:rPr lang="en-US" sz="2800" i="1" dirty="0" smtClean="0"/>
              <a:t>unsoundness</a:t>
            </a:r>
            <a:r>
              <a:rPr lang="en-US" sz="2800" dirty="0" smtClean="0"/>
              <a:t>(</a:t>
            </a:r>
            <a:r>
              <a:rPr lang="en-US" sz="2800" dirty="0" err="1" smtClean="0"/>
              <a:t>es</a:t>
            </a:r>
            <a:r>
              <a:rPr lang="en-US" sz="2800" dirty="0" smtClean="0"/>
              <a:t>)</a:t>
            </a:r>
            <a:endParaRPr lang="en-US" sz="2800" i="1" dirty="0" smtClean="0"/>
          </a:p>
          <a:p>
            <a:r>
              <a:rPr lang="en-US" sz="2800" dirty="0" smtClean="0"/>
              <a:t>Java realities: </a:t>
            </a:r>
            <a:r>
              <a:rPr lang="en-US" sz="2800" i="1" dirty="0" smtClean="0"/>
              <a:t>type erasure</a:t>
            </a:r>
          </a:p>
        </p:txBody>
      </p:sp>
    </p:spTree>
    <p:extLst>
      <p:ext uri="{BB962C8B-B14F-4D97-AF65-F5344CB8AC3E}">
        <p14:creationId xmlns:p14="http://schemas.microsoft.com/office/powerpoint/2010/main" val="20446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19460</TotalTime>
  <Words>2659</Words>
  <Application>Microsoft Macintosh PowerPoint</Application>
  <PresentationFormat>On-screen Show (4:3)</PresentationFormat>
  <Paragraphs>507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Courier New</vt:lpstr>
      <vt:lpstr>Helvetica</vt:lpstr>
      <vt:lpstr>Times New Roman</vt:lpstr>
      <vt:lpstr>Wingdings</vt:lpstr>
      <vt:lpstr>simple</vt:lpstr>
      <vt:lpstr>CSE 331 Software Design and Implementation</vt:lpstr>
      <vt:lpstr>Hi, I’m James!</vt:lpstr>
      <vt:lpstr>Big picture</vt:lpstr>
      <vt:lpstr>Generics and subtyping</vt:lpstr>
      <vt:lpstr>List&lt;Number&gt; and List&lt;Integer&gt;</vt:lpstr>
      <vt:lpstr>Invariance of Java’s subtyping</vt:lpstr>
      <vt:lpstr>Read-only allows covariance</vt:lpstr>
      <vt:lpstr>Write-only allows contravariance</vt:lpstr>
      <vt:lpstr>Big picture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Big picture</vt:lpstr>
      <vt:lpstr>Wildcards</vt:lpstr>
      <vt:lpstr>Examples</vt:lpstr>
      <vt:lpstr>More examples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Big picture</vt:lpstr>
      <vt:lpstr>Type systems</vt:lpstr>
      <vt:lpstr>Two unsoundnesses in Java</vt:lpstr>
      <vt:lpstr>Java arrays</vt:lpstr>
      <vt:lpstr>Array subtyping</vt:lpstr>
      <vt:lpstr>Demos</vt:lpstr>
      <vt:lpstr>Big picture</vt:lpstr>
      <vt:lpstr>Type erasure</vt:lpstr>
      <vt:lpstr>Generics and casting</vt:lpstr>
      <vt:lpstr>PowerPoint Presentation</vt:lpstr>
      <vt:lpstr>The bottom-line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253</cp:revision>
  <cp:lastPrinted>2015-11-06T00:59:03Z</cp:lastPrinted>
  <dcterms:created xsi:type="dcterms:W3CDTF">2012-02-17T18:07:42Z</dcterms:created>
  <dcterms:modified xsi:type="dcterms:W3CDTF">2016-02-06T16:15:06Z</dcterms:modified>
</cp:coreProperties>
</file>