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331" r:id="rId2"/>
    <p:sldId id="258" r:id="rId3"/>
    <p:sldId id="261" r:id="rId4"/>
    <p:sldId id="259" r:id="rId5"/>
    <p:sldId id="260" r:id="rId6"/>
    <p:sldId id="322" r:id="rId7"/>
    <p:sldId id="325" r:id="rId8"/>
    <p:sldId id="264" r:id="rId9"/>
    <p:sldId id="262" r:id="rId10"/>
    <p:sldId id="265" r:id="rId11"/>
    <p:sldId id="323" r:id="rId12"/>
    <p:sldId id="292" r:id="rId13"/>
    <p:sldId id="267" r:id="rId14"/>
    <p:sldId id="268" r:id="rId15"/>
    <p:sldId id="332" r:id="rId16"/>
    <p:sldId id="311" r:id="rId17"/>
    <p:sldId id="312" r:id="rId18"/>
    <p:sldId id="288" r:id="rId19"/>
    <p:sldId id="289" r:id="rId20"/>
    <p:sldId id="290" r:id="rId21"/>
    <p:sldId id="329" r:id="rId22"/>
    <p:sldId id="294" r:id="rId23"/>
    <p:sldId id="293" r:id="rId24"/>
    <p:sldId id="295" r:id="rId25"/>
    <p:sldId id="330" r:id="rId26"/>
    <p:sldId id="296" r:id="rId27"/>
    <p:sldId id="299" r:id="rId28"/>
    <p:sldId id="306" r:id="rId29"/>
    <p:sldId id="305" r:id="rId30"/>
    <p:sldId id="300" r:id="rId31"/>
    <p:sldId id="308" r:id="rId32"/>
    <p:sldId id="309" r:id="rId33"/>
    <p:sldId id="320" r:id="rId34"/>
    <p:sldId id="321" r:id="rId35"/>
    <p:sldId id="313" r:id="rId36"/>
    <p:sldId id="317" r:id="rId37"/>
    <p:sldId id="318" r:id="rId38"/>
    <p:sldId id="316" r:id="rId39"/>
    <p:sldId id="326" r:id="rId40"/>
    <p:sldId id="328" r:id="rId41"/>
    <p:sldId id="298" r:id="rId42"/>
    <p:sldId id="327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CFF"/>
    <a:srgbClr val="919092"/>
    <a:srgbClr val="443A7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3646"/>
  </p:normalViewPr>
  <p:slideViewPr>
    <p:cSldViewPr>
      <p:cViewPr varScale="1">
        <p:scale>
          <a:sx n="113" d="100"/>
          <a:sy n="113" d="100"/>
        </p:scale>
        <p:origin x="150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notesMaster" Target="notesMasters/notesMaster1.xml"/><Relationship Id="rId4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5586E6-BF53-4180-AF58-453E9BD92FAC}" type="datetimeFigureOut">
              <a:rPr lang="en-US" smtClean="0"/>
              <a:t>2/17/16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B6E84-28DD-40C6-9028-6498A77FD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153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Programmers wish to prevent these.</a:t>
            </a: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57C45C-133B-4E2A-A721-CDA02D61673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115794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Also:</a:t>
            </a:r>
            <a:r>
              <a:rPr lang="en-US" baseline="0" dirty="0" smtClean="0"/>
              <a:t>  </a:t>
            </a:r>
            <a:r>
              <a:rPr lang="en-US" dirty="0" err="1" smtClean="0">
                <a:solidFill>
                  <a:srgbClr val="FF0000"/>
                </a:solidFill>
                <a:ea typeface="Courier" charset="0"/>
                <a:cs typeface="Courier New" pitchFamily="49" charset="0"/>
              </a:rPr>
              <a:t>UnsupportedOperationException</a:t>
            </a:r>
            <a:r>
              <a:rPr lang="en-US" dirty="0" smtClean="0">
                <a:solidFill>
                  <a:srgbClr val="FF0000"/>
                </a:solidFill>
                <a:ea typeface="Courier" charset="0"/>
                <a:cs typeface="Courier New" pitchFamily="49" charset="0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ea typeface="Courier" charset="0"/>
                <a:cs typeface="Courier New" pitchFamily="49" charset="0"/>
              </a:rPr>
              <a:t>SQLException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2CCB1B-A173-CA4C-8538-C2EF2964410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0732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you supported this, then where</a:t>
            </a:r>
            <a:r>
              <a:rPr lang="en-US" baseline="0" dirty="0" smtClean="0"/>
              <a:t> would the madness end?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B6E84-28DD-40C6-9028-6498A77FD6E3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834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516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850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638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239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49970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572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42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318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5579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36379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31542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295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rgbClr val="443A7F"/>
          </a:solidFill>
          <a:latin typeface="Helvetica" charset="0"/>
          <a:ea typeface="Helvetica" charset="0"/>
          <a:cs typeface="Helvetica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4.emf"/><Relationship Id="rId5" Type="http://schemas.openxmlformats.org/officeDocument/2006/relationships/image" Target="../media/image5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36190" y="5770880"/>
            <a:ext cx="4071620" cy="568960"/>
          </a:xfrm>
        </p:spPr>
        <p:txBody>
          <a:bodyPr anchor="ctr">
            <a:normAutofit fontScale="77500" lnSpcReduction="20000"/>
          </a:bodyPr>
          <a:lstStyle/>
          <a:p>
            <a:r>
              <a:rPr lang="en-US" dirty="0" smtClean="0">
                <a:solidFill>
                  <a:srgbClr val="443A7F"/>
                </a:solidFill>
              </a:rPr>
              <a:t>Zach Tatlock</a:t>
            </a:r>
            <a:r>
              <a:rPr lang="en-US" dirty="0" smtClean="0">
                <a:solidFill>
                  <a:srgbClr val="443A7F"/>
                </a:solidFill>
                <a:latin typeface="Helvetica" charset="0"/>
                <a:ea typeface="Helvetica" charset="0"/>
                <a:cs typeface="Helvetica" charset="0"/>
              </a:rPr>
              <a:t> /  Winter 2016</a:t>
            </a:r>
            <a:endParaRPr lang="en-US" dirty="0">
              <a:solidFill>
                <a:srgbClr val="443A7F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960880"/>
          </a:xfrm>
          <a:prstGeom prst="rect">
            <a:avLst/>
          </a:prstGeom>
          <a:solidFill>
            <a:srgbClr val="443B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4319"/>
            <a:ext cx="7772400" cy="1424781"/>
          </a:xfrm>
        </p:spPr>
        <p:txBody>
          <a:bodyPr>
            <a:normAutofit fontScale="90000"/>
          </a:bodyPr>
          <a:lstStyle/>
          <a:p>
            <a:pPr algn="l"/>
            <a:r>
              <a:rPr lang="en-US" b="0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CSE 331</a:t>
            </a:r>
            <a:br>
              <a:rPr lang="en-US" b="0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</a:br>
            <a:r>
              <a:rPr lang="en-US" sz="4000" b="0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Software Design and Implementation</a:t>
            </a:r>
            <a:endParaRPr lang="en-US" sz="4000" b="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5460" y="2917597"/>
            <a:ext cx="81330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Helvetica" charset="0"/>
                <a:ea typeface="Helvetica" charset="0"/>
                <a:cs typeface="Helvetica" charset="0"/>
              </a:rPr>
              <a:t>Lecture 16</a:t>
            </a:r>
          </a:p>
          <a:p>
            <a:pPr algn="ctr"/>
            <a:r>
              <a:rPr lang="en-US" sz="5400" i="1" dirty="0" smtClean="0">
                <a:latin typeface="Helvetica" charset="0"/>
                <a:ea typeface="Helvetica" charset="0"/>
                <a:cs typeface="Helvetica" charset="0"/>
              </a:rPr>
              <a:t>Checker Framework</a:t>
            </a:r>
          </a:p>
        </p:txBody>
      </p:sp>
    </p:spTree>
    <p:extLst>
      <p:ext uri="{BB962C8B-B14F-4D97-AF65-F5344CB8AC3E}">
        <p14:creationId xmlns:p14="http://schemas.microsoft.com/office/powerpoint/2010/main" val="18804955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Benefits of type qualifiers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671911"/>
            <a:ext cx="8345714" cy="4684439"/>
          </a:xfrm>
        </p:spPr>
        <p:txBody>
          <a:bodyPr>
            <a:normAutofit fontScale="85000" lnSpcReduction="10000"/>
          </a:bodyPr>
          <a:lstStyle/>
          <a:p>
            <a:pPr>
              <a:buClr>
                <a:schemeClr val="tx1"/>
              </a:buClr>
            </a:pPr>
            <a:r>
              <a:rPr lang="en-US" b="1" dirty="0" smtClean="0">
                <a:solidFill>
                  <a:srgbClr val="00B050"/>
                </a:solidFill>
              </a:rPr>
              <a:t>Find bugs </a:t>
            </a:r>
            <a:r>
              <a:rPr lang="en-US" dirty="0" smtClean="0"/>
              <a:t>in programs</a:t>
            </a:r>
          </a:p>
          <a:p>
            <a:r>
              <a:rPr lang="en-US" dirty="0" smtClean="0"/>
              <a:t>Guarantee the </a:t>
            </a:r>
            <a:r>
              <a:rPr lang="en-US" b="1" dirty="0" smtClean="0">
                <a:solidFill>
                  <a:srgbClr val="00B050"/>
                </a:solidFill>
              </a:rPr>
              <a:t>absence of errors</a:t>
            </a:r>
          </a:p>
          <a:p>
            <a:endParaRPr lang="en-US" sz="700" b="1" dirty="0" smtClean="0">
              <a:solidFill>
                <a:srgbClr val="FF0000"/>
              </a:solidFill>
            </a:endParaRPr>
          </a:p>
          <a:p>
            <a:pPr>
              <a:buClr>
                <a:schemeClr val="tx1"/>
              </a:buClr>
            </a:pPr>
            <a:r>
              <a:rPr lang="en-US" b="1" dirty="0" smtClean="0">
                <a:solidFill>
                  <a:srgbClr val="00B050"/>
                </a:solidFill>
              </a:rPr>
              <a:t>Improve documentation</a:t>
            </a:r>
          </a:p>
          <a:p>
            <a:pPr>
              <a:buClr>
                <a:schemeClr val="tx1"/>
              </a:buClr>
            </a:pPr>
            <a:r>
              <a:rPr lang="en-US" dirty="0" smtClean="0"/>
              <a:t>Improve code structure &amp; maintainability</a:t>
            </a:r>
          </a:p>
          <a:p>
            <a:pPr>
              <a:buClr>
                <a:schemeClr val="tx1"/>
              </a:buClr>
            </a:pPr>
            <a:endParaRPr lang="en-US" sz="700" dirty="0" smtClean="0"/>
          </a:p>
          <a:p>
            <a:r>
              <a:rPr lang="en-US" dirty="0" smtClean="0"/>
              <a:t>Aid compilers, optimizers, and analysis tools</a:t>
            </a:r>
          </a:p>
          <a:p>
            <a:r>
              <a:rPr lang="en-US" dirty="0" smtClean="0"/>
              <a:t>Reduce number of assertions and run-time checks</a:t>
            </a:r>
          </a:p>
          <a:p>
            <a:endParaRPr lang="en-US" dirty="0" smtClean="0"/>
          </a:p>
          <a:p>
            <a:r>
              <a:rPr lang="en-US" dirty="0" smtClean="0"/>
              <a:t>Possible negatives:</a:t>
            </a:r>
          </a:p>
          <a:p>
            <a:pPr lvl="1"/>
            <a:r>
              <a:rPr lang="en-US" dirty="0" smtClean="0"/>
              <a:t>Must write the types (or use type inference)</a:t>
            </a:r>
          </a:p>
          <a:p>
            <a:pPr lvl="1"/>
            <a:r>
              <a:rPr lang="en-US" dirty="0" smtClean="0"/>
              <a:t>False positives are possible (can be suppressed)</a:t>
            </a:r>
          </a:p>
        </p:txBody>
      </p:sp>
    </p:spTree>
    <p:extLst>
      <p:ext uri="{BB962C8B-B14F-4D97-AF65-F5344CB8AC3E}">
        <p14:creationId xmlns:p14="http://schemas.microsoft.com/office/powerpoint/2010/main" val="396556240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Types for null-pointer-prevention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type hierarchy is best?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2590800"/>
            <a:ext cx="17526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@</a:t>
            </a:r>
            <a:r>
              <a:rPr lang="en-US" dirty="0" err="1" smtClean="0">
                <a:solidFill>
                  <a:schemeClr val="tx1"/>
                </a:solidFill>
              </a:rPr>
              <a:t>NonNull</a:t>
            </a:r>
            <a:r>
              <a:rPr lang="en-US" dirty="0" smtClean="0">
                <a:solidFill>
                  <a:schemeClr val="tx1"/>
                </a:solidFill>
              </a:rPr>
              <a:t> Date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3657600"/>
            <a:ext cx="17526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@</a:t>
            </a:r>
            <a:r>
              <a:rPr lang="en-US" dirty="0" err="1" smtClean="0">
                <a:solidFill>
                  <a:schemeClr val="tx1"/>
                </a:solidFill>
              </a:rPr>
              <a:t>Nullable</a:t>
            </a:r>
            <a:r>
              <a:rPr lang="en-US" dirty="0" smtClean="0">
                <a:solidFill>
                  <a:schemeClr val="tx1"/>
                </a:solidFill>
              </a:rPr>
              <a:t> Date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19400" y="2590800"/>
            <a:ext cx="17526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@</a:t>
            </a:r>
            <a:r>
              <a:rPr lang="en-US" dirty="0" err="1" smtClean="0">
                <a:solidFill>
                  <a:schemeClr val="tx1"/>
                </a:solidFill>
              </a:rPr>
              <a:t>Nullable</a:t>
            </a:r>
            <a:r>
              <a:rPr lang="en-US" dirty="0" smtClean="0">
                <a:solidFill>
                  <a:schemeClr val="tx1"/>
                </a:solidFill>
              </a:rPr>
              <a:t> Date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19400" y="3657600"/>
            <a:ext cx="17526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@</a:t>
            </a:r>
            <a:r>
              <a:rPr lang="en-US" dirty="0" err="1" smtClean="0">
                <a:solidFill>
                  <a:schemeClr val="tx1"/>
                </a:solidFill>
              </a:rPr>
              <a:t>NonNull</a:t>
            </a:r>
            <a:r>
              <a:rPr lang="en-US" dirty="0" smtClean="0">
                <a:solidFill>
                  <a:schemeClr val="tx1"/>
                </a:solidFill>
              </a:rPr>
              <a:t> Date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3657600"/>
            <a:ext cx="17526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@</a:t>
            </a:r>
            <a:r>
              <a:rPr lang="en-US" dirty="0" err="1" smtClean="0">
                <a:solidFill>
                  <a:schemeClr val="tx1"/>
                </a:solidFill>
              </a:rPr>
              <a:t>NonNull</a:t>
            </a:r>
            <a:r>
              <a:rPr lang="en-US" dirty="0" smtClean="0">
                <a:solidFill>
                  <a:schemeClr val="tx1"/>
                </a:solidFill>
              </a:rPr>
              <a:t> Date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05400" y="3657600"/>
            <a:ext cx="17526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@</a:t>
            </a:r>
            <a:r>
              <a:rPr lang="en-US" dirty="0" err="1" smtClean="0">
                <a:solidFill>
                  <a:schemeClr val="tx1"/>
                </a:solidFill>
              </a:rPr>
              <a:t>Nullable</a:t>
            </a:r>
            <a:r>
              <a:rPr lang="en-US" dirty="0" smtClean="0">
                <a:solidFill>
                  <a:schemeClr val="tx1"/>
                </a:solidFill>
              </a:rPr>
              <a:t> Date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43600" y="2590800"/>
            <a:ext cx="17526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@?? Date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/>
          <p:cNvCxnSpPr>
            <a:stCxn id="5" idx="0"/>
            <a:endCxn id="4" idx="2"/>
          </p:cNvCxnSpPr>
          <p:nvPr/>
        </p:nvCxnSpPr>
        <p:spPr>
          <a:xfrm rot="5400000" flipH="1" flipV="1">
            <a:off x="990600" y="3314700"/>
            <a:ext cx="685800" cy="1588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0"/>
            <a:endCxn id="6" idx="2"/>
          </p:cNvCxnSpPr>
          <p:nvPr/>
        </p:nvCxnSpPr>
        <p:spPr>
          <a:xfrm rot="5400000" flipH="1" flipV="1">
            <a:off x="3352800" y="3314700"/>
            <a:ext cx="685800" cy="1588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9" idx="0"/>
            <a:endCxn id="10" idx="2"/>
          </p:cNvCxnSpPr>
          <p:nvPr/>
        </p:nvCxnSpPr>
        <p:spPr>
          <a:xfrm rot="5400000" flipH="1" flipV="1">
            <a:off x="6057900" y="2895600"/>
            <a:ext cx="685800" cy="838200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8" idx="0"/>
          </p:cNvCxnSpPr>
          <p:nvPr/>
        </p:nvCxnSpPr>
        <p:spPr>
          <a:xfrm rot="16200000" flipV="1">
            <a:off x="7067550" y="2838450"/>
            <a:ext cx="685800" cy="952500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2"/>
          <p:cNvSpPr txBox="1">
            <a:spLocks/>
          </p:cNvSpPr>
          <p:nvPr/>
        </p:nvSpPr>
        <p:spPr>
          <a:xfrm>
            <a:off x="457200" y="4267200"/>
            <a:ext cx="8229600" cy="2362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subtype has fewer values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A subtype has more operations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subtype is substitutable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aseline="0" dirty="0" smtClean="0"/>
              <a:t>A</a:t>
            </a:r>
            <a:r>
              <a:rPr lang="en-US" sz="3200" dirty="0" smtClean="0"/>
              <a:t> subtype preserves </a:t>
            </a:r>
            <a:r>
              <a:rPr lang="en-US" sz="3200" dirty="0" err="1" smtClean="0"/>
              <a:t>supertype</a:t>
            </a:r>
            <a:r>
              <a:rPr lang="en-US" sz="3200" dirty="0" smtClean="0"/>
              <a:t> properties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2590800" y="2133600"/>
            <a:ext cx="2286000" cy="22860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304800" y="2286000"/>
            <a:ext cx="1905000" cy="1943100"/>
            <a:chOff x="304800" y="2286000"/>
            <a:chExt cx="1905000" cy="1943100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304800" y="2286000"/>
              <a:ext cx="1905000" cy="190500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381000" y="2324100"/>
              <a:ext cx="1828800" cy="190500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5937191" y="2286000"/>
            <a:ext cx="1905000" cy="1981200"/>
            <a:chOff x="5937191" y="2286000"/>
            <a:chExt cx="1905000" cy="1981200"/>
          </a:xfrm>
        </p:grpSpPr>
        <p:cxnSp>
          <p:nvCxnSpPr>
            <p:cNvPr id="20" name="Straight Connector 19"/>
            <p:cNvCxnSpPr/>
            <p:nvPr/>
          </p:nvCxnSpPr>
          <p:spPr>
            <a:xfrm flipH="1">
              <a:off x="5981700" y="2286000"/>
              <a:ext cx="1714501" cy="198120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5937191" y="2324100"/>
              <a:ext cx="1905000" cy="190500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4663035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Mutability </a:t>
            </a:r>
            <a:r>
              <a:rPr lang="en-US" dirty="0" err="1" smtClean="0"/>
              <a:t>subtyping</a:t>
            </a:r>
            <a:r>
              <a:rPr lang="en-US" dirty="0" smtClean="0"/>
              <a:t> 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Which type hierarchy is best?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2590800"/>
            <a:ext cx="1905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@Immutable Date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3657600"/>
            <a:ext cx="17526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@Mutable Date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19400" y="2590800"/>
            <a:ext cx="17526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@Mutable Date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43200" y="3657600"/>
            <a:ext cx="1905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@Immutable Date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3657600"/>
            <a:ext cx="17526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@Mutable Date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953000" y="3657600"/>
            <a:ext cx="1905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@Immutable Date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43600" y="2590800"/>
            <a:ext cx="17526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@?? Date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/>
          <p:cNvCxnSpPr>
            <a:stCxn id="5" idx="0"/>
            <a:endCxn id="4" idx="2"/>
          </p:cNvCxnSpPr>
          <p:nvPr/>
        </p:nvCxnSpPr>
        <p:spPr>
          <a:xfrm rot="5400000" flipH="1" flipV="1">
            <a:off x="990600" y="3314700"/>
            <a:ext cx="685800" cy="1588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0"/>
            <a:endCxn id="6" idx="2"/>
          </p:cNvCxnSpPr>
          <p:nvPr/>
        </p:nvCxnSpPr>
        <p:spPr>
          <a:xfrm rot="5400000" flipH="1" flipV="1">
            <a:off x="3352800" y="3314700"/>
            <a:ext cx="685800" cy="1588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9" idx="0"/>
            <a:endCxn id="10" idx="2"/>
          </p:cNvCxnSpPr>
          <p:nvPr/>
        </p:nvCxnSpPr>
        <p:spPr>
          <a:xfrm rot="5400000" flipH="1" flipV="1">
            <a:off x="6019800" y="2857500"/>
            <a:ext cx="685800" cy="914400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8" idx="0"/>
          </p:cNvCxnSpPr>
          <p:nvPr/>
        </p:nvCxnSpPr>
        <p:spPr>
          <a:xfrm rot="16200000" flipV="1">
            <a:off x="7067550" y="2838450"/>
            <a:ext cx="685800" cy="952500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5867400" y="2590800"/>
            <a:ext cx="1905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@</a:t>
            </a:r>
            <a:r>
              <a:rPr lang="en-US" dirty="0" err="1" smtClean="0">
                <a:solidFill>
                  <a:srgbClr val="FF0000"/>
                </a:solidFill>
              </a:rPr>
              <a:t>ReadOnly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Date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457200" y="4343400"/>
            <a:ext cx="8229600" cy="2362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@Immutable:  no one can do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mutation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baseline="0" dirty="0" smtClean="0"/>
              <a:t>@Mutable:</a:t>
            </a:r>
            <a:r>
              <a:rPr lang="en-US" sz="3200" dirty="0" smtClean="0"/>
              <a:t>  anyone can do mutation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3200" dirty="0"/>
              <a:t>@</a:t>
            </a:r>
            <a:r>
              <a:rPr lang="en-US" sz="3200" dirty="0" err="1"/>
              <a:t>ReadOnly</a:t>
            </a:r>
            <a:endParaRPr lang="en-US" sz="3200" dirty="0"/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2800" dirty="0"/>
              <a:t>I can’t do mutation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2800" dirty="0"/>
              <a:t>No guarantee about mutation from elsewhere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4724400" y="2272469"/>
            <a:ext cx="4305300" cy="22860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304800" y="2286000"/>
            <a:ext cx="1905000" cy="19050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381000" y="2324100"/>
            <a:ext cx="1828800" cy="19050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2863909" y="2286000"/>
            <a:ext cx="1714501" cy="19812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819400" y="2324100"/>
            <a:ext cx="1905000" cy="19050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59466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4" grpId="0" animBg="1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123371" y="274638"/>
            <a:ext cx="8897257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bugs can you find &amp; prevent?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199" y="1600200"/>
            <a:ext cx="8563429" cy="5054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Null dereferences 						    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@NonNull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Mutation and side-effects				    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@Immutable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Concurrency:  locking					    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@</a:t>
            </a:r>
            <a:r>
              <a:rPr kumimoji="0" 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GuardedBy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Font typeface="Arial"/>
              <a:buChar char="•"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Security:  encryption,			    </a:t>
            </a:r>
            <a:r>
              <a:rPr lang="en-US" sz="3000" b="1" dirty="0" smtClean="0">
                <a:latin typeface="Courier New" pitchFamily="49" charset="0"/>
                <a:cs typeface="Courier New" pitchFamily="49" charset="0"/>
              </a:rPr>
              <a:t>@Encrypted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tainting		</a:t>
            </a:r>
            <a:r>
              <a:rPr lang="en-US" sz="3000" dirty="0" smtClean="0"/>
              <a:t>			    </a:t>
            </a:r>
            <a:r>
              <a:rPr lang="en-US" sz="3000" b="1" dirty="0" smtClean="0">
                <a:latin typeface="Courier New" pitchFamily="49" charset="0"/>
                <a:cs typeface="Courier New" pitchFamily="49" charset="0"/>
              </a:rPr>
              <a:t>@Untainted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Font typeface="Arial"/>
              <a:buChar char="•"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Aliasing					    </a:t>
            </a:r>
            <a:r>
              <a:rPr lang="en-US" sz="3000" b="1" dirty="0" smtClean="0">
                <a:latin typeface="Courier New" pitchFamily="49" charset="0"/>
                <a:cs typeface="Courier New" pitchFamily="49" charset="0"/>
              </a:rPr>
              <a:t>@Linear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en-US" sz="3200" dirty="0" smtClean="0"/>
              <a:t>Equality tests 				    </a:t>
            </a:r>
            <a:r>
              <a:rPr lang="en-US" sz="3000" b="1" dirty="0" smtClean="0">
                <a:latin typeface="Courier New" pitchFamily="49" charset="0"/>
                <a:cs typeface="Courier New" pitchFamily="49" charset="0"/>
              </a:rPr>
              <a:t>@Interned</a:t>
            </a:r>
            <a:endParaRPr lang="en-US" sz="3200" dirty="0" smtClean="0"/>
          </a:p>
          <a:p>
            <a:pPr marL="342900" indent="-342900">
              <a:spcBef>
                <a:spcPct val="20000"/>
              </a:spcBef>
              <a:buFont typeface="Arial"/>
              <a:buChar char="•"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Strings:  localization,			    </a:t>
            </a:r>
            <a:r>
              <a:rPr lang="en-US" sz="3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@Localized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regular expression syntax		    </a:t>
            </a:r>
            <a:r>
              <a:rPr lang="en-US" sz="3000" b="1" dirty="0" smtClean="0">
                <a:latin typeface="Courier New" pitchFamily="49" charset="0"/>
                <a:cs typeface="Courier New" pitchFamily="49" charset="0"/>
              </a:rPr>
              <a:t>@Regex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Font typeface="Arial"/>
              <a:buChar char="•"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Typestate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(e.g., open/closed files	    </a:t>
            </a:r>
            <a:r>
              <a:rPr lang="en-US" sz="3000" b="1" dirty="0" smtClean="0">
                <a:latin typeface="Courier New" pitchFamily="49" charset="0"/>
                <a:cs typeface="Courier New" pitchFamily="49" charset="0"/>
              </a:rPr>
              <a:t>@State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can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write your own checker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07168" y="1232972"/>
            <a:ext cx="2620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annotation you write: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0125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 checker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99714" cy="478608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Run in IDE or on command line</a:t>
            </a:r>
          </a:p>
          <a:p>
            <a:r>
              <a:rPr lang="en-US" dirty="0" smtClean="0"/>
              <a:t>Works as a compiler plug-in (annotation processor)</a:t>
            </a:r>
          </a:p>
          <a:p>
            <a:r>
              <a:rPr lang="en-US" dirty="0" smtClean="0"/>
              <a:t>Uses familiar error messages</a:t>
            </a:r>
          </a:p>
          <a:p>
            <a:endParaRPr lang="en-US" dirty="0" smtClean="0"/>
          </a:p>
          <a:p>
            <a:pPr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%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javac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–processor </a:t>
            </a:r>
            <a:r>
              <a:rPr lang="en-US" sz="2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NullnessChecker</a:t>
            </a:r>
            <a:r>
              <a:rPr lang="en-US" sz="2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MyFile.java</a:t>
            </a: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b="1" dirty="0" smtClean="0">
                <a:latin typeface="Courier New" pitchFamily="49" charset="0"/>
                <a:ea typeface="Courier" charset="0"/>
                <a:cs typeface="Courier" charset="0"/>
                <a:sym typeface="Courier" charset="0"/>
              </a:rPr>
              <a:t>MyFile.java:9: incompatible types.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  <a:sym typeface="Courier" charset="0"/>
              </a:rPr>
              <a:t/>
            </a:r>
            <a:br>
              <a:rPr lang="en-US" sz="2800" b="1" dirty="0" smtClean="0">
                <a:latin typeface="Courier New" pitchFamily="49" charset="0"/>
                <a:cs typeface="Courier New" pitchFamily="49" charset="0"/>
                <a:sym typeface="Courier" charset="0"/>
              </a:rPr>
            </a:br>
            <a:r>
              <a:rPr lang="en-US" sz="2800" b="1" dirty="0" smtClean="0">
                <a:latin typeface="Courier New" pitchFamily="49" charset="0"/>
                <a:ea typeface="Courier" charset="0"/>
                <a:cs typeface="Courier" charset="0"/>
                <a:sym typeface="Courier" charset="0"/>
              </a:rPr>
              <a:t>    </a:t>
            </a:r>
            <a:r>
              <a:rPr lang="en-US" sz="2800" b="1" dirty="0" err="1" smtClean="0">
                <a:latin typeface="Courier New" pitchFamily="49" charset="0"/>
                <a:ea typeface="Courier" charset="0"/>
                <a:cs typeface="Courier" charset="0"/>
                <a:sym typeface="Courier" charset="0"/>
              </a:rPr>
              <a:t>nonNullVar</a:t>
            </a:r>
            <a:r>
              <a:rPr lang="en-US" sz="2800" b="1" dirty="0" smtClean="0">
                <a:latin typeface="Courier New" pitchFamily="49" charset="0"/>
                <a:ea typeface="Courier" charset="0"/>
                <a:cs typeface="Courier" charset="0"/>
                <a:sym typeface="Courier" charset="0"/>
              </a:rPr>
              <a:t> = </a:t>
            </a:r>
            <a:r>
              <a:rPr lang="en-US" sz="2800" b="1" dirty="0" err="1" smtClean="0">
                <a:latin typeface="Courier New" pitchFamily="49" charset="0"/>
                <a:ea typeface="Courier" charset="0"/>
                <a:cs typeface="Courier" charset="0"/>
                <a:sym typeface="Courier" charset="0"/>
              </a:rPr>
              <a:t>nullableValue</a:t>
            </a:r>
            <a:r>
              <a:rPr lang="en-US" sz="2800" b="1" dirty="0" smtClean="0">
                <a:latin typeface="Courier New" pitchFamily="49" charset="0"/>
                <a:ea typeface="Courier" charset="0"/>
                <a:cs typeface="Courier" charset="0"/>
                <a:sym typeface="Courier" charset="0"/>
              </a:rPr>
              <a:t>;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  <a:sym typeface="Courier" charset="0"/>
              </a:rPr>
              <a:t/>
            </a:r>
            <a:br>
              <a:rPr lang="en-US" sz="2800" b="1" dirty="0" smtClean="0">
                <a:latin typeface="Courier New" pitchFamily="49" charset="0"/>
                <a:cs typeface="Courier New" pitchFamily="49" charset="0"/>
                <a:sym typeface="Courier" charset="0"/>
              </a:rPr>
            </a:br>
            <a:r>
              <a:rPr lang="en-US" sz="2800" b="1" dirty="0" smtClean="0">
                <a:latin typeface="Courier New" pitchFamily="49" charset="0"/>
                <a:ea typeface="Courier" charset="0"/>
                <a:cs typeface="Courier" charset="0"/>
                <a:sym typeface="Courier" charset="0"/>
              </a:rPr>
              <a:t>                 ^</a:t>
            </a:r>
            <a:br>
              <a:rPr lang="en-US" sz="2800" b="1" dirty="0" smtClean="0">
                <a:latin typeface="Courier New" pitchFamily="49" charset="0"/>
                <a:ea typeface="Courier" charset="0"/>
                <a:cs typeface="Courier" charset="0"/>
                <a:sym typeface="Courier" charset="0"/>
              </a:rPr>
            </a:br>
            <a:r>
              <a:rPr lang="en-US" sz="2800" b="1" dirty="0" smtClean="0">
                <a:latin typeface="Courier New" pitchFamily="49" charset="0"/>
                <a:ea typeface="Courier" charset="0"/>
                <a:cs typeface="Courier" charset="0"/>
                <a:sym typeface="Courier" charset="0"/>
              </a:rPr>
              <a:t>found   : @</a:t>
            </a:r>
            <a:r>
              <a:rPr lang="en-US" sz="2800" b="1" dirty="0" err="1" smtClean="0">
                <a:latin typeface="Courier New" pitchFamily="49" charset="0"/>
                <a:ea typeface="Courier" charset="0"/>
                <a:cs typeface="Courier" charset="0"/>
                <a:sym typeface="Courier" charset="0"/>
              </a:rPr>
              <a:t>Nullable</a:t>
            </a:r>
            <a:r>
              <a:rPr lang="en-US" sz="2800" b="1" dirty="0" smtClean="0">
                <a:latin typeface="Courier New" pitchFamily="49" charset="0"/>
                <a:ea typeface="Courier" charset="0"/>
                <a:cs typeface="Courier" charset="0"/>
                <a:sym typeface="Courier" charset="0"/>
              </a:rPr>
              <a:t> String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  <a:sym typeface="Courier" charset="0"/>
              </a:rPr>
              <a:t/>
            </a:r>
            <a:br>
              <a:rPr lang="en-US" sz="2800" b="1" dirty="0" smtClean="0">
                <a:latin typeface="Courier New" pitchFamily="49" charset="0"/>
                <a:cs typeface="Courier New" pitchFamily="49" charset="0"/>
                <a:sym typeface="Courier" charset="0"/>
              </a:rPr>
            </a:br>
            <a:r>
              <a:rPr lang="en-US" sz="2800" b="1" dirty="0" smtClean="0">
                <a:latin typeface="Courier New" pitchFamily="49" charset="0"/>
                <a:ea typeface="Courier" charset="0"/>
                <a:cs typeface="Courier" charset="0"/>
                <a:sym typeface="Courier" charset="0"/>
              </a:rPr>
              <a:t>required: @NonNull String</a:t>
            </a: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907073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 checker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99714" cy="478608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Run in IDE or on command line</a:t>
            </a:r>
          </a:p>
          <a:p>
            <a:r>
              <a:rPr lang="en-US" dirty="0" smtClean="0"/>
              <a:t>Works as a compiler plug-in (annotation processor)</a:t>
            </a:r>
          </a:p>
          <a:p>
            <a:r>
              <a:rPr lang="en-US" dirty="0" smtClean="0"/>
              <a:t>Uses familiar error messages</a:t>
            </a:r>
          </a:p>
          <a:p>
            <a:endParaRPr lang="en-US" dirty="0" smtClean="0"/>
          </a:p>
          <a:p>
            <a:pPr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%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javac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–processor </a:t>
            </a:r>
            <a:r>
              <a:rPr lang="en-US" sz="2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NullnessChecker</a:t>
            </a:r>
            <a:r>
              <a:rPr lang="en-US" sz="2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MyFile.java</a:t>
            </a: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b="1" dirty="0" smtClean="0">
                <a:latin typeface="Courier New" pitchFamily="49" charset="0"/>
                <a:ea typeface="Courier" charset="0"/>
                <a:cs typeface="Courier" charset="0"/>
                <a:sym typeface="Courier" charset="0"/>
              </a:rPr>
              <a:t>MyFile.java:9: incompatible types.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  <a:sym typeface="Courier" charset="0"/>
              </a:rPr>
              <a:t/>
            </a:r>
            <a:br>
              <a:rPr lang="en-US" sz="2800" b="1" dirty="0" smtClean="0">
                <a:latin typeface="Courier New" pitchFamily="49" charset="0"/>
                <a:cs typeface="Courier New" pitchFamily="49" charset="0"/>
                <a:sym typeface="Courier" charset="0"/>
              </a:rPr>
            </a:br>
            <a:r>
              <a:rPr lang="en-US" sz="2800" b="1" dirty="0" smtClean="0">
                <a:latin typeface="Courier New" pitchFamily="49" charset="0"/>
                <a:ea typeface="Courier" charset="0"/>
                <a:cs typeface="Courier" charset="0"/>
                <a:sym typeface="Courier" charset="0"/>
              </a:rPr>
              <a:t>    </a:t>
            </a:r>
            <a:r>
              <a:rPr lang="en-US" sz="2800" b="1" dirty="0" err="1" smtClean="0">
                <a:latin typeface="Courier New" pitchFamily="49" charset="0"/>
                <a:ea typeface="Courier" charset="0"/>
                <a:cs typeface="Courier" charset="0"/>
                <a:sym typeface="Courier" charset="0"/>
              </a:rPr>
              <a:t>nonNullVar</a:t>
            </a:r>
            <a:r>
              <a:rPr lang="en-US" sz="2800" b="1" dirty="0" smtClean="0">
                <a:latin typeface="Courier New" pitchFamily="49" charset="0"/>
                <a:ea typeface="Courier" charset="0"/>
                <a:cs typeface="Courier" charset="0"/>
                <a:sym typeface="Courier" charset="0"/>
              </a:rPr>
              <a:t> = </a:t>
            </a:r>
            <a:r>
              <a:rPr lang="en-US" sz="2800" b="1" dirty="0" err="1" smtClean="0">
                <a:latin typeface="Courier New" pitchFamily="49" charset="0"/>
                <a:ea typeface="Courier" charset="0"/>
                <a:cs typeface="Courier" charset="0"/>
                <a:sym typeface="Courier" charset="0"/>
              </a:rPr>
              <a:t>nullableValue</a:t>
            </a:r>
            <a:r>
              <a:rPr lang="en-US" sz="2800" b="1" dirty="0" smtClean="0">
                <a:latin typeface="Courier New" pitchFamily="49" charset="0"/>
                <a:ea typeface="Courier" charset="0"/>
                <a:cs typeface="Courier" charset="0"/>
                <a:sym typeface="Courier" charset="0"/>
              </a:rPr>
              <a:t>;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  <a:sym typeface="Courier" charset="0"/>
              </a:rPr>
              <a:t/>
            </a:r>
            <a:br>
              <a:rPr lang="en-US" sz="2800" b="1" dirty="0" smtClean="0">
                <a:latin typeface="Courier New" pitchFamily="49" charset="0"/>
                <a:cs typeface="Courier New" pitchFamily="49" charset="0"/>
                <a:sym typeface="Courier" charset="0"/>
              </a:rPr>
            </a:br>
            <a:r>
              <a:rPr lang="en-US" sz="2800" b="1" dirty="0" smtClean="0">
                <a:latin typeface="Courier New" pitchFamily="49" charset="0"/>
                <a:ea typeface="Courier" charset="0"/>
                <a:cs typeface="Courier" charset="0"/>
                <a:sym typeface="Courier" charset="0"/>
              </a:rPr>
              <a:t>                 ^</a:t>
            </a:r>
            <a:br>
              <a:rPr lang="en-US" sz="2800" b="1" dirty="0" smtClean="0">
                <a:latin typeface="Courier New" pitchFamily="49" charset="0"/>
                <a:ea typeface="Courier" charset="0"/>
                <a:cs typeface="Courier" charset="0"/>
                <a:sym typeface="Courier" charset="0"/>
              </a:rPr>
            </a:br>
            <a:r>
              <a:rPr lang="en-US" sz="2800" b="1" dirty="0" smtClean="0">
                <a:latin typeface="Courier New" pitchFamily="49" charset="0"/>
                <a:ea typeface="Courier" charset="0"/>
                <a:cs typeface="Courier" charset="0"/>
                <a:sym typeface="Courier" charset="0"/>
              </a:rPr>
              <a:t>found   : @</a:t>
            </a:r>
            <a:r>
              <a:rPr lang="en-US" sz="2800" b="1" dirty="0" err="1" smtClean="0">
                <a:latin typeface="Courier New" pitchFamily="49" charset="0"/>
                <a:ea typeface="Courier" charset="0"/>
                <a:cs typeface="Courier" charset="0"/>
                <a:sym typeface="Courier" charset="0"/>
              </a:rPr>
              <a:t>Nullable</a:t>
            </a:r>
            <a:r>
              <a:rPr lang="en-US" sz="2800" b="1" dirty="0" smtClean="0">
                <a:latin typeface="Courier New" pitchFamily="49" charset="0"/>
                <a:ea typeface="Courier" charset="0"/>
                <a:cs typeface="Courier" charset="0"/>
                <a:sym typeface="Courier" charset="0"/>
              </a:rPr>
              <a:t> String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  <a:sym typeface="Courier" charset="0"/>
              </a:rPr>
              <a:t/>
            </a:r>
            <a:br>
              <a:rPr lang="en-US" sz="2800" b="1" dirty="0" smtClean="0">
                <a:latin typeface="Courier New" pitchFamily="49" charset="0"/>
                <a:cs typeface="Courier New" pitchFamily="49" charset="0"/>
                <a:sym typeface="Courier" charset="0"/>
              </a:rPr>
            </a:br>
            <a:r>
              <a:rPr lang="en-US" sz="2800" b="1" dirty="0" smtClean="0">
                <a:latin typeface="Courier New" pitchFamily="49" charset="0"/>
                <a:ea typeface="Courier" charset="0"/>
                <a:cs typeface="Courier" charset="0"/>
                <a:sym typeface="Courier" charset="0"/>
              </a:rPr>
              <a:t>required: @NonNull String</a:t>
            </a: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228600" y="1295400"/>
            <a:ext cx="8828314" cy="5257800"/>
          </a:xfrm>
          <a:prstGeom prst="rect">
            <a:avLst/>
          </a:prstGeom>
          <a:solidFill>
            <a:srgbClr val="FEFCFF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C:\cygwin\home\mernst\sync\screen-shot-checker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32962" y="2173541"/>
            <a:ext cx="6219590" cy="3501517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96201574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8964" y="1209675"/>
            <a:ext cx="3457575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checked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Proper use of the type hierarchy</a:t>
            </a:r>
          </a:p>
          <a:p>
            <a:pPr lvl="1"/>
            <a:r>
              <a:rPr lang="en-US" dirty="0" smtClean="0"/>
              <a:t>assignments</a:t>
            </a:r>
          </a:p>
          <a:p>
            <a:pPr lvl="1"/>
            <a:r>
              <a:rPr lang="en-US" dirty="0" smtClean="0"/>
              <a:t>method calls and returns</a:t>
            </a:r>
          </a:p>
          <a:p>
            <a:pPr lvl="1"/>
            <a:r>
              <a:rPr lang="en-US" dirty="0" smtClean="0"/>
              <a:t>overriding</a:t>
            </a:r>
          </a:p>
          <a:p>
            <a:endParaRPr lang="en-US" dirty="0" smtClean="0"/>
          </a:p>
          <a:p>
            <a:r>
              <a:rPr lang="en-US" dirty="0" smtClean="0"/>
              <a:t>Proper use of methods and operations</a:t>
            </a:r>
          </a:p>
          <a:p>
            <a:pPr lvl="1"/>
            <a:r>
              <a:rPr lang="en-US" dirty="0" smtClean="0"/>
              <a:t>No dereferences of possibly-null values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5897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the checker guarantees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Program satisfies type property</a:t>
            </a:r>
          </a:p>
          <a:p>
            <a:pPr lvl="1">
              <a:buClr>
                <a:schemeClr val="tx1"/>
              </a:buClr>
            </a:pPr>
            <a:r>
              <a:rPr lang="en-US" dirty="0" smtClean="0">
                <a:solidFill>
                  <a:srgbClr val="00B050"/>
                </a:solidFill>
              </a:rPr>
              <a:t>no bugs </a:t>
            </a:r>
            <a:r>
              <a:rPr lang="en-US" dirty="0" smtClean="0"/>
              <a:t>(of particular varieties)</a:t>
            </a:r>
          </a:p>
          <a:p>
            <a:pPr lvl="1">
              <a:buClr>
                <a:schemeClr val="tx1"/>
              </a:buClr>
            </a:pPr>
            <a:r>
              <a:rPr lang="en-US" dirty="0" smtClean="0">
                <a:solidFill>
                  <a:srgbClr val="00B050"/>
                </a:solidFill>
              </a:rPr>
              <a:t>no wrong annotations </a:t>
            </a:r>
          </a:p>
          <a:p>
            <a:r>
              <a:rPr lang="en-US" dirty="0" smtClean="0"/>
              <a:t>Caveat 1:  only for </a:t>
            </a:r>
            <a:r>
              <a:rPr lang="en-US" u="sng" dirty="0" smtClean="0"/>
              <a:t>code that is checked</a:t>
            </a:r>
          </a:p>
          <a:p>
            <a:pPr lvl="1"/>
            <a:r>
              <a:rPr lang="en-US" dirty="0" smtClean="0"/>
              <a:t>Native methods</a:t>
            </a:r>
          </a:p>
          <a:p>
            <a:pPr lvl="1"/>
            <a:r>
              <a:rPr lang="en-US" dirty="0" smtClean="0"/>
              <a:t>Reflection</a:t>
            </a:r>
          </a:p>
          <a:p>
            <a:pPr lvl="1"/>
            <a:r>
              <a:rPr lang="en-US" dirty="0" smtClean="0"/>
              <a:t>Code compiled without the pluggable type checker</a:t>
            </a:r>
          </a:p>
          <a:p>
            <a:pPr lvl="1"/>
            <a:r>
              <a:rPr lang="en-US" dirty="0" smtClean="0"/>
              <a:t>Suppressed warnings</a:t>
            </a:r>
          </a:p>
          <a:p>
            <a:pPr lvl="2"/>
            <a:r>
              <a:rPr lang="en-US" dirty="0" smtClean="0"/>
              <a:t>Indicates what code a human should analyze</a:t>
            </a:r>
          </a:p>
          <a:p>
            <a:pPr lvl="1"/>
            <a:r>
              <a:rPr lang="en-US" dirty="0" smtClean="0"/>
              <a:t>Checking </a:t>
            </a:r>
            <a:r>
              <a:rPr lang="en-US" u="sng" dirty="0" smtClean="0"/>
              <a:t>part of a program</a:t>
            </a:r>
            <a:r>
              <a:rPr lang="en-US" dirty="0" smtClean="0"/>
              <a:t> is still useful</a:t>
            </a:r>
          </a:p>
          <a:p>
            <a:r>
              <a:rPr lang="en-US" dirty="0" smtClean="0"/>
              <a:t>Caveat 2:  The checker itself may contain an error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681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and dynamic 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Static typing</a:t>
            </a:r>
          </a:p>
          <a:p>
            <a:pPr lvl="1"/>
            <a:r>
              <a:rPr lang="en-US" dirty="0" smtClean="0"/>
              <a:t>Compiler guarantees some errors cannot happen</a:t>
            </a:r>
          </a:p>
          <a:p>
            <a:pPr lvl="2"/>
            <a:r>
              <a:rPr lang="en-US" dirty="0" smtClean="0"/>
              <a:t>The set of errors depends on the language</a:t>
            </a:r>
          </a:p>
          <a:p>
            <a:pPr lvl="2"/>
            <a:r>
              <a:rPr lang="en-US" dirty="0" smtClean="0"/>
              <a:t>Other errors are still possible!</a:t>
            </a:r>
          </a:p>
          <a:p>
            <a:pPr lvl="1"/>
            <a:r>
              <a:rPr lang="en-US" dirty="0" smtClean="0"/>
              <a:t>Examples:  C, C++, Java, C#, ML, Haskell</a:t>
            </a:r>
          </a:p>
          <a:p>
            <a:r>
              <a:rPr lang="en-US" dirty="0" smtClean="0"/>
              <a:t>Dynamic typing</a:t>
            </a:r>
          </a:p>
          <a:p>
            <a:pPr lvl="1"/>
            <a:r>
              <a:rPr lang="en-US" dirty="0" smtClean="0"/>
              <a:t>Run-time system tracks types, and throws errors</a:t>
            </a:r>
          </a:p>
          <a:p>
            <a:pPr lvl="1"/>
            <a:r>
              <a:rPr lang="en-US" dirty="0" smtClean="0"/>
              <a:t>Examples:  Racket, Perl, PHP, Python, Ruby, JS</a:t>
            </a:r>
          </a:p>
          <a:p>
            <a:r>
              <a:rPr lang="en-US" dirty="0" smtClean="0"/>
              <a:t>No type system</a:t>
            </a:r>
          </a:p>
          <a:p>
            <a:pPr lvl="1"/>
            <a:r>
              <a:rPr lang="en-US" dirty="0" smtClean="0"/>
              <a:t>Example:  Assembly</a:t>
            </a:r>
          </a:p>
        </p:txBody>
      </p:sp>
    </p:spTree>
    <p:extLst>
      <p:ext uri="{BB962C8B-B14F-4D97-AF65-F5344CB8AC3E}">
        <p14:creationId xmlns:p14="http://schemas.microsoft.com/office/powerpoint/2010/main" val="26649732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we </a:t>
            </a:r>
            <a:r>
              <a:rPr lang="en-US" dirty="0" smtClean="0">
                <a:sym typeface="Symbol"/>
              </a:rPr>
              <a:t></a:t>
            </a:r>
            <a:r>
              <a:rPr lang="en-US" dirty="0" smtClean="0"/>
              <a:t> static 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Documentation</a:t>
            </a:r>
          </a:p>
          <a:p>
            <a:r>
              <a:rPr lang="en-US" dirty="0" smtClean="0"/>
              <a:t>Correctness/reliability</a:t>
            </a:r>
          </a:p>
          <a:p>
            <a:r>
              <a:rPr lang="en-US" dirty="0" smtClean="0"/>
              <a:t>Refactoring</a:t>
            </a:r>
          </a:p>
          <a:p>
            <a:r>
              <a:rPr lang="en-US" dirty="0" smtClean="0"/>
              <a:t>Speed</a:t>
            </a:r>
          </a:p>
        </p:txBody>
      </p:sp>
    </p:spTree>
    <p:extLst>
      <p:ext uri="{BB962C8B-B14F-4D97-AF65-F5344CB8AC3E}">
        <p14:creationId xmlns:p14="http://schemas.microsoft.com/office/powerpoint/2010/main" val="99122999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2837750" cy="83706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Motivation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524000"/>
            <a:ext cx="4912358" cy="46248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3313545" y="3240460"/>
            <a:ext cx="1224627" cy="30036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4038600" y="3621983"/>
            <a:ext cx="388239" cy="147683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593790" y="5179970"/>
            <a:ext cx="4144377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</a:rPr>
              <a:t>java.lang.NullPointerException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69253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248401" y="4267200"/>
          <a:ext cx="2895600" cy="24689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Acrobat Document" r:id="rId3" imgW="6459840" imgH="5513040" progId="AcroExch.Document.7">
                  <p:embed/>
                </p:oleObj>
              </mc:Choice>
              <mc:Fallback>
                <p:oleObj name="Acrobat Document" r:id="rId3" imgW="6459840" imgH="5513040" progId="AcroExch.Document.7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1" y="4267200"/>
                        <a:ext cx="2895600" cy="24689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we </a:t>
            </a:r>
            <a:r>
              <a:rPr lang="en-US" dirty="0" smtClean="0">
                <a:sym typeface="Symbol"/>
              </a:rPr>
              <a:t> </a:t>
            </a:r>
            <a:r>
              <a:rPr lang="en-US" dirty="0" smtClean="0"/>
              <a:t>dynamic typing</a:t>
            </a:r>
            <a:br>
              <a:rPr lang="en-US" dirty="0" smtClean="0"/>
            </a:br>
            <a:r>
              <a:rPr lang="en-US" dirty="0" smtClean="0"/>
              <a:t>(= Why we      static typing)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More concise code</a:t>
            </a:r>
          </a:p>
          <a:p>
            <a:pPr lvl="1"/>
            <a:r>
              <a:rPr lang="en-US" dirty="0" smtClean="0"/>
              <a:t>Type inference is possibl</a:t>
            </a:r>
            <a:r>
              <a:rPr lang="en-US" dirty="0"/>
              <a:t>e</a:t>
            </a:r>
            <a:endParaRPr lang="en-US" dirty="0" smtClean="0"/>
          </a:p>
          <a:p>
            <a:r>
              <a:rPr lang="en-US" dirty="0" smtClean="0"/>
              <a:t>No false positive warnings</a:t>
            </a:r>
          </a:p>
          <a:p>
            <a:pPr lvl="1">
              <a:buNone/>
            </a:pPr>
            <a:r>
              <a:rPr lang="en-US" dirty="0" smtClean="0"/>
              <a:t>Every static type system rejects some correct programs</a:t>
            </a:r>
          </a:p>
          <a:p>
            <a:pPr lvl="1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@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NonNull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lineSep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System.getProperty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line.separator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"); </a:t>
            </a:r>
          </a:p>
          <a:p>
            <a:r>
              <a:rPr lang="en-US" dirty="0" smtClean="0"/>
              <a:t>More flexible code</a:t>
            </a:r>
          </a:p>
          <a:p>
            <a:pPr lvl="1"/>
            <a:r>
              <a:rPr lang="en-US" dirty="0" smtClean="0"/>
              <a:t>Add fields at run time</a:t>
            </a:r>
          </a:p>
          <a:p>
            <a:pPr lvl="1"/>
            <a:r>
              <a:rPr lang="en-US" dirty="0" smtClean="0"/>
              <a:t>Change class of an object</a:t>
            </a:r>
          </a:p>
          <a:p>
            <a:r>
              <a:rPr lang="en-US" dirty="0" smtClean="0"/>
              <a:t>Ability to run tests at any time</a:t>
            </a:r>
          </a:p>
          <a:p>
            <a:pPr lvl="1"/>
            <a:r>
              <a:rPr lang="en-US" dirty="0" smtClean="0"/>
              <a:t>Feedback is important for quality code</a:t>
            </a:r>
          </a:p>
          <a:p>
            <a:pPr lvl="1"/>
            <a:r>
              <a:rPr lang="en-US" dirty="0" smtClean="0"/>
              <a:t>Programmer knows whether</a:t>
            </a:r>
            <a:br>
              <a:rPr lang="en-US" dirty="0" smtClean="0"/>
            </a:br>
            <a:r>
              <a:rPr lang="en-US" dirty="0" smtClean="0"/>
              <a:t>static or dynamic feedback is best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0400" y="91167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4515599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Advanced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Avoiding the limitations of the conservative, static type-checker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1945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6172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Flow sensitivity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Control </a:t>
            </a:r>
            <a:r>
              <a:rPr lang="en-US" u="sng" dirty="0" smtClean="0"/>
              <a:t>flow</a:t>
            </a:r>
            <a:r>
              <a:rPr lang="en-US" dirty="0" smtClean="0"/>
              <a:t> determines the type</a:t>
            </a:r>
          </a:p>
          <a:p>
            <a:pPr lvl="1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if (x==null) {</a:t>
            </a:r>
          </a:p>
          <a:p>
            <a:pPr lvl="1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... // treat as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nullable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 else {</a:t>
            </a:r>
          </a:p>
          <a:p>
            <a:pPr lvl="1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... // treat as non-null</a:t>
            </a:r>
          </a:p>
          <a:p>
            <a:pPr lvl="1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0"/>
            <a:r>
              <a:rPr lang="en-US" dirty="0" smtClean="0"/>
              <a:t>Can refine the type to a subtype</a:t>
            </a:r>
          </a:p>
        </p:txBody>
      </p:sp>
    </p:spTree>
    <p:extLst>
      <p:ext uri="{BB962C8B-B14F-4D97-AF65-F5344CB8AC3E}">
        <p14:creationId xmlns:p14="http://schemas.microsoft.com/office/powerpoint/2010/main" val="27897931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flow sensitivity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55837"/>
            <a:ext cx="4038600" cy="3992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name;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name = new Object();</a:t>
            </a:r>
          </a:p>
          <a:p>
            <a:pPr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name.toLowerCase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name = “HELLO”;</a:t>
            </a:r>
          </a:p>
          <a:p>
            <a:pPr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name.toLowerCase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name = new Object();</a:t>
            </a:r>
          </a:p>
          <a:p>
            <a:pPr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name.toLowerCase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55837"/>
            <a:ext cx="4267200" cy="3992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@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Nullable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name;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name = null;</a:t>
            </a:r>
          </a:p>
          <a:p>
            <a:pPr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name.toLowerCase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name = “HELLO”;</a:t>
            </a:r>
          </a:p>
          <a:p>
            <a:pPr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name.toLowerCase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name = null;</a:t>
            </a:r>
          </a:p>
          <a:p>
            <a:pPr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name.toLowerCase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endParaRPr lang="en-US" sz="2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1"/>
            <a:ext cx="84582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Which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calls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800" dirty="0" smtClean="0"/>
              <a:t>type-check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  <a:r>
              <a:rPr lang="en-US" sz="2800" dirty="0" smtClean="0"/>
              <a:t>  Which calls ought to? 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5638800"/>
            <a:ext cx="39624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822892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9936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Flow sensitivity:  permit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 smtClean="0"/>
              <a:t>Legal changes:  change to a </a:t>
            </a:r>
            <a:r>
              <a:rPr lang="en-US" dirty="0" smtClean="0">
                <a:solidFill>
                  <a:srgbClr val="FF0000"/>
                </a:solidFill>
              </a:rPr>
              <a:t>subtype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dirty="0" smtClean="0"/>
              <a:t>Illegal changes:  change to a </a:t>
            </a:r>
            <a:r>
              <a:rPr lang="en-US" dirty="0" err="1" smtClean="0">
                <a:solidFill>
                  <a:srgbClr val="FF0000"/>
                </a:solidFill>
              </a:rPr>
              <a:t>supertype</a:t>
            </a:r>
            <a:endParaRPr lang="en-US" dirty="0">
              <a:solidFill>
                <a:srgbClr val="FF0000"/>
              </a:solidFill>
            </a:endParaRPr>
          </a:p>
          <a:p>
            <a:pPr marL="400050" lvl="1" indent="0">
              <a:buNone/>
            </a:pPr>
            <a:r>
              <a:rPr lang="en-US" dirty="0" smtClean="0"/>
              <a:t>Violates the declaration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81000" y="2209800"/>
            <a:ext cx="8534400" cy="1524000"/>
            <a:chOff x="381000" y="3352800"/>
            <a:chExt cx="8534400" cy="1524000"/>
          </a:xfrm>
        </p:grpSpPr>
        <p:sp>
          <p:nvSpPr>
            <p:cNvPr id="5" name="Content Placeholder 2"/>
            <p:cNvSpPr txBox="1">
              <a:spLocks/>
            </p:cNvSpPr>
            <p:nvPr/>
          </p:nvSpPr>
          <p:spPr>
            <a:xfrm>
              <a:off x="381000" y="3352800"/>
              <a:ext cx="4267200" cy="15240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vert="horz" lIns="91440" tIns="45720" rIns="91440" bIns="45720" rtlCol="0">
              <a:noAutofit/>
            </a:bodyPr>
            <a:lstStyle/>
            <a:p>
              <a:pPr>
                <a:buNone/>
              </a:pPr>
              <a:r>
                <a:rPr lang="en-US" sz="2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@</a:t>
              </a:r>
              <a:r>
                <a:rPr lang="en-US" sz="2400" b="1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Nullable</a:t>
              </a:r>
              <a:r>
                <a:rPr lang="en-US" sz="2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 String </a:t>
              </a:r>
              <a:r>
                <a:rPr lang="en-US" sz="2400" b="1" dirty="0" smtClean="0">
                  <a:latin typeface="Courier New" pitchFamily="49" charset="0"/>
                  <a:cs typeface="Courier New" pitchFamily="49" charset="0"/>
                </a:rPr>
                <a:t>name;</a:t>
              </a:r>
            </a:p>
            <a:p>
              <a:pPr>
                <a:buNone/>
              </a:pPr>
              <a:r>
                <a:rPr lang="en-US" sz="2400" b="1" dirty="0" smtClean="0">
                  <a:latin typeface="Courier New" pitchFamily="49" charset="0"/>
                  <a:cs typeface="Courier New" pitchFamily="49" charset="0"/>
                </a:rPr>
                <a:t>name = “hello”;</a:t>
              </a:r>
            </a:p>
            <a:p>
              <a:pPr>
                <a:buNone/>
              </a:pPr>
              <a:r>
                <a:rPr lang="en-US" sz="2400" b="1" dirty="0" smtClean="0">
                  <a:latin typeface="Courier New" pitchFamily="49" charset="0"/>
                  <a:cs typeface="Courier New" pitchFamily="49" charset="0"/>
                </a:rPr>
                <a:t>... </a:t>
              </a:r>
              <a:r>
                <a:rPr lang="en-US" sz="2400" dirty="0" smtClean="0">
                  <a:latin typeface="+mj-lt"/>
                  <a:cs typeface="Courier New" pitchFamily="49" charset="0"/>
                </a:rPr>
                <a:t>// treat </a:t>
              </a:r>
              <a:r>
                <a:rPr lang="en-US" sz="2400" b="1" dirty="0" smtClean="0">
                  <a:latin typeface="Courier New" pitchFamily="49" charset="0"/>
                  <a:cs typeface="Courier New" pitchFamily="49" charset="0"/>
                </a:rPr>
                <a:t>name</a:t>
              </a:r>
              <a:r>
                <a:rPr lang="en-US" sz="2400" b="1" dirty="0" smtClean="0">
                  <a:latin typeface="+mj-lt"/>
                  <a:cs typeface="Courier New" pitchFamily="49" charset="0"/>
                </a:rPr>
                <a:t> </a:t>
              </a:r>
              <a:r>
                <a:rPr lang="en-US" sz="2400" dirty="0" smtClean="0">
                  <a:latin typeface="+mj-lt"/>
                  <a:cs typeface="Courier New" pitchFamily="49" charset="0"/>
                </a:rPr>
                <a:t>as non-null</a:t>
              </a:r>
              <a:endParaRPr lang="en-US" sz="2400" b="1" dirty="0" smtClean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" name="Content Placeholder 2"/>
            <p:cNvSpPr txBox="1">
              <a:spLocks/>
            </p:cNvSpPr>
            <p:nvPr/>
          </p:nvSpPr>
          <p:spPr>
            <a:xfrm>
              <a:off x="4648200" y="3352800"/>
              <a:ext cx="4267200" cy="15240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vert="horz" lIns="91440" tIns="45720" rIns="91440" bIns="45720" rtlCol="0">
              <a:noAutofit/>
            </a:bodyPr>
            <a:lstStyle/>
            <a:p>
              <a:pPr>
                <a:buNone/>
              </a:pPr>
              <a:r>
                <a:rPr lang="en-US" sz="2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@</a:t>
              </a:r>
              <a:r>
                <a:rPr lang="en-US" sz="2400" b="1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Nullable</a:t>
              </a:r>
              <a:r>
                <a:rPr lang="en-US" sz="2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 String </a:t>
              </a:r>
              <a:r>
                <a:rPr lang="en-US" sz="2400" b="1" dirty="0" smtClean="0">
                  <a:latin typeface="Courier New" pitchFamily="49" charset="0"/>
                  <a:cs typeface="Courier New" pitchFamily="49" charset="0"/>
                </a:rPr>
                <a:t>name;</a:t>
              </a:r>
            </a:p>
            <a:p>
              <a:pPr>
                <a:buNone/>
              </a:pPr>
              <a:r>
                <a:rPr lang="en-US" sz="2400" b="1" dirty="0" smtClean="0">
                  <a:latin typeface="Courier New" pitchFamily="49" charset="0"/>
                  <a:cs typeface="Courier New" pitchFamily="49" charset="0"/>
                </a:rPr>
                <a:t>name = </a:t>
              </a:r>
              <a:r>
                <a:rPr lang="en-US" sz="2400" b="1" dirty="0" err="1" smtClean="0">
                  <a:latin typeface="Courier New" pitchFamily="49" charset="0"/>
                  <a:cs typeface="Courier New" pitchFamily="49" charset="0"/>
                </a:rPr>
                <a:t>otherNullable</a:t>
              </a:r>
              <a:r>
                <a:rPr lang="en-US" sz="2400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buNone/>
              </a:pPr>
              <a:r>
                <a:rPr lang="en-US" sz="2400" b="1" dirty="0" smtClean="0">
                  <a:latin typeface="Courier New" pitchFamily="49" charset="0"/>
                  <a:cs typeface="Courier New" pitchFamily="49" charset="0"/>
                </a:rPr>
                <a:t>... </a:t>
              </a:r>
              <a:r>
                <a:rPr lang="en-US" sz="2400" dirty="0" smtClean="0">
                  <a:latin typeface="+mj-lt"/>
                  <a:cs typeface="Courier New" pitchFamily="49" charset="0"/>
                </a:rPr>
                <a:t>// treat </a:t>
              </a:r>
              <a:r>
                <a:rPr lang="en-US" sz="2400" b="1" dirty="0" smtClean="0">
                  <a:latin typeface="Courier New" pitchFamily="49" charset="0"/>
                  <a:cs typeface="Courier New" pitchFamily="49" charset="0"/>
                </a:rPr>
                <a:t>name</a:t>
              </a:r>
              <a:r>
                <a:rPr lang="en-US" sz="2400" b="1" dirty="0" smtClean="0">
                  <a:latin typeface="+mj-lt"/>
                  <a:cs typeface="Courier New" pitchFamily="49" charset="0"/>
                </a:rPr>
                <a:t> </a:t>
              </a:r>
              <a:r>
                <a:rPr lang="en-US" sz="2400" dirty="0" smtClean="0">
                  <a:latin typeface="+mj-lt"/>
                  <a:cs typeface="Courier New" pitchFamily="49" charset="0"/>
                </a:rPr>
                <a:t>as </a:t>
              </a:r>
              <a:r>
                <a:rPr lang="en-US" sz="2400" dirty="0" err="1" smtClean="0">
                  <a:latin typeface="+mj-lt"/>
                  <a:cs typeface="Courier New" pitchFamily="49" charset="0"/>
                </a:rPr>
                <a:t>nullable</a:t>
              </a:r>
              <a:endParaRPr lang="en-US" sz="2400" b="1" dirty="0" smtClean="0"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7" name="Content Placeholder 2"/>
          <p:cNvSpPr txBox="1">
            <a:spLocks/>
          </p:cNvSpPr>
          <p:nvPr/>
        </p:nvSpPr>
        <p:spPr>
          <a:xfrm>
            <a:off x="4724400" y="5029200"/>
            <a:ext cx="4114800" cy="1219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@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NonNull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name;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name = null;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... </a:t>
            </a:r>
            <a:r>
              <a:rPr lang="en-US" sz="2400" dirty="0" smtClean="0">
                <a:latin typeface="+mj-lt"/>
                <a:cs typeface="Courier New" pitchFamily="49" charset="0"/>
              </a:rPr>
              <a:t>// treat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sz="2400" b="1" dirty="0" smtClean="0">
                <a:latin typeface="+mj-lt"/>
                <a:cs typeface="Courier New" pitchFamily="49" charset="0"/>
              </a:rPr>
              <a:t> </a:t>
            </a:r>
            <a:r>
              <a:rPr lang="en-US" sz="2400" dirty="0" smtClean="0">
                <a:latin typeface="+mj-lt"/>
                <a:cs typeface="Courier New" pitchFamily="49" charset="0"/>
              </a:rPr>
              <a:t>as </a:t>
            </a:r>
            <a:r>
              <a:rPr lang="en-US" sz="2400" dirty="0" err="1" smtClean="0">
                <a:latin typeface="+mj-lt"/>
                <a:cs typeface="Courier New" pitchFamily="49" charset="0"/>
              </a:rPr>
              <a:t>nullable</a:t>
            </a:r>
            <a:endParaRPr lang="en-US" sz="2400" dirty="0" smtClean="0">
              <a:latin typeface="+mj-lt"/>
              <a:cs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85800" y="5029200"/>
            <a:ext cx="3962400" cy="1219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name;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name = new Object();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... </a:t>
            </a:r>
            <a:r>
              <a:rPr lang="en-US" sz="2400" dirty="0" smtClean="0">
                <a:latin typeface="+mj-lt"/>
                <a:cs typeface="Courier New" pitchFamily="49" charset="0"/>
              </a:rPr>
              <a:t>// treat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sz="2400" b="1" dirty="0" smtClean="0">
                <a:latin typeface="+mj-lt"/>
                <a:cs typeface="Courier New" pitchFamily="49" charset="0"/>
              </a:rPr>
              <a:t> </a:t>
            </a:r>
            <a:r>
              <a:rPr lang="en-US" sz="2400" dirty="0" smtClean="0">
                <a:latin typeface="+mj-lt"/>
                <a:cs typeface="Courier New" pitchFamily="49" charset="0"/>
              </a:rPr>
              <a:t>as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Object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4444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620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Local type 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Bottom line:</a:t>
            </a:r>
          </a:p>
          <a:p>
            <a:pPr marL="40005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Rarely write annotations on local </a:t>
            </a:r>
            <a:r>
              <a:rPr lang="en-US" dirty="0" smtClean="0">
                <a:solidFill>
                  <a:srgbClr val="FF0000"/>
                </a:solidFill>
              </a:rPr>
              <a:t>variables</a:t>
            </a:r>
          </a:p>
          <a:p>
            <a:pPr marL="400050" lvl="1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en-US" dirty="0" smtClean="0"/>
              <a:t>Default for </a:t>
            </a:r>
            <a:r>
              <a:rPr lang="en-US" dirty="0" err="1" smtClean="0"/>
              <a:t>nullness</a:t>
            </a:r>
            <a:r>
              <a:rPr lang="en-US" dirty="0" smtClean="0"/>
              <a:t> checker:</a:t>
            </a:r>
          </a:p>
          <a:p>
            <a:pPr marL="457200" lvl="1" indent="0">
              <a:buNone/>
            </a:pPr>
            <a:r>
              <a:rPr lang="en-US" dirty="0" smtClean="0"/>
              <a:t>Non-null except locals</a:t>
            </a:r>
          </a:p>
          <a:p>
            <a:pPr marL="457200" lvl="1" indent="0">
              <a:buNone/>
            </a:pPr>
            <a:r>
              <a:rPr lang="en-US" dirty="0" smtClean="0"/>
              <a:t>Locals default to </a:t>
            </a:r>
            <a:r>
              <a:rPr lang="en-US" dirty="0" err="1" smtClean="0"/>
              <a:t>nullable</a:t>
            </a:r>
            <a:r>
              <a:rPr lang="en-US" dirty="0"/>
              <a:t> </a:t>
            </a:r>
            <a:r>
              <a:rPr lang="en-US" dirty="0" smtClean="0"/>
              <a:t>(top of hierarchy)</a:t>
            </a:r>
          </a:p>
          <a:p>
            <a:pPr marL="457200" lvl="1" indent="0">
              <a:buNone/>
            </a:pPr>
            <a:r>
              <a:rPr lang="en-US" dirty="0" smtClean="0"/>
              <a:t>Flow-sensitivity changes this as needed</a:t>
            </a:r>
          </a:p>
        </p:txBody>
      </p:sp>
    </p:spTree>
    <p:extLst>
      <p:ext uri="{BB962C8B-B14F-4D97-AF65-F5344CB8AC3E}">
        <p14:creationId xmlns:p14="http://schemas.microsoft.com/office/powerpoint/2010/main" val="96776727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R</a:t>
            </a:r>
            <a:r>
              <a:rPr lang="en-US" dirty="0" smtClean="0"/>
              <a:t>eceiver is just another parameter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915400" cy="525779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smtClean="0"/>
              <a:t>How many arguments does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Object.equals</a:t>
            </a:r>
            <a:r>
              <a:rPr lang="en-US" sz="2800" dirty="0" smtClean="0"/>
              <a:t> take?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@Override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equals(Object other) { … }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sz="2800" dirty="0" smtClean="0"/>
              <a:t>Two!  Their names are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800" dirty="0" smtClean="0"/>
              <a:t> and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other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Neither one is mutated by the method</a:t>
            </a:r>
          </a:p>
          <a:p>
            <a:r>
              <a:rPr lang="en-US" sz="2800" dirty="0" smtClean="0"/>
              <a:t>Java 8 syntax:</a:t>
            </a:r>
            <a:endParaRPr lang="en-US" sz="19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endParaRPr lang="en-US" sz="19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equals(</a:t>
            </a:r>
            <a:r>
              <a:rPr lang="en-US" sz="19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@</a:t>
            </a:r>
            <a:r>
              <a:rPr lang="en-US" sz="19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Readonly</a:t>
            </a:r>
            <a:r>
              <a:rPr lang="en-US" sz="19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this, </a:t>
            </a:r>
            <a:r>
              <a:rPr lang="en-US" sz="19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@</a:t>
            </a:r>
            <a:r>
              <a:rPr lang="en-US" sz="19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ReadOnly</a:t>
            </a:r>
            <a:r>
              <a:rPr lang="en-US" sz="19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Object other) {…}</a:t>
            </a:r>
          </a:p>
          <a:p>
            <a:r>
              <a:rPr lang="en-US" sz="2800" dirty="0" smtClean="0"/>
              <a:t>For backwards compatibility: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equals(/*&gt;&gt;&gt;</a:t>
            </a:r>
            <a:r>
              <a:rPr lang="en-US" sz="19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@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Readonly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this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,*/ 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@</a:t>
            </a:r>
            <a:r>
              <a:rPr lang="en-US" sz="1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ReadOnly</a:t>
            </a:r>
            <a:r>
              <a:rPr lang="en-US" sz="1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Object other)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{…}</a:t>
            </a:r>
            <a:endParaRPr lang="en-US" sz="1900" dirty="0"/>
          </a:p>
        </p:txBody>
      </p:sp>
      <p:sp>
        <p:nvSpPr>
          <p:cNvPr id="6" name="Left Brace 5"/>
          <p:cNvSpPr/>
          <p:nvPr/>
        </p:nvSpPr>
        <p:spPr>
          <a:xfrm rot="5400000">
            <a:off x="3028949" y="3397414"/>
            <a:ext cx="342901" cy="3276600"/>
          </a:xfrm>
          <a:prstGeom prst="lef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124200" y="4343400"/>
            <a:ext cx="1366143" cy="5232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Optional syntax,</a:t>
            </a:r>
            <a:br>
              <a:rPr lang="en-US" sz="1400" dirty="0" smtClean="0"/>
            </a:br>
            <a:r>
              <a:rPr lang="en-US" sz="1400" dirty="0" smtClean="0"/>
              <a:t>for annotations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1851271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Find potential null pointer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@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Nullable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Object 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currentObj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// If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currentObj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is non-null,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// prints it and a timestamp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printCurrent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if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currentObj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!= null)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this.getTimeStamp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currentObj.toString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Object 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getTimeStamp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 { … 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548173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Lack of side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876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@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Nullable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Object 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currentObj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// If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currentObj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is non-null,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// prints it and a timestamp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printCurrent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if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currentObj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!= null)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this.getTimeStamp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currentObj.toString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@Pure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Object 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getTimeStamp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 { … 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87669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Lazy 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@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LazyNonNull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currentObj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// If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currentObj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is non-null,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// prints it and a timestamp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printCurrent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if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currentObj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!= null)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this.getTimeStamp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currentObj.toString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Object 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getTimeStamp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 { … 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87669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Problem:  Your code has bugs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Who discovers the problems?</a:t>
            </a:r>
          </a:p>
          <a:p>
            <a:pPr lvl="1"/>
            <a:r>
              <a:rPr lang="en-US" dirty="0" smtClean="0"/>
              <a:t>If you are very lucky, </a:t>
            </a:r>
            <a:r>
              <a:rPr lang="en-US" dirty="0" smtClean="0">
                <a:solidFill>
                  <a:srgbClr val="FF0000"/>
                </a:solidFill>
              </a:rPr>
              <a:t>testing</a:t>
            </a:r>
            <a:r>
              <a:rPr lang="en-US" dirty="0" smtClean="0"/>
              <a:t> discovers some</a:t>
            </a:r>
          </a:p>
          <a:p>
            <a:pPr lvl="1"/>
            <a:r>
              <a:rPr lang="en-US" dirty="0" smtClean="0"/>
              <a:t>If you are unlucky, your </a:t>
            </a:r>
            <a:r>
              <a:rPr lang="en-US" dirty="0" smtClean="0">
                <a:solidFill>
                  <a:srgbClr val="FF0000"/>
                </a:solidFill>
              </a:rPr>
              <a:t>customer</a:t>
            </a:r>
            <a:r>
              <a:rPr lang="en-US" dirty="0" smtClean="0"/>
              <a:t> discovers them</a:t>
            </a:r>
          </a:p>
          <a:p>
            <a:pPr lvl="1"/>
            <a:r>
              <a:rPr lang="en-US" dirty="0" smtClean="0"/>
              <a:t>If you are very unlucky, </a:t>
            </a:r>
            <a:r>
              <a:rPr lang="en-US" dirty="0" smtClean="0">
                <a:solidFill>
                  <a:srgbClr val="FF0000"/>
                </a:solidFill>
              </a:rPr>
              <a:t>criminals </a:t>
            </a:r>
            <a:r>
              <a:rPr lang="en-US" dirty="0" smtClean="0"/>
              <a:t>discover them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If you are smart, the </a:t>
            </a:r>
            <a:r>
              <a:rPr lang="en-US" dirty="0" smtClean="0">
                <a:solidFill>
                  <a:srgbClr val="00B050"/>
                </a:solidFill>
              </a:rPr>
              <a:t>compiler </a:t>
            </a:r>
            <a:r>
              <a:rPr lang="en-US" dirty="0" smtClean="0"/>
              <a:t>discovers them</a:t>
            </a:r>
          </a:p>
          <a:p>
            <a:endParaRPr lang="en-US" dirty="0" smtClean="0"/>
          </a:p>
          <a:p>
            <a:r>
              <a:rPr lang="en-US" dirty="0" smtClean="0"/>
              <a:t>It’s better to be </a:t>
            </a:r>
            <a:r>
              <a:rPr lang="en-US" dirty="0" smtClean="0">
                <a:solidFill>
                  <a:srgbClr val="00B050"/>
                </a:solidFill>
              </a:rPr>
              <a:t>smart </a:t>
            </a:r>
            <a:r>
              <a:rPr lang="en-US" dirty="0" smtClean="0"/>
              <a:t>than </a:t>
            </a:r>
            <a:r>
              <a:rPr lang="en-US" dirty="0" smtClean="0">
                <a:solidFill>
                  <a:srgbClr val="FF0000"/>
                </a:solidFill>
              </a:rPr>
              <a:t>lucky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343400" y="3657600"/>
            <a:ext cx="27432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not “hackers” 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5346941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doesn’t this </a:t>
            </a:r>
            <a:r>
              <a:rPr lang="en-US" dirty="0" err="1" smtClean="0"/>
              <a:t>typecheck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029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@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Nullable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Object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setF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f.hashCode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@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AssertNonNullAfter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this.f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”)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setF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new Object();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Type-checking is </a:t>
            </a:r>
            <a:r>
              <a:rPr lang="en-US" dirty="0" smtClean="0">
                <a:solidFill>
                  <a:srgbClr val="FF0000"/>
                </a:solidFill>
                <a:latin typeface="+mj-lt"/>
                <a:cs typeface="Courier New" pitchFamily="49" charset="0"/>
              </a:rPr>
              <a:t>modular </a:t>
            </a:r>
            <a:r>
              <a:rPr lang="en-US" dirty="0" smtClean="0">
                <a:latin typeface="+mj-lt"/>
                <a:cs typeface="Courier New" pitchFamily="49" charset="0"/>
              </a:rPr>
              <a:t>– reason from specs, not from implementation</a:t>
            </a:r>
          </a:p>
          <a:p>
            <a:pPr marL="0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Libraries you call must be annotated (much of the JDK is provided)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5562600" y="3276600"/>
            <a:ext cx="1524000" cy="382524"/>
          </a:xfrm>
          <a:prstGeom prst="wedgeRectCallout">
            <a:avLst>
              <a:gd name="adj1" fmla="val -40008"/>
              <a:gd name="adj2" fmla="val 12903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Postcondition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3200400" y="2438400"/>
            <a:ext cx="2209800" cy="534924"/>
          </a:xfrm>
          <a:prstGeom prst="wedgeRectCallout">
            <a:avLst>
              <a:gd name="adj1" fmla="val -40008"/>
              <a:gd name="adj2" fmla="val 12903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Possible </a:t>
            </a:r>
            <a:r>
              <a:rPr lang="en-US" dirty="0" err="1" smtClean="0">
                <a:solidFill>
                  <a:schemeClr val="tx1"/>
                </a:solidFill>
              </a:rPr>
              <a:t>NullPointerException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58653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doesn’t this </a:t>
            </a:r>
            <a:r>
              <a:rPr lang="en-US" dirty="0" err="1" smtClean="0"/>
              <a:t>typecheck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// Default: @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NonNull</a:t>
            </a:r>
            <a:endParaRPr lang="en-US" sz="2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Map&lt;String, Date&gt; </a:t>
            </a:r>
            <a:r>
              <a:rPr lang="en-US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 String </a:t>
            </a:r>
            <a:r>
              <a:rPr lang="en-US" sz="22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getDateString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sz="2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m.get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(k).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5334000" y="1524000"/>
            <a:ext cx="1981200" cy="838200"/>
          </a:xfrm>
          <a:prstGeom prst="wedgeRectCallout">
            <a:avLst>
              <a:gd name="adj1" fmla="val -105102"/>
              <a:gd name="adj2" fmla="val 7722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Non-null map from non-null String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to non-null Date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4471219" y="4114800"/>
            <a:ext cx="2209800" cy="609600"/>
          </a:xfrm>
          <a:prstGeom prst="wedgeRectCallout">
            <a:avLst>
              <a:gd name="adj1" fmla="val -78406"/>
              <a:gd name="adj2" fmla="val -142937"/>
            </a:avLst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Possible </a:t>
            </a:r>
            <a:r>
              <a:rPr lang="en-US" dirty="0" err="1" smtClean="0">
                <a:solidFill>
                  <a:schemeClr val="tx1"/>
                </a:solidFill>
              </a:rPr>
              <a:t>NullPointerException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6781800" y="2476500"/>
            <a:ext cx="1600200" cy="419100"/>
          </a:xfrm>
          <a:prstGeom prst="wedgeRectCallout">
            <a:avLst>
              <a:gd name="adj1" fmla="val -105102"/>
              <a:gd name="adj2" fmla="val 7722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Non-null String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98687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// Default: @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NonNull</a:t>
            </a:r>
            <a:endParaRPr lang="en-US" sz="2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Map&lt;String, Date&gt; </a:t>
            </a:r>
            <a:r>
              <a:rPr lang="en-US" sz="2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 String </a:t>
            </a:r>
            <a:r>
              <a:rPr lang="en-US" sz="22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getDateString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@</a:t>
            </a:r>
            <a:r>
              <a:rPr lang="en-US" sz="22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KeyFor</a:t>
            </a:r>
            <a:r>
              <a:rPr lang="en-US" sz="2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(“m”)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2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m.get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(k).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Map.get</a:t>
            </a:r>
            <a:r>
              <a:rPr lang="en-US" sz="2200" b="1" dirty="0" smtClean="0">
                <a:cs typeface="Courier New" pitchFamily="49" charset="0"/>
              </a:rPr>
              <a:t>  </a:t>
            </a:r>
            <a:r>
              <a:rPr lang="en-US" sz="2200" dirty="0" smtClean="0">
                <a:cs typeface="Courier New" pitchFamily="49" charset="0"/>
              </a:rPr>
              <a:t>returns null if the key is not in the map</a:t>
            </a:r>
            <a:endParaRPr lang="en-US" sz="2200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7596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Map is a formal parameter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Date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getDate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(Map&lt;String, Date&gt;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   String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return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m.get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(k);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useDate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(Map&lt;String, Date&gt;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String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“now”,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Date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new Date();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m.put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(s, d);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getDate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0660832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a formal parameter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Date 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getDate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(Map&lt;String, Date&gt;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@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KeyFor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(“#1”)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return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m.get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(k);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useDate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(Map&lt;String, Date&gt;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String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“now”,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Date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new Date();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m.put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(s, d);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getDate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5943600" y="1143000"/>
            <a:ext cx="1981200" cy="1143000"/>
          </a:xfrm>
          <a:prstGeom prst="wedgeRectCallout">
            <a:avLst>
              <a:gd name="adj1" fmla="val -100337"/>
              <a:gd name="adj2" fmla="val 7838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Use number, not name, for formal parameters.  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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Start counting at 1.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60496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annotate identity?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identity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client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{                 // desired result: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identity(“hello”).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 // OK; no warning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identity(null).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    // compiler warning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823325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should identity be </a:t>
            </a:r>
            <a:r>
              <a:rPr lang="en-US" i="1" dirty="0" smtClean="0"/>
              <a:t>written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smtClean="0">
                <a:cs typeface="Courier New" pitchFamily="49" charset="0"/>
              </a:rPr>
              <a:t>These types are too specific:</a:t>
            </a:r>
            <a:endParaRPr lang="en-US" sz="2800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identity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dirty="0" smtClean="0">
                <a:cs typeface="Courier New" pitchFamily="49" charset="0"/>
              </a:rPr>
              <a:t>We want to say: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ThatSameType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identity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AnyType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dirty="0" smtClean="0">
                <a:cs typeface="Courier New" pitchFamily="49" charset="0"/>
              </a:rPr>
              <a:t>In Java, this is expressed as: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&lt;T&gt; 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identity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50893" y="3962400"/>
            <a:ext cx="3875292" cy="28623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identity</a:t>
            </a:r>
            <a:r>
              <a:rPr lang="en-US" sz="2000" dirty="0" smtClean="0"/>
              <a:t> has many types: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String </a:t>
            </a:r>
            <a:r>
              <a:rPr lang="en-US" sz="2000" dirty="0">
                <a:sym typeface="Symbol"/>
              </a:rPr>
              <a:t></a:t>
            </a:r>
            <a:r>
              <a:rPr lang="en-US" sz="2000" dirty="0" smtClean="0"/>
              <a:t> String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Integer </a:t>
            </a:r>
            <a:r>
              <a:rPr lang="en-US" sz="2000" dirty="0">
                <a:sym typeface="Symbol"/>
              </a:rPr>
              <a:t></a:t>
            </a:r>
            <a:r>
              <a:rPr lang="en-US" sz="2000" dirty="0" smtClean="0"/>
              <a:t> Integer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List&lt;Date&gt; </a:t>
            </a:r>
            <a:r>
              <a:rPr lang="en-US" sz="2000" dirty="0" smtClean="0">
                <a:sym typeface="Symbol"/>
              </a:rPr>
              <a:t></a:t>
            </a:r>
            <a:r>
              <a:rPr lang="en-US" sz="2000" dirty="0" smtClean="0"/>
              <a:t> List&lt;Date&gt;</a:t>
            </a:r>
          </a:p>
          <a:p>
            <a:r>
              <a:rPr lang="en-US" sz="2000" dirty="0" smtClean="0"/>
              <a:t>Java automatically chooses the</a:t>
            </a:r>
            <a:br>
              <a:rPr lang="en-US" sz="2000" dirty="0" smtClean="0"/>
            </a:br>
            <a:r>
              <a:rPr lang="en-US" sz="2000" dirty="0" smtClean="0"/>
              <a:t>best type at each call site</a:t>
            </a:r>
          </a:p>
          <a:p>
            <a:r>
              <a:rPr lang="en-US" sz="2000" dirty="0" smtClean="0"/>
              <a:t>We also write this as:  </a:t>
            </a:r>
            <a:r>
              <a:rPr lang="en-US" sz="2000" dirty="0" smtClean="0">
                <a:sym typeface="Symbol"/>
              </a:rPr>
              <a:t>T. T </a:t>
            </a:r>
            <a:r>
              <a:rPr lang="en-US" sz="2000" dirty="0">
                <a:sym typeface="Symbol"/>
              </a:rPr>
              <a:t></a:t>
            </a:r>
            <a:r>
              <a:rPr lang="en-US" sz="2000" dirty="0" smtClean="0">
                <a:sym typeface="Symbol"/>
              </a:rPr>
              <a:t> T</a:t>
            </a:r>
          </a:p>
          <a:p>
            <a:r>
              <a:rPr lang="en-US" sz="2000" dirty="0" smtClean="0">
                <a:sym typeface="Symbol"/>
              </a:rPr>
              <a:t>Java calls this a </a:t>
            </a:r>
            <a:r>
              <a:rPr lang="en-US" sz="2000" i="1" dirty="0" smtClean="0">
                <a:sym typeface="Symbol"/>
              </a:rPr>
              <a:t>generic method</a:t>
            </a:r>
            <a:endParaRPr lang="en-US" sz="2000" dirty="0" smtClean="0">
              <a:sym typeface="Symbol"/>
            </a:endParaRPr>
          </a:p>
          <a:p>
            <a:r>
              <a:rPr lang="en-US" sz="2000" dirty="0" smtClean="0">
                <a:sym typeface="Symbol"/>
              </a:rPr>
              <a:t>The standard term is </a:t>
            </a:r>
            <a:r>
              <a:rPr lang="en-US" sz="2000" i="1" dirty="0" smtClean="0">
                <a:sym typeface="Symbol"/>
              </a:rPr>
              <a:t>polymorphism</a:t>
            </a:r>
          </a:p>
        </p:txBody>
      </p:sp>
    </p:spTree>
    <p:extLst>
      <p:ext uri="{BB962C8B-B14F-4D97-AF65-F5344CB8AC3E}">
        <p14:creationId xmlns:p14="http://schemas.microsoft.com/office/powerpoint/2010/main" val="230453195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Polymorphism over </a:t>
            </a:r>
            <a:r>
              <a:rPr lang="en-US" dirty="0" err="1" smtClean="0"/>
              <a:t>nullness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1054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@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PolyNull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identity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@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PolyNull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client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identity(“hello”).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 // OK; no warning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identity(null).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    // compiler warning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dirty="0" smtClean="0">
                <a:cs typeface="Courier New" pitchFamily="49" charset="0"/>
              </a:rPr>
              <a:t>@</a:t>
            </a:r>
            <a:r>
              <a:rPr lang="en-US" sz="2800" dirty="0" err="1" smtClean="0">
                <a:cs typeface="Courier New" pitchFamily="49" charset="0"/>
              </a:rPr>
              <a:t>PolyNull</a:t>
            </a:r>
            <a:r>
              <a:rPr lang="en-US" sz="2800" dirty="0" smtClean="0">
                <a:cs typeface="Courier New" pitchFamily="49" charset="0"/>
              </a:rPr>
              <a:t> is a </a:t>
            </a:r>
            <a:r>
              <a:rPr lang="en-US" sz="2800" dirty="0" smtClean="0">
                <a:solidFill>
                  <a:srgbClr val="FF0000"/>
                </a:solidFill>
                <a:cs typeface="Courier New" pitchFamily="49" charset="0"/>
              </a:rPr>
              <a:t>hack</a:t>
            </a:r>
            <a:r>
              <a:rPr lang="en-US" sz="2800" dirty="0" smtClean="0">
                <a:cs typeface="Courier New" pitchFamily="49" charset="0"/>
              </a:rPr>
              <a:t> is necessary for non-generic methods</a:t>
            </a:r>
          </a:p>
          <a:p>
            <a:pPr marL="0" indent="0">
              <a:buNone/>
            </a:pPr>
            <a:r>
              <a:rPr lang="en-US" sz="2800" dirty="0" smtClean="0">
                <a:cs typeface="Courier New" pitchFamily="49" charset="0"/>
              </a:rPr>
              <a:t>It is not necessary for generic methods: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// No annotations, but type-checks just like identity().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T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identity2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78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Safe but un-annotatable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rep invariant:  either rep1 or rep2 is non-null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XAndY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rep1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RhoAndTheta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rep2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float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magnitude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 (rep1 != null)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(rep1.x * rep1.x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              + rep1.y * rep1.y);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}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else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We know rep2 is non-null at this point.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return rep2.rho;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0075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run the </a:t>
            </a:r>
            <a:r>
              <a:rPr lang="en-US" dirty="0" err="1" smtClean="0"/>
              <a:t>Nullness</a:t>
            </a:r>
            <a:r>
              <a:rPr lang="en-US" dirty="0" smtClean="0"/>
              <a:t> Checker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724400"/>
          </a:xfrm>
        </p:spPr>
        <p:txBody>
          <a:bodyPr>
            <a:norm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nt check-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nullness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Run ant from within Eclipse</a:t>
            </a:r>
          </a:p>
          <a:p>
            <a:r>
              <a:rPr lang="en-US" dirty="0" smtClean="0"/>
              <a:t>Eclipse plug-in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More resources:</a:t>
            </a:r>
          </a:p>
          <a:p>
            <a:r>
              <a:rPr lang="en-US" dirty="0" smtClean="0"/>
              <a:t>Checker Framework manual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5181600"/>
            <a:ext cx="7772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http://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types.cs.uw.edu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/checker-framework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30072321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Java’s type checking is too weak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GB" dirty="0" smtClean="0"/>
              <a:t>Type checking prevents many bugs</a:t>
            </a:r>
          </a:p>
          <a:p>
            <a:pPr marL="742950" lvl="2" indent="-342900" eaLnBrk="1" hangingPunct="1">
              <a:buFont typeface="Arial" charset="0"/>
              <a:buNone/>
              <a:defRPr/>
            </a:pPr>
            <a:r>
              <a:rPr lang="en-GB" b="1" dirty="0" err="1" smtClean="0">
                <a:latin typeface="Courier New" pitchFamily="49" charset="0"/>
              </a:rPr>
              <a:t>int</a:t>
            </a:r>
            <a:r>
              <a:rPr lang="en-GB" b="1" dirty="0" smtClean="0">
                <a:latin typeface="Courier New" pitchFamily="49" charset="0"/>
              </a:rPr>
              <a:t> </a:t>
            </a:r>
            <a:r>
              <a:rPr lang="en-GB" b="1" dirty="0" err="1" smtClean="0">
                <a:latin typeface="Courier New" pitchFamily="49" charset="0"/>
              </a:rPr>
              <a:t>i</a:t>
            </a:r>
            <a:r>
              <a:rPr lang="en-GB" b="1" dirty="0" smtClean="0">
                <a:latin typeface="Courier New" pitchFamily="49" charset="0"/>
              </a:rPr>
              <a:t> = “hello”;    </a:t>
            </a:r>
            <a:r>
              <a:rPr lang="en-GB" b="1" dirty="0" smtClean="0">
                <a:solidFill>
                  <a:srgbClr val="00B050"/>
                </a:solidFill>
                <a:latin typeface="Courier New" pitchFamily="49" charset="0"/>
              </a:rPr>
              <a:t>// type mismatch</a:t>
            </a:r>
          </a:p>
          <a:p>
            <a:pPr marL="742950" lvl="2" indent="-342900" eaLnBrk="1" hangingPunct="1">
              <a:buFont typeface="Arial" charset="0"/>
              <a:buNone/>
              <a:defRPr/>
            </a:pPr>
            <a:r>
              <a:rPr lang="en-GB" b="1" dirty="0" err="1" smtClean="0">
                <a:latin typeface="Courier New" pitchFamily="49" charset="0"/>
              </a:rPr>
              <a:t>myString.getDate</a:t>
            </a:r>
            <a:r>
              <a:rPr lang="en-GB" b="1" dirty="0" smtClean="0">
                <a:latin typeface="Courier New" pitchFamily="49" charset="0"/>
              </a:rPr>
              <a:t>(); </a:t>
            </a:r>
            <a:r>
              <a:rPr lang="en-GB" b="1" dirty="0" smtClean="0">
                <a:solidFill>
                  <a:srgbClr val="00B050"/>
                </a:solidFill>
                <a:latin typeface="Courier New" pitchFamily="49" charset="0"/>
              </a:rPr>
              <a:t>// method not found</a:t>
            </a:r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r>
              <a:rPr lang="en-GB" dirty="0" smtClean="0"/>
              <a:t>Type checking doesn’t prevent </a:t>
            </a:r>
            <a:r>
              <a:rPr lang="en-GB" dirty="0" smtClean="0">
                <a:solidFill>
                  <a:srgbClr val="FF0000"/>
                </a:solidFill>
              </a:rPr>
              <a:t>all </a:t>
            </a:r>
            <a:r>
              <a:rPr lang="en-GB" dirty="0" smtClean="0"/>
              <a:t>bugs</a:t>
            </a:r>
          </a:p>
          <a:p>
            <a:pPr lvl="1">
              <a:buFont typeface="Arial" charset="0"/>
              <a:buNone/>
              <a:defRPr/>
            </a:pPr>
            <a:endParaRPr lang="en-US" b="1" dirty="0" smtClean="0">
              <a:latin typeface="Courier New" pitchFamily="49" charset="0"/>
              <a:ea typeface="Courier" charset="0"/>
              <a:cs typeface="Courier New" pitchFamily="49" charset="0"/>
              <a:sym typeface="Courier" charset="0"/>
            </a:endParaRPr>
          </a:p>
          <a:p>
            <a:pPr lvl="1">
              <a:buFont typeface="Arial" charset="0"/>
              <a:buNone/>
              <a:defRPr/>
            </a:pPr>
            <a:r>
              <a:rPr lang="en-US" b="1" dirty="0" err="1" smtClean="0">
                <a:latin typeface="Courier New" pitchFamily="49" charset="0"/>
                <a:ea typeface="Courier" charset="0"/>
                <a:cs typeface="Courier New" pitchFamily="49" charset="0"/>
                <a:sym typeface="Courier" charset="0"/>
              </a:rPr>
              <a:t>System.console</a:t>
            </a:r>
            <a:r>
              <a:rPr lang="en-US" b="1" dirty="0" smtClean="0">
                <a:latin typeface="Courier New" pitchFamily="49" charset="0"/>
                <a:ea typeface="Courier" charset="0"/>
                <a:cs typeface="Courier New" pitchFamily="49" charset="0"/>
                <a:sym typeface="Courier" charset="0"/>
              </a:rPr>
              <a:t>().</a:t>
            </a:r>
            <a:r>
              <a:rPr lang="en-US" b="1" dirty="0" err="1" smtClean="0">
                <a:latin typeface="Courier New" pitchFamily="49" charset="0"/>
                <a:ea typeface="Courier" charset="0"/>
                <a:cs typeface="Courier New" pitchFamily="49" charset="0"/>
                <a:sym typeface="Courier" charset="0"/>
              </a:rPr>
              <a:t>readLine</a:t>
            </a:r>
            <a:r>
              <a:rPr lang="en-US" b="1" dirty="0" smtClean="0">
                <a:latin typeface="Courier New" pitchFamily="49" charset="0"/>
                <a:ea typeface="Courier" charset="0"/>
                <a:cs typeface="Courier New" pitchFamily="49" charset="0"/>
                <a:sym typeface="Courier" charset="0"/>
              </a:rPr>
              <a:t>();</a:t>
            </a:r>
            <a:endParaRPr lang="en-US" b="1" dirty="0" smtClean="0"/>
          </a:p>
          <a:p>
            <a:pPr lvl="2">
              <a:buFont typeface="Symbol" pitchFamily="18" charset="2"/>
              <a:buChar char="Þ"/>
              <a:defRPr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NullPointerException</a:t>
            </a:r>
          </a:p>
          <a:p>
            <a:pPr lvl="1">
              <a:buFont typeface="Arial" charset="0"/>
              <a:buNone/>
              <a:defRPr/>
            </a:pPr>
            <a:endParaRPr lang="en-US" b="1" dirty="0" smtClean="0">
              <a:latin typeface="Courier New" pitchFamily="49" charset="0"/>
              <a:ea typeface="Courier" charset="0"/>
              <a:cs typeface="Courier New" pitchFamily="49" charset="0"/>
              <a:sym typeface="Courier" charset="0"/>
            </a:endParaRPr>
          </a:p>
          <a:p>
            <a:pPr lvl="1">
              <a:buFont typeface="Arial" charset="0"/>
              <a:buNone/>
              <a:defRPr/>
            </a:pPr>
            <a:r>
              <a:rPr lang="en-US" b="1" dirty="0" err="1" smtClean="0">
                <a:latin typeface="Courier New" pitchFamily="49" charset="0"/>
                <a:ea typeface="Courier" charset="0"/>
                <a:cs typeface="Courier New" pitchFamily="49" charset="0"/>
                <a:sym typeface="Courier" charset="0"/>
              </a:rPr>
              <a:t>Collections.emptyList</a:t>
            </a:r>
            <a:r>
              <a:rPr lang="en-US" b="1" dirty="0" smtClean="0">
                <a:latin typeface="Courier New" pitchFamily="49" charset="0"/>
                <a:ea typeface="Courier" charset="0"/>
                <a:cs typeface="Courier New" pitchFamily="49" charset="0"/>
                <a:sym typeface="Courier" charset="0"/>
              </a:rPr>
              <a:t>().add(“One”);</a:t>
            </a:r>
          </a:p>
          <a:p>
            <a:pPr lvl="2">
              <a:buFont typeface="Symbol" pitchFamily="18" charset="2"/>
              <a:buChar char="Þ"/>
              <a:defRPr/>
            </a:pP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UnsupportedOperationException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buFont typeface="Arial" charset="0"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lvl="1"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0089812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run the </a:t>
            </a:r>
            <a:r>
              <a:rPr lang="en-US" dirty="0" err="1" smtClean="0"/>
              <a:t>Nullness</a:t>
            </a:r>
            <a:r>
              <a:rPr lang="en-US" dirty="0" smtClean="0"/>
              <a:t> Checker?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/>
              <a:t>Winter 2011:</a:t>
            </a:r>
          </a:p>
          <a:p>
            <a:pPr lvl="1"/>
            <a:r>
              <a:rPr lang="en-US" i="1" dirty="0"/>
              <a:t>Every</a:t>
            </a:r>
            <a:r>
              <a:rPr lang="en-US" dirty="0"/>
              <a:t> student discovered null pointer bugs</a:t>
            </a:r>
          </a:p>
          <a:p>
            <a:pPr lvl="1"/>
            <a:r>
              <a:rPr lang="en-US" dirty="0"/>
              <a:t>Students </a:t>
            </a:r>
            <a:r>
              <a:rPr lang="en-US" dirty="0" smtClean="0"/>
              <a:t>wished </a:t>
            </a:r>
            <a:r>
              <a:rPr lang="en-US" dirty="0"/>
              <a:t>they had been using the </a:t>
            </a:r>
            <a:r>
              <a:rPr lang="en-US" dirty="0" err="1"/>
              <a:t>Nullness</a:t>
            </a:r>
            <a:r>
              <a:rPr lang="en-US" dirty="0"/>
              <a:t> Checker from the beginning of the </a:t>
            </a:r>
            <a:r>
              <a:rPr lang="en-US" dirty="0" smtClean="0"/>
              <a:t>quarter</a:t>
            </a:r>
          </a:p>
        </p:txBody>
      </p:sp>
    </p:spTree>
    <p:extLst>
      <p:ext uri="{BB962C8B-B14F-4D97-AF65-F5344CB8AC3E}">
        <p14:creationId xmlns:p14="http://schemas.microsoft.com/office/powerpoint/2010/main" val="1961401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N</a:t>
            </a:r>
            <a:r>
              <a:rPr lang="en-US" dirty="0" err="1" smtClean="0"/>
              <a:t>ullness</a:t>
            </a:r>
            <a:r>
              <a:rPr lang="en-US" dirty="0" smtClean="0"/>
              <a:t> annotation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Nullable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NonNull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smtClean="0"/>
              <a:t>(rarely used)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LazyNonNull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/>
              <a:t>Preconditions: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NonNullOnEntry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err="1" smtClean="0"/>
              <a:t>Postconditions</a:t>
            </a:r>
            <a:r>
              <a:rPr lang="en-US" dirty="0" smtClean="0"/>
              <a:t>: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@Pure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AssertNonNullAfter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AssertNonNullIfTrue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AssertNonNullIfFalse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/>
              <a:t>Initialization: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@Raw    </a:t>
            </a:r>
            <a:r>
              <a:rPr lang="en-US" dirty="0" smtClean="0"/>
              <a:t>(rarely used)</a:t>
            </a:r>
          </a:p>
          <a:p>
            <a:pPr marL="0" indent="0">
              <a:buNone/>
            </a:pPr>
            <a:r>
              <a:rPr lang="en-US" dirty="0" smtClean="0"/>
              <a:t>Maps: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KeyFor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/>
              <a:t>Polymorphism: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PolyNull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smtClean="0"/>
              <a:t>(rarely used)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9683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“run-time errors” can actually be prevented at compile time</a:t>
            </a:r>
          </a:p>
          <a:p>
            <a:r>
              <a:rPr lang="en-US" dirty="0" smtClean="0"/>
              <a:t>A type system is a simple way of doing so</a:t>
            </a:r>
          </a:p>
          <a:p>
            <a:r>
              <a:rPr lang="en-US" dirty="0" smtClean="0"/>
              <a:t>A stronger type system more expressive</a:t>
            </a:r>
          </a:p>
          <a:p>
            <a:pPr lvl="1"/>
            <a:r>
              <a:rPr lang="en-US" dirty="0" smtClean="0"/>
              <a:t>This can be good or bad</a:t>
            </a:r>
          </a:p>
          <a:p>
            <a:r>
              <a:rPr lang="en-US" dirty="0"/>
              <a:t>More practice understanding subtyping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2623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errors are silent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368" y="1411061"/>
            <a:ext cx="8480425" cy="4551363"/>
          </a:xfrm>
        </p:spPr>
        <p:txBody>
          <a:bodyPr>
            <a:normAutofit fontScale="92500" lnSpcReduction="10000"/>
          </a:bodyPr>
          <a:lstStyle/>
          <a:p>
            <a:pPr lvl="1">
              <a:buNone/>
            </a:pPr>
            <a:r>
              <a:rPr lang="en-US" b="1" dirty="0" smtClean="0">
                <a:latin typeface="Courier New" pitchFamily="49" charset="0"/>
                <a:ea typeface="Courier" charset="0"/>
                <a:cs typeface="Courier New" pitchFamily="49" charset="0"/>
                <a:sym typeface="Courier" charset="0"/>
              </a:rPr>
              <a:t/>
            </a:r>
            <a:br>
              <a:rPr lang="en-US" b="1" dirty="0" smtClean="0">
                <a:latin typeface="Courier New" pitchFamily="49" charset="0"/>
                <a:ea typeface="Courier" charset="0"/>
                <a:cs typeface="Courier New" pitchFamily="49" charset="0"/>
                <a:sym typeface="Courier" charset="0"/>
              </a:rPr>
            </a:br>
            <a:r>
              <a:rPr lang="en-US" b="1" dirty="0" smtClean="0">
                <a:latin typeface="Courier New" pitchFamily="49" charset="0"/>
                <a:ea typeface="Courier" charset="0"/>
                <a:cs typeface="Courier New" pitchFamily="49" charset="0"/>
                <a:sym typeface="Courier" charset="0"/>
              </a:rPr>
              <a:t>Date </a:t>
            </a:r>
            <a:r>
              <a:rPr lang="en-US" b="1" dirty="0" err="1" smtClean="0">
                <a:latin typeface="Courier New" pitchFamily="49" charset="0"/>
                <a:ea typeface="Courier" charset="0"/>
                <a:cs typeface="Courier New" pitchFamily="49" charset="0"/>
                <a:sym typeface="Courier" charset="0"/>
              </a:rPr>
              <a:t>date</a:t>
            </a:r>
            <a:r>
              <a:rPr lang="en-US" b="1" dirty="0" smtClean="0">
                <a:latin typeface="Courier New" pitchFamily="49" charset="0"/>
                <a:ea typeface="Courier" charset="0"/>
                <a:cs typeface="Courier New" pitchFamily="49" charset="0"/>
                <a:sym typeface="Courier" charset="0"/>
              </a:rPr>
              <a:t> = new Date(0);</a:t>
            </a:r>
            <a:br>
              <a:rPr lang="en-US" b="1" dirty="0" smtClean="0">
                <a:latin typeface="Courier New" pitchFamily="49" charset="0"/>
                <a:ea typeface="Courier" charset="0"/>
                <a:cs typeface="Courier New" pitchFamily="49" charset="0"/>
                <a:sym typeface="Courier" charset="0"/>
              </a:rPr>
            </a:br>
            <a:r>
              <a:rPr lang="en-US" b="1" dirty="0" err="1" smtClean="0">
                <a:latin typeface="Courier New" pitchFamily="49" charset="0"/>
                <a:ea typeface="Courier" charset="0"/>
                <a:cs typeface="Courier New" pitchFamily="49" charset="0"/>
                <a:sym typeface="Courier" charset="0"/>
              </a:rPr>
              <a:t>myMap.put</a:t>
            </a:r>
            <a:r>
              <a:rPr lang="en-US" b="1" dirty="0" smtClean="0">
                <a:latin typeface="Courier New" pitchFamily="49" charset="0"/>
                <a:ea typeface="Courier" charset="0"/>
                <a:cs typeface="Courier New" pitchFamily="49" charset="0"/>
                <a:sym typeface="Courier" charset="0"/>
              </a:rPr>
              <a:t>(date, “Java epoch”);</a:t>
            </a:r>
            <a:br>
              <a:rPr lang="en-US" b="1" dirty="0" smtClean="0">
                <a:latin typeface="Courier New" pitchFamily="49" charset="0"/>
                <a:ea typeface="Courier" charset="0"/>
                <a:cs typeface="Courier New" pitchFamily="49" charset="0"/>
                <a:sym typeface="Courier" charset="0"/>
              </a:rPr>
            </a:br>
            <a:r>
              <a:rPr lang="en-US" b="1" dirty="0" err="1" smtClean="0">
                <a:latin typeface="Courier New" pitchFamily="49" charset="0"/>
                <a:ea typeface="Courier" charset="0"/>
                <a:cs typeface="Courier New" pitchFamily="49" charset="0"/>
                <a:sym typeface="Courier" charset="0"/>
              </a:rPr>
              <a:t>date.setYear</a:t>
            </a:r>
            <a:r>
              <a:rPr lang="en-US" b="1" dirty="0" smtClean="0">
                <a:latin typeface="Courier New" pitchFamily="49" charset="0"/>
                <a:ea typeface="Courier" charset="0"/>
                <a:cs typeface="Courier New" pitchFamily="49" charset="0"/>
                <a:sym typeface="Courier" charset="0"/>
              </a:rPr>
              <a:t>(70);</a:t>
            </a:r>
            <a:br>
              <a:rPr lang="en-US" b="1" dirty="0" smtClean="0">
                <a:latin typeface="Courier New" pitchFamily="49" charset="0"/>
                <a:ea typeface="Courier" charset="0"/>
                <a:cs typeface="Courier New" pitchFamily="49" charset="0"/>
                <a:sym typeface="Courier" charset="0"/>
              </a:rPr>
            </a:br>
            <a:r>
              <a:rPr lang="en-US" b="1" dirty="0" err="1" smtClean="0">
                <a:latin typeface="Courier New" pitchFamily="49" charset="0"/>
                <a:ea typeface="Courier" charset="0"/>
                <a:cs typeface="Courier New" pitchFamily="49" charset="0"/>
                <a:sym typeface="Courier" charset="0"/>
              </a:rPr>
              <a:t>myMap.put</a:t>
            </a:r>
            <a:r>
              <a:rPr lang="en-US" b="1" dirty="0" smtClean="0">
                <a:latin typeface="Courier New" pitchFamily="49" charset="0"/>
                <a:ea typeface="Courier" charset="0"/>
                <a:cs typeface="Courier New" pitchFamily="49" charset="0"/>
                <a:sym typeface="Courier" charset="0"/>
              </a:rPr>
              <a:t>(date, “Linux epoch”);</a:t>
            </a:r>
            <a:endParaRPr lang="en-US" b="1" dirty="0" smtClean="0">
              <a:ea typeface="Courier" charset="0"/>
              <a:cs typeface="Courier New" pitchFamily="49" charset="0"/>
            </a:endParaRPr>
          </a:p>
          <a:p>
            <a:pPr lvl="2">
              <a:buSzPct val="100000"/>
              <a:buFont typeface="Symbol" pitchFamily="18" charset="2"/>
              <a:buChar char="Þ"/>
            </a:pPr>
            <a:r>
              <a:rPr lang="en-US" dirty="0" smtClean="0">
                <a:ea typeface="Courier" charset="0"/>
                <a:cs typeface="Courier New" pitchFamily="49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ea typeface="Courier" charset="0"/>
                <a:cs typeface="Courier New" pitchFamily="49" charset="0"/>
              </a:rPr>
              <a:t>Corrupted map</a:t>
            </a:r>
          </a:p>
          <a:p>
            <a:pPr lvl="1">
              <a:buFont typeface="Arial" charset="0"/>
              <a:buNone/>
            </a:pPr>
            <a:r>
              <a:rPr lang="en-US" b="1" dirty="0" smtClean="0">
                <a:latin typeface="Courier New" pitchFamily="49" charset="0"/>
                <a:ea typeface="Courier" charset="0"/>
                <a:cs typeface="Courier New" pitchFamily="49" charset="0"/>
                <a:sym typeface="Courier" charset="0"/>
              </a:rPr>
              <a:t/>
            </a:r>
            <a:br>
              <a:rPr lang="en-US" b="1" dirty="0" smtClean="0">
                <a:latin typeface="Courier New" pitchFamily="49" charset="0"/>
                <a:ea typeface="Courier" charset="0"/>
                <a:cs typeface="Courier New" pitchFamily="49" charset="0"/>
                <a:sym typeface="Courier" charset="0"/>
              </a:rPr>
            </a:br>
            <a:r>
              <a:rPr lang="en-US" b="1" dirty="0" err="1" smtClean="0">
                <a:latin typeface="Courier New" pitchFamily="49" charset="0"/>
                <a:ea typeface="Courier" charset="0"/>
                <a:cs typeface="Courier New" pitchFamily="49" charset="0"/>
                <a:sym typeface="Courier" charset="0"/>
              </a:rPr>
              <a:t>dbStatement.executeQuery</a:t>
            </a:r>
            <a:r>
              <a:rPr lang="en-US" b="1" dirty="0" smtClean="0">
                <a:latin typeface="Courier New" pitchFamily="49" charset="0"/>
                <a:ea typeface="Courier" charset="0"/>
                <a:cs typeface="Courier New" pitchFamily="49" charset="0"/>
                <a:sym typeface="Courier" charset="0"/>
              </a:rPr>
              <a:t>(</a:t>
            </a:r>
            <a:r>
              <a:rPr lang="en-US" b="1" dirty="0" err="1" smtClean="0">
                <a:latin typeface="Courier New" pitchFamily="49" charset="0"/>
                <a:ea typeface="Courier" charset="0"/>
                <a:cs typeface="Courier New" pitchFamily="49" charset="0"/>
                <a:sym typeface="Courier" charset="0"/>
              </a:rPr>
              <a:t>userInput</a:t>
            </a:r>
            <a:r>
              <a:rPr lang="en-US" b="1" dirty="0" smtClean="0">
                <a:latin typeface="Courier New" pitchFamily="49" charset="0"/>
                <a:ea typeface="Courier" charset="0"/>
                <a:cs typeface="Courier New" pitchFamily="49" charset="0"/>
                <a:sym typeface="Courier" charset="0"/>
              </a:rPr>
              <a:t>);</a:t>
            </a:r>
          </a:p>
          <a:p>
            <a:pPr lvl="2">
              <a:buSzPct val="100000"/>
              <a:buFont typeface="Symbol" pitchFamily="18" charset="2"/>
              <a:buChar char="Þ"/>
            </a:pPr>
            <a:r>
              <a:rPr lang="en-US" dirty="0" smtClean="0">
                <a:ea typeface="Courier" charset="0"/>
                <a:cs typeface="Courier New" pitchFamily="49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ea typeface="Courier" charset="0"/>
                <a:cs typeface="Courier New" pitchFamily="49" charset="0"/>
              </a:rPr>
              <a:t>SQL injection attack</a:t>
            </a:r>
          </a:p>
          <a:p>
            <a:pPr>
              <a:buFont typeface="Arial" charset="0"/>
              <a:buNone/>
            </a:pPr>
            <a:endParaRPr lang="en-US" dirty="0" smtClean="0">
              <a:ea typeface="Courier" charset="0"/>
              <a:cs typeface="Courier New" pitchFamily="49" charset="0"/>
            </a:endParaRPr>
          </a:p>
          <a:p>
            <a:pPr>
              <a:buFont typeface="Arial" charset="0"/>
              <a:buNone/>
            </a:pPr>
            <a:r>
              <a:rPr lang="en-US" dirty="0" smtClean="0">
                <a:ea typeface="Courier" charset="0"/>
                <a:cs typeface="Courier New" pitchFamily="49" charset="0"/>
              </a:rPr>
              <a:t>     Initialization, data formatting, equality tests, …</a:t>
            </a:r>
          </a:p>
        </p:txBody>
      </p:sp>
    </p:spTree>
    <p:extLst>
      <p:ext uri="{BB962C8B-B14F-4D97-AF65-F5344CB8AC3E}">
        <p14:creationId xmlns:p14="http://schemas.microsoft.com/office/powerpoint/2010/main" val="25253698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 indicates legal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GB" dirty="0"/>
              <a:t>Type checking prevents many bugs</a:t>
            </a:r>
          </a:p>
          <a:p>
            <a:pPr marL="742950" lvl="2" indent="-342900">
              <a:buNone/>
              <a:defRPr/>
            </a:pPr>
            <a:r>
              <a:rPr lang="en-GB" b="1" dirty="0" smtClean="0">
                <a:latin typeface="Courier New" pitchFamily="49" charset="0"/>
              </a:rPr>
              <a:t>		</a:t>
            </a:r>
            <a:r>
              <a:rPr lang="en-GB" b="1" dirty="0" err="1" smtClean="0">
                <a:latin typeface="Courier New" pitchFamily="49" charset="0"/>
              </a:rPr>
              <a:t>int</a:t>
            </a:r>
            <a:r>
              <a:rPr lang="en-GB" b="1" dirty="0" smtClean="0">
                <a:latin typeface="Courier New" pitchFamily="49" charset="0"/>
              </a:rPr>
              <a:t> </a:t>
            </a:r>
            <a:r>
              <a:rPr lang="en-GB" b="1" dirty="0" err="1">
                <a:latin typeface="Courier New" pitchFamily="49" charset="0"/>
              </a:rPr>
              <a:t>i</a:t>
            </a:r>
            <a:r>
              <a:rPr lang="en-GB" b="1" dirty="0">
                <a:latin typeface="Courier New" pitchFamily="49" charset="0"/>
              </a:rPr>
              <a:t> = “</a:t>
            </a:r>
            <a:r>
              <a:rPr lang="en-GB" b="1" dirty="0" smtClean="0">
                <a:latin typeface="Courier New" pitchFamily="49" charset="0"/>
              </a:rPr>
              <a:t>hello”;</a:t>
            </a:r>
            <a:endParaRPr lang="en-GB" b="1" dirty="0">
              <a:latin typeface="Courier New" pitchFamily="49" charset="0"/>
            </a:endParaRPr>
          </a:p>
          <a:p>
            <a:pPr marL="742950" lvl="2" indent="-342900">
              <a:buNone/>
              <a:defRPr/>
            </a:pPr>
            <a:r>
              <a:rPr lang="en-GB" b="1" dirty="0" smtClean="0">
                <a:latin typeface="Courier New" pitchFamily="49" charset="0"/>
              </a:rPr>
              <a:t>		</a:t>
            </a:r>
            <a:r>
              <a:rPr lang="en-GB" b="1" dirty="0" err="1" smtClean="0">
                <a:latin typeface="Courier New" pitchFamily="49" charset="0"/>
              </a:rPr>
              <a:t>myString.getDate</a:t>
            </a:r>
            <a:r>
              <a:rPr lang="en-GB" b="1" dirty="0" smtClean="0">
                <a:latin typeface="Courier New" pitchFamily="49" charset="0"/>
              </a:rPr>
              <a:t>();</a:t>
            </a:r>
            <a:endParaRPr lang="en-GB" dirty="0"/>
          </a:p>
          <a:p>
            <a:r>
              <a:rPr lang="en-US" dirty="0"/>
              <a:t>Goal:  avoid </a:t>
            </a:r>
            <a:r>
              <a:rPr lang="en-US" dirty="0" err="1"/>
              <a:t>NullPointerException</a:t>
            </a:r>
            <a:endParaRPr lang="en-US" dirty="0"/>
          </a:p>
          <a:p>
            <a:r>
              <a:rPr lang="en-US" dirty="0" smtClean="0"/>
              <a:t>Idea:  use types to indicate legality</a:t>
            </a:r>
          </a:p>
          <a:p>
            <a:r>
              <a:rPr lang="en-US" dirty="0"/>
              <a:t>Consider references (pointers) as an ADT</a:t>
            </a:r>
          </a:p>
          <a:p>
            <a:pPr lvl="1"/>
            <a:r>
              <a:rPr lang="en-US" dirty="0"/>
              <a:t>Operation:  dereferencing</a:t>
            </a:r>
          </a:p>
          <a:p>
            <a:pPr marL="914400" lvl="2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x.field</a:t>
            </a:r>
            <a:r>
              <a:rPr lang="en-US" dirty="0"/>
              <a:t>,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x.method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914400" lvl="2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5493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Types for </a:t>
            </a:r>
            <a:r>
              <a:rPr lang="en-US" dirty="0" smtClean="0"/>
              <a:t>null pointer 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Replace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/>
              <a:t> by two new types</a:t>
            </a: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NonNullObject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/>
              <a:t>Dereference is permitted</a:t>
            </a:r>
          </a:p>
          <a:p>
            <a:pPr marL="800100" lvl="2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NonNullObject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800100" lvl="2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nn.field</a:t>
            </a:r>
            <a:r>
              <a:rPr lang="en-US" dirty="0"/>
              <a:t>	</a:t>
            </a:r>
          </a:p>
          <a:p>
            <a:pPr marL="800100" lvl="2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nn.method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endParaRPr lang="en-US" dirty="0"/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PossiblyNullObject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/>
              <a:t>Dereference is forbidden</a:t>
            </a:r>
          </a:p>
          <a:p>
            <a:pPr marL="800100" lvl="2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PossiblyNullObject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800100" lvl="2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pn.field</a:t>
            </a:r>
            <a:r>
              <a:rPr lang="en-US" dirty="0" smtClean="0"/>
              <a:t>	// compile-time error</a:t>
            </a:r>
          </a:p>
          <a:p>
            <a:pPr marL="800100" lvl="2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pn.method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	// compile-time error</a:t>
            </a:r>
          </a:p>
          <a:p>
            <a:pPr marL="0" indent="0">
              <a:buNone/>
            </a:pPr>
            <a:r>
              <a:rPr lang="en-US" dirty="0" smtClean="0"/>
              <a:t>Problems:</a:t>
            </a:r>
          </a:p>
          <a:p>
            <a:r>
              <a:rPr lang="en-US" dirty="0" smtClean="0"/>
              <a:t>Can you use </a:t>
            </a:r>
            <a:r>
              <a:rPr lang="en-US" dirty="0" err="1" smtClean="0"/>
              <a:t>PossiblyNullObject</a:t>
            </a:r>
            <a:r>
              <a:rPr lang="en-US" dirty="0" smtClean="0"/>
              <a:t> for anything?</a:t>
            </a:r>
          </a:p>
          <a:p>
            <a:r>
              <a:rPr lang="en-US" dirty="0" smtClean="0"/>
              <a:t>Must rewrite all your Java applications and libraries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58034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qualifiers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99715" cy="4525963"/>
          </a:xfrm>
        </p:spPr>
        <p:txBody>
          <a:bodyPr>
            <a:noAutofit/>
          </a:bodyPr>
          <a:lstStyle/>
          <a:p>
            <a:pPr eaLnBrk="1" hangingPunct="1"/>
            <a:r>
              <a:rPr lang="en-US" b="1" dirty="0" smtClean="0"/>
              <a:t>Java 8</a:t>
            </a:r>
            <a:r>
              <a:rPr lang="en-US" dirty="0" smtClean="0"/>
              <a:t>:  annotations on types</a:t>
            </a:r>
          </a:p>
          <a:p>
            <a:pPr lvl="1" eaLnBrk="1" hangingPunct="1">
              <a:buNone/>
            </a:pPr>
            <a:endParaRPr lang="en-US" sz="1000" b="1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 lvl="1" eaLnBrk="1" hangingPunct="1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</a:rPr>
              <a:t>@Untainted </a:t>
            </a:r>
            <a:r>
              <a:rPr lang="en-US" sz="2400" b="1" dirty="0" smtClean="0">
                <a:latin typeface="Courier New" pitchFamily="49" charset="0"/>
              </a:rPr>
              <a:t>String query;</a:t>
            </a:r>
          </a:p>
          <a:p>
            <a:pPr lvl="1" eaLnBrk="1" hangingPunct="1">
              <a:buNone/>
            </a:pPr>
            <a:r>
              <a:rPr lang="en-US" sz="2400" b="1" dirty="0" smtClean="0">
                <a:latin typeface="Courier New" pitchFamily="49" charset="0"/>
              </a:rPr>
              <a:t>List&lt;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</a:rPr>
              <a:t>@NonNull </a:t>
            </a:r>
            <a:r>
              <a:rPr lang="en-US" sz="2400" b="1" dirty="0" smtClean="0">
                <a:latin typeface="Courier New" pitchFamily="49" charset="0"/>
              </a:rPr>
              <a:t>String&gt; strings;</a:t>
            </a:r>
          </a:p>
          <a:p>
            <a:pPr lvl="1" eaLnBrk="1" hangingPunct="1">
              <a:buNone/>
            </a:pPr>
            <a:r>
              <a:rPr lang="en-US" sz="2400" b="1" dirty="0" err="1" smtClean="0">
                <a:latin typeface="Courier New" pitchFamily="49" charset="0"/>
              </a:rPr>
              <a:t>myGraph</a:t>
            </a:r>
            <a:r>
              <a:rPr lang="en-US" sz="2400" b="1" dirty="0" smtClean="0">
                <a:latin typeface="Courier New" pitchFamily="49" charset="0"/>
              </a:rPr>
              <a:t> = (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</a:rPr>
              <a:t>@Immutable</a:t>
            </a:r>
            <a:r>
              <a:rPr lang="en-US" sz="2400" b="1" dirty="0" smtClean="0">
                <a:latin typeface="Courier New" pitchFamily="49" charset="0"/>
              </a:rPr>
              <a:t> Graph) </a:t>
            </a:r>
            <a:r>
              <a:rPr lang="en-US" sz="2400" b="1" dirty="0" err="1" smtClean="0">
                <a:latin typeface="Courier New" pitchFamily="49" charset="0"/>
              </a:rPr>
              <a:t>tmpGraph</a:t>
            </a:r>
            <a:r>
              <a:rPr lang="en-US" sz="2400" b="1" dirty="0" smtClean="0">
                <a:latin typeface="Courier New" pitchFamily="49" charset="0"/>
              </a:rPr>
              <a:t>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GB" sz="2400" b="1" dirty="0" smtClean="0">
                <a:latin typeface="Courier New" pitchFamily="49" charset="0"/>
              </a:rPr>
              <a:t>class </a:t>
            </a:r>
            <a:r>
              <a:rPr lang="en-GB" sz="2400" b="1" dirty="0" err="1" smtClean="0">
                <a:latin typeface="Courier New" pitchFamily="49" charset="0"/>
              </a:rPr>
              <a:t>UnmodifiableList</a:t>
            </a:r>
            <a:r>
              <a:rPr lang="en-GB" sz="2400" b="1" dirty="0" smtClean="0">
                <a:latin typeface="Courier New" pitchFamily="49" charset="0"/>
              </a:rPr>
              <a:t>&lt;T&gt;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GB" sz="2400" b="1" dirty="0" smtClean="0">
                <a:latin typeface="Courier New" pitchFamily="49" charset="0"/>
              </a:rPr>
              <a:t>  implements </a:t>
            </a:r>
            <a:r>
              <a:rPr lang="en-GB" sz="2400" b="1" dirty="0" smtClean="0">
                <a:solidFill>
                  <a:srgbClr val="FF0000"/>
                </a:solidFill>
                <a:latin typeface="Courier New" pitchFamily="49" charset="0"/>
              </a:rPr>
              <a:t>@</a:t>
            </a:r>
            <a:r>
              <a:rPr lang="en-GB" sz="2400" b="1" dirty="0" err="1" smtClean="0">
                <a:solidFill>
                  <a:srgbClr val="FF0000"/>
                </a:solidFill>
                <a:latin typeface="Courier New" pitchFamily="49" charset="0"/>
              </a:rPr>
              <a:t>Readonly</a:t>
            </a:r>
            <a:r>
              <a:rPr lang="en-GB" sz="2400" b="1" dirty="0" smtClean="0">
                <a:latin typeface="Courier New" pitchFamily="49" charset="0"/>
              </a:rPr>
              <a:t> List&lt;</a:t>
            </a:r>
            <a:r>
              <a:rPr lang="en-GB" sz="2400" b="1" dirty="0" smtClean="0">
                <a:solidFill>
                  <a:srgbClr val="FF0000"/>
                </a:solidFill>
                <a:latin typeface="Courier New" pitchFamily="49" charset="0"/>
              </a:rPr>
              <a:t>@</a:t>
            </a:r>
            <a:r>
              <a:rPr lang="en-GB" sz="2400" b="1" dirty="0" err="1" smtClean="0">
                <a:solidFill>
                  <a:srgbClr val="FF0000"/>
                </a:solidFill>
                <a:latin typeface="Courier New" pitchFamily="49" charset="0"/>
              </a:rPr>
              <a:t>Readonly</a:t>
            </a:r>
            <a:r>
              <a:rPr lang="en-GB" sz="2400" b="1" dirty="0" smtClean="0">
                <a:latin typeface="Courier New" pitchFamily="49" charset="0"/>
              </a:rPr>
              <a:t> T&gt; {}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2000" b="1" dirty="0" smtClean="0">
              <a:latin typeface="Courier New" pitchFamily="49" charset="0"/>
            </a:endParaRPr>
          </a:p>
          <a:p>
            <a:pPr eaLnBrk="1" hangingPunct="1"/>
            <a:r>
              <a:rPr lang="en-US" b="1" u="sng" dirty="0" smtClean="0"/>
              <a:t>Backward-compatible</a:t>
            </a:r>
            <a:r>
              <a:rPr lang="en-US" dirty="0" smtClean="0"/>
              <a:t>:  compile with any Java compiler</a:t>
            </a:r>
          </a:p>
          <a:p>
            <a:pPr lvl="1" eaLnBrk="1" hangingPunct="1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List&lt;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/*@NonNull*/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String&gt; strings;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5372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Compile-time checking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3352800"/>
          </a:xfrm>
        </p:spPr>
        <p:txBody>
          <a:bodyPr>
            <a:normAutofit lnSpcReduction="10000"/>
          </a:bodyPr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en-GB" dirty="0" smtClean="0"/>
              <a:t>Write type qualifiers in code</a:t>
            </a:r>
          </a:p>
          <a:p>
            <a:pPr lvl="1">
              <a:lnSpc>
                <a:spcPct val="150000"/>
              </a:lnSpc>
              <a:buNone/>
            </a:pP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ea typeface="Courier" charset="0"/>
                <a:cs typeface="Courier New" pitchFamily="49" charset="0"/>
                <a:sym typeface="Courier" charset="0"/>
              </a:rPr>
              <a:t>@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ea typeface="Courier" charset="0"/>
                <a:cs typeface="Courier New" pitchFamily="49" charset="0"/>
                <a:sym typeface="Courier" charset="0"/>
              </a:rPr>
              <a:t>NonNull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ea typeface="Courier" charset="0"/>
                <a:cs typeface="Courier New" pitchFamily="49" charset="0"/>
                <a:sym typeface="Courier" charset="0"/>
              </a:rPr>
              <a:t> </a:t>
            </a:r>
            <a:r>
              <a:rPr lang="en-US" sz="2400" b="1" dirty="0">
                <a:solidFill>
                  <a:srgbClr val="333333"/>
                </a:solidFill>
                <a:latin typeface="Courier New" pitchFamily="49" charset="0"/>
                <a:ea typeface="Courier" charset="0"/>
                <a:cs typeface="Courier New" pitchFamily="49" charset="0"/>
                <a:sym typeface="Courier" charset="0"/>
              </a:rPr>
              <a:t>Date </a:t>
            </a:r>
            <a:r>
              <a:rPr lang="en-US" sz="2400" b="1" dirty="0" smtClean="0">
                <a:solidFill>
                  <a:srgbClr val="333333"/>
                </a:solidFill>
                <a:latin typeface="Courier New" pitchFamily="49" charset="0"/>
                <a:ea typeface="Courier" charset="0"/>
                <a:cs typeface="Courier New" pitchFamily="49" charset="0"/>
                <a:sym typeface="Courier" charset="0"/>
              </a:rPr>
              <a:t>date1 </a:t>
            </a:r>
            <a:r>
              <a:rPr lang="en-US" sz="2400" b="1" dirty="0">
                <a:solidFill>
                  <a:srgbClr val="333333"/>
                </a:solidFill>
                <a:latin typeface="Courier New" pitchFamily="49" charset="0"/>
                <a:ea typeface="Courier" charset="0"/>
                <a:cs typeface="Courier New" pitchFamily="49" charset="0"/>
                <a:sym typeface="Courier" charset="0"/>
              </a:rPr>
              <a:t>= new Date</a:t>
            </a:r>
            <a:r>
              <a:rPr lang="en-US" sz="2400" b="1" dirty="0" smtClean="0">
                <a:solidFill>
                  <a:srgbClr val="333333"/>
                </a:solidFill>
                <a:latin typeface="Courier New" pitchFamily="49" charset="0"/>
                <a:ea typeface="Courier" charset="0"/>
                <a:cs typeface="Courier New" pitchFamily="49" charset="0"/>
                <a:sym typeface="Courier" charset="0"/>
              </a:rPr>
              <a:t>();</a:t>
            </a:r>
          </a:p>
          <a:p>
            <a:pPr lvl="1">
              <a:lnSpc>
                <a:spcPct val="150000"/>
              </a:lnSpc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ea typeface="Courier" charset="0"/>
                <a:cs typeface="Courier New" pitchFamily="49" charset="0"/>
                <a:sym typeface="Courier" charset="0"/>
              </a:rPr>
              <a:t>@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ea typeface="Courier" charset="0"/>
                <a:cs typeface="Courier New" pitchFamily="49" charset="0"/>
                <a:sym typeface="Courier" charset="0"/>
              </a:rPr>
              <a:t>Nullable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ea typeface="Courier" charset="0"/>
                <a:cs typeface="Courier New" pitchFamily="49" charset="0"/>
                <a:sym typeface="Courier" charset="0"/>
              </a:rPr>
              <a:t> </a:t>
            </a:r>
            <a:r>
              <a:rPr lang="en-US" sz="2400" b="1" dirty="0">
                <a:solidFill>
                  <a:srgbClr val="333333"/>
                </a:solidFill>
                <a:latin typeface="Courier New" pitchFamily="49" charset="0"/>
                <a:ea typeface="Courier" charset="0"/>
                <a:cs typeface="Courier New" pitchFamily="49" charset="0"/>
                <a:sym typeface="Courier" charset="0"/>
              </a:rPr>
              <a:t>Date </a:t>
            </a:r>
            <a:r>
              <a:rPr lang="en-US" sz="2400" b="1" dirty="0" smtClean="0">
                <a:solidFill>
                  <a:srgbClr val="333333"/>
                </a:solidFill>
                <a:latin typeface="Courier New" pitchFamily="49" charset="0"/>
                <a:ea typeface="Courier" charset="0"/>
                <a:cs typeface="Courier New" pitchFamily="49" charset="0"/>
                <a:sym typeface="Courier" charset="0"/>
              </a:rPr>
              <a:t>date2 </a:t>
            </a:r>
            <a:r>
              <a:rPr lang="en-US" sz="2400" b="1" dirty="0">
                <a:solidFill>
                  <a:srgbClr val="333333"/>
                </a:solidFill>
                <a:latin typeface="Courier New" pitchFamily="49" charset="0"/>
                <a:ea typeface="Courier" charset="0"/>
                <a:cs typeface="Courier New" pitchFamily="49" charset="0"/>
                <a:sym typeface="Courier" charset="0"/>
              </a:rPr>
              <a:t>= </a:t>
            </a:r>
            <a:r>
              <a:rPr lang="en-US" sz="2400" b="1" dirty="0" smtClean="0">
                <a:solidFill>
                  <a:srgbClr val="333333"/>
                </a:solidFill>
                <a:latin typeface="Courier New" pitchFamily="49" charset="0"/>
                <a:ea typeface="Courier" charset="0"/>
                <a:cs typeface="Courier New" pitchFamily="49" charset="0"/>
                <a:sym typeface="Courier" charset="0"/>
              </a:rPr>
              <a:t>null;</a:t>
            </a:r>
            <a:endParaRPr lang="en-US" sz="2400" b="1" dirty="0">
              <a:solidFill>
                <a:srgbClr val="333333"/>
              </a:solidFill>
              <a:latin typeface="Courier New" pitchFamily="49" charset="0"/>
              <a:ea typeface="Courier" charset="0"/>
              <a:cs typeface="Courier New" pitchFamily="49" charset="0"/>
              <a:sym typeface="Courier" charset="0"/>
            </a:endParaRPr>
          </a:p>
          <a:p>
            <a:pPr marL="514350" indent="-514350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n-GB" dirty="0" smtClean="0"/>
              <a:t>Type checker warns about violations (bugs)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400050" lvl="2" indent="0">
              <a:buNone/>
            </a:pPr>
            <a:r>
              <a:rPr lang="en-US" b="1" dirty="0" smtClean="0">
                <a:solidFill>
                  <a:srgbClr val="333333"/>
                </a:solidFill>
                <a:latin typeface="Courier New" pitchFamily="49" charset="0"/>
                <a:ea typeface="Helvetica Neue" charset="0"/>
                <a:cs typeface="Courier New" pitchFamily="49" charset="0"/>
              </a:rPr>
              <a:t>date1.setTime(70</a:t>
            </a:r>
            <a:r>
              <a:rPr lang="en-US" b="1" dirty="0">
                <a:solidFill>
                  <a:srgbClr val="333333"/>
                </a:solidFill>
                <a:latin typeface="Courier New" pitchFamily="49" charset="0"/>
                <a:ea typeface="Helvetica Neue" charset="0"/>
                <a:cs typeface="Courier New" pitchFamily="49" charset="0"/>
              </a:rPr>
              <a:t>);    </a:t>
            </a:r>
            <a:r>
              <a:rPr lang="en-US" b="1" dirty="0">
                <a:latin typeface="Courier New" pitchFamily="49" charset="0"/>
                <a:ea typeface="Helvetica Neue" charset="0"/>
                <a:cs typeface="Courier New" pitchFamily="49" charset="0"/>
              </a:rPr>
              <a:t>//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Helvetica Neue" charset="0"/>
                <a:cs typeface="Courier New" pitchFamily="49" charset="0"/>
              </a:rPr>
              <a:t>OK</a:t>
            </a:r>
            <a:endParaRPr lang="en-US" b="1" dirty="0" smtClean="0">
              <a:latin typeface="Courier New" pitchFamily="49" charset="0"/>
              <a:ea typeface="Helvetica Neue" charset="0"/>
              <a:cs typeface="Courier New" pitchFamily="49" charset="0"/>
            </a:endParaRPr>
          </a:p>
          <a:p>
            <a:pPr marL="400050" lvl="2" indent="0">
              <a:buNone/>
            </a:pPr>
            <a:r>
              <a:rPr lang="en-US" b="1" dirty="0" smtClean="0">
                <a:solidFill>
                  <a:srgbClr val="333333"/>
                </a:solidFill>
                <a:latin typeface="Courier New" pitchFamily="49" charset="0"/>
                <a:ea typeface="Helvetica Neue" charset="0"/>
                <a:cs typeface="Courier New" pitchFamily="49" charset="0"/>
              </a:rPr>
              <a:t>date2.setTime(70</a:t>
            </a:r>
            <a:r>
              <a:rPr lang="en-US" b="1" dirty="0">
                <a:solidFill>
                  <a:srgbClr val="333333"/>
                </a:solidFill>
                <a:latin typeface="Courier New" pitchFamily="49" charset="0"/>
                <a:ea typeface="Helvetica Neue" charset="0"/>
                <a:cs typeface="Courier New" pitchFamily="49" charset="0"/>
              </a:rPr>
              <a:t>);    </a:t>
            </a:r>
            <a:r>
              <a:rPr lang="en-US" b="1" dirty="0">
                <a:latin typeface="Courier New" pitchFamily="49" charset="0"/>
                <a:ea typeface="Helvetica Neue" charset="0"/>
                <a:cs typeface="Courier New" pitchFamily="49" charset="0"/>
              </a:rPr>
              <a:t>//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Helvetica Neue" charset="0"/>
                <a:cs typeface="Courier New" pitchFamily="49" charset="0"/>
              </a:rPr>
              <a:t>compile-time</a:t>
            </a:r>
            <a:r>
              <a:rPr lang="en-US" b="1" dirty="0">
                <a:latin typeface="Courier New" pitchFamily="49" charset="0"/>
                <a:ea typeface="Helvetica Neue" charset="0"/>
                <a:cs typeface="Courier New" pitchFamily="49" charset="0"/>
              </a:rPr>
              <a:t> error</a:t>
            </a:r>
          </a:p>
          <a:p>
            <a:pPr marL="400050" lvl="2" indent="0">
              <a:buNone/>
            </a:pPr>
            <a:endParaRPr lang="en-US" b="1" dirty="0">
              <a:latin typeface="Courier New" pitchFamily="49" charset="0"/>
              <a:ea typeface="Helvetica Neue" charset="0"/>
              <a:cs typeface="Courier New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4423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2247</TotalTime>
  <Words>1932</Words>
  <Application>Microsoft Macintosh PowerPoint</Application>
  <PresentationFormat>On-screen Show (4:3)</PresentationFormat>
  <Paragraphs>476</Paragraphs>
  <Slides>42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2" baseType="lpstr">
      <vt:lpstr>Calibri</vt:lpstr>
      <vt:lpstr>Courier</vt:lpstr>
      <vt:lpstr>Courier New</vt:lpstr>
      <vt:lpstr>Helvetica</vt:lpstr>
      <vt:lpstr>Helvetica Neue</vt:lpstr>
      <vt:lpstr>Symbol</vt:lpstr>
      <vt:lpstr>Wingdings</vt:lpstr>
      <vt:lpstr>Arial</vt:lpstr>
      <vt:lpstr>Office Theme</vt:lpstr>
      <vt:lpstr>Acrobat Document</vt:lpstr>
      <vt:lpstr>CSE 331 Software Design and Implementation</vt:lpstr>
      <vt:lpstr>Motivation</vt:lpstr>
      <vt:lpstr>Problem:  Your code has bugs</vt:lpstr>
      <vt:lpstr>Java’s type checking is too weak</vt:lpstr>
      <vt:lpstr>Some errors are silent</vt:lpstr>
      <vt:lpstr>Type indicates legal operations</vt:lpstr>
      <vt:lpstr>Types for null pointer prevention</vt:lpstr>
      <vt:lpstr>Type qualifiers</vt:lpstr>
      <vt:lpstr>Compile-time checking</vt:lpstr>
      <vt:lpstr>Benefits of type qualifiers</vt:lpstr>
      <vt:lpstr>Types for null-pointer-prevention</vt:lpstr>
      <vt:lpstr>Mutability subtyping relationship</vt:lpstr>
      <vt:lpstr>What bugs can you find &amp; prevent?</vt:lpstr>
      <vt:lpstr>Using a checker</vt:lpstr>
      <vt:lpstr>Using a checker</vt:lpstr>
      <vt:lpstr>What is checked</vt:lpstr>
      <vt:lpstr>What the checker guarantees</vt:lpstr>
      <vt:lpstr>Static and dynamic typing</vt:lpstr>
      <vt:lpstr>Why we  static typing</vt:lpstr>
      <vt:lpstr>Why we  dynamic typing (= Why we      static typing)</vt:lpstr>
      <vt:lpstr>Advanced features</vt:lpstr>
      <vt:lpstr>Flow sensitivity</vt:lpstr>
      <vt:lpstr>More flow sensitivity</vt:lpstr>
      <vt:lpstr>Flow sensitivity:  permit changes</vt:lpstr>
      <vt:lpstr>Local type inference</vt:lpstr>
      <vt:lpstr>Receiver is just another parameter</vt:lpstr>
      <vt:lpstr>Find potential null pointer error</vt:lpstr>
      <vt:lpstr>Lack of side effects</vt:lpstr>
      <vt:lpstr>Lazy initialization</vt:lpstr>
      <vt:lpstr>Why doesn’t this typecheck?</vt:lpstr>
      <vt:lpstr>Why doesn’t this typecheck?</vt:lpstr>
      <vt:lpstr>Map keys</vt:lpstr>
      <vt:lpstr>Map is a formal parameter</vt:lpstr>
      <vt:lpstr>Naming a formal parameter</vt:lpstr>
      <vt:lpstr>How to annotate identity?</vt:lpstr>
      <vt:lpstr>How should identity be written?</vt:lpstr>
      <vt:lpstr>Polymorphism over nullness</vt:lpstr>
      <vt:lpstr>Safe but un-annotatable code</vt:lpstr>
      <vt:lpstr>How to run the Nullness Checker</vt:lpstr>
      <vt:lpstr>Why run the Nullness Checker?</vt:lpstr>
      <vt:lpstr>Nullness annotation summary</vt:lpstr>
      <vt:lpstr>Key ideas</vt:lpstr>
    </vt:vector>
  </TitlesOfParts>
  <Company>UW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cse</dc:creator>
  <cp:lastModifiedBy>Zachary L. Tatlock</cp:lastModifiedBy>
  <cp:revision>55</cp:revision>
  <dcterms:created xsi:type="dcterms:W3CDTF">2011-01-19T16:46:01Z</dcterms:created>
  <dcterms:modified xsi:type="dcterms:W3CDTF">2016-02-17T21:15:38Z</dcterms:modified>
</cp:coreProperties>
</file>