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8" r:id="rId2"/>
    <p:sldId id="259" r:id="rId3"/>
    <p:sldId id="403" r:id="rId4"/>
    <p:sldId id="275" r:id="rId5"/>
    <p:sldId id="271" r:id="rId6"/>
    <p:sldId id="272" r:id="rId7"/>
    <p:sldId id="388" r:id="rId8"/>
    <p:sldId id="273" r:id="rId9"/>
    <p:sldId id="274" r:id="rId10"/>
    <p:sldId id="261" r:id="rId11"/>
    <p:sldId id="278" r:id="rId12"/>
    <p:sldId id="284" r:id="rId13"/>
    <p:sldId id="276" r:id="rId14"/>
    <p:sldId id="277" r:id="rId15"/>
    <p:sldId id="281" r:id="rId16"/>
    <p:sldId id="285" r:id="rId17"/>
    <p:sldId id="282" r:id="rId18"/>
    <p:sldId id="396" r:id="rId19"/>
    <p:sldId id="288" r:id="rId20"/>
    <p:sldId id="289" r:id="rId21"/>
    <p:sldId id="286" r:id="rId22"/>
    <p:sldId id="364" r:id="rId23"/>
    <p:sldId id="366" r:id="rId24"/>
    <p:sldId id="298" r:id="rId25"/>
    <p:sldId id="316" r:id="rId26"/>
    <p:sldId id="389" r:id="rId27"/>
    <p:sldId id="390" r:id="rId28"/>
    <p:sldId id="317" r:id="rId29"/>
    <p:sldId id="318" r:id="rId30"/>
    <p:sldId id="319" r:id="rId31"/>
    <p:sldId id="326" r:id="rId32"/>
    <p:sldId id="327" r:id="rId33"/>
    <p:sldId id="397" r:id="rId34"/>
    <p:sldId id="321" r:id="rId35"/>
    <p:sldId id="267" r:id="rId36"/>
    <p:sldId id="341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266" r:id="rId45"/>
    <p:sldId id="329" r:id="rId46"/>
    <p:sldId id="308" r:id="rId47"/>
    <p:sldId id="309" r:id="rId48"/>
    <p:sldId id="310" r:id="rId49"/>
    <p:sldId id="311" r:id="rId50"/>
    <p:sldId id="335" r:id="rId51"/>
    <p:sldId id="351" r:id="rId52"/>
    <p:sldId id="352" r:id="rId53"/>
    <p:sldId id="391" r:id="rId54"/>
    <p:sldId id="395" r:id="rId55"/>
    <p:sldId id="353" r:id="rId56"/>
    <p:sldId id="354" r:id="rId57"/>
    <p:sldId id="383" r:id="rId58"/>
    <p:sldId id="350" r:id="rId59"/>
    <p:sldId id="373" r:id="rId60"/>
    <p:sldId id="381" r:id="rId61"/>
    <p:sldId id="386" r:id="rId62"/>
    <p:sldId id="384" r:id="rId63"/>
    <p:sldId id="387" r:id="rId64"/>
    <p:sldId id="393" r:id="rId65"/>
    <p:sldId id="401" r:id="rId66"/>
    <p:sldId id="394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90E"/>
    <a:srgbClr val="DBEF19"/>
    <a:srgbClr val="FF0000"/>
    <a:srgbClr val="F6BDB4"/>
    <a:srgbClr val="0070C0"/>
    <a:srgbClr val="00B05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88777" autoAdjust="0"/>
  </p:normalViewPr>
  <p:slideViewPr>
    <p:cSldViewPr>
      <p:cViewPr varScale="1">
        <p:scale>
          <a:sx n="122" d="100"/>
          <a:sy n="122" d="100"/>
        </p:scale>
        <p:origin x="12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2D330-3B8F-465C-AD54-ED1EE7754B12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A81F6-0FE6-4CB0-AE36-97074D9C2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467B-342E-40C2-9BAD-6B664DEFA39A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3F81-404A-4100-8E80-EA8FD1458540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9E1-9631-46AA-8E7E-BE24E399D951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 anchor="t" anchorCtr="0"/>
          <a:lstStyle>
            <a:lvl1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1pPr>
            <a:lvl2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2pPr>
            <a:lvl3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3pPr>
            <a:lvl4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4pPr>
            <a:lvl5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8D39D832-BD1D-44B9-BA4A-51CC03A7FE80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5212"/>
            <a:ext cx="82296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6475412"/>
            <a:ext cx="82296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5AC6-71FF-4B38-BBBE-929426CDDEBC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9ACB-BC06-4F44-89E5-3B7E8A59D07F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117-7879-4DAA-BD70-B7D54636764A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63D2-68AE-43BD-80CD-ED9E05897CE7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3F3A-EABE-4CFC-ACA0-11E5889F03CD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59BD-2559-4904-AE67-61F84E6C44D6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29E-73B0-470A-9ACE-70179553AF46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6556-2EFB-4973-AAC8-5993AEB63381}" type="datetime1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with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934200" cy="1143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b="1" dirty="0" smtClean="0"/>
              <a:t>String based queries are prevalent:</a:t>
            </a:r>
          </a:p>
          <a:p>
            <a:pPr lvl="1">
              <a:spcAft>
                <a:spcPts val="600"/>
              </a:spcAft>
            </a:pPr>
            <a:r>
              <a:rPr lang="en-US" sz="3200" b="1" dirty="0" smtClean="0"/>
              <a:t>JPA, Hibernate, </a:t>
            </a:r>
            <a:r>
              <a:rPr lang="en-US" sz="3200" b="1" dirty="0" err="1" smtClean="0"/>
              <a:t>TopLink</a:t>
            </a: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30480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JAVA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410200" y="30480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DB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505200" y="3390900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05992" y="2819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8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</a:pPr>
            <a:r>
              <a:rPr lang="en-US" sz="3200" b="1" dirty="0" smtClean="0"/>
              <a:t>Strings</a:t>
            </a:r>
            <a:endParaRPr lang="en-US" sz="32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9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advTm="170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//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457642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advTm="1134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//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Unset parameter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52536" y="4991158"/>
            <a:ext cx="16764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advTm="707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14600" y="4140926"/>
            <a:ext cx="344904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</p:txBody>
      </p:sp>
    </p:spTree>
  </p:cSld>
  <p:clrMapOvr>
    <a:masterClrMapping/>
  </p:clrMapOvr>
  <p:transition advTm="565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new Weblog());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  <a:endParaRPr lang="en-US" sz="2400" b="1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14600" y="4140926"/>
            <a:ext cx="1600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advTm="781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1188" y="4979126"/>
            <a:ext cx="237744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advTm="821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48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Warranty w = (Warranty)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downcast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4251" y="4979126"/>
            <a:ext cx="2640875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advTm="670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downcast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191000"/>
            <a:ext cx="32766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Java compiler does not reason about the query strings; cannot </a:t>
            </a:r>
            <a:r>
              <a:rPr lang="en-US" sz="2800" b="1" dirty="0" err="1" smtClean="0">
                <a:solidFill>
                  <a:schemeClr val="tx1"/>
                </a:solidFill>
              </a:rPr>
              <a:t>typecheck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Refactor: Weblog.id </a:t>
            </a:r>
            <a:r>
              <a:rPr lang="en-US" dirty="0" smtClean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advTm="96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Refactor: Weblog.id </a:t>
            </a:r>
            <a:r>
              <a:rPr lang="en-US" dirty="0" smtClean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53937" y="2730137"/>
            <a:ext cx="60960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99211" y="2997926"/>
            <a:ext cx="1245326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596537" y="25015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1752600"/>
            <a:ext cx="16002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Refactor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7600" y="3429000"/>
            <a:ext cx="25908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Don’t Refactor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4495800"/>
            <a:ext cx="3200400" cy="1676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Need to know type of w and </a:t>
            </a:r>
            <a:r>
              <a:rPr lang="en-US" sz="2800" b="1" dirty="0" err="1" smtClean="0">
                <a:solidFill>
                  <a:schemeClr val="tx1"/>
                </a:solidFill>
              </a:rPr>
              <a:t>w.link</a:t>
            </a:r>
            <a:r>
              <a:rPr lang="en-US" sz="2800" b="1" dirty="0" smtClean="0">
                <a:solidFill>
                  <a:schemeClr val="tx1"/>
                </a:solidFill>
              </a:rPr>
              <a:t> to </a:t>
            </a:r>
            <a:r>
              <a:rPr lang="en-US" sz="2800" b="1" dirty="0" err="1" smtClean="0">
                <a:solidFill>
                  <a:schemeClr val="tx1"/>
                </a:solidFill>
              </a:rPr>
              <a:t>refactor</a:t>
            </a:r>
            <a:r>
              <a:rPr lang="en-US" sz="2800" b="1" dirty="0" smtClean="0">
                <a:solidFill>
                  <a:schemeClr val="tx1"/>
                </a:solidFill>
              </a:rPr>
              <a:t> safely.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7956372">
            <a:off x="2113030" y="1535023"/>
            <a:ext cx="1580288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3136953" flipV="1">
            <a:off x="2145214" y="3558855"/>
            <a:ext cx="1580288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8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133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“SELECT w FROM Weblog w 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WHERE w.id = ?1 AND w.link.id = ?2”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48600" y="2618475"/>
            <a:ext cx="609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0" y="2618475"/>
            <a:ext cx="609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362200" y="2630507"/>
            <a:ext cx="990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0" y="2630507"/>
            <a:ext cx="20574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47262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Query in JPA Query Language: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266962"/>
            <a:ext cx="8458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/>
              <a:t>Mapping Java Classes to DB Tables:</a:t>
            </a:r>
          </a:p>
          <a:p>
            <a:pPr lvl="1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70000"/>
              <a:buFont typeface="Wingdings 3" pitchFamily="18" charset="2"/>
              <a:buChar char="u"/>
            </a:pPr>
            <a:r>
              <a:rPr lang="en-US" sz="2800" b="1" dirty="0" smtClean="0"/>
              <a:t>  Expressed in Object Relational Mapping (ORM)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00200" y="4038600"/>
            <a:ext cx="5791200" cy="990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ysClr val="windowText" lastClr="000000"/>
                </a:solidFill>
              </a:rPr>
              <a:t>Java syntax in query String</a:t>
            </a:r>
            <a:endParaRPr lang="en-US" sz="3600" b="1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1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2" grpId="0"/>
      <p:bldP spid="12" grpId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Refactor: Weblog.id </a:t>
            </a:r>
            <a:r>
              <a:rPr lang="en-US" dirty="0" smtClean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Refactoring difficult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advTm="201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String Based Query Challenges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downcast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Refactoring difficult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advTm="10484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295400"/>
            <a:ext cx="3657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Query safety: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/>
              <a:t>All </a:t>
            </a:r>
            <a:r>
              <a:rPr lang="en-US" sz="2400" b="1" dirty="0" err="1" smtClean="0"/>
              <a:t>params</a:t>
            </a:r>
            <a:r>
              <a:rPr lang="en-US" sz="2400" b="1" dirty="0" smtClean="0"/>
              <a:t> set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Params</a:t>
            </a:r>
            <a:r>
              <a:rPr lang="en-US" sz="2400" b="1" dirty="0" smtClean="0"/>
              <a:t> safely set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/>
              <a:t>Result safely downcast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576935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Is this query exec safe?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4435495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Need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to know:</a:t>
            </a:r>
          </a:p>
          <a:p>
            <a:pPr marL="6629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query string</a:t>
            </a:r>
          </a:p>
          <a:p>
            <a:pPr marL="6629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err="1" smtClean="0"/>
              <a:t>param</a:t>
            </a:r>
            <a:r>
              <a:rPr lang="en-US" sz="2400" b="1" dirty="0" smtClean="0"/>
              <a:t> types</a:t>
            </a:r>
          </a:p>
        </p:txBody>
      </p:sp>
      <p:sp>
        <p:nvSpPr>
          <p:cNvPr id="9" name="Isosceles Triangle 8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26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86664" y="1267328"/>
            <a:ext cx="3276600" cy="1828800"/>
          </a:xfrm>
          <a:prstGeom prst="roundRect">
            <a:avLst>
              <a:gd name="adj" fmla="val 9056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sz="3800" b="1" i="1" dirty="0" smtClean="0">
                <a:solidFill>
                  <a:sysClr val="windowText" lastClr="000000"/>
                </a:solidFill>
              </a:rPr>
              <a:t>Bound Query</a:t>
            </a:r>
            <a:r>
              <a:rPr lang="en-US" sz="3800" b="1" dirty="0" smtClean="0">
                <a:solidFill>
                  <a:sysClr val="windowText" lastClr="000000"/>
                </a:solidFill>
              </a:rPr>
              <a:t>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3800" b="1" dirty="0" smtClean="0">
                <a:solidFill>
                  <a:sysClr val="windowText" lastClr="000000"/>
                </a:solidFill>
              </a:rPr>
              <a:t> query string</a:t>
            </a:r>
          </a:p>
          <a:p>
            <a:pPr marL="182880">
              <a:buFont typeface="Arial" pitchFamily="34" charset="0"/>
              <a:buChar char="•"/>
            </a:pPr>
            <a:r>
              <a:rPr lang="en-US" sz="38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800" b="1" dirty="0" err="1" smtClean="0">
                <a:solidFill>
                  <a:sysClr val="windowText" lastClr="000000"/>
                </a:solidFill>
              </a:rPr>
              <a:t>param</a:t>
            </a:r>
            <a:r>
              <a:rPr lang="en-US" sz="3800" b="1" dirty="0" smtClean="0">
                <a:solidFill>
                  <a:sysClr val="windowText" lastClr="000000"/>
                </a:solidFill>
              </a:rPr>
              <a:t> types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419600" y="3581400"/>
            <a:ext cx="4648200" cy="1524000"/>
          </a:xfrm>
          <a:prstGeom prst="roundRect">
            <a:avLst>
              <a:gd name="adj" fmla="val 5509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q</a:t>
            </a:r>
            <a:r>
              <a:rPr lang="en-US" sz="2400" b="1" dirty="0" smtClean="0">
                <a:solidFill>
                  <a:schemeClr val="tx1"/>
                </a:solidFill>
              </a:rPr>
              <a:t>uery : “SELECT … ?1 … ?2 … ?3 …”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?1 : String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?2 : Weblog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?3 : unknown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3124200"/>
            <a:ext cx="1631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Example :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5361384"/>
            <a:ext cx="5181600" cy="119181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At each program point map each </a:t>
            </a:r>
            <a:r>
              <a:rPr lang="en-US" sz="3200" b="1" dirty="0" err="1" smtClean="0"/>
              <a:t>var</a:t>
            </a:r>
            <a:r>
              <a:rPr lang="en-US" sz="3200" b="1" dirty="0" smtClean="0"/>
              <a:t> to a set of BQs.</a:t>
            </a:r>
          </a:p>
        </p:txBody>
      </p:sp>
    </p:spTree>
    <p:custDataLst>
      <p:tags r:id="rId1"/>
    </p:custDataLst>
  </p:cSld>
  <p:clrMapOvr>
    <a:masterClrMapping/>
  </p:clrMapOvr>
  <p:transition advTm="51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advTm="8625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 advTm="276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“SELECT w FROM Weblog w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“WHERE w.id = ?1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“AND w.link.id = ?2”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 =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11" name="TextBox 10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2703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 advTm="2032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17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21" name="Double Brace 20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2922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0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31" name="TextBox 30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24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28" name="Double Brace 27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  <a:endParaRPr lang="en-US" sz="2400" b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40" name="Double Brace 3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640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advTm="1889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7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38" name="TextBox 37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43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47" name="Double Brace 4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  <a:endParaRPr lang="en-US" sz="2400" b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54" name="Double Brace 53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  <a:endParaRPr lang="en-US" sz="2400" b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67" name="Double Brace 6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23411" y="16002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Checking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types: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Parse query string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all </a:t>
            </a:r>
            <a:r>
              <a:rPr lang="en-US" sz="2400" b="1" dirty="0" err="1" smtClean="0"/>
              <a:t>params</a:t>
            </a:r>
            <a:r>
              <a:rPr lang="en-US" sz="2400" b="1" dirty="0" smtClean="0"/>
              <a:t> set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400" y="4267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Bound Queries:</a:t>
            </a:r>
            <a:endParaRPr lang="en-US" sz="24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14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20" name="Double Brace 1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31953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23410" y="1600200"/>
            <a:ext cx="3620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Checking result type: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Infer result type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Propagate result type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downcasts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400" y="4267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Bound Queries: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157548" y="4913811"/>
            <a:ext cx="1066800" cy="381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36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40" name="Double Brace 3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28"/>
          <p:cNvGrpSpPr/>
          <p:nvPr/>
        </p:nvGrpSpPr>
        <p:grpSpPr>
          <a:xfrm>
            <a:off x="3124200" y="4724400"/>
            <a:ext cx="5919536" cy="1704472"/>
            <a:chOff x="3124200" y="4714837"/>
            <a:chExt cx="5919536" cy="170447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59"/>
            <p:cNvGrpSpPr/>
            <p:nvPr/>
          </p:nvGrpSpPr>
          <p:grpSpPr>
            <a:xfrm>
              <a:off x="5233736" y="4752472"/>
              <a:ext cx="3810000" cy="1666837"/>
              <a:chOff x="5157536" y="4600072"/>
              <a:chExt cx="3810000" cy="1666837"/>
            </a:xfrm>
          </p:grpSpPr>
          <p:sp>
            <p:nvSpPr>
              <p:cNvPr id="47" name="Double Brace 46"/>
              <p:cNvSpPr/>
              <p:nvPr/>
            </p:nvSpPr>
            <p:spPr>
              <a:xfrm>
                <a:off x="5538536" y="4600072"/>
                <a:ext cx="3429000" cy="1666837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907504" y="4648199"/>
                <a:ext cx="2704011" cy="1590638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int</a:t>
                </a:r>
                <a:endParaRPr lang="en-US" sz="2400" b="1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result : Weblog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5157536" y="5472829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rot="16200000" flipV="1">
              <a:off x="4566495" y="4937932"/>
              <a:ext cx="914400" cy="4682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352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1" y="1600200"/>
            <a:ext cx="32766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Aft>
                <a:spcPts val="600"/>
              </a:spcAft>
            </a:pPr>
            <a:r>
              <a:rPr lang="en-US" sz="2400" b="1" dirty="0" smtClean="0"/>
              <a:t>If a query passes Deep </a:t>
            </a:r>
            <a:r>
              <a:rPr lang="en-US" sz="2400" b="1" dirty="0" err="1" smtClean="0"/>
              <a:t>Typechecking</a:t>
            </a:r>
            <a:r>
              <a:rPr lang="en-US" sz="2400" b="1" dirty="0" smtClean="0"/>
              <a:t>, then it will not cause an error at runtime.</a:t>
            </a:r>
          </a:p>
          <a:p>
            <a:pPr indent="-342900">
              <a:spcAft>
                <a:spcPts val="600"/>
              </a:spcAft>
            </a:pPr>
            <a:endParaRPr lang="en-US" sz="2400" b="1" dirty="0" smtClean="0"/>
          </a:p>
          <a:p>
            <a:pPr indent="-342900">
              <a:spcAft>
                <a:spcPts val="600"/>
              </a:spcAft>
            </a:pPr>
            <a:r>
              <a:rPr lang="en-US" sz="2400" b="1" dirty="0" smtClean="0"/>
              <a:t>Therefore, Bound Query Analysis has no silent failures.</a:t>
            </a:r>
          </a:p>
          <a:p>
            <a:pPr indent="-342900">
              <a:spcAft>
                <a:spcPts val="600"/>
              </a:spcAft>
            </a:pPr>
            <a:endParaRPr lang="en-US" sz="2400" b="1" dirty="0" smtClean="0"/>
          </a:p>
        </p:txBody>
      </p:sp>
    </p:spTree>
  </p:cSld>
  <p:clrMapOvr>
    <a:masterClrMapping/>
  </p:clrMapOvr>
  <p:transition advTm="29282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67" name="Double Brace 6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62" name="Double Brace 61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18" name="Double Brace 17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 advTm="6063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9873" y="2718105"/>
            <a:ext cx="609600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75147" y="3009958"/>
            <a:ext cx="1245326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</p:spTree>
  </p:cSld>
  <p:clrMapOvr>
    <a:masterClrMapping/>
  </p:clrMapOvr>
  <p:transition advTm="42219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15737" y="2438400"/>
            <a:ext cx="3124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8800" y="2730137"/>
            <a:ext cx="312420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3010989"/>
            <a:ext cx="3124200" cy="2286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</p:spTree>
  </p:cSld>
  <p:clrMapOvr>
    <a:masterClrMapping/>
  </p:clrMapOvr>
  <p:transition advTm="14672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13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w.id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 advTm="1717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Build query string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25015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advTm="375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w.id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9" y="4623816"/>
            <a:ext cx="685800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1196876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</p:txBody>
      </p:sp>
    </p:spTree>
  </p:cSld>
  <p:clrMapOvr>
    <a:masterClrMapping/>
  </p:clrMapOvr>
  <p:transition advTm="19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1196876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</p:txBody>
      </p:sp>
    </p:spTree>
  </p:cSld>
  <p:clrMapOvr>
    <a:masterClrMapping/>
  </p:clrMapOvr>
  <p:transition advTm="6797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54969" y="2730137"/>
            <a:ext cx="609600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6" name="Left Arrow 25"/>
          <p:cNvSpPr/>
          <p:nvPr/>
        </p:nvSpPr>
        <p:spPr>
          <a:xfrm rot="1895027">
            <a:off x="3208088" y="3635311"/>
            <a:ext cx="3007323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86400" y="11968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Propagate changes</a:t>
            </a:r>
            <a:endParaRPr lang="en-US" sz="2400" b="1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w.name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30904" y="2743200"/>
            <a:ext cx="838199" cy="2155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 rot="1895027">
            <a:off x="3208088" y="3635311"/>
            <a:ext cx="3007323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86400" y="11968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Propagate changes</a:t>
            </a:r>
            <a:endParaRPr lang="en-US" sz="2400" b="1" dirty="0"/>
          </a:p>
        </p:txBody>
      </p:sp>
    </p:spTree>
  </p:cSld>
  <p:clrMapOvr>
    <a:masterClrMapping/>
  </p:clrMapOvr>
  <p:transition advTm="325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78553"/>
            <a:ext cx="4876800" cy="375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ransition advTm="2656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001485" y="2971800"/>
            <a:ext cx="3733800" cy="1169126"/>
          </a:xfrm>
          <a:prstGeom prst="roundRect">
            <a:avLst>
              <a:gd name="adj" fmla="val 549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33400" y="1278553"/>
            <a:ext cx="4876800" cy="3754874"/>
            <a:chOff x="533400" y="1278553"/>
            <a:chExt cx="4876800" cy="3754874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278553"/>
              <a:ext cx="4876800" cy="37548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 Query q;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762000" y="2693126"/>
              <a:ext cx="3733800" cy="1169126"/>
            </a:xfrm>
            <a:prstGeom prst="roundRect">
              <a:avLst>
                <a:gd name="adj" fmla="val 549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 advTm="6375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1278553"/>
            <a:ext cx="4876800" cy="5178341"/>
            <a:chOff x="533400" y="1278553"/>
            <a:chExt cx="4876800" cy="5178341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278553"/>
              <a:ext cx="4876800" cy="51783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 Query q;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if(link != null)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} else {</a:t>
              </a: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}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001485" y="2971800"/>
              <a:ext cx="3733800" cy="1169126"/>
            </a:xfrm>
            <a:prstGeom prst="roundRect">
              <a:avLst>
                <a:gd name="adj" fmla="val 549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ransition advTm="4094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1485" y="4369527"/>
            <a:ext cx="3733800" cy="609600"/>
          </a:xfrm>
          <a:prstGeom prst="roundRect">
            <a:avLst>
              <a:gd name="adj" fmla="val 549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 advTm="8531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ransition advTm="515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Create query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3618411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advTm="2859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qStr</a:t>
                </a:r>
                <a:r>
                  <a:rPr lang="en-US" sz="2400" b="1" dirty="0" smtClean="0"/>
                  <a:t> = “SELECT … ?2”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ransition advTm="7969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tx1"/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51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11985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52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5015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“SELECT w FROM Weblog w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“WHERE w.id = ?1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8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3187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8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2063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?1”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8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51" name="Double Brace 50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10031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?1”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23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 smtClean="0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8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51" name="Double Brace 50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?1”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Arrow Connector 6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56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 advTm="24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6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 smtClean="0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523411" y="1295400"/>
            <a:ext cx="3429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Aft>
                <a:spcPts val="1200"/>
              </a:spcAft>
            </a:pPr>
            <a:r>
              <a:rPr lang="en-US" sz="2400" b="1" dirty="0" smtClean="0"/>
              <a:t>As before, for each bound query: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types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result type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91200" y="3429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/>
            <a:r>
              <a:rPr lang="en-US" sz="2400" b="1" dirty="0" smtClean="0"/>
              <a:t>In general, we express Bound Query Analysis as a dataflow analysis.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1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tx1"/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?1”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23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 smtClean="0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58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qStr</a:t>
                </a:r>
                <a:r>
                  <a:rPr lang="en-US" sz="2400" b="1" dirty="0" smtClean="0"/>
                  <a:t> = “SELECT … ?2”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21768" y="1319464"/>
            <a:ext cx="1307432" cy="2165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15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Set parameters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advTm="3219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21768" y="1319464"/>
            <a:ext cx="2069432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86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969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74032" y="3244512"/>
            <a:ext cx="4993104" cy="898360"/>
          </a:xfrm>
          <a:prstGeom prst="roundRect">
            <a:avLst>
              <a:gd name="adj" fmla="val 978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281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4876800"/>
            <a:ext cx="4114800" cy="57888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 ???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</a:t>
            </a:r>
          </a:p>
          <a:p>
            <a:r>
              <a:rPr lang="en-US" sz="2800" b="1" dirty="0" smtClean="0"/>
              <a:t>  “SELECT … w.id = ?1”</a:t>
            </a:r>
          </a:p>
          <a:p>
            <a:r>
              <a:rPr lang="en-US" sz="2800" b="1" dirty="0" smtClean="0"/>
              <a:t>  (  “ OR w.link.id = ?#”  )*</a:t>
            </a:r>
            <a:endParaRPr lang="en-US" sz="28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407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</a:t>
            </a:r>
          </a:p>
          <a:p>
            <a:r>
              <a:rPr lang="en-US" sz="2800" b="1" dirty="0" smtClean="0"/>
              <a:t>  “SELECT … w.id = ?1”</a:t>
            </a:r>
          </a:p>
          <a:p>
            <a:r>
              <a:rPr lang="en-US" sz="2800" b="1" dirty="0" smtClean="0"/>
              <a:t>  (  “ OR w.link.id = ?#”  )*</a:t>
            </a:r>
            <a:endParaRPr lang="en-US" sz="2800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792704" y="2398296"/>
            <a:ext cx="3124200" cy="6096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029328" y="3505200"/>
            <a:ext cx="2971800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rved Right Arrow 23"/>
          <p:cNvSpPr/>
          <p:nvPr/>
        </p:nvSpPr>
        <p:spPr>
          <a:xfrm rot="19734282" flipH="1" flipV="1">
            <a:off x="5716564" y="1657024"/>
            <a:ext cx="1219200" cy="3591186"/>
          </a:xfrm>
          <a:prstGeom prst="curvedRightArrow">
            <a:avLst>
              <a:gd name="adj1" fmla="val 18812"/>
              <a:gd name="adj2" fmla="val 37548"/>
              <a:gd name="adj3" fmla="val 30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 rot="18655130" flipV="1">
            <a:off x="2702505" y="3607374"/>
            <a:ext cx="1219200" cy="3681690"/>
          </a:xfrm>
          <a:prstGeom prst="curvedRightArrow">
            <a:avLst>
              <a:gd name="adj1" fmla="val 18812"/>
              <a:gd name="adj2" fmla="val 37548"/>
              <a:gd name="adj3" fmla="val 30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141496" y="5434264"/>
            <a:ext cx="3240504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57536" y="5891464"/>
            <a:ext cx="3657600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6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</a:t>
            </a:r>
          </a:p>
          <a:p>
            <a:r>
              <a:rPr lang="en-US" sz="2800" b="1" dirty="0" smtClean="0"/>
              <a:t>  “SELECT … w.id = ?1”</a:t>
            </a:r>
          </a:p>
          <a:p>
            <a:r>
              <a:rPr lang="en-US" sz="2800" b="1" dirty="0" smtClean="0"/>
              <a:t>  (  “ OR w.link.id = ?#”  )*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1219200"/>
            <a:ext cx="3505200" cy="173664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Deep Refactoring: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know query structure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know fragment </a:t>
            </a:r>
            <a:r>
              <a:rPr lang="en-US" sz="2400" b="1" dirty="0" err="1" smtClean="0"/>
              <a:t>locs</a:t>
            </a:r>
            <a:endParaRPr lang="en-US" sz="2400" b="1" dirty="0" smtClean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refactor</a:t>
            </a:r>
            <a:r>
              <a:rPr lang="en-US" sz="2400" b="1" dirty="0" smtClean="0"/>
              <a:t> across loops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051922"/>
            <a:ext cx="3505200" cy="173664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2400" b="1" dirty="0" smtClean="0"/>
              <a:t>Deep </a:t>
            </a:r>
            <a:r>
              <a:rPr lang="en-US" sz="2400" b="1" dirty="0" err="1" smtClean="0"/>
              <a:t>Typechecking</a:t>
            </a:r>
            <a:r>
              <a:rPr lang="en-US" sz="2400" b="1" dirty="0" smtClean="0"/>
              <a:t>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unknown # of </a:t>
            </a:r>
            <a:r>
              <a:rPr lang="en-US" sz="2400" b="1" dirty="0" err="1" smtClean="0"/>
              <a:t>params</a:t>
            </a:r>
            <a:endParaRPr lang="en-US" sz="2400" b="1" dirty="0" smtClean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do not check </a:t>
            </a:r>
            <a:r>
              <a:rPr lang="en-US" sz="2400" b="1" dirty="0" err="1" smtClean="0"/>
              <a:t>params</a:t>
            </a:r>
            <a:endParaRPr lang="en-US" sz="2400" b="1" dirty="0" smtClean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can still check result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141496" y="5421912"/>
            <a:ext cx="3164304" cy="38132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800728" y="2422360"/>
            <a:ext cx="3152272" cy="54944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41496" y="5879112"/>
            <a:ext cx="3697704" cy="381320"/>
          </a:xfrm>
          <a:prstGeom prst="round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057400" y="3529264"/>
            <a:ext cx="2971800" cy="305120"/>
          </a:xfrm>
          <a:prstGeom prst="round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172200" y="5867400"/>
            <a:ext cx="1371600" cy="3810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38928" y="3529264"/>
            <a:ext cx="1247272" cy="3048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2420354">
            <a:off x="3300878" y="4728017"/>
            <a:ext cx="3130019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77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E9F97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1" grpId="0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78553"/>
            <a:ext cx="42672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mainQueryStr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“SELECT ... ?1”;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Object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getMain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mainQueryStr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“main”);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mainId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((Weblog)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getMain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()).id;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2667000"/>
            <a:ext cx="37338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1295400"/>
            <a:ext cx="3733800" cy="9144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1202353"/>
            <a:ext cx="457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String Analysis : 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interprocedural</a:t>
            </a:r>
            <a:endParaRPr lang="en-US" sz="3200" b="1" dirty="0" smtClean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compute </a:t>
            </a:r>
            <a:r>
              <a:rPr lang="en-US" sz="3200" b="1" dirty="0" err="1" smtClean="0"/>
              <a:t>regexps</a:t>
            </a:r>
            <a:endParaRPr lang="en-US" sz="3200" b="1" dirty="0" smtClean="0"/>
          </a:p>
          <a:p>
            <a:endParaRPr lang="en-US" sz="1200" b="1" dirty="0" smtClean="0"/>
          </a:p>
          <a:p>
            <a:r>
              <a:rPr lang="en-US" sz="3200" b="1" dirty="0" smtClean="0"/>
              <a:t>Bound Query Analysis : 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intraprocedural</a:t>
            </a:r>
            <a:endParaRPr lang="en-US" sz="3200" b="1" dirty="0" smtClean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no complex aliasing</a:t>
            </a:r>
          </a:p>
          <a:p>
            <a:endParaRPr lang="en-US" sz="1200" b="1" dirty="0" smtClean="0"/>
          </a:p>
          <a:p>
            <a:r>
              <a:rPr lang="en-US" sz="3200" b="1" dirty="0" smtClean="0"/>
              <a:t>Result Analysis :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interprocedural</a:t>
            </a:r>
            <a:endParaRPr lang="en-US" sz="3200" b="1" dirty="0" smtClean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propagate result type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3200400"/>
            <a:ext cx="3733800" cy="1524000"/>
          </a:xfrm>
          <a:prstGeom prst="roundRect">
            <a:avLst>
              <a:gd name="adj" fmla="val 1035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85800" y="4343400"/>
            <a:ext cx="37338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" y="5779168"/>
            <a:ext cx="39624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849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?1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?2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Set parameters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urved Up Arrow 7"/>
          <p:cNvSpPr/>
          <p:nvPr/>
        </p:nvSpPr>
        <p:spPr>
          <a:xfrm rot="7590601" flipH="1">
            <a:off x="1740724" y="2916789"/>
            <a:ext cx="2004952" cy="601586"/>
          </a:xfrm>
          <a:prstGeom prst="curvedUpArrow">
            <a:avLst>
              <a:gd name="adj1" fmla="val 20161"/>
              <a:gd name="adj2" fmla="val 48019"/>
              <a:gd name="adj3" fmla="val 3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13224" y="2719136"/>
            <a:ext cx="308808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82192" y="2995864"/>
            <a:ext cx="308808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rved Up Arrow 10"/>
          <p:cNvSpPr/>
          <p:nvPr/>
        </p:nvSpPr>
        <p:spPr>
          <a:xfrm rot="17585638">
            <a:off x="3325085" y="3608598"/>
            <a:ext cx="1803738" cy="634452"/>
          </a:xfrm>
          <a:prstGeom prst="curvedUpArrow">
            <a:avLst>
              <a:gd name="adj1" fmla="val 20161"/>
              <a:gd name="adj2" fmla="val 48019"/>
              <a:gd name="adj3" fmla="val 3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Set parameters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Execute query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advTm="614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Set parameters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Execute query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791200" y="4191000"/>
            <a:ext cx="2133600" cy="1143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Efficient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Flexible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5486400"/>
            <a:ext cx="21336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Unsafe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2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9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5|4.7|12.3|5.9|3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5.5|2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2|8.4|1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4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5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1.5|8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9368</TotalTime>
  <Words>6514</Words>
  <Application>Microsoft Macintosh PowerPoint</Application>
  <PresentationFormat>On-screen Show (4:3)</PresentationFormat>
  <Paragraphs>1497</Paragraphs>
  <Slides>66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 Unicode MS</vt:lpstr>
      <vt:lpstr>Calibri</vt:lpstr>
      <vt:lpstr>Courier New</vt:lpstr>
      <vt:lpstr>Wingdings</vt:lpstr>
      <vt:lpstr>Wingdings 3</vt:lpstr>
      <vt:lpstr>Arial</vt:lpstr>
      <vt:lpstr>Office Theme</vt:lpstr>
      <vt:lpstr>Communicating with Databases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Refactor: Weblog.id  Weblog.name</vt:lpstr>
      <vt:lpstr>Refactor: Weblog.id  Weblog.name</vt:lpstr>
      <vt:lpstr>Refactor: Weblog.id  Weblog.name</vt:lpstr>
      <vt:lpstr>String Based Query Challenges</vt:lpstr>
      <vt:lpstr>Deep Typechecking Example</vt:lpstr>
      <vt:lpstr>Deep Typechecking Example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Loops</vt:lpstr>
      <vt:lpstr>Loops</vt:lpstr>
      <vt:lpstr>Loops</vt:lpstr>
      <vt:lpstr>Loops</vt:lpstr>
      <vt:lpstr>Loops</vt:lpstr>
      <vt:lpstr>Loops</vt:lpstr>
      <vt:lpstr>Loops</vt:lpstr>
      <vt:lpstr>Multiple 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ztatlock</dc:creator>
  <cp:lastModifiedBy>Zachary L. Tatlock</cp:lastModifiedBy>
  <cp:revision>415</cp:revision>
  <dcterms:created xsi:type="dcterms:W3CDTF">2008-10-13T23:21:47Z</dcterms:created>
  <dcterms:modified xsi:type="dcterms:W3CDTF">2016-02-17T21:16:00Z</dcterms:modified>
</cp:coreProperties>
</file>