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82"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Lst>
  <p:sldSz cx="9144000" cy="6858000" type="screen4x3"/>
  <p:notesSz cx="9220200" cy="69342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4" userDrawn="1">
          <p15:clr>
            <a:srgbClr val="A4A3A4"/>
          </p15:clr>
        </p15:guide>
        <p15:guide id="2" pos="29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43B80"/>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25" autoAdjust="0"/>
    <p:restoredTop sz="84499" autoAdjust="0"/>
  </p:normalViewPr>
  <p:slideViewPr>
    <p:cSldViewPr>
      <p:cViewPr varScale="1">
        <p:scale>
          <a:sx n="129" d="100"/>
          <a:sy n="129" d="100"/>
        </p:scale>
        <p:origin x="216" y="220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184"/>
        <p:guide pos="29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1" y="6587949"/>
            <a:ext cx="3995820"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15au</a:t>
            </a:r>
            <a:endParaRPr lang="en-US" dirty="0"/>
          </a:p>
        </p:txBody>
      </p:sp>
      <p:sp>
        <p:nvSpPr>
          <p:cNvPr id="33797" name="Rectangle 5"/>
          <p:cNvSpPr>
            <a:spLocks noGrp="1" noChangeArrowheads="1"/>
          </p:cNvSpPr>
          <p:nvPr>
            <p:ph type="sldNum" sz="quarter" idx="3"/>
          </p:nvPr>
        </p:nvSpPr>
        <p:spPr bwMode="auto">
          <a:xfrm>
            <a:off x="5224381" y="6587949"/>
            <a:ext cx="3995819"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17-</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1"/>
            <a:ext cx="3995820" cy="346251"/>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5224381" y="1"/>
            <a:ext cx="3995819" cy="346251"/>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2876550" y="520700"/>
            <a:ext cx="3467100" cy="26003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5" name="Rectangle 5"/>
          <p:cNvSpPr>
            <a:spLocks noGrp="1" noChangeArrowheads="1"/>
          </p:cNvSpPr>
          <p:nvPr>
            <p:ph type="body" sz="quarter" idx="3"/>
          </p:nvPr>
        </p:nvSpPr>
        <p:spPr bwMode="auto">
          <a:xfrm>
            <a:off x="1228560" y="3293975"/>
            <a:ext cx="6763081" cy="3119702"/>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1" y="6587949"/>
            <a:ext cx="3995820"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5224381" y="6587949"/>
            <a:ext cx="3995819"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solidFill>
                  <a:srgbClr val="443B80"/>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443B80"/>
                </a:solidFill>
              </a:defRPr>
            </a:lvl1pPr>
          </a:lstStyle>
          <a:p>
            <a:r>
              <a:rPr lang="en-US" smtClean="0"/>
              <a:t>Click to edit Master subtitle style</a:t>
            </a:r>
            <a:endParaRPr lang="en-US"/>
          </a:p>
        </p:txBody>
      </p:sp>
    </p:spTree>
    <p:extLst>
      <p:ext uri="{BB962C8B-B14F-4D97-AF65-F5344CB8AC3E}">
        <p14:creationId xmlns:p14="http://schemas.microsoft.com/office/powerpoint/2010/main" val="32700104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18279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26164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2248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35504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33932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207775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5403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58312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02323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timing>
    <p:tnLst>
      <p:par>
        <p:cTn id="1" dur="indefinite" restart="never" nodeType="tmRoot"/>
      </p:par>
    </p:tnLst>
  </p:timing>
  <p:hf hdr="0" dt="0"/>
  <p:txStyles>
    <p:titleStyle>
      <a:lvl1pPr algn="l" rtl="0" eaLnBrk="0" fontAlgn="base" hangingPunct="0">
        <a:spcBef>
          <a:spcPct val="0"/>
        </a:spcBef>
        <a:spcAft>
          <a:spcPct val="0"/>
        </a:spcAft>
        <a:defRPr sz="3600">
          <a:solidFill>
            <a:srgbClr val="443B80"/>
          </a:solidFill>
          <a:latin typeface="Helvetica" charset="0"/>
          <a:ea typeface="Helvetica" charset="0"/>
          <a:cs typeface="Helvetica" charset="0"/>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1pPr>
      <a:lvl2pPr marL="742950" indent="-28575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2pPr>
      <a:lvl3pPr marL="1143000" indent="-22860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3pPr>
      <a:lvl4pPr marL="1600200" indent="-228600" algn="l" rtl="0" eaLnBrk="0" fontAlgn="base" hangingPunct="0">
        <a:spcBef>
          <a:spcPct val="20000"/>
        </a:spcBef>
        <a:spcAft>
          <a:spcPct val="0"/>
        </a:spcAft>
        <a:buChar char="–"/>
        <a:defRPr sz="2000">
          <a:solidFill>
            <a:schemeClr val="tx1"/>
          </a:solidFill>
          <a:latin typeface="Helvetica" charset="0"/>
          <a:ea typeface="Helvetica" charset="0"/>
          <a:cs typeface="Helvetica" charset="0"/>
        </a:defRPr>
      </a:lvl4pPr>
      <a:lvl5pPr marL="2057400" indent="-228600" algn="l" rtl="0" eaLnBrk="0" fontAlgn="base" hangingPunct="0">
        <a:spcBef>
          <a:spcPct val="20000"/>
        </a:spcBef>
        <a:spcAft>
          <a:spcPct val="0"/>
        </a:spcAft>
        <a:buChar char="»"/>
        <a:defRPr sz="2000">
          <a:solidFill>
            <a:schemeClr val="tx1"/>
          </a:solidFill>
          <a:latin typeface="Helvetica" charset="0"/>
          <a:ea typeface="Helvetica" charset="0"/>
          <a:cs typeface="Helvetica"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36190" y="5770880"/>
            <a:ext cx="4071620" cy="568960"/>
          </a:xfrm>
        </p:spPr>
        <p:txBody>
          <a:bodyPr anchor="ctr">
            <a:normAutofit/>
          </a:bodyPr>
          <a:lstStyle/>
          <a:p>
            <a:r>
              <a:rPr lang="en-US" dirty="0" smtClean="0">
                <a:solidFill>
                  <a:srgbClr val="443A7F"/>
                </a:solidFill>
              </a:rPr>
              <a:t>Zach Tatlock</a:t>
            </a:r>
            <a:r>
              <a:rPr lang="en-US" dirty="0" smtClean="0">
                <a:solidFill>
                  <a:srgbClr val="443A7F"/>
                </a:solidFill>
                <a:latin typeface="Helvetica" charset="0"/>
                <a:ea typeface="Helvetica" charset="0"/>
                <a:cs typeface="Helvetica" charset="0"/>
              </a:rPr>
              <a:t> /  Winter 2016</a:t>
            </a:r>
            <a:endParaRPr lang="en-US" dirty="0">
              <a:solidFill>
                <a:srgbClr val="443A7F"/>
              </a:solidFill>
              <a:latin typeface="Helvetica" charset="0"/>
              <a:ea typeface="Helvetica" charset="0"/>
              <a:cs typeface="Helvetica" charset="0"/>
            </a:endParaRPr>
          </a:p>
        </p:txBody>
      </p:sp>
      <p:sp>
        <p:nvSpPr>
          <p:cNvPr id="4" name="Rectangle 3"/>
          <p:cNvSpPr/>
          <p:nvPr/>
        </p:nvSpPr>
        <p:spPr>
          <a:xfrm>
            <a:off x="0" y="0"/>
            <a:ext cx="9144000" cy="1960880"/>
          </a:xfrm>
          <a:prstGeom prst="rect">
            <a:avLst/>
          </a:prstGeom>
          <a:solidFill>
            <a:srgbClr val="443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74319"/>
            <a:ext cx="7772400" cy="1424781"/>
          </a:xfrm>
        </p:spPr>
        <p:txBody>
          <a:bodyPr>
            <a:normAutofit fontScale="90000"/>
          </a:bodyPr>
          <a:lstStyle/>
          <a:p>
            <a:pPr algn="l"/>
            <a:r>
              <a:rPr lang="en-US" b="0" dirty="0" smtClean="0">
                <a:solidFill>
                  <a:schemeClr val="bg1"/>
                </a:solidFill>
                <a:latin typeface="Helvetica" charset="0"/>
                <a:ea typeface="Helvetica" charset="0"/>
                <a:cs typeface="Helvetica" charset="0"/>
              </a:rPr>
              <a:t>CSE 331</a:t>
            </a:r>
            <a:br>
              <a:rPr lang="en-US" b="0" dirty="0" smtClean="0">
                <a:solidFill>
                  <a:schemeClr val="bg1"/>
                </a:solidFill>
                <a:latin typeface="Helvetica" charset="0"/>
                <a:ea typeface="Helvetica" charset="0"/>
                <a:cs typeface="Helvetica" charset="0"/>
              </a:rPr>
            </a:br>
            <a:r>
              <a:rPr lang="en-US" sz="4000" b="0" dirty="0" smtClean="0">
                <a:solidFill>
                  <a:schemeClr val="bg1"/>
                </a:solidFill>
                <a:latin typeface="Helvetica" charset="0"/>
                <a:ea typeface="Helvetica" charset="0"/>
                <a:cs typeface="Helvetica" charset="0"/>
              </a:rPr>
              <a:t>Software Design and Implementation</a:t>
            </a:r>
            <a:endParaRPr lang="en-US" sz="4000" b="0" dirty="0">
              <a:solidFill>
                <a:schemeClr val="bg1"/>
              </a:solidFill>
              <a:latin typeface="Helvetica" charset="0"/>
              <a:ea typeface="Helvetica" charset="0"/>
              <a:cs typeface="Helvetica" charset="0"/>
            </a:endParaRPr>
          </a:p>
        </p:txBody>
      </p:sp>
      <p:sp>
        <p:nvSpPr>
          <p:cNvPr id="5" name="TextBox 4"/>
          <p:cNvSpPr txBox="1"/>
          <p:nvPr/>
        </p:nvSpPr>
        <p:spPr>
          <a:xfrm>
            <a:off x="505460" y="2917597"/>
            <a:ext cx="8133080" cy="1661993"/>
          </a:xfrm>
          <a:prstGeom prst="rect">
            <a:avLst/>
          </a:prstGeom>
          <a:noFill/>
        </p:spPr>
        <p:txBody>
          <a:bodyPr wrap="square" rtlCol="0">
            <a:spAutoFit/>
          </a:bodyPr>
          <a:lstStyle/>
          <a:p>
            <a:pPr algn="ctr"/>
            <a:r>
              <a:rPr lang="en-US" sz="5400" smtClean="0">
                <a:latin typeface="Helvetica" charset="0"/>
                <a:ea typeface="Helvetica" charset="0"/>
                <a:cs typeface="Helvetica" charset="0"/>
              </a:rPr>
              <a:t>Lecture </a:t>
            </a:r>
            <a:r>
              <a:rPr lang="en-US" sz="5400" smtClean="0">
                <a:latin typeface="Helvetica" charset="0"/>
                <a:ea typeface="Helvetica" charset="0"/>
                <a:cs typeface="Helvetica" charset="0"/>
              </a:rPr>
              <a:t>19</a:t>
            </a:r>
            <a:endParaRPr lang="en-US" sz="5400" dirty="0" smtClean="0">
              <a:latin typeface="Helvetica" charset="0"/>
              <a:ea typeface="Helvetica" charset="0"/>
              <a:cs typeface="Helvetica" charset="0"/>
            </a:endParaRPr>
          </a:p>
          <a:p>
            <a:pPr algn="ctr"/>
            <a:r>
              <a:rPr lang="en-US" sz="4800" i="1" dirty="0" smtClean="0">
                <a:latin typeface="Helvetica" charset="0"/>
                <a:ea typeface="Helvetica" charset="0"/>
                <a:cs typeface="Helvetica" charset="0"/>
              </a:rPr>
              <a:t>GUI Events</a:t>
            </a:r>
          </a:p>
        </p:txBody>
      </p:sp>
    </p:spTree>
    <p:extLst>
      <p:ext uri="{BB962C8B-B14F-4D97-AF65-F5344CB8AC3E}">
        <p14:creationId xmlns:p14="http://schemas.microsoft.com/office/powerpoint/2010/main" val="24779148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a:t>
            </a:r>
            <a:r>
              <a:rPr lang="en-US" sz="2000"/>
              <a:t>) before </a:t>
            </a:r>
            <a:r>
              <a:rPr lang="en-US" sz="2000" smtClean="0"/>
              <a:t>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p:txBody>
      </p:sp>
    </p:spTree>
    <p:extLst>
      <p:ext uri="{BB962C8B-B14F-4D97-AF65-F5344CB8AC3E}">
        <p14:creationId xmlns:p14="http://schemas.microsoft.com/office/powerpoint/2010/main" val="3008716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Warning: ghastly </a:t>
            </a:r>
            <a:r>
              <a:rPr lang="en-US" sz="2000" dirty="0"/>
              <a:t>syntax </a:t>
            </a:r>
            <a:r>
              <a:rPr lang="en-US" sz="2000" dirty="0" smtClean="0"/>
              <a:t>ahead</a:t>
            </a:r>
            <a:endParaRPr lang="en-US" sz="2000" dirty="0"/>
          </a:p>
        </p:txBody>
      </p:sp>
    </p:spTree>
    <p:extLst>
      <p:ext uri="{BB962C8B-B14F-4D97-AF65-F5344CB8AC3E}">
        <p14:creationId xmlns:p14="http://schemas.microsoft.com/office/powerpoint/2010/main" val="101821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7907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56367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C00000"/>
                </a:solidFill>
              </a:rPr>
              <a:t>including the callbacks</a:t>
            </a:r>
            <a:r>
              <a:rPr lang="en-US" sz="2000" dirty="0" smtClean="0"/>
              <a:t> 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C0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C00000"/>
                </a:solidFill>
              </a:rPr>
              <a:t>you </a:t>
            </a:r>
            <a:r>
              <a:rPr lang="en-US" sz="2000" b="1" i="1" dirty="0">
                <a:solidFill>
                  <a:srgbClr val="C00000"/>
                </a:solidFill>
              </a:rPr>
              <a:t>must not</a:t>
            </a:r>
            <a:r>
              <a:rPr lang="en-US" sz="2000" b="1" i="1" dirty="0" smtClean="0">
                <a:solidFill>
                  <a:srgbClr val="C00000"/>
                </a:solidFill>
              </a:rPr>
              <a:t> do this!!!</a:t>
            </a:r>
            <a:r>
              <a:rPr lang="en-US" sz="2000" dirty="0" smtClean="0">
                <a:solidFill>
                  <a:srgbClr val="C00000"/>
                </a:solidFill>
              </a:rPr>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by reading data that is available whenever the window manager calls it</a:t>
            </a:r>
          </a:p>
        </p:txBody>
      </p:sp>
    </p:spTree>
    <p:extLst>
      <p:ext uri="{BB962C8B-B14F-4D97-AF65-F5344CB8AC3E}">
        <p14:creationId xmlns:p14="http://schemas.microsoft.com/office/powerpoint/2010/main" val="207632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352800"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541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Tree>
    <p:extLst>
      <p:ext uri="{BB962C8B-B14F-4D97-AF65-F5344CB8AC3E}">
        <p14:creationId xmlns:p14="http://schemas.microsoft.com/office/powerpoint/2010/main" val="797413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p>
          <a:p>
            <a:pPr marL="0" indent="0">
              <a:buNone/>
            </a:pPr>
            <a:r>
              <a:rPr lang="en-US" sz="2000" dirty="0" smtClean="0"/>
              <a:t>Not </a:t>
            </a:r>
            <a:r>
              <a:rPr lang="en-US" sz="2000" dirty="0"/>
              <a:t>usually an issue in well-behaved programs, but can happen</a:t>
            </a:r>
          </a:p>
          <a:p>
            <a:pPr marL="0" indent="0">
              <a:buNone/>
            </a:pPr>
            <a:r>
              <a:rPr lang="en-US" sz="2000" dirty="0" smtClean="0"/>
              <a:t>Some </a:t>
            </a:r>
            <a:r>
              <a:rPr lang="en-US" sz="2000" dirty="0"/>
              <a:t>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a:t>
            </a:r>
            <a:r>
              <a:rPr lang="en-US" sz="2000" dirty="0" smtClean="0"/>
              <a:t>never 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r>
              <a:rPr lang="en-US" sz="2000" dirty="0" smtClean="0"/>
              <a:t>)</a:t>
            </a:r>
          </a:p>
          <a:p>
            <a:pPr marL="0" indent="0">
              <a:buNone/>
            </a:pPr>
            <a:r>
              <a:rPr lang="en-US" sz="2000" dirty="0" smtClean="0"/>
              <a:t>If you are building industrial-strength UIs, learn more about threads and Swing and how to avoid potential problems</a:t>
            </a:r>
            <a:endParaRPr lang="en-US" sz="2000" dirty="0"/>
          </a:p>
        </p:txBody>
      </p:sp>
    </p:spTree>
    <p:extLst>
      <p:ext uri="{BB962C8B-B14F-4D97-AF65-F5344CB8AC3E}">
        <p14:creationId xmlns:p14="http://schemas.microsoft.com/office/powerpoint/2010/main" val="2355410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a:t>
            </a:r>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Tree>
    <p:extLst>
      <p:ext uri="{BB962C8B-B14F-4D97-AF65-F5344CB8AC3E}">
        <p14:creationId xmlns:p14="http://schemas.microsoft.com/office/powerpoint/2010/main" val="186374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pPr marL="0" indent="0">
              <a:buNone/>
            </a:pPr>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pPr marL="0" indent="0">
              <a:buNone/>
            </a:pPr>
            <a:r>
              <a:rPr lang="en-US" sz="2000" dirty="0"/>
              <a:t>Anonymous inner </a:t>
            </a:r>
            <a:r>
              <a:rPr lang="en-US" sz="2000" dirty="0" smtClean="0"/>
              <a:t>classes and lambdas</a:t>
            </a:r>
          </a:p>
          <a:p>
            <a:pPr marL="0" indent="0">
              <a:buNone/>
            </a:pPr>
            <a:endParaRPr lang="en-US" sz="2000" dirty="0" smtClean="0"/>
          </a:p>
          <a:p>
            <a:pPr marL="0" indent="0">
              <a:buNone/>
            </a:pPr>
            <a:r>
              <a:rPr lang="en-US" sz="2000" dirty="0" smtClean="0"/>
              <a:t>Proper interaction between UI and program threads</a:t>
            </a:r>
          </a:p>
          <a:p>
            <a:endParaRPr lang="en-US" sz="2000" dirty="0"/>
          </a:p>
        </p:txBody>
      </p:sp>
    </p:spTree>
    <p:extLst>
      <p:ext uri="{BB962C8B-B14F-4D97-AF65-F5344CB8AC3E}">
        <p14:creationId xmlns:p14="http://schemas.microsoft.com/office/powerpoint/2010/main" val="1290695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programs (most GUIs!):</a:t>
            </a:r>
          </a:p>
          <a:p>
            <a:pPr marL="800100" lvl="1"/>
            <a:r>
              <a:rPr lang="en-US" sz="2000" dirty="0" smtClean="0"/>
              <a:t>Program initializes itself,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simulation, …</a:t>
            </a:r>
            <a:endParaRPr lang="en-US" sz="2000" dirty="0"/>
          </a:p>
        </p:txBody>
      </p:sp>
    </p:spTree>
    <p:extLst>
      <p:ext uri="{BB962C8B-B14F-4D97-AF65-F5344CB8AC3E}">
        <p14:creationId xmlns:p14="http://schemas.microsoft.com/office/powerpoint/2010/main" val="3855437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Tree>
    <p:extLst>
      <p:ext uri="{BB962C8B-B14F-4D97-AF65-F5344CB8AC3E}">
        <p14:creationId xmlns:p14="http://schemas.microsoft.com/office/powerpoint/2010/main" val="759946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generates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Tree>
    <p:extLst>
      <p:ext uri="{BB962C8B-B14F-4D97-AF65-F5344CB8AC3E}">
        <p14:creationId xmlns:p14="http://schemas.microsoft.com/office/powerpoint/2010/main" val="1401587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Tree>
    <p:extLst>
      <p:ext uri="{BB962C8B-B14F-4D97-AF65-F5344CB8AC3E}">
        <p14:creationId xmlns:p14="http://schemas.microsoft.com/office/powerpoint/2010/main" val="1488917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Tree>
    <p:extLst>
      <p:ext uri="{BB962C8B-B14F-4D97-AF65-F5344CB8AC3E}">
        <p14:creationId xmlns:p14="http://schemas.microsoft.com/office/powerpoint/2010/main" val="2806127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2575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getActionCommand</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button name is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Tree>
    <p:extLst>
      <p:ext uri="{BB962C8B-B14F-4D97-AF65-F5344CB8AC3E}">
        <p14:creationId xmlns:p14="http://schemas.microsoft.com/office/powerpoint/2010/main" val="1590806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21550</TotalTime>
  <Words>1092</Words>
  <Application>Microsoft Macintosh PowerPoint</Application>
  <PresentationFormat>On-screen Show (4:3)</PresentationFormat>
  <Paragraphs>165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Courier New</vt:lpstr>
      <vt:lpstr>Helvetica</vt:lpstr>
      <vt:lpstr>Times New Roman</vt:lpstr>
      <vt:lpstr>Arial</vt:lpstr>
      <vt:lpstr>simple</vt:lpstr>
      <vt:lpstr>CSE 331 Software Design and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Zachary L. Tatlock</cp:lastModifiedBy>
  <cp:revision>343</cp:revision>
  <cp:lastPrinted>2016-02-26T16:34:41Z</cp:lastPrinted>
  <dcterms:created xsi:type="dcterms:W3CDTF">2012-02-17T18:07:42Z</dcterms:created>
  <dcterms:modified xsi:type="dcterms:W3CDTF">2016-02-29T14:28:34Z</dcterms:modified>
</cp:coreProperties>
</file>