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35" r:id="rId2"/>
    <p:sldId id="420" r:id="rId3"/>
    <p:sldId id="421" r:id="rId4"/>
    <p:sldId id="434" r:id="rId5"/>
    <p:sldId id="405" r:id="rId6"/>
    <p:sldId id="436" r:id="rId7"/>
    <p:sldId id="432" r:id="rId8"/>
    <p:sldId id="423" r:id="rId9"/>
    <p:sldId id="424" r:id="rId10"/>
    <p:sldId id="425" r:id="rId11"/>
    <p:sldId id="433" r:id="rId12"/>
    <p:sldId id="408" r:id="rId13"/>
    <p:sldId id="426" r:id="rId14"/>
    <p:sldId id="427" r:id="rId15"/>
    <p:sldId id="437" r:id="rId16"/>
    <p:sldId id="438" r:id="rId17"/>
    <p:sldId id="428" r:id="rId18"/>
    <p:sldId id="429" r:id="rId19"/>
    <p:sldId id="430" r:id="rId20"/>
  </p:sldIdLst>
  <p:sldSz cx="9144000" cy="6858000" type="screen4x3"/>
  <p:notesSz cx="6934200" cy="92202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43C80"/>
    <a:srgbClr val="FFFF99"/>
    <a:srgbClr val="009900"/>
    <a:srgbClr val="FFA7BC"/>
    <a:srgbClr val="800080"/>
    <a:srgbClr val="FFFF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08" autoAdjust="0"/>
    <p:restoredTop sz="84499" autoAdjust="0"/>
  </p:normalViewPr>
  <p:slideViewPr>
    <p:cSldViewPr>
      <p:cViewPr varScale="1">
        <p:scale>
          <a:sx n="133" d="100"/>
          <a:sy n="133" d="100"/>
        </p:scale>
        <p:origin x="200" y="2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tags" Target="tags/tag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15au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21-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7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3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Practice:  also “teamwork” in some terms.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1C4C7-A646-498B-B007-81351AC0CE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0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443C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43C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43C80"/>
          </a:solidFill>
          <a:latin typeface="Helvetica" charset="0"/>
          <a:ea typeface="Helvetica" charset="0"/>
          <a:cs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6190" y="5770880"/>
            <a:ext cx="4071620" cy="568960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443A7F"/>
                </a:solidFill>
              </a:rPr>
              <a:t>Zach Tatlock</a:t>
            </a:r>
            <a:r>
              <a:rPr lang="en-US" dirty="0" smtClean="0">
                <a:solidFill>
                  <a:srgbClr val="443A7F"/>
                </a:solidFill>
                <a:latin typeface="Helvetica" charset="0"/>
                <a:ea typeface="Helvetica" charset="0"/>
                <a:cs typeface="Helvetica" charset="0"/>
              </a:rPr>
              <a:t> /  Winter 2016</a:t>
            </a:r>
            <a:endParaRPr lang="en-US" dirty="0">
              <a:solidFill>
                <a:srgbClr val="443A7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60880"/>
          </a:xfrm>
          <a:prstGeom prst="rect">
            <a:avLst/>
          </a:prstGeom>
          <a:solidFill>
            <a:srgbClr val="44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19"/>
            <a:ext cx="7772400" cy="1424781"/>
          </a:xfrm>
        </p:spPr>
        <p:txBody>
          <a:bodyPr>
            <a:normAutofit fontScale="90000"/>
          </a:bodyPr>
          <a:lstStyle/>
          <a:p>
            <a:pPr algn="l"/>
            <a:r>
              <a:rPr lang="en-US" b="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CSE 331</a:t>
            </a:r>
            <a:br>
              <a:rPr lang="en-US" b="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b="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Software Design and Implementation</a:t>
            </a:r>
            <a:endParaRPr lang="en-US" sz="4000" b="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460" y="2917597"/>
            <a:ext cx="81330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Helvetica" charset="0"/>
                <a:ea typeface="Helvetica" charset="0"/>
                <a:cs typeface="Helvetica" charset="0"/>
              </a:rPr>
              <a:t>Lecture 24</a:t>
            </a:r>
          </a:p>
          <a:p>
            <a:pPr algn="ctr"/>
            <a:r>
              <a:rPr lang="en-US" sz="4800" i="1" dirty="0" smtClean="0">
                <a:latin typeface="Helvetica" charset="0"/>
                <a:ea typeface="Helvetica" charset="0"/>
                <a:cs typeface="Helvetica" charset="0"/>
              </a:rPr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1571257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weeks ago: Managing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Abstraction and specification</a:t>
            </a:r>
          </a:p>
          <a:p>
            <a:pPr lvl="1"/>
            <a:r>
              <a:rPr lang="en-US" dirty="0" smtClean="0"/>
              <a:t>Procedural, data, and control flow abstractions</a:t>
            </a:r>
          </a:p>
          <a:p>
            <a:pPr lvl="1"/>
            <a:r>
              <a:rPr lang="en-US" dirty="0" smtClean="0"/>
              <a:t>Why they are useful and how to use them</a:t>
            </a:r>
          </a:p>
          <a:p>
            <a:pPr marL="0" indent="0">
              <a:buNone/>
            </a:pPr>
            <a:r>
              <a:rPr lang="en-US" dirty="0" smtClean="0"/>
              <a:t>Writing, understanding, and reasoning about code</a:t>
            </a:r>
          </a:p>
          <a:p>
            <a:pPr lvl="1"/>
            <a:r>
              <a:rPr lang="en-US" dirty="0" smtClean="0"/>
              <a:t>Will use Java, but the issues apply in all languages</a:t>
            </a:r>
          </a:p>
          <a:p>
            <a:pPr lvl="1"/>
            <a:r>
              <a:rPr lang="en-US" dirty="0" smtClean="0"/>
              <a:t>Some focus on object-oriented programming</a:t>
            </a:r>
          </a:p>
          <a:p>
            <a:pPr marL="0" indent="0">
              <a:buNone/>
            </a:pPr>
            <a:r>
              <a:rPr lang="en-US" dirty="0" smtClean="0"/>
              <a:t>Program design and documentation</a:t>
            </a:r>
          </a:p>
          <a:p>
            <a:pPr lvl="1"/>
            <a:r>
              <a:rPr lang="en-US" dirty="0" smtClean="0"/>
              <a:t>What makes a design good or bad (example: modularity)</a:t>
            </a:r>
          </a:p>
          <a:p>
            <a:pPr lvl="1"/>
            <a:r>
              <a:rPr lang="en-US" dirty="0" smtClean="0"/>
              <a:t>Design processes and tools</a:t>
            </a:r>
          </a:p>
          <a:p>
            <a:pPr marL="0" indent="0">
              <a:buNone/>
            </a:pPr>
            <a:r>
              <a:rPr lang="en-US" dirty="0" smtClean="0"/>
              <a:t>Pragmatic considerations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Debugging and defensive programming</a:t>
            </a:r>
          </a:p>
          <a:p>
            <a:pPr lvl="1"/>
            <a:r>
              <a:rPr lang="en-US" dirty="0" smtClean="0"/>
              <a:t>[more in CSE403: Managing software projects]</a:t>
            </a:r>
          </a:p>
        </p:txBody>
      </p:sp>
    </p:spTree>
    <p:extLst>
      <p:ext uri="{BB962C8B-B14F-4D97-AF65-F5344CB8AC3E}">
        <p14:creationId xmlns:p14="http://schemas.microsoft.com/office/powerpoint/2010/main" val="6677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Some new slides to tie the pieces together…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766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Divide and conquer:</a:t>
            </a:r>
            <a:br>
              <a:rPr lang="en-GB" dirty="0" smtClean="0"/>
            </a:br>
            <a:r>
              <a:rPr lang="en-GB" dirty="0" smtClean="0"/>
              <a:t>Modularity, abstraction,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No one person can understand all of a realistic system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Modularity</a:t>
            </a:r>
            <a:r>
              <a:rPr lang="en-US" sz="2000" dirty="0" smtClean="0"/>
              <a:t> permits focusing on just one part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Abstraction</a:t>
            </a:r>
            <a:r>
              <a:rPr lang="en-US" sz="2000" dirty="0" smtClean="0"/>
              <a:t> enables ignoring detail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Specifications</a:t>
            </a:r>
            <a:r>
              <a:rPr lang="en-US" sz="2000" dirty="0" smtClean="0"/>
              <a:t> (and </a:t>
            </a:r>
            <a:r>
              <a:rPr lang="en-US" sz="2000" dirty="0" smtClean="0">
                <a:solidFill>
                  <a:srgbClr val="C00000"/>
                </a:solidFill>
              </a:rPr>
              <a:t>documentation</a:t>
            </a:r>
            <a:r>
              <a:rPr lang="en-US" sz="2000" dirty="0" smtClean="0"/>
              <a:t>) formally describe behavior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Reasoning</a:t>
            </a:r>
            <a:r>
              <a:rPr lang="en-US" sz="2000" dirty="0" smtClean="0"/>
              <a:t> relies on all three to understand/fix errors</a:t>
            </a:r>
          </a:p>
          <a:p>
            <a:pPr lvl="1"/>
            <a:r>
              <a:rPr lang="en-US" sz="2000" dirty="0" smtClean="0"/>
              <a:t>Or avoid them in the first place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Proving, testing, debugging</a:t>
            </a:r>
            <a:r>
              <a:rPr lang="en-US" sz="2000" dirty="0" smtClean="0"/>
              <a:t>: all are intellectually challenging</a:t>
            </a:r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3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CSE 331 fits together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990600" y="1687513"/>
            <a:ext cx="4040188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Lectures:  ideas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90600" y="2327274"/>
            <a:ext cx="4040188" cy="4302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dirty="0" smtClean="0"/>
              <a:t>Specifications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Testing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Subtyping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Equality &amp; identity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Generics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Design patterns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Reasoning, debugging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Events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Systems integration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581400" y="1687513"/>
            <a:ext cx="4876800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 </a:t>
            </a:r>
            <a:r>
              <a:rPr lang="en-US" sz="2000" dirty="0" smtClean="0">
                <a:solidFill>
                  <a:schemeClr val="accent2"/>
                </a:solidFill>
              </a:rPr>
              <a:t>Assignments:  get practice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581400" y="2327274"/>
            <a:ext cx="4875212" cy="43021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Symbol" pitchFamily="18" charset="2"/>
              <a:buChar char="Þ"/>
            </a:pPr>
            <a:r>
              <a:rPr lang="en-US" sz="2000" dirty="0" smtClean="0"/>
              <a:t>Design classes</a:t>
            </a:r>
          </a:p>
          <a:p>
            <a:pPr>
              <a:buFont typeface="Symbol" pitchFamily="18" charset="2"/>
              <a:buChar char="Þ"/>
            </a:pPr>
            <a:r>
              <a:rPr lang="en-US" sz="2000" dirty="0" smtClean="0"/>
              <a:t>Write tests</a:t>
            </a:r>
          </a:p>
          <a:p>
            <a:pPr>
              <a:buFont typeface="Symbol" pitchFamily="18" charset="2"/>
              <a:buChar char="Þ"/>
            </a:pPr>
            <a:r>
              <a:rPr lang="en-US" sz="2000" dirty="0" smtClean="0"/>
              <a:t>Write subclasses</a:t>
            </a:r>
          </a:p>
          <a:p>
            <a:pPr>
              <a:buFont typeface="Symbol" pitchFamily="18" charset="2"/>
              <a:buChar char="Þ"/>
            </a:pPr>
            <a:r>
              <a:rPr lang="en-US" sz="2000" dirty="0" smtClean="0"/>
              <a:t>Override equals, use collections</a:t>
            </a:r>
          </a:p>
          <a:p>
            <a:pPr>
              <a:buFont typeface="Symbol" pitchFamily="18" charset="2"/>
              <a:buChar char="Þ"/>
            </a:pPr>
            <a:r>
              <a:rPr lang="en-US" sz="2000" dirty="0" smtClean="0"/>
              <a:t>Write generic classes</a:t>
            </a:r>
          </a:p>
          <a:p>
            <a:pPr>
              <a:buFont typeface="Symbol" pitchFamily="18" charset="2"/>
              <a:buChar char="Þ"/>
            </a:pPr>
            <a:r>
              <a:rPr lang="en-US" sz="2000" dirty="0" smtClean="0"/>
              <a:t>Larger designs; MVC</a:t>
            </a:r>
          </a:p>
          <a:p>
            <a:pPr>
              <a:buFont typeface="Symbol" pitchFamily="18" charset="2"/>
              <a:buChar char="Þ"/>
            </a:pPr>
            <a:r>
              <a:rPr lang="en-US" sz="2000" dirty="0" smtClean="0"/>
              <a:t>Correctness, testing</a:t>
            </a:r>
          </a:p>
          <a:p>
            <a:pPr>
              <a:buFont typeface="Symbol" pitchFamily="18" charset="2"/>
              <a:buChar char="Þ"/>
            </a:pPr>
            <a:r>
              <a:rPr lang="en-US" sz="2000" dirty="0" smtClean="0"/>
              <a:t>GUIs</a:t>
            </a:r>
          </a:p>
          <a:p>
            <a:pPr>
              <a:buFont typeface="Symbol" pitchFamily="18" charset="2"/>
              <a:buChar char="Þ"/>
            </a:pPr>
            <a:r>
              <a:rPr lang="en-US" sz="2000" dirty="0" smtClean="0"/>
              <a:t>N/A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We’ve come far in CSE 331!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Compare your skills today to 10 weeks ago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Theory:  abstraction, specification, design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Practice:  implementation, testing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Theory &amp; practice:  correctness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 smtClean="0"/>
              <a:t>Bottom line aspiration:  Much of what we’ve done would be </a:t>
            </a:r>
            <a:r>
              <a:rPr lang="en-US" sz="2000" i="1" dirty="0" smtClean="0"/>
              <a:t>easy</a:t>
            </a:r>
            <a:r>
              <a:rPr lang="en-US" sz="2000" dirty="0" smtClean="0">
                <a:solidFill>
                  <a:schemeClr val="tx1"/>
                </a:solidFill>
              </a:rPr>
              <a:t> for you today</a:t>
            </a:r>
          </a:p>
          <a:p>
            <a:pPr lvl="2">
              <a:lnSpc>
                <a:spcPct val="90000"/>
              </a:lnSpc>
              <a:buNone/>
            </a:pPr>
            <a:r>
              <a:rPr lang="en-US" sz="2000" dirty="0" smtClean="0"/>
              <a:t>This is a measure of how much you have learned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solidFill>
                <a:srgbClr val="00009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0090"/>
                </a:solidFill>
              </a:rPr>
              <a:t>There is no such thing as a “born” programmer!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486400"/>
            <a:ext cx="6019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Genius is 1% inspiration and 99% perspiration.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                           Thomas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Edison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homas_edi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64254"/>
            <a:ext cx="1219199" cy="1594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09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3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2842"/>
            <a:ext cx="9144000" cy="41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1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3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0"/>
            <a:ext cx="66736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DEMOS</a:t>
            </a:r>
            <a:endParaRPr lang="en-US" sz="138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will learn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Your next project can be much more ambitious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But beware of “second system” effect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Know your limits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Be humble (reality helps you with this)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You will continue to learn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Building interesting systems is never easy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Like any worthwhile endeavor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Practice is a good teacher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Requires thoughtful introspection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Don’t learn </a:t>
            </a:r>
            <a:r>
              <a:rPr lang="en-US" sz="2000" i="1" dirty="0" smtClean="0"/>
              <a:t>only</a:t>
            </a:r>
            <a:r>
              <a:rPr lang="en-US" sz="2000" dirty="0" smtClean="0"/>
              <a:t> by trial and error!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Voraciously consume ideas </a:t>
            </a:r>
            <a:r>
              <a:rPr lang="en-US" sz="2000" i="1" dirty="0" smtClean="0"/>
              <a:t>and</a:t>
            </a:r>
            <a:r>
              <a:rPr lang="en-US" sz="2000" dirty="0" smtClean="0"/>
              <a:t> tools</a:t>
            </a:r>
          </a:p>
        </p:txBody>
      </p:sp>
    </p:spTree>
    <p:extLst>
      <p:ext uri="{BB962C8B-B14F-4D97-AF65-F5344CB8AC3E}">
        <p14:creationId xmlns:p14="http://schemas.microsoft.com/office/powerpoint/2010/main" val="9204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comes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Courses</a:t>
            </a:r>
          </a:p>
          <a:p>
            <a:pPr lvl="1"/>
            <a:r>
              <a:rPr lang="en-US" sz="2000" dirty="0" smtClean="0"/>
              <a:t>CSE 403 Software Engineering</a:t>
            </a:r>
          </a:p>
          <a:p>
            <a:pPr lvl="2"/>
            <a:r>
              <a:rPr lang="en-US" sz="2000" dirty="0" smtClean="0"/>
              <a:t>Focuses on requirements, software lifecycle, teamwork</a:t>
            </a:r>
          </a:p>
          <a:p>
            <a:pPr lvl="1"/>
            <a:r>
              <a:rPr lang="en-US" sz="2000" dirty="0" smtClean="0"/>
              <a:t>Capstone projects</a:t>
            </a:r>
          </a:p>
          <a:p>
            <a:pPr lvl="1"/>
            <a:r>
              <a:rPr lang="en-US" sz="2000" dirty="0" smtClean="0"/>
              <a:t>Any class that requires software design and implementation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Research</a:t>
            </a:r>
          </a:p>
          <a:p>
            <a:pPr lvl="1"/>
            <a:r>
              <a:rPr lang="en-US" sz="2000" dirty="0" smtClean="0"/>
              <a:t>In software engineering &amp; programming systems</a:t>
            </a:r>
          </a:p>
          <a:p>
            <a:pPr lvl="1"/>
            <a:r>
              <a:rPr lang="en-US" sz="2000" dirty="0" smtClean="0"/>
              <a:t>In any topic that involves software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Having an impact on the world</a:t>
            </a:r>
          </a:p>
          <a:p>
            <a:pPr lvl="1"/>
            <a:r>
              <a:rPr lang="en-US" sz="2000" dirty="0" smtClean="0"/>
              <a:t>Jobs (and job interviews)</a:t>
            </a:r>
          </a:p>
          <a:p>
            <a:pPr lvl="1"/>
            <a:r>
              <a:rPr lang="en-US" sz="2000" dirty="0" smtClean="0"/>
              <a:t>Larger programming projects</a:t>
            </a:r>
          </a:p>
        </p:txBody>
      </p:sp>
    </p:spTree>
    <p:extLst>
      <p:ext uri="{BB962C8B-B14F-4D97-AF65-F5344CB8AC3E}">
        <p14:creationId xmlns:p14="http://schemas.microsoft.com/office/powerpoint/2010/main" val="29995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3000"/>
              </a:lnSpc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/>
          </a:p>
          <a:p>
            <a:pPr marL="0" indent="0">
              <a:lnSpc>
                <a:spcPct val="93000"/>
              </a:lnSpc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System building is fun!</a:t>
            </a:r>
          </a:p>
          <a:p>
            <a:pPr lvl="1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It’s even more fun when you’re successful</a:t>
            </a:r>
          </a:p>
          <a:p>
            <a:pP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Pay attention to what matters</a:t>
            </a:r>
          </a:p>
          <a:p>
            <a:pPr lvl="1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Take advantage of the techniques and tools you’ve learned (and will learn!)</a:t>
            </a:r>
          </a:p>
          <a:p>
            <a:pPr marL="457200" lvl="1" indent="0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On a personal note:</a:t>
            </a:r>
          </a:p>
          <a:p>
            <a:pPr lvl="1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Don’t be a stranger: I love to hear how you do in CSE and beyond as alumni</a:t>
            </a:r>
          </a:p>
          <a:p>
            <a:pPr lvl="1"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Closing thoughts?</a:t>
            </a:r>
          </a:p>
          <a:p>
            <a:pPr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33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Reminder: course </a:t>
            </a:r>
            <a:r>
              <a:rPr lang="en-US" sz="2000" dirty="0" err="1" smtClean="0"/>
              <a:t>evals</a:t>
            </a:r>
            <a:endParaRPr lang="en-US" sz="2000" dirty="0" smtClean="0"/>
          </a:p>
          <a:p>
            <a:endParaRPr lang="en-US" sz="1000" dirty="0"/>
          </a:p>
          <a:p>
            <a:r>
              <a:rPr lang="en-US" sz="2000" dirty="0" smtClean="0"/>
              <a:t>Project demos</a:t>
            </a:r>
          </a:p>
          <a:p>
            <a:endParaRPr lang="en-US" sz="1000" dirty="0"/>
          </a:p>
          <a:p>
            <a:r>
              <a:rPr lang="en-US" sz="2000" dirty="0" smtClean="0"/>
              <a:t>Final-exam information</a:t>
            </a:r>
          </a:p>
          <a:p>
            <a:endParaRPr lang="en-US" sz="1000" dirty="0"/>
          </a:p>
          <a:p>
            <a:endParaRPr lang="en-US" sz="2000" dirty="0" smtClean="0"/>
          </a:p>
          <a:p>
            <a:r>
              <a:rPr lang="en-US" sz="2000" dirty="0" smtClean="0"/>
              <a:t>A look back at CSE 331</a:t>
            </a:r>
          </a:p>
          <a:p>
            <a:pPr lvl="1"/>
            <a:r>
              <a:rPr lang="en-US" sz="2000" dirty="0" smtClean="0"/>
              <a:t>High-level overview of main ideas and goals</a:t>
            </a:r>
          </a:p>
          <a:p>
            <a:pPr lvl="1"/>
            <a:r>
              <a:rPr lang="en-US" sz="2000" dirty="0" smtClean="0"/>
              <a:t>Connection to </a:t>
            </a:r>
            <a:r>
              <a:rPr lang="en-US" sz="2000" dirty="0" err="1" smtClean="0"/>
              <a:t>homeworks</a:t>
            </a:r>
            <a:endParaRPr lang="en-US" sz="2000" dirty="0" smtClean="0"/>
          </a:p>
          <a:p>
            <a:pPr lvl="1"/>
            <a:r>
              <a:rPr lang="en-US" sz="2000" dirty="0" smtClean="0"/>
              <a:t>Context</a:t>
            </a:r>
          </a:p>
          <a:p>
            <a:pPr lvl="1"/>
            <a:endParaRPr lang="en-US" sz="1000" dirty="0"/>
          </a:p>
          <a:p>
            <a:r>
              <a:rPr lang="en-US" sz="2000" dirty="0" smtClean="0"/>
              <a:t>Also:</a:t>
            </a:r>
          </a:p>
          <a:p>
            <a:pPr lvl="1"/>
            <a:r>
              <a:rPr lang="en-US" sz="2000" dirty="0" smtClean="0"/>
              <a:t>Thank-</a:t>
            </a:r>
            <a:r>
              <a:rPr lang="en-US" sz="2000" dirty="0" err="1" smtClean="0"/>
              <a:t>yous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289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Final-exam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Monday, </a:t>
            </a:r>
            <a:r>
              <a:rPr lang="en-US" sz="2000" dirty="0"/>
              <a:t>8</a:t>
            </a:r>
            <a:r>
              <a:rPr lang="en-US" sz="2000" dirty="0" smtClean="0"/>
              <a:t>:30-10:20 AM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Comprehensive </a:t>
            </a:r>
            <a:r>
              <a:rPr lang="en-US" sz="2000" dirty="0" smtClean="0"/>
              <a:t>but weighted </a:t>
            </a:r>
            <a:r>
              <a:rPr lang="en-US" sz="2000" dirty="0"/>
              <a:t>towards the 2</a:t>
            </a:r>
            <a:r>
              <a:rPr lang="en-US" sz="2000" baseline="30000" dirty="0"/>
              <a:t>nd</a:t>
            </a:r>
            <a:r>
              <a:rPr lang="en-US" sz="2000" dirty="0"/>
              <a:t> half of the course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Old exams on the web</a:t>
            </a:r>
          </a:p>
          <a:p>
            <a:pPr lvl="1"/>
            <a:r>
              <a:rPr lang="en-US" sz="2000" dirty="0"/>
              <a:t>Some questions won’t apply if we didn’t do </a:t>
            </a:r>
            <a:r>
              <a:rPr lang="en-US" sz="2000" dirty="0" smtClean="0"/>
              <a:t>similar things</a:t>
            </a:r>
          </a:p>
        </p:txBody>
      </p:sp>
    </p:spTree>
    <p:extLst>
      <p:ext uri="{BB962C8B-B14F-4D97-AF65-F5344CB8AC3E}">
        <p14:creationId xmlns:p14="http://schemas.microsoft.com/office/powerpoint/2010/main" val="22242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was it all about?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first….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Huge thanks to the folks who made it work</a:t>
            </a:r>
            <a:endParaRPr lang="en-US" sz="3000" dirty="0"/>
          </a:p>
        </p:txBody>
      </p:sp>
      <p:sp>
        <p:nvSpPr>
          <p:cNvPr id="5" name="AutoShape 2" descr="https://norfolk.cs.washington.edu/htbin-php/show_image.php?pid=22819"/>
          <p:cNvSpPr>
            <a:spLocks noChangeAspect="1" noChangeArrowheads="1"/>
          </p:cNvSpPr>
          <p:nvPr/>
        </p:nvSpPr>
        <p:spPr bwMode="auto">
          <a:xfrm>
            <a:off x="155575" y="-1828800"/>
            <a:ext cx="253365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https://norfolk.cs.washington.edu/htbin-php/show_image.php?pid=228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s://norfolk.cs.washington.edu/htbin-php/show_image.php?pid=228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Course staff: Vinod, Chris, Justin, Deric, Cindy</a:t>
            </a: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Special thanks to all of you for lots of good test questions </a:t>
            </a:r>
            <a:r>
              <a:rPr lang="en-US" sz="2000" dirty="0" smtClean="0">
                <a:sym typeface="Wingdings"/>
              </a:rPr>
              <a:t>:)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i="1" dirty="0" smtClean="0"/>
              <a:t>This course is itself a sophisticated system </a:t>
            </a:r>
          </a:p>
          <a:p>
            <a:pPr algn="ctr">
              <a:buNone/>
            </a:pPr>
            <a:r>
              <a:rPr lang="en-US" sz="2000" i="1" dirty="0" smtClean="0"/>
              <a:t>requiring design, implementation, and </a:t>
            </a:r>
            <a:r>
              <a:rPr lang="en-US" sz="2000" b="1" i="1" dirty="0" smtClean="0"/>
              <a:t>debugging</a:t>
            </a:r>
            <a:r>
              <a:rPr lang="en-US" sz="2000" i="1" dirty="0" smtClean="0"/>
              <a:t> ;)</a:t>
            </a:r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0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43B81"/>
                </a:solidFill>
                <a:latin typeface="Helvetica" charset="0"/>
                <a:ea typeface="Helvetica" charset="0"/>
                <a:cs typeface="Helvetica" charset="0"/>
              </a:rPr>
              <a:t>Credits</a:t>
            </a:r>
            <a:endParaRPr lang="en-US" dirty="0">
              <a:solidFill>
                <a:srgbClr val="443B8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Great course material based on work by: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Michael Ernst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Hal Perkins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Dan Grossman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David </a:t>
            </a:r>
            <a:r>
              <a:rPr lang="en-US" sz="2800" dirty="0" err="1" smtClean="0">
                <a:latin typeface="Helvetica" charset="0"/>
                <a:ea typeface="Helvetica" charset="0"/>
                <a:cs typeface="Helvetica" charset="0"/>
              </a:rPr>
              <a:t>Notkin</a:t>
            </a:r>
            <a:endParaRPr lang="en-US" sz="2800" dirty="0" smtClean="0">
              <a:latin typeface="Helvetica" charset="0"/>
              <a:ea typeface="Helvetica" charset="0"/>
              <a:cs typeface="Helvetica" charset="0"/>
            </a:endParaRP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Dozens of amazing TAs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Hundreds of incredible students (you!)</a:t>
            </a:r>
          </a:p>
        </p:txBody>
      </p:sp>
    </p:spTree>
    <p:extLst>
      <p:ext uri="{BB962C8B-B14F-4D97-AF65-F5344CB8AC3E}">
        <p14:creationId xmlns:p14="http://schemas.microsoft.com/office/powerpoint/2010/main" val="553272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pPr marL="0" indent="0" algn="ctr">
              <a:buNone/>
            </a:pPr>
            <a:r>
              <a:rPr lang="en-US" i="1" dirty="0"/>
              <a:t>F</a:t>
            </a:r>
            <a:r>
              <a:rPr lang="en-US" i="1" dirty="0" smtClean="0"/>
              <a:t>rom our first lecture…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429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weeks ago: Welcome!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We have 10 weeks to move well beyond novice </a:t>
            </a:r>
            <a:r>
              <a:rPr lang="en-US" sz="2000" i="1" dirty="0" smtClean="0"/>
              <a:t>programmer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sz="2000" dirty="0" smtClean="0"/>
              <a:t>Larger programs</a:t>
            </a:r>
          </a:p>
          <a:p>
            <a:pPr lvl="1"/>
            <a:r>
              <a:rPr lang="en-US" sz="2000" dirty="0" smtClean="0"/>
              <a:t>Small programs are easy: “code it up”</a:t>
            </a:r>
          </a:p>
          <a:p>
            <a:pPr lvl="1"/>
            <a:r>
              <a:rPr lang="en-US" sz="2000" dirty="0" smtClean="0"/>
              <a:t>Complexity changes everything: “design an artifact”</a:t>
            </a:r>
          </a:p>
          <a:p>
            <a:pPr lvl="1"/>
            <a:r>
              <a:rPr lang="en-US" sz="2000" dirty="0" smtClean="0"/>
              <a:t>Analogy: using hammers and saws vs. making cabinets (but not yet building houses)</a:t>
            </a:r>
          </a:p>
          <a:p>
            <a:endParaRPr lang="en-US" sz="600" dirty="0" smtClean="0"/>
          </a:p>
          <a:p>
            <a:pPr marL="0" indent="0">
              <a:buNone/>
            </a:pPr>
            <a:r>
              <a:rPr lang="en-US" sz="2000" dirty="0" smtClean="0"/>
              <a:t>Principled, systematic software: What does “it’s right” mean? How do we know “it’s right”?  What are best practices for “getting it right”?</a:t>
            </a:r>
          </a:p>
          <a:p>
            <a:endParaRPr lang="en-US" sz="600" dirty="0" smtClean="0"/>
          </a:p>
          <a:p>
            <a:pPr marL="0" indent="0">
              <a:buNone/>
            </a:pPr>
            <a:r>
              <a:rPr lang="en-US" sz="2000" dirty="0" smtClean="0"/>
              <a:t>Effective use of languages and tools: Java, IDEs, debuggers, </a:t>
            </a:r>
            <a:r>
              <a:rPr lang="en-US" sz="2000" dirty="0" err="1" smtClean="0"/>
              <a:t>JUnit</a:t>
            </a:r>
            <a:r>
              <a:rPr lang="en-US" sz="2000" dirty="0" smtClean="0"/>
              <a:t>, </a:t>
            </a:r>
            <a:r>
              <a:rPr lang="en-US" sz="2000" dirty="0" err="1" smtClean="0"/>
              <a:t>JavaDoc</a:t>
            </a:r>
            <a:r>
              <a:rPr lang="en-US" sz="2000" dirty="0" smtClean="0"/>
              <a:t>, </a:t>
            </a:r>
            <a:r>
              <a:rPr lang="en-US" sz="2000" dirty="0" err="1" smtClean="0"/>
              <a:t>git</a:t>
            </a:r>
            <a:r>
              <a:rPr lang="en-US" sz="2000" dirty="0" smtClean="0"/>
              <a:t>, Checker Framework, …</a:t>
            </a:r>
          </a:p>
          <a:p>
            <a:pPr lvl="1"/>
            <a:r>
              <a:rPr lang="en-US" sz="2000" dirty="0" smtClean="0"/>
              <a:t>Principles are ultimately more important than details</a:t>
            </a:r>
          </a:p>
          <a:p>
            <a:pPr lvl="2"/>
            <a:r>
              <a:rPr lang="en-US" sz="2000" dirty="0" smtClean="0"/>
              <a:t>You will forever learn details of new tools/versions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66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weeks ago: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CSE 331 will teach you to how to write correct programs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What does it mean for a program to be </a:t>
            </a:r>
            <a:r>
              <a:rPr lang="en-US" sz="2000" dirty="0" smtClean="0">
                <a:solidFill>
                  <a:srgbClr val="0000FF"/>
                </a:solidFill>
              </a:rPr>
              <a:t>correct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Specifications</a:t>
            </a:r>
          </a:p>
          <a:p>
            <a:pPr lvl="1"/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What are ways to </a:t>
            </a:r>
            <a:r>
              <a:rPr lang="en-US" sz="2000" dirty="0" smtClean="0">
                <a:solidFill>
                  <a:srgbClr val="0000FF"/>
                </a:solidFill>
              </a:rPr>
              <a:t>achieve correctness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Principled design and development</a:t>
            </a:r>
          </a:p>
          <a:p>
            <a:pPr lvl="1"/>
            <a:r>
              <a:rPr lang="en-US" sz="2000" dirty="0" smtClean="0"/>
              <a:t>Abstraction and modularity</a:t>
            </a:r>
          </a:p>
          <a:p>
            <a:pPr lvl="1"/>
            <a:r>
              <a:rPr lang="en-US" sz="2000" dirty="0" smtClean="0"/>
              <a:t>Documentation</a:t>
            </a:r>
          </a:p>
          <a:p>
            <a:pPr lvl="1"/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What are ways to </a:t>
            </a:r>
            <a:r>
              <a:rPr lang="en-US" sz="2000" dirty="0" smtClean="0">
                <a:solidFill>
                  <a:srgbClr val="0000FF"/>
                </a:solidFill>
              </a:rPr>
              <a:t>verify correctness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Testing</a:t>
            </a:r>
          </a:p>
          <a:p>
            <a:pPr lvl="1"/>
            <a:r>
              <a:rPr lang="en-US" sz="2000" dirty="0" smtClean="0"/>
              <a:t>Reasoning and verification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83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22244</TotalTime>
  <Words>827</Words>
  <Application>Microsoft Macintosh PowerPoint</Application>
  <PresentationFormat>On-screen Show (4:3)</PresentationFormat>
  <Paragraphs>191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Helvetica</vt:lpstr>
      <vt:lpstr>Symbol</vt:lpstr>
      <vt:lpstr>Times New Roman</vt:lpstr>
      <vt:lpstr>Wingdings</vt:lpstr>
      <vt:lpstr>simple</vt:lpstr>
      <vt:lpstr>CSE 331 Software Design and Implementation</vt:lpstr>
      <vt:lpstr>Today</vt:lpstr>
      <vt:lpstr>Final-exam information</vt:lpstr>
      <vt:lpstr>CSE 331</vt:lpstr>
      <vt:lpstr>Huge thanks to the folks who made it work</vt:lpstr>
      <vt:lpstr>Credits</vt:lpstr>
      <vt:lpstr>PowerPoint Presentation</vt:lpstr>
      <vt:lpstr>10 weeks ago: Welcome!</vt:lpstr>
      <vt:lpstr>10 weeks ago: Goals</vt:lpstr>
      <vt:lpstr>10 weeks ago: Managing complexity</vt:lpstr>
      <vt:lpstr>PowerPoint Presentation</vt:lpstr>
      <vt:lpstr>Divide and conquer: Modularity, abstraction, specs</vt:lpstr>
      <vt:lpstr>How CSE 331 fits together</vt:lpstr>
      <vt:lpstr>We’ve come far in CSE 331!</vt:lpstr>
      <vt:lpstr>PowerPoint Presentation</vt:lpstr>
      <vt:lpstr>PowerPoint Presentation</vt:lpstr>
      <vt:lpstr>What you will learn later</vt:lpstr>
      <vt:lpstr>What comes next?</vt:lpstr>
      <vt:lpstr>Final slide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Zachary L. Tatlock</cp:lastModifiedBy>
  <cp:revision>395</cp:revision>
  <cp:lastPrinted>2016-03-11T17:21:06Z</cp:lastPrinted>
  <dcterms:created xsi:type="dcterms:W3CDTF">2012-02-17T18:07:42Z</dcterms:created>
  <dcterms:modified xsi:type="dcterms:W3CDTF">2016-03-11T18:13:26Z</dcterms:modified>
</cp:coreProperties>
</file>