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49"/>
  </p:notesMasterIdLst>
  <p:sldIdLst>
    <p:sldId id="256" r:id="rId2"/>
    <p:sldId id="257" r:id="rId3"/>
    <p:sldId id="322" r:id="rId4"/>
    <p:sldId id="280" r:id="rId5"/>
    <p:sldId id="281" r:id="rId6"/>
    <p:sldId id="323" r:id="rId7"/>
    <p:sldId id="282" r:id="rId8"/>
    <p:sldId id="279" r:id="rId9"/>
    <p:sldId id="293" r:id="rId10"/>
    <p:sldId id="283" r:id="rId11"/>
    <p:sldId id="324" r:id="rId12"/>
    <p:sldId id="320" r:id="rId13"/>
    <p:sldId id="285" r:id="rId14"/>
    <p:sldId id="290" r:id="rId15"/>
    <p:sldId id="291" r:id="rId16"/>
    <p:sldId id="292" r:id="rId17"/>
    <p:sldId id="286" r:id="rId18"/>
    <p:sldId id="287" r:id="rId19"/>
    <p:sldId id="288" r:id="rId20"/>
    <p:sldId id="289" r:id="rId21"/>
    <p:sldId id="321"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Bare" initials="J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A57AD4-2772-4D11-950D-7102491A6E6D}">
  <a:tblStyle styleId="{5CA57AD4-2772-4D11-950D-7102491A6E6D}"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1377451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11</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56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06" name="Shape 2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13</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3108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65" name="Shape 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14</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17</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9761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18</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573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19</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920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20</a:t>
            </a:fld>
            <a:endParaRPr lang="en"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9349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2495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62799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3859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31308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69339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46" name="Shape 3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2435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32771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63658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31570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78553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9124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63651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38094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92909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74808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74663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5280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85029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275416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87590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0079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39405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4672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110190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06558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04822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416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0613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06137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Demo these shortcuts and their uses briefly</a:t>
            </a:r>
          </a:p>
        </p:txBody>
      </p:sp>
      <p:sp>
        <p:nvSpPr>
          <p:cNvPr id="297" name="Shape 2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6625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1610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161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3886198"/>
            <a:ext cx="9144000" cy="29721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0" name="Shape 10"/>
          <p:cNvCxnSpPr/>
          <p:nvPr/>
        </p:nvCxnSpPr>
        <p:spPr>
          <a:xfrm>
            <a:off x="0" y="3886198"/>
            <a:ext cx="9144000" cy="0"/>
          </a:xfrm>
          <a:prstGeom prst="straightConnector1">
            <a:avLst/>
          </a:prstGeom>
          <a:noFill/>
          <a:ln w="28575" cap="flat">
            <a:solidFill>
              <a:schemeClr val="dk1"/>
            </a:solidFill>
            <a:prstDash val="solid"/>
            <a:round/>
            <a:headEnd type="none" w="med" len="med"/>
            <a:tailEnd type="none" w="med" len="med"/>
          </a:ln>
        </p:spPr>
      </p:cxnSp>
      <p:sp>
        <p:nvSpPr>
          <p:cNvPr id="11" name="Shape 11"/>
          <p:cNvSpPr txBox="1">
            <a:spLocks noGrp="1"/>
          </p:cNvSpPr>
          <p:nvPr>
            <p:ph type="ctrTitle"/>
          </p:nvPr>
        </p:nvSpPr>
        <p:spPr>
          <a:xfrm>
            <a:off x="685800" y="2157750"/>
            <a:ext cx="7772400" cy="1650900"/>
          </a:xfrm>
          <a:prstGeom prst="rect">
            <a:avLst/>
          </a:prstGeom>
        </p:spPr>
        <p:txBody>
          <a:bodyPr lIns="91425" tIns="91425" rIns="91425" bIns="91425" anchor="b" anchorCtr="0"/>
          <a:lstStyle>
            <a:lvl1pPr>
              <a:spcBef>
                <a:spcPts val="0"/>
              </a:spcBef>
              <a:buClr>
                <a:schemeClr val="dk2"/>
              </a:buClr>
              <a:buSzPct val="100000"/>
              <a:defRPr sz="4800">
                <a:solidFill>
                  <a:schemeClr val="dk2"/>
                </a:solidFill>
              </a:defRPr>
            </a:lvl1pPr>
            <a:lvl2pPr>
              <a:spcBef>
                <a:spcPts val="0"/>
              </a:spcBef>
              <a:buClr>
                <a:schemeClr val="dk2"/>
              </a:buClr>
              <a:buSzPct val="100000"/>
              <a:defRPr sz="4800">
                <a:solidFill>
                  <a:schemeClr val="dk2"/>
                </a:solidFill>
              </a:defRPr>
            </a:lvl2pPr>
            <a:lvl3pPr>
              <a:spcBef>
                <a:spcPts val="0"/>
              </a:spcBef>
              <a:buClr>
                <a:schemeClr val="dk2"/>
              </a:buClr>
              <a:buSzPct val="100000"/>
              <a:defRPr sz="4800">
                <a:solidFill>
                  <a:schemeClr val="dk2"/>
                </a:solidFill>
              </a:defRPr>
            </a:lvl3pPr>
            <a:lvl4pPr>
              <a:spcBef>
                <a:spcPts val="0"/>
              </a:spcBef>
              <a:buClr>
                <a:schemeClr val="dk2"/>
              </a:buClr>
              <a:buSzPct val="100000"/>
              <a:defRPr sz="4800">
                <a:solidFill>
                  <a:schemeClr val="dk2"/>
                </a:solidFill>
              </a:defRPr>
            </a:lvl4pPr>
            <a:lvl5pPr>
              <a:spcBef>
                <a:spcPts val="0"/>
              </a:spcBef>
              <a:buClr>
                <a:schemeClr val="dk2"/>
              </a:buClr>
              <a:buSzPct val="100000"/>
              <a:defRPr sz="4800">
                <a:solidFill>
                  <a:schemeClr val="dk2"/>
                </a:solidFill>
              </a:defRPr>
            </a:lvl5pPr>
            <a:lvl6pPr>
              <a:spcBef>
                <a:spcPts val="0"/>
              </a:spcBef>
              <a:buClr>
                <a:schemeClr val="dk2"/>
              </a:buClr>
              <a:buSzPct val="100000"/>
              <a:defRPr sz="4800">
                <a:solidFill>
                  <a:schemeClr val="dk2"/>
                </a:solidFill>
              </a:defRPr>
            </a:lvl6pPr>
            <a:lvl7pPr>
              <a:spcBef>
                <a:spcPts val="0"/>
              </a:spcBef>
              <a:buClr>
                <a:schemeClr val="dk2"/>
              </a:buClr>
              <a:buSzPct val="100000"/>
              <a:defRPr sz="4800">
                <a:solidFill>
                  <a:schemeClr val="dk2"/>
                </a:solidFill>
              </a:defRPr>
            </a:lvl7pPr>
            <a:lvl8pPr>
              <a:spcBef>
                <a:spcPts val="0"/>
              </a:spcBef>
              <a:buClr>
                <a:schemeClr val="dk2"/>
              </a:buClr>
              <a:buSzPct val="100000"/>
              <a:defRPr sz="4800">
                <a:solidFill>
                  <a:schemeClr val="dk2"/>
                </a:solidFill>
              </a:defRPr>
            </a:lvl8pPr>
            <a:lvl9pPr>
              <a:spcBef>
                <a:spcPts val="0"/>
              </a:spcBef>
              <a:buClr>
                <a:schemeClr val="dk2"/>
              </a:buClr>
              <a:buSzPct val="100000"/>
              <a:defRPr sz="4800">
                <a:solidFill>
                  <a:schemeClr val="dk2"/>
                </a:solidFill>
              </a:defRPr>
            </a:lvl9pPr>
          </a:lstStyle>
          <a:p>
            <a:endParaRPr/>
          </a:p>
        </p:txBody>
      </p:sp>
      <p:sp>
        <p:nvSpPr>
          <p:cNvPr id="12" name="Shape 12"/>
          <p:cNvSpPr txBox="1">
            <a:spLocks noGrp="1"/>
          </p:cNvSpPr>
          <p:nvPr>
            <p:ph type="subTitle" idx="1"/>
          </p:nvPr>
        </p:nvSpPr>
        <p:spPr>
          <a:xfrm>
            <a:off x="685800" y="3953037"/>
            <a:ext cx="7772400" cy="1259700"/>
          </a:xfrm>
          <a:prstGeom prst="rect">
            <a:avLst/>
          </a:prstGeom>
        </p:spPr>
        <p:txBody>
          <a:bodyPr lIns="91425" tIns="91425" rIns="91425" bIns="91425" anchor="t" anchorCtr="0"/>
          <a:lstStyle>
            <a:lvl1pPr>
              <a:spcBef>
                <a:spcPts val="0"/>
              </a:spcBef>
              <a:buClr>
                <a:schemeClr val="lt2"/>
              </a:buClr>
              <a:buSzPct val="100000"/>
              <a:buNone/>
              <a:defRPr sz="3600">
                <a:solidFill>
                  <a:schemeClr val="lt2"/>
                </a:solidFill>
              </a:defRPr>
            </a:lvl1pPr>
            <a:lvl2pPr>
              <a:spcBef>
                <a:spcPts val="0"/>
              </a:spcBef>
              <a:buClr>
                <a:schemeClr val="lt2"/>
              </a:buClr>
              <a:buSzPct val="100000"/>
              <a:buNone/>
              <a:defRPr sz="3600">
                <a:solidFill>
                  <a:schemeClr val="lt2"/>
                </a:solidFill>
              </a:defRPr>
            </a:lvl2pPr>
            <a:lvl3pPr>
              <a:spcBef>
                <a:spcPts val="0"/>
              </a:spcBef>
              <a:buClr>
                <a:schemeClr val="lt2"/>
              </a:buClr>
              <a:buSzPct val="100000"/>
              <a:buNone/>
              <a:defRPr sz="3600">
                <a:solidFill>
                  <a:schemeClr val="lt2"/>
                </a:solidFill>
              </a:defRPr>
            </a:lvl3pPr>
            <a:lvl4pPr>
              <a:spcBef>
                <a:spcPts val="0"/>
              </a:spcBef>
              <a:buClr>
                <a:schemeClr val="lt2"/>
              </a:buClr>
              <a:buSzPct val="100000"/>
              <a:buNone/>
              <a:defRPr sz="3600">
                <a:solidFill>
                  <a:schemeClr val="lt2"/>
                </a:solidFill>
              </a:defRPr>
            </a:lvl4pPr>
            <a:lvl5pPr>
              <a:spcBef>
                <a:spcPts val="0"/>
              </a:spcBef>
              <a:buClr>
                <a:schemeClr val="lt2"/>
              </a:buClr>
              <a:buSzPct val="100000"/>
              <a:buNone/>
              <a:defRPr sz="3600">
                <a:solidFill>
                  <a:schemeClr val="lt2"/>
                </a:solidFill>
              </a:defRPr>
            </a:lvl5pPr>
            <a:lvl6pPr>
              <a:spcBef>
                <a:spcPts val="0"/>
              </a:spcBef>
              <a:buClr>
                <a:schemeClr val="lt2"/>
              </a:buClr>
              <a:buSzPct val="100000"/>
              <a:buNone/>
              <a:defRPr sz="3600">
                <a:solidFill>
                  <a:schemeClr val="lt2"/>
                </a:solidFill>
              </a:defRPr>
            </a:lvl6pPr>
            <a:lvl7pPr>
              <a:spcBef>
                <a:spcPts val="0"/>
              </a:spcBef>
              <a:buClr>
                <a:schemeClr val="lt2"/>
              </a:buClr>
              <a:buSzPct val="100000"/>
              <a:buNone/>
              <a:defRPr sz="3600">
                <a:solidFill>
                  <a:schemeClr val="lt2"/>
                </a:solidFill>
              </a:defRPr>
            </a:lvl7pPr>
            <a:lvl8pPr>
              <a:spcBef>
                <a:spcPts val="0"/>
              </a:spcBef>
              <a:buClr>
                <a:schemeClr val="lt2"/>
              </a:buClr>
              <a:buSzPct val="100000"/>
              <a:buNone/>
              <a:defRPr sz="3600">
                <a:solidFill>
                  <a:schemeClr val="lt2"/>
                </a:solidFill>
              </a:defRPr>
            </a:lvl8pPr>
            <a:lvl9pPr>
              <a:spcBef>
                <a:spcPts val="0"/>
              </a:spcBef>
              <a:buClr>
                <a:schemeClr val="lt2"/>
              </a:buClr>
              <a:buSzPct val="100000"/>
              <a:buNone/>
              <a:defRPr sz="3600">
                <a:solidFill>
                  <a:schemeClr val="lt2"/>
                </a:solidFill>
              </a:defRPr>
            </a:lvl9pPr>
          </a:lstStyle>
          <a:p>
            <a:endParaRPr/>
          </a:p>
        </p:txBody>
      </p:sp>
      <p:sp>
        <p:nvSpPr>
          <p:cNvPr id="13" name="Shape 1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6" name="Shape 16"/>
          <p:cNvCxnSpPr/>
          <p:nvPr/>
        </p:nvCxnSpPr>
        <p:spPr>
          <a:xfrm>
            <a:off x="0" y="1503571"/>
            <a:ext cx="9144000" cy="0"/>
          </a:xfrm>
          <a:prstGeom prst="straightConnector1">
            <a:avLst/>
          </a:prstGeom>
          <a:noFill/>
          <a:ln w="28575" cap="flat">
            <a:solidFill>
              <a:schemeClr val="dk1"/>
            </a:solidFill>
            <a:prstDash val="solid"/>
            <a:round/>
            <a:headEnd type="none" w="med" len="med"/>
            <a:tailEnd type="none" w="med" len="med"/>
          </a:ln>
        </p:spPr>
      </p:cxnSp>
      <p:sp>
        <p:nvSpPr>
          <p:cNvPr id="17" name="Shape 17"/>
          <p:cNvSpPr txBox="1">
            <a:spLocks noGrp="1"/>
          </p:cNvSpPr>
          <p:nvPr>
            <p:ph type="title"/>
          </p:nvPr>
        </p:nvSpPr>
        <p:spPr>
          <a:xfrm>
            <a:off x="457200" y="274637"/>
            <a:ext cx="8229600" cy="1143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2" name="Shape 22"/>
          <p:cNvCxnSpPr/>
          <p:nvPr/>
        </p:nvCxnSpPr>
        <p:spPr>
          <a:xfrm>
            <a:off x="0" y="1503571"/>
            <a:ext cx="9144000" cy="0"/>
          </a:xfrm>
          <a:prstGeom prst="straightConnector1">
            <a:avLst/>
          </a:prstGeom>
          <a:noFill/>
          <a:ln w="28575" cap="flat">
            <a:solidFill>
              <a:schemeClr val="dk1"/>
            </a:solidFill>
            <a:prstDash val="solid"/>
            <a:round/>
            <a:headEnd type="none" w="med" len="med"/>
            <a:tailEnd type="none" w="med" len="med"/>
          </a:ln>
        </p:spPr>
      </p:cxnSp>
      <p:sp>
        <p:nvSpPr>
          <p:cNvPr id="23" name="Shape 23"/>
          <p:cNvSpPr txBox="1">
            <a:spLocks noGrp="1"/>
          </p:cNvSpPr>
          <p:nvPr>
            <p:ph type="title"/>
          </p:nvPr>
        </p:nvSpPr>
        <p:spPr>
          <a:xfrm>
            <a:off x="457200" y="274637"/>
            <a:ext cx="8229600" cy="1143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9" name="Shape 29"/>
          <p:cNvCxnSpPr/>
          <p:nvPr/>
        </p:nvCxnSpPr>
        <p:spPr>
          <a:xfrm>
            <a:off x="0" y="1503571"/>
            <a:ext cx="9144000" cy="0"/>
          </a:xfrm>
          <a:prstGeom prst="straightConnector1">
            <a:avLst/>
          </a:prstGeom>
          <a:noFill/>
          <a:ln w="28575" cap="flat">
            <a:solidFill>
              <a:schemeClr val="dk1"/>
            </a:solidFill>
            <a:prstDash val="solid"/>
            <a:round/>
            <a:headEnd type="none" w="med" len="med"/>
            <a:tailEnd type="none" w="med" len="med"/>
          </a:ln>
        </p:spPr>
      </p:cxnSp>
      <p:sp>
        <p:nvSpPr>
          <p:cNvPr id="30" name="Shape 30"/>
          <p:cNvSpPr txBox="1">
            <a:spLocks noGrp="1"/>
          </p:cNvSpPr>
          <p:nvPr>
            <p:ph type="title"/>
          </p:nvPr>
        </p:nvSpPr>
        <p:spPr>
          <a:xfrm>
            <a:off x="457200" y="274637"/>
            <a:ext cx="8229600" cy="1143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p:nvPr/>
        </p:nvSpPr>
        <p:spPr>
          <a:xfrm>
            <a:off x="0" y="5633442"/>
            <a:ext cx="9144000" cy="12243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34" name="Shape 34"/>
          <p:cNvCxnSpPr/>
          <p:nvPr/>
        </p:nvCxnSpPr>
        <p:spPr>
          <a:xfrm>
            <a:off x="0" y="5633442"/>
            <a:ext cx="9144000" cy="0"/>
          </a:xfrm>
          <a:prstGeom prst="straightConnector1">
            <a:avLst/>
          </a:prstGeom>
          <a:noFill/>
          <a:ln w="28575" cap="flat">
            <a:solidFill>
              <a:schemeClr val="dk1"/>
            </a:solidFill>
            <a:prstDash val="solid"/>
            <a:round/>
            <a:headEnd type="none" w="med" len="med"/>
            <a:tailEnd type="none" w="med" len="med"/>
          </a:ln>
        </p:spPr>
      </p:cxnSp>
      <p:sp>
        <p:nvSpPr>
          <p:cNvPr id="35" name="Shape 35"/>
          <p:cNvSpPr txBox="1">
            <a:spLocks noGrp="1"/>
          </p:cNvSpPr>
          <p:nvPr>
            <p:ph type="body" idx="1"/>
          </p:nvPr>
        </p:nvSpPr>
        <p:spPr>
          <a:xfrm>
            <a:off x="457200" y="5875079"/>
            <a:ext cx="8229600" cy="692700"/>
          </a:xfrm>
          <a:prstGeom prst="rect">
            <a:avLst/>
          </a:prstGeom>
        </p:spPr>
        <p:txBody>
          <a:bodyPr lIns="91425" tIns="91425" rIns="91425" bIns="91425" anchor="t" anchorCtr="0"/>
          <a:lstStyle>
            <a:lvl1pPr algn="ctr">
              <a:spcBef>
                <a:spcPts val="0"/>
              </a:spcBef>
              <a:buClr>
                <a:schemeClr val="lt1"/>
              </a:buClr>
              <a:buSzPct val="100000"/>
              <a:buNone/>
              <a:defRPr sz="1800">
                <a:solidFill>
                  <a:schemeClr val="lt1"/>
                </a:solidFill>
              </a:defRPr>
            </a:lvl1pPr>
          </a:lstStyle>
          <a:p>
            <a:endParaRPr/>
          </a:p>
        </p:txBody>
      </p:sp>
      <p:sp>
        <p:nvSpPr>
          <p:cNvPr id="36" name="Shape 3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152718"/>
            <a:ext cx="5791200" cy="1371599"/>
          </a:xfrm>
          <a:prstGeom prst="rect">
            <a:avLst/>
          </a:prstGeom>
          <a:noFill/>
          <a:ln>
            <a:noFill/>
          </a:ln>
        </p:spPr>
        <p:txBody>
          <a:bodyPr lIns="91425" tIns="91425" rIns="91425" bIns="91425" anchor="b" anchorCtr="0"/>
          <a:lstStyle>
            <a:lvl1pPr algn="l" rtl="0">
              <a:spcBef>
                <a:spcPts val="0"/>
              </a:spcBef>
              <a:buClr>
                <a:schemeClr val="dk2"/>
              </a:buClr>
              <a:buFont typeface="Arial Black"/>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752600"/>
            <a:ext cx="7619999" cy="4373700"/>
          </a:xfrm>
          <a:prstGeom prst="rect">
            <a:avLst/>
          </a:prstGeom>
          <a:noFill/>
          <a:ln>
            <a:noFill/>
          </a:ln>
        </p:spPr>
        <p:txBody>
          <a:bodyPr lIns="91425" tIns="91425" rIns="91425" bIns="91425" anchor="t" anchorCtr="0"/>
          <a:lstStyle>
            <a:lvl1pPr marL="0" indent="0" algn="l" rtl="0">
              <a:spcBef>
                <a:spcPts val="400"/>
              </a:spcBef>
              <a:spcAft>
                <a:spcPts val="600"/>
              </a:spcAft>
              <a:buClr>
                <a:schemeClr val="dk1"/>
              </a:buClr>
              <a:buFont typeface="Arial"/>
              <a:buNone/>
              <a:defRPr/>
            </a:lvl1pPr>
            <a:lvl2pPr marL="457200" indent="-63500" algn="l" rtl="0">
              <a:spcBef>
                <a:spcPts val="400"/>
              </a:spcBef>
              <a:buClr>
                <a:schemeClr val="dk2"/>
              </a:buClr>
              <a:buFont typeface="Arial"/>
              <a:buChar char="•"/>
              <a:defRPr/>
            </a:lvl2pPr>
            <a:lvl3pPr marL="1143000" indent="-114300" algn="l" rtl="0">
              <a:spcBef>
                <a:spcPts val="360"/>
              </a:spcBef>
              <a:buClr>
                <a:schemeClr val="dk2"/>
              </a:buClr>
              <a:buFont typeface="Arial"/>
              <a:buChar char="•"/>
              <a:defRPr/>
            </a:lvl3pPr>
            <a:lvl4pPr marL="1600200" indent="-114300" algn="l" rtl="0">
              <a:spcBef>
                <a:spcPts val="360"/>
              </a:spcBef>
              <a:buClr>
                <a:schemeClr val="dk2"/>
              </a:buClr>
              <a:buFont typeface="Arial"/>
              <a:buChar char="•"/>
              <a:defRPr/>
            </a:lvl4pPr>
            <a:lvl5pPr marL="2057400" indent="-114300" algn="l" rtl="0">
              <a:spcBef>
                <a:spcPts val="360"/>
              </a:spcBef>
              <a:buClr>
                <a:schemeClr val="dk2"/>
              </a:buClr>
              <a:buFont typeface="Arial"/>
              <a:buChar char="•"/>
              <a:defRPr/>
            </a:lvl5pPr>
            <a:lvl6pPr marL="2514600" indent="-127000" algn="l" rtl="0">
              <a:spcBef>
                <a:spcPts val="320"/>
              </a:spcBef>
              <a:buClr>
                <a:schemeClr val="dk2"/>
              </a:buClr>
              <a:buFont typeface="Arial"/>
              <a:buChar char="•"/>
              <a:defRPr/>
            </a:lvl6pPr>
            <a:lvl7pPr marL="2971800" indent="-127000" algn="l" rtl="0">
              <a:spcBef>
                <a:spcPts val="320"/>
              </a:spcBef>
              <a:buClr>
                <a:schemeClr val="dk2"/>
              </a:buClr>
              <a:buFont typeface="Arial"/>
              <a:buChar char="•"/>
              <a:defRPr/>
            </a:lvl7pPr>
            <a:lvl8pPr marL="3429000" indent="-127000" algn="l" rtl="0">
              <a:spcBef>
                <a:spcPts val="320"/>
              </a:spcBef>
              <a:buClr>
                <a:schemeClr val="dk2"/>
              </a:buClr>
              <a:buFont typeface="Arial"/>
              <a:buChar char="•"/>
              <a:defRPr/>
            </a:lvl8pPr>
            <a:lvl9pPr marL="3886200" indent="-127000" algn="l" rtl="0">
              <a:spcBef>
                <a:spcPts val="320"/>
              </a:spcBef>
              <a:buClr>
                <a:schemeClr val="dk2"/>
              </a:buClr>
              <a:buFont typeface="Arial"/>
              <a:buChar char="•"/>
              <a:defRPr/>
            </a:lvl9pPr>
          </a:lstStyle>
          <a:p>
            <a:endParaRPr/>
          </a:p>
        </p:txBody>
      </p:sp>
      <p:sp>
        <p:nvSpPr>
          <p:cNvPr id="42" name="Shape 42"/>
          <p:cNvSpPr txBox="1">
            <a:spLocks noGrp="1"/>
          </p:cNvSpPr>
          <p:nvPr>
            <p:ph type="dt" idx="10"/>
          </p:nvPr>
        </p:nvSpPr>
        <p:spPr>
          <a:xfrm>
            <a:off x="457200" y="6172201"/>
            <a:ext cx="3429000" cy="30479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457200" y="6492875"/>
            <a:ext cx="3429000" cy="28349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rot="-5400000">
            <a:off x="8227475" y="5885620"/>
            <a:ext cx="1315499" cy="365099"/>
          </a:xfrm>
          <a:prstGeom prst="rect">
            <a:avLst/>
          </a:prstGeom>
          <a:noFill/>
          <a:ln>
            <a:noFill/>
          </a:ln>
        </p:spPr>
        <p:txBody>
          <a:bodyPr lIns="91425" tIns="45700" rIns="91425" bIns="45700" anchor="ctr" anchorCtr="0">
            <a:noAutofit/>
          </a:bodyPr>
          <a:lstStyle>
            <a:lvl1pPr marL="0" marR="0" indent="0" algn="l" rtl="0">
              <a:spcBef>
                <a:spcPts val="0"/>
              </a:spcBef>
              <a:buNone/>
              <a:defRPr sz="2400" b="1" i="0" u="none" strike="noStrike" cap="none" baseline="0">
                <a:solidFill>
                  <a:schemeClr val="dk2"/>
                </a:solidFill>
                <a:latin typeface="Arial"/>
                <a:ea typeface="Arial"/>
                <a:cs typeface="Arial"/>
                <a:sym typeface="Arial"/>
              </a:defRPr>
            </a:lvl1pPr>
          </a:lstStyle>
          <a:p>
            <a:pPr marL="0" lvl="0" indent="0">
              <a:spcBef>
                <a:spcPts val="0"/>
              </a:spcBef>
              <a:buSzPct val="25000"/>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lstStyle>
            <a:lvl1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1pPr>
            <a:lvl2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2pPr>
            <a:lvl3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3pPr>
            <a:lvl4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4pPr>
            <a:lvl5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5pPr>
            <a:lvl6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6pPr>
            <a:lvl7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7pPr>
            <a:lvl8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8pPr>
            <a:lvl9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latin typeface="Trebuchet MS"/>
                <a:ea typeface="Trebuchet MS"/>
                <a:cs typeface="Trebuchet MS"/>
                <a:sym typeface="Trebuchet MS"/>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cseNetID@attu.cs.washington.edu"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courses.cs.washington.edu/courses/cse331/15sp/tools/WorkingAtHome.html#remote-attu"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courses.cs.washington.edu/courses/cse331/15sp/tools/versioncontrol.html#SetUpCommandLi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hyperlink" Target="http://courses.cs.washington.edu/courses/cse331/16wi/tools/versioncontrol.html" TargetMode="External"/><Relationship Id="rId3" Type="http://schemas.openxmlformats.org/officeDocument/2006/relationships/hyperlink" Target="http://courses.cs.washington.edu/courses/cse331/16wi/#ref" TargetMode="External"/><Relationship Id="rId7" Type="http://schemas.openxmlformats.org/officeDocument/2006/relationships/hyperlink" Target="http://courses.cs.washington.edu/courses/cse331/16wi/tools/eclipse_reference.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courses.cs.washington.edu/courses/cse331/16wi/tools/editing-compiling.html" TargetMode="External"/><Relationship Id="rId5" Type="http://schemas.openxmlformats.org/officeDocument/2006/relationships/hyperlink" Target="http://courses.cs.washington.edu/courses/cse331/16wi/tools/WorkingAtHome.html" TargetMode="External"/><Relationship Id="rId4" Type="http://schemas.openxmlformats.org/officeDocument/2006/relationships/hyperlink" Target="http://courses.cs.washington.edu/courses/cse331/16wi/tools/basicSetup.html" TargetMode="External"/><Relationship Id="rId9" Type="http://schemas.openxmlformats.org/officeDocument/2006/relationships/hyperlink" Target="http://courses.cs.washington.edu/courses/cse331/16wi/tools/turnin.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685800" y="838200"/>
            <a:ext cx="7772400" cy="2590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buClr>
                <a:schemeClr val="dk1"/>
              </a:buClr>
              <a:buSzPct val="25000"/>
              <a:buFont typeface="Arial Black"/>
              <a:buNone/>
            </a:pPr>
            <a:r>
              <a:rPr lang="en" sz="5950">
                <a:solidFill>
                  <a:schemeClr val="dk1"/>
                </a:solidFill>
                <a:latin typeface="Source Sans Pro"/>
                <a:ea typeface="Source Sans Pro"/>
                <a:cs typeface="Source Sans Pro"/>
                <a:sym typeface="Source Sans Pro"/>
              </a:rPr>
              <a:t>SECTION 2:</a:t>
            </a:r>
            <a:r>
              <a:rPr lang="en" sz="5950" b="0">
                <a:solidFill>
                  <a:schemeClr val="dk1"/>
                </a:solidFill>
                <a:latin typeface="Source Sans Pro"/>
                <a:ea typeface="Source Sans Pro"/>
                <a:cs typeface="Source Sans Pro"/>
                <a:sym typeface="Source Sans Pro"/>
              </a:rPr>
              <a:t/>
            </a:r>
            <a:br>
              <a:rPr lang="en" sz="5950" b="0">
                <a:solidFill>
                  <a:schemeClr val="dk1"/>
                </a:solidFill>
                <a:latin typeface="Source Sans Pro"/>
                <a:ea typeface="Source Sans Pro"/>
                <a:cs typeface="Source Sans Pro"/>
                <a:sym typeface="Source Sans Pro"/>
              </a:rPr>
            </a:br>
            <a:r>
              <a:rPr lang="en" sz="4950" b="0">
                <a:solidFill>
                  <a:schemeClr val="dk1"/>
                </a:solidFill>
                <a:latin typeface="Source Sans Pro"/>
                <a:ea typeface="Source Sans Pro"/>
                <a:cs typeface="Source Sans Pro"/>
                <a:sym typeface="Source Sans Pro"/>
              </a:rPr>
              <a:t>HW3 Setup</a:t>
            </a:r>
          </a:p>
        </p:txBody>
      </p:sp>
      <p:sp>
        <p:nvSpPr>
          <p:cNvPr id="47" name="Shape 47"/>
          <p:cNvSpPr txBox="1"/>
          <p:nvPr/>
        </p:nvSpPr>
        <p:spPr>
          <a:xfrm>
            <a:off x="685800" y="4267200"/>
            <a:ext cx="5257799" cy="3692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
        <p:nvSpPr>
          <p:cNvPr id="48" name="Shape 48"/>
          <p:cNvSpPr txBox="1"/>
          <p:nvPr/>
        </p:nvSpPr>
        <p:spPr>
          <a:xfrm>
            <a:off x="533400" y="4457700"/>
            <a:ext cx="8229600" cy="1143299"/>
          </a:xfrm>
          <a:prstGeom prst="rect">
            <a:avLst/>
          </a:prstGeom>
          <a:noFill/>
          <a:ln>
            <a:noFill/>
          </a:ln>
        </p:spPr>
        <p:txBody>
          <a:bodyPr lIns="91425" tIns="45700" rIns="91425" bIns="45700" anchor="t" anchorCtr="0">
            <a:noAutofit/>
          </a:bodyPr>
          <a:lstStyle/>
          <a:p>
            <a:pPr lvl="0" algn="ctr" rtl="0">
              <a:spcBef>
                <a:spcPts val="560"/>
              </a:spcBef>
              <a:buClr>
                <a:srgbClr val="888888"/>
              </a:buClr>
              <a:buSzPct val="25000"/>
              <a:buFont typeface="Arial"/>
              <a:buNone/>
            </a:pPr>
            <a:r>
              <a:rPr lang="en" sz="2800" dirty="0" smtClean="0">
                <a:solidFill>
                  <a:srgbClr val="888888"/>
                </a:solidFill>
                <a:latin typeface="Arial Black"/>
                <a:ea typeface="Source Sans Pro"/>
                <a:cs typeface="Source Sans Pro"/>
                <a:sym typeface="Arial Black"/>
              </a:rPr>
              <a:t>Justin Bare and Deric Pang</a:t>
            </a:r>
            <a:r>
              <a:rPr lang="en" sz="2800" dirty="0" smtClean="0">
                <a:solidFill>
                  <a:srgbClr val="888888"/>
                </a:solidFill>
                <a:latin typeface="Source Sans Pro"/>
                <a:ea typeface="Source Sans Pro"/>
                <a:cs typeface="Source Sans Pro"/>
                <a:sym typeface="Source Sans Pro"/>
              </a:rPr>
              <a:t> </a:t>
            </a:r>
            <a:endParaRPr lang="en" sz="2800" dirty="0">
              <a:solidFill>
                <a:srgbClr val="888888"/>
              </a:solidFill>
              <a:latin typeface="Source Sans Pro"/>
              <a:ea typeface="Source Sans Pro"/>
              <a:cs typeface="Source Sans Pro"/>
              <a:sym typeface="Source Sans Pro"/>
            </a:endParaRPr>
          </a:p>
          <a:p>
            <a:pPr marL="0" marR="0" lvl="0" indent="0" algn="ctr" rtl="0">
              <a:spcBef>
                <a:spcPts val="560"/>
              </a:spcBef>
              <a:buClr>
                <a:srgbClr val="888888"/>
              </a:buClr>
              <a:buFont typeface="Arial"/>
              <a:buNone/>
            </a:pPr>
            <a:endParaRPr sz="2800" dirty="0">
              <a:solidFill>
                <a:srgbClr val="888888"/>
              </a:solidFill>
              <a:latin typeface="Source Sans Pro"/>
              <a:ea typeface="Source Sans Pro"/>
              <a:cs typeface="Source Sans Pro"/>
              <a:sym typeface="Source Sans Pro"/>
            </a:endParaRPr>
          </a:p>
        </p:txBody>
      </p:sp>
      <p:sp>
        <p:nvSpPr>
          <p:cNvPr id="49" name="Shape 49"/>
          <p:cNvSpPr txBox="1"/>
          <p:nvPr/>
        </p:nvSpPr>
        <p:spPr>
          <a:xfrm>
            <a:off x="457200" y="6324600"/>
            <a:ext cx="8381999" cy="3692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1800" b="0" i="0" u="none" strike="noStrike" cap="none" baseline="0">
                <a:solidFill>
                  <a:schemeClr val="dk1"/>
                </a:solidFill>
                <a:latin typeface="Arial"/>
                <a:ea typeface="Arial"/>
                <a:cs typeface="Arial"/>
                <a:sym typeface="Arial"/>
              </a:rPr>
              <a:t>slides borrowed and adapted from Alex Mariakis and CSE 390a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152722"/>
            <a:ext cx="8229600" cy="8871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Black"/>
              <a:buNone/>
            </a:pPr>
            <a:r>
              <a:rPr lang="en-US" b="0" dirty="0" smtClean="0">
                <a:solidFill>
                  <a:schemeClr val="dk2"/>
                </a:solidFill>
                <a:latin typeface="Arial Black"/>
                <a:ea typeface="Arial Black"/>
                <a:cs typeface="Arial Black"/>
                <a:sym typeface="Arial Black"/>
              </a:rPr>
              <a:t>DEVELOPMENT PROCESS</a:t>
            </a:r>
            <a:endParaRPr lang="en-US" sz="3600" b="0" i="0" u="none" strike="noStrike" cap="none" baseline="0" dirty="0">
              <a:solidFill>
                <a:schemeClr val="dk2"/>
              </a:solidFill>
              <a:latin typeface="Arial Black"/>
              <a:ea typeface="Arial Black"/>
              <a:cs typeface="Arial Black"/>
              <a:sym typeface="Arial Black"/>
            </a:endParaRPr>
          </a:p>
        </p:txBody>
      </p:sp>
      <p:sp>
        <p:nvSpPr>
          <p:cNvPr id="274" name="Shape 274"/>
          <p:cNvSpPr txBox="1">
            <a:spLocks noGrp="1"/>
          </p:cNvSpPr>
          <p:nvPr>
            <p:ph type="body" idx="1"/>
          </p:nvPr>
        </p:nvSpPr>
        <p:spPr>
          <a:xfrm>
            <a:off x="457200" y="1166012"/>
            <a:ext cx="8305799" cy="5006188"/>
          </a:xfrm>
          <a:prstGeom prst="rect">
            <a:avLst/>
          </a:prstGeom>
          <a:noFill/>
          <a:ln>
            <a:noFill/>
          </a:ln>
        </p:spPr>
        <p:txBody>
          <a:bodyPr lIns="91425" tIns="45700" rIns="91425" bIns="45700" anchor="t" anchorCtr="0">
            <a:noAutofit/>
          </a:bodyPr>
          <a:lstStyle/>
          <a:p>
            <a:pPr marL="457200" lvl="0" indent="-457200">
              <a:spcBef>
                <a:spcPts val="0"/>
              </a:spcBef>
              <a:spcAft>
                <a:spcPts val="0"/>
              </a:spcAft>
              <a:buFont typeface="Arial"/>
              <a:buChar char="•"/>
            </a:pPr>
            <a:r>
              <a:rPr lang="en-US" sz="2400" b="1" i="0" u="none" strike="noStrike" cap="none" baseline="0" dirty="0">
                <a:solidFill>
                  <a:schemeClr val="bg2"/>
                </a:solidFill>
                <a:latin typeface="Arial"/>
                <a:ea typeface="Arial"/>
                <a:cs typeface="Arial"/>
                <a:sym typeface="Arial"/>
              </a:rPr>
              <a:t>We distribute starter code by adding it to </a:t>
            </a:r>
            <a:r>
              <a:rPr lang="en-US" sz="2400" b="1" i="0" u="none" strike="noStrike" cap="none" baseline="0" dirty="0" smtClean="0">
                <a:solidFill>
                  <a:schemeClr val="bg2"/>
                </a:solidFill>
                <a:latin typeface="Arial"/>
                <a:ea typeface="Arial"/>
                <a:cs typeface="Arial"/>
                <a:sym typeface="Arial"/>
              </a:rPr>
              <a:t>your </a:t>
            </a:r>
            <a:r>
              <a:rPr lang="en-US" sz="2400" b="1" i="0" u="none" strike="noStrike" cap="none" baseline="0" dirty="0" err="1" smtClean="0">
                <a:solidFill>
                  <a:schemeClr val="bg2"/>
                </a:solidFill>
                <a:latin typeface="Arial"/>
                <a:ea typeface="Arial"/>
                <a:cs typeface="Arial"/>
                <a:sym typeface="Arial"/>
              </a:rPr>
              <a:t>GitLab</a:t>
            </a:r>
            <a:r>
              <a:rPr lang="en-US" sz="2400" b="1" i="0" u="none" strike="noStrike" cap="none" baseline="0" dirty="0" smtClean="0">
                <a:solidFill>
                  <a:schemeClr val="bg2"/>
                </a:solidFill>
                <a:latin typeface="Arial"/>
                <a:ea typeface="Arial"/>
                <a:cs typeface="Arial"/>
                <a:sym typeface="Arial"/>
              </a:rPr>
              <a:t> repo.  You retrieve it with </a:t>
            </a:r>
            <a:r>
              <a:rPr lang="en-US" sz="2400" b="1" i="0" u="none" strike="noStrike" cap="none" baseline="0" dirty="0" err="1" smtClean="0">
                <a:solidFill>
                  <a:srgbClr val="FF0000"/>
                </a:solidFill>
                <a:latin typeface="Arial"/>
                <a:ea typeface="Arial"/>
                <a:cs typeface="Arial"/>
                <a:sym typeface="Arial"/>
              </a:rPr>
              <a:t>git</a:t>
            </a:r>
            <a:r>
              <a:rPr lang="en-US" sz="2400" b="1" i="0" u="none" strike="noStrike" cap="none" baseline="0" dirty="0" smtClean="0">
                <a:solidFill>
                  <a:srgbClr val="FF0000"/>
                </a:solidFill>
                <a:latin typeface="Arial"/>
                <a:ea typeface="Arial"/>
                <a:cs typeface="Arial"/>
                <a:sym typeface="Arial"/>
              </a:rPr>
              <a:t> clone </a:t>
            </a:r>
            <a:r>
              <a:rPr lang="en-US" sz="2400" b="1" dirty="0" smtClean="0">
                <a:solidFill>
                  <a:schemeClr val="bg2"/>
                </a:solidFill>
                <a:latin typeface="Arial"/>
                <a:ea typeface="Arial"/>
                <a:cs typeface="Arial"/>
                <a:sym typeface="Arial"/>
              </a:rPr>
              <a:t>the first time then </a:t>
            </a:r>
            <a:r>
              <a:rPr lang="en-US" sz="2400" b="1" dirty="0" err="1" smtClean="0">
                <a:solidFill>
                  <a:srgbClr val="FF0000"/>
                </a:solidFill>
                <a:latin typeface="Arial"/>
                <a:ea typeface="Arial"/>
                <a:cs typeface="Arial"/>
                <a:sym typeface="Arial"/>
              </a:rPr>
              <a:t>git</a:t>
            </a:r>
            <a:r>
              <a:rPr lang="en-US" sz="2400" b="1" dirty="0" smtClean="0">
                <a:solidFill>
                  <a:srgbClr val="FF0000"/>
                </a:solidFill>
                <a:latin typeface="Arial"/>
                <a:ea typeface="Arial"/>
                <a:cs typeface="Arial"/>
                <a:sym typeface="Arial"/>
              </a:rPr>
              <a:t> pull </a:t>
            </a:r>
            <a:r>
              <a:rPr lang="en-US" sz="2400" b="1" dirty="0" smtClean="0">
                <a:solidFill>
                  <a:schemeClr val="bg2"/>
                </a:solidFill>
                <a:latin typeface="Arial"/>
                <a:ea typeface="Arial"/>
                <a:cs typeface="Arial"/>
                <a:sym typeface="Arial"/>
              </a:rPr>
              <a:t>for later assignments</a:t>
            </a:r>
            <a:endParaRPr lang="en-US" sz="2400" b="1" i="0" u="none" strike="noStrike" cap="none" baseline="0" dirty="0">
              <a:solidFill>
                <a:schemeClr val="bg2"/>
              </a:solidFill>
              <a:latin typeface="Arial"/>
              <a:ea typeface="Arial"/>
              <a:cs typeface="Arial"/>
              <a:sym typeface="Arial"/>
            </a:endParaRPr>
          </a:p>
          <a:p>
            <a:pPr marL="457200" marR="0" lvl="0" indent="-457200" algn="l" rtl="0">
              <a:spcBef>
                <a:spcPts val="1120"/>
              </a:spcBef>
              <a:spcAft>
                <a:spcPts val="0"/>
              </a:spcAft>
              <a:buClr>
                <a:schemeClr val="dk1"/>
              </a:buClr>
              <a:buSzPct val="100000"/>
              <a:buFont typeface="Arial"/>
              <a:buChar char="•"/>
            </a:pPr>
            <a:r>
              <a:rPr lang="en-US" sz="2400" b="1" i="0" u="none" strike="noStrike" cap="none" baseline="0" dirty="0">
                <a:solidFill>
                  <a:schemeClr val="bg2"/>
                </a:solidFill>
                <a:latin typeface="Arial"/>
                <a:ea typeface="Arial"/>
                <a:cs typeface="Arial"/>
                <a:sym typeface="Arial"/>
              </a:rPr>
              <a:t>You will </a:t>
            </a:r>
            <a:r>
              <a:rPr lang="en-US" sz="2400" b="1" i="0" u="none" strike="noStrike" cap="none" baseline="0" dirty="0" smtClean="0">
                <a:solidFill>
                  <a:schemeClr val="bg2"/>
                </a:solidFill>
                <a:latin typeface="Arial"/>
                <a:ea typeface="Arial"/>
                <a:cs typeface="Arial"/>
                <a:sym typeface="Arial"/>
              </a:rPr>
              <a:t>write code using Eclipse </a:t>
            </a:r>
            <a:endParaRPr lang="en-US" sz="2400" b="1" i="0" u="none" strike="noStrike" cap="none" baseline="0" dirty="0">
              <a:solidFill>
                <a:schemeClr val="bg2"/>
              </a:solidFill>
              <a:latin typeface="Arial"/>
              <a:ea typeface="Arial"/>
              <a:cs typeface="Arial"/>
              <a:sym typeface="Arial"/>
            </a:endParaRPr>
          </a:p>
          <a:p>
            <a:pPr marL="457200" marR="0" lvl="0" indent="-457200" algn="l" rtl="0">
              <a:spcBef>
                <a:spcPts val="1120"/>
              </a:spcBef>
              <a:spcAft>
                <a:spcPts val="0"/>
              </a:spcAft>
              <a:buClr>
                <a:schemeClr val="dk1"/>
              </a:buClr>
              <a:buSzPct val="100000"/>
              <a:buFont typeface="Arial"/>
              <a:buChar char="•"/>
            </a:pPr>
            <a:r>
              <a:rPr lang="en-US" sz="2400" b="1" i="0" u="none" strike="noStrike" cap="none" baseline="0" dirty="0">
                <a:solidFill>
                  <a:schemeClr val="bg2"/>
                </a:solidFill>
                <a:latin typeface="Arial"/>
                <a:ea typeface="Arial"/>
                <a:cs typeface="Arial"/>
                <a:sym typeface="Arial"/>
              </a:rPr>
              <a:t>You </a:t>
            </a:r>
            <a:r>
              <a:rPr lang="en-US" sz="2400" b="1" i="0" u="none" strike="noStrike" cap="none" baseline="0" dirty="0" smtClean="0">
                <a:solidFill>
                  <a:schemeClr val="bg2"/>
                </a:solidFill>
                <a:latin typeface="Arial"/>
                <a:ea typeface="Arial"/>
                <a:cs typeface="Arial"/>
                <a:sym typeface="Arial"/>
              </a:rPr>
              <a:t>update your </a:t>
            </a:r>
            <a:r>
              <a:rPr lang="en-US" sz="2400" b="1" i="0" u="none" strike="noStrike" cap="none" baseline="0" dirty="0">
                <a:solidFill>
                  <a:schemeClr val="bg2"/>
                </a:solidFill>
                <a:latin typeface="Arial"/>
                <a:ea typeface="Arial"/>
                <a:cs typeface="Arial"/>
                <a:sym typeface="Arial"/>
              </a:rPr>
              <a:t>files </a:t>
            </a:r>
            <a:r>
              <a:rPr lang="en-US" sz="2400" b="1" i="0" u="none" strike="noStrike" cap="none" baseline="0" dirty="0" smtClean="0">
                <a:solidFill>
                  <a:schemeClr val="bg2"/>
                </a:solidFill>
                <a:latin typeface="Arial"/>
                <a:ea typeface="Arial"/>
                <a:cs typeface="Arial"/>
                <a:sym typeface="Arial"/>
              </a:rPr>
              <a:t>on the repo by </a:t>
            </a:r>
            <a:r>
              <a:rPr lang="en-US" sz="2400" b="1" i="0" u="none" strike="noStrike" cap="none" baseline="0" dirty="0">
                <a:solidFill>
                  <a:srgbClr val="FF0000"/>
                </a:solidFill>
                <a:latin typeface="Arial"/>
                <a:ea typeface="Arial"/>
                <a:cs typeface="Arial"/>
                <a:sym typeface="Arial"/>
              </a:rPr>
              <a:t>adding</a:t>
            </a:r>
            <a:r>
              <a:rPr lang="en-US" sz="2400" b="1" i="0" u="none" strike="noStrike" cap="none" baseline="0" dirty="0">
                <a:solidFill>
                  <a:schemeClr val="bg2"/>
                </a:solidFill>
                <a:latin typeface="Arial"/>
                <a:ea typeface="Arial"/>
                <a:cs typeface="Arial"/>
                <a:sym typeface="Arial"/>
              </a:rPr>
              <a:t> them to the </a:t>
            </a:r>
            <a:r>
              <a:rPr lang="en-US" sz="2400" b="1" i="0" u="none" strike="noStrike" cap="none" baseline="0" dirty="0" smtClean="0">
                <a:solidFill>
                  <a:schemeClr val="bg2"/>
                </a:solidFill>
                <a:latin typeface="Arial"/>
                <a:ea typeface="Arial"/>
                <a:cs typeface="Arial"/>
                <a:sym typeface="Arial"/>
              </a:rPr>
              <a:t>repo, </a:t>
            </a:r>
            <a:r>
              <a:rPr lang="en-US" sz="2400" b="1" i="0" u="none" strike="noStrike" cap="none" baseline="0" dirty="0" smtClean="0">
                <a:solidFill>
                  <a:srgbClr val="FF0000"/>
                </a:solidFill>
                <a:latin typeface="Arial"/>
                <a:ea typeface="Arial"/>
                <a:cs typeface="Arial"/>
                <a:sym typeface="Arial"/>
              </a:rPr>
              <a:t>committing</a:t>
            </a:r>
            <a:r>
              <a:rPr lang="en-US" sz="2400" b="1" i="0" u="none" strike="noStrike" cap="none" baseline="0" dirty="0" smtClean="0">
                <a:solidFill>
                  <a:schemeClr val="bg2"/>
                </a:solidFill>
                <a:latin typeface="Arial"/>
                <a:ea typeface="Arial"/>
                <a:cs typeface="Arial"/>
                <a:sym typeface="Arial"/>
              </a:rPr>
              <a:t> </a:t>
            </a:r>
            <a:r>
              <a:rPr lang="en-US" sz="2400" b="1" i="0" u="none" strike="noStrike" cap="none" baseline="0" dirty="0">
                <a:solidFill>
                  <a:schemeClr val="bg2"/>
                </a:solidFill>
                <a:latin typeface="Arial"/>
                <a:ea typeface="Arial"/>
                <a:cs typeface="Arial"/>
                <a:sym typeface="Arial"/>
              </a:rPr>
              <a:t>your </a:t>
            </a:r>
            <a:r>
              <a:rPr lang="en-US" sz="2400" b="1" i="0" u="none" strike="noStrike" cap="none" baseline="0" dirty="0" smtClean="0">
                <a:solidFill>
                  <a:schemeClr val="bg2"/>
                </a:solidFill>
                <a:latin typeface="Arial"/>
                <a:ea typeface="Arial"/>
                <a:cs typeface="Arial"/>
                <a:sym typeface="Arial"/>
              </a:rPr>
              <a:t>changes, and eventually </a:t>
            </a:r>
            <a:r>
              <a:rPr lang="en-US" sz="2400" b="1" i="0" u="none" strike="noStrike" cap="none" baseline="0" dirty="0" smtClean="0">
                <a:solidFill>
                  <a:srgbClr val="FF0000"/>
                </a:solidFill>
                <a:latin typeface="Arial"/>
                <a:ea typeface="Arial"/>
                <a:cs typeface="Arial"/>
                <a:sym typeface="Arial"/>
              </a:rPr>
              <a:t>pushing</a:t>
            </a:r>
            <a:r>
              <a:rPr lang="en-US" sz="2400" b="1" i="0" u="none" strike="noStrike" cap="none" dirty="0" smtClean="0">
                <a:solidFill>
                  <a:srgbClr val="FF0000"/>
                </a:solidFill>
                <a:latin typeface="Arial"/>
                <a:ea typeface="Arial"/>
                <a:cs typeface="Arial"/>
                <a:sym typeface="Arial"/>
              </a:rPr>
              <a:t> </a:t>
            </a:r>
            <a:r>
              <a:rPr lang="en-US" sz="2400" b="1" i="0" u="none" strike="noStrike" cap="none" dirty="0" smtClean="0">
                <a:solidFill>
                  <a:schemeClr val="bg2"/>
                </a:solidFill>
                <a:latin typeface="Arial"/>
                <a:ea typeface="Arial"/>
                <a:cs typeface="Arial"/>
                <a:sym typeface="Arial"/>
              </a:rPr>
              <a:t>accumulated changes to </a:t>
            </a:r>
            <a:r>
              <a:rPr lang="en-US" sz="2400" b="1" i="0" u="none" strike="noStrike" cap="none" dirty="0" err="1" smtClean="0">
                <a:solidFill>
                  <a:schemeClr val="bg2"/>
                </a:solidFill>
                <a:latin typeface="Arial"/>
                <a:ea typeface="Arial"/>
                <a:cs typeface="Arial"/>
                <a:sym typeface="Arial"/>
              </a:rPr>
              <a:t>GitLab</a:t>
            </a:r>
            <a:endParaRPr lang="en-US" sz="2400" b="1" i="0" u="none" strike="noStrike" cap="none" dirty="0" smtClean="0">
              <a:solidFill>
                <a:schemeClr val="bg2"/>
              </a:solidFill>
              <a:latin typeface="Arial"/>
              <a:ea typeface="Arial"/>
              <a:cs typeface="Arial"/>
              <a:sym typeface="Arial"/>
            </a:endParaRPr>
          </a:p>
          <a:p>
            <a:pPr marL="457200" marR="0" lvl="0" indent="-457200" algn="l" rtl="0">
              <a:spcBef>
                <a:spcPts val="1120"/>
              </a:spcBef>
              <a:spcAft>
                <a:spcPts val="0"/>
              </a:spcAft>
              <a:buClr>
                <a:schemeClr val="dk1"/>
              </a:buClr>
              <a:buSzPct val="100000"/>
              <a:buFont typeface="Arial"/>
              <a:buChar char="•"/>
            </a:pPr>
            <a:r>
              <a:rPr lang="en-US" sz="2400" b="1" baseline="0" dirty="0" smtClean="0">
                <a:solidFill>
                  <a:schemeClr val="bg2"/>
                </a:solidFill>
                <a:latin typeface="Arial"/>
                <a:ea typeface="Arial"/>
                <a:cs typeface="Arial"/>
                <a:sym typeface="Arial"/>
              </a:rPr>
              <a:t>You </a:t>
            </a:r>
            <a:r>
              <a:rPr lang="en-US" sz="2400" b="1" dirty="0" smtClean="0">
                <a:solidFill>
                  <a:schemeClr val="bg2"/>
                </a:solidFill>
                <a:latin typeface="Arial"/>
                <a:ea typeface="Arial"/>
                <a:cs typeface="Arial"/>
                <a:sym typeface="Arial"/>
              </a:rPr>
              <a:t>“turn in” an assignment when you’re finished by </a:t>
            </a:r>
            <a:r>
              <a:rPr lang="en-US" sz="2400" b="1" dirty="0" smtClean="0">
                <a:solidFill>
                  <a:srgbClr val="FF0000"/>
                </a:solidFill>
                <a:latin typeface="Arial"/>
                <a:ea typeface="Arial"/>
                <a:cs typeface="Arial"/>
                <a:sym typeface="Arial"/>
              </a:rPr>
              <a:t>tagging</a:t>
            </a:r>
            <a:r>
              <a:rPr lang="en-US" sz="2400" b="1" dirty="0" smtClean="0">
                <a:solidFill>
                  <a:schemeClr val="bg2"/>
                </a:solidFill>
                <a:latin typeface="Arial"/>
                <a:ea typeface="Arial"/>
                <a:cs typeface="Arial"/>
                <a:sym typeface="Arial"/>
              </a:rPr>
              <a:t> your repo and </a:t>
            </a:r>
            <a:r>
              <a:rPr lang="en-US" sz="2400" b="1" dirty="0" smtClean="0">
                <a:solidFill>
                  <a:srgbClr val="FF0000"/>
                </a:solidFill>
                <a:latin typeface="Arial"/>
                <a:ea typeface="Arial"/>
                <a:cs typeface="Arial"/>
                <a:sym typeface="Arial"/>
              </a:rPr>
              <a:t>pushing</a:t>
            </a:r>
            <a:r>
              <a:rPr lang="en-US" sz="2400" b="1" dirty="0" smtClean="0">
                <a:solidFill>
                  <a:schemeClr val="bg2"/>
                </a:solidFill>
                <a:latin typeface="Arial"/>
                <a:ea typeface="Arial"/>
                <a:cs typeface="Arial"/>
                <a:sym typeface="Arial"/>
              </a:rPr>
              <a:t> the tag to </a:t>
            </a:r>
            <a:r>
              <a:rPr lang="en-US" sz="2400" b="1" dirty="0" err="1" smtClean="0">
                <a:solidFill>
                  <a:schemeClr val="bg2"/>
                </a:solidFill>
                <a:latin typeface="Arial"/>
                <a:ea typeface="Arial"/>
                <a:cs typeface="Arial"/>
                <a:sym typeface="Arial"/>
              </a:rPr>
              <a:t>GitLab</a:t>
            </a:r>
            <a:endParaRPr lang="en-US" sz="2400" b="1" i="0" u="none" strike="noStrike" cap="none" baseline="0" dirty="0">
              <a:solidFill>
                <a:schemeClr val="bg2"/>
              </a:solidFill>
              <a:latin typeface="Arial"/>
              <a:ea typeface="Arial"/>
              <a:cs typeface="Arial"/>
              <a:sym typeface="Arial"/>
            </a:endParaRPr>
          </a:p>
          <a:p>
            <a:pPr marL="457200" marR="0" lvl="0" indent="-457200" algn="l" rtl="0">
              <a:spcBef>
                <a:spcPts val="1120"/>
              </a:spcBef>
              <a:spcAft>
                <a:spcPts val="600"/>
              </a:spcAft>
              <a:buClr>
                <a:schemeClr val="dk1"/>
              </a:buClr>
              <a:buSzPct val="100000"/>
              <a:buFont typeface="Arial"/>
              <a:buChar char="•"/>
            </a:pPr>
            <a:r>
              <a:rPr lang="en-US" sz="2400" b="1" i="0" u="none" strike="noStrike" cap="none" baseline="0" dirty="0">
                <a:solidFill>
                  <a:schemeClr val="bg2"/>
                </a:solidFill>
                <a:latin typeface="Arial"/>
                <a:ea typeface="Arial"/>
                <a:cs typeface="Arial"/>
                <a:sym typeface="Arial"/>
              </a:rPr>
              <a:t>You will validate your </a:t>
            </a:r>
            <a:r>
              <a:rPr lang="en-US" sz="2400" b="1" i="0" u="none" strike="noStrike" cap="none" baseline="0" dirty="0" smtClean="0">
                <a:solidFill>
                  <a:schemeClr val="bg2"/>
                </a:solidFill>
                <a:latin typeface="Arial"/>
                <a:ea typeface="Arial"/>
                <a:cs typeface="Arial"/>
                <a:sym typeface="Arial"/>
              </a:rPr>
              <a:t>homework submission by </a:t>
            </a:r>
            <a:r>
              <a:rPr lang="en-US" sz="2400" b="1" i="0" u="none" strike="noStrike" cap="none" baseline="0" dirty="0" err="1">
                <a:solidFill>
                  <a:srgbClr val="FF0000"/>
                </a:solidFill>
                <a:latin typeface="Arial"/>
                <a:ea typeface="Arial"/>
                <a:cs typeface="Arial"/>
                <a:sym typeface="Arial"/>
              </a:rPr>
              <a:t>SSHing</a:t>
            </a:r>
            <a:r>
              <a:rPr lang="en-US" sz="2400" b="1" i="0" u="none" strike="noStrike" cap="none" baseline="0" dirty="0">
                <a:solidFill>
                  <a:srgbClr val="FF0000"/>
                </a:solidFill>
                <a:latin typeface="Arial"/>
                <a:ea typeface="Arial"/>
                <a:cs typeface="Arial"/>
                <a:sym typeface="Arial"/>
              </a:rPr>
              <a:t> </a:t>
            </a:r>
            <a:r>
              <a:rPr lang="en-US" sz="2400" b="1" i="0" u="none" strike="noStrike" cap="none" baseline="0" dirty="0">
                <a:solidFill>
                  <a:schemeClr val="bg2"/>
                </a:solidFill>
                <a:latin typeface="Arial"/>
                <a:ea typeface="Arial"/>
                <a:cs typeface="Arial"/>
                <a:sym typeface="Arial"/>
              </a:rPr>
              <a:t>onto </a:t>
            </a:r>
            <a:r>
              <a:rPr lang="en-US" sz="2400" b="1" i="0" u="none" strike="noStrike" cap="none" baseline="0" dirty="0" err="1" smtClean="0">
                <a:solidFill>
                  <a:schemeClr val="bg2"/>
                </a:solidFill>
                <a:latin typeface="Arial"/>
                <a:ea typeface="Arial"/>
                <a:cs typeface="Arial"/>
                <a:sym typeface="Arial"/>
              </a:rPr>
              <a:t>attu</a:t>
            </a:r>
            <a:r>
              <a:rPr lang="en-US" sz="2400" b="1" i="0" u="none" strike="noStrike" cap="none" baseline="0" dirty="0" smtClean="0">
                <a:solidFill>
                  <a:schemeClr val="bg2"/>
                </a:solidFill>
                <a:latin typeface="Arial"/>
                <a:ea typeface="Arial"/>
                <a:cs typeface="Arial"/>
                <a:sym typeface="Arial"/>
              </a:rPr>
              <a:t>, </a:t>
            </a:r>
            <a:r>
              <a:rPr lang="en-US" sz="2400" b="1" i="0" u="none" strike="noStrike" cap="none" baseline="0" dirty="0" smtClean="0">
                <a:solidFill>
                  <a:srgbClr val="FF0000"/>
                </a:solidFill>
                <a:latin typeface="Arial"/>
                <a:ea typeface="Arial"/>
                <a:cs typeface="Arial"/>
                <a:sym typeface="Arial"/>
              </a:rPr>
              <a:t>cloning</a:t>
            </a:r>
            <a:r>
              <a:rPr lang="en-US" sz="2400" b="1" i="0" u="none" strike="noStrike" cap="none" dirty="0" smtClean="0">
                <a:solidFill>
                  <a:srgbClr val="FF0000"/>
                </a:solidFill>
                <a:latin typeface="Arial"/>
                <a:ea typeface="Arial"/>
                <a:cs typeface="Arial"/>
                <a:sym typeface="Arial"/>
              </a:rPr>
              <a:t> </a:t>
            </a:r>
            <a:r>
              <a:rPr lang="en-US" sz="2400" b="1" i="0" u="none" strike="noStrike" cap="none" dirty="0" smtClean="0">
                <a:solidFill>
                  <a:schemeClr val="bg2"/>
                </a:solidFill>
                <a:latin typeface="Arial"/>
                <a:ea typeface="Arial"/>
                <a:cs typeface="Arial"/>
                <a:sym typeface="Arial"/>
              </a:rPr>
              <a:t>your repo,</a:t>
            </a:r>
            <a:r>
              <a:rPr lang="en-US" sz="2400" b="1" i="0" u="none" strike="noStrike" cap="none" baseline="0" dirty="0" smtClean="0">
                <a:solidFill>
                  <a:schemeClr val="bg2"/>
                </a:solidFill>
                <a:latin typeface="Arial"/>
                <a:ea typeface="Arial"/>
                <a:cs typeface="Arial"/>
                <a:sym typeface="Arial"/>
              </a:rPr>
              <a:t> </a:t>
            </a:r>
            <a:r>
              <a:rPr lang="en-US" sz="2400" b="1" i="0" u="none" strike="noStrike" cap="none" baseline="0" dirty="0">
                <a:solidFill>
                  <a:schemeClr val="bg2"/>
                </a:solidFill>
                <a:latin typeface="Arial"/>
                <a:ea typeface="Arial"/>
                <a:cs typeface="Arial"/>
                <a:sym typeface="Arial"/>
              </a:rPr>
              <a:t>and running </a:t>
            </a:r>
            <a:r>
              <a:rPr lang="en-US" sz="2400" b="1" dirty="0">
                <a:solidFill>
                  <a:srgbClr val="FF0000"/>
                </a:solidFill>
                <a:latin typeface="Arial"/>
                <a:ea typeface="Arial"/>
                <a:cs typeface="Arial"/>
                <a:sym typeface="Arial"/>
              </a:rPr>
              <a:t>a</a:t>
            </a:r>
            <a:r>
              <a:rPr lang="en-US" sz="2400" b="1" i="0" u="none" strike="noStrike" cap="none" baseline="0" dirty="0" smtClean="0">
                <a:solidFill>
                  <a:srgbClr val="FF0000"/>
                </a:solidFill>
                <a:latin typeface="Arial"/>
                <a:ea typeface="Arial"/>
                <a:cs typeface="Arial"/>
                <a:sym typeface="Arial"/>
              </a:rPr>
              <a:t>nt validate</a:t>
            </a:r>
            <a:endParaRPr lang="en-US" sz="2400" b="1" i="0" u="none" strike="noStrike" cap="none" baseline="0" dirty="0">
              <a:solidFill>
                <a:schemeClr val="bg2"/>
              </a:solidFill>
              <a:latin typeface="Arial"/>
              <a:ea typeface="Arial"/>
              <a:cs typeface="Arial"/>
              <a:sym typeface="Arial"/>
            </a:endParaRPr>
          </a:p>
        </p:txBody>
      </p:sp>
    </p:spTree>
    <p:extLst>
      <p:ext uri="{BB962C8B-B14F-4D97-AF65-F5344CB8AC3E}">
        <p14:creationId xmlns:p14="http://schemas.microsoft.com/office/powerpoint/2010/main" val="36169595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Effect transition="in" filter="fade">
                                      <p:cBhvr>
                                        <p:cTn id="7" dur="1"/>
                                        <p:tgtEl>
                                          <p:spTgt spid="2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Effect transition="in" filter="fade">
                                      <p:cBhvr>
                                        <p:cTn id="12" dur="1"/>
                                        <p:tgtEl>
                                          <p:spTgt spid="2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Effect transition="in" filter="fade">
                                      <p:cBhvr>
                                        <p:cTn id="17" dur="1"/>
                                        <p:tgtEl>
                                          <p:spTgt spid="2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Effect transition="in" filter="fade">
                                      <p:cBhvr>
                                        <p:cTn id="22" dur="1"/>
                                        <p:tgtEl>
                                          <p:spTgt spid="2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Effect transition="in" filter="fade">
                                      <p:cBhvr>
                                        <p:cTn id="27" dur="1"/>
                                        <p:tgtEl>
                                          <p:spTgt spid="2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 b="0">
                <a:solidFill>
                  <a:schemeClr val="dk2"/>
                </a:solidFill>
                <a:latin typeface="Arial Black"/>
                <a:ea typeface="Arial Black"/>
                <a:cs typeface="Arial Black"/>
                <a:sym typeface="Arial Black"/>
              </a:rPr>
              <a:t>HW 3</a:t>
            </a:r>
          </a:p>
        </p:txBody>
      </p:sp>
      <p:sp>
        <p:nvSpPr>
          <p:cNvPr id="195" name="Shape 195"/>
          <p:cNvSpPr txBox="1">
            <a:spLocks noGrp="1"/>
          </p:cNvSpPr>
          <p:nvPr>
            <p:ph type="body" idx="1"/>
          </p:nvPr>
        </p:nvSpPr>
        <p:spPr>
          <a:xfrm>
            <a:off x="457200" y="1600200"/>
            <a:ext cx="8305799" cy="4526100"/>
          </a:xfrm>
          <a:prstGeom prst="rect">
            <a:avLst/>
          </a:prstGeom>
          <a:noFill/>
          <a:ln>
            <a:noFill/>
          </a:ln>
        </p:spPr>
        <p:txBody>
          <a:bodyPr lIns="91425" tIns="45700" rIns="91425" bIns="45700" anchor="t" anchorCtr="0">
            <a:noAutofit/>
          </a:bodyPr>
          <a:lstStyle/>
          <a:p>
            <a:pPr marL="457200" marR="0" lvl="0" indent="-393700" algn="l" rtl="0">
              <a:spcBef>
                <a:spcPts val="0"/>
              </a:spcBef>
              <a:buClr>
                <a:schemeClr val="dk1"/>
              </a:buClr>
              <a:buSzPct val="100000"/>
              <a:buFont typeface="Arial"/>
              <a:buChar char="●"/>
            </a:pPr>
            <a:r>
              <a:rPr lang="en" sz="2600" dirty="0">
                <a:latin typeface="Arial"/>
                <a:ea typeface="Arial"/>
                <a:cs typeface="Arial"/>
                <a:sym typeface="Arial"/>
              </a:rPr>
              <a:t>Many small exercises to get you used to version </a:t>
            </a:r>
            <a:r>
              <a:rPr lang="en" sz="2600" dirty="0" smtClean="0">
                <a:latin typeface="Arial"/>
                <a:ea typeface="Arial"/>
                <a:cs typeface="Arial"/>
                <a:sym typeface="Arial"/>
              </a:rPr>
              <a:t>control</a:t>
            </a:r>
            <a:r>
              <a:rPr lang="en-US" sz="2600" dirty="0" smtClean="0">
                <a:latin typeface="Arial"/>
                <a:ea typeface="Arial"/>
                <a:cs typeface="Arial"/>
                <a:sym typeface="Arial"/>
              </a:rPr>
              <a:t> and tools and a Java refresher</a:t>
            </a:r>
            <a:endParaRPr lang="en" sz="2600" dirty="0">
              <a:latin typeface="Arial"/>
              <a:ea typeface="Arial"/>
              <a:cs typeface="Arial"/>
              <a:sym typeface="Arial"/>
            </a:endParaRPr>
          </a:p>
          <a:p>
            <a:pPr marR="0" lvl="0" algn="l" rtl="0">
              <a:spcBef>
                <a:spcPts val="0"/>
              </a:spcBef>
              <a:buNone/>
            </a:pPr>
            <a:endParaRPr sz="2600" dirty="0">
              <a:latin typeface="Arial"/>
              <a:ea typeface="Arial"/>
              <a:cs typeface="Arial"/>
              <a:sym typeface="Arial"/>
            </a:endParaRPr>
          </a:p>
          <a:p>
            <a:pPr marL="457200" marR="0" lvl="0" indent="-393700" algn="l" rtl="0">
              <a:spcBef>
                <a:spcPts val="0"/>
              </a:spcBef>
              <a:buClr>
                <a:schemeClr val="dk1"/>
              </a:buClr>
              <a:buSzPct val="100000"/>
              <a:buFont typeface="Arial"/>
              <a:buChar char="●"/>
            </a:pPr>
            <a:r>
              <a:rPr lang="en" sz="2600" dirty="0">
                <a:latin typeface="Arial"/>
                <a:ea typeface="Arial"/>
                <a:cs typeface="Arial"/>
                <a:sym typeface="Arial"/>
              </a:rPr>
              <a:t>More information on homework </a:t>
            </a:r>
            <a:r>
              <a:rPr lang="en" sz="2600" dirty="0" smtClean="0">
                <a:latin typeface="Arial"/>
                <a:ea typeface="Arial"/>
                <a:cs typeface="Arial"/>
                <a:sym typeface="Arial"/>
              </a:rPr>
              <a:t>instructions</a:t>
            </a:r>
          </a:p>
        </p:txBody>
      </p:sp>
    </p:spTree>
    <p:extLst>
      <p:ext uri="{BB962C8B-B14F-4D97-AF65-F5344CB8AC3E}">
        <p14:creationId xmlns:p14="http://schemas.microsoft.com/office/powerpoint/2010/main" val="141533850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xEl>
                                              <p:pRg st="0" end="0"/>
                                            </p:txEl>
                                          </p:spTgt>
                                        </p:tgtEl>
                                        <p:attrNameLst>
                                          <p:attrName>style.visibility</p:attrName>
                                        </p:attrNameLst>
                                      </p:cBhvr>
                                      <p:to>
                                        <p:strVal val="visible"/>
                                      </p:to>
                                    </p:set>
                                    <p:animEffect transition="in" filter="fade">
                                      <p:cBhvr>
                                        <p:cTn id="7" dur="1"/>
                                        <p:tgtEl>
                                          <p:spTgt spid="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xEl>
                                              <p:pRg st="2" end="2"/>
                                            </p:txEl>
                                          </p:spTgt>
                                        </p:tgtEl>
                                        <p:attrNameLst>
                                          <p:attrName>style.visibility</p:attrName>
                                        </p:attrNameLst>
                                      </p:cBhvr>
                                      <p:to>
                                        <p:strVal val="visible"/>
                                      </p:to>
                                    </p:set>
                                    <p:animEffect transition="in" filter="fade">
                                      <p:cBhvr>
                                        <p:cTn id="12" dur="1"/>
                                        <p:tgtEl>
                                          <p:spTgt spid="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DEMO</a:t>
            </a:r>
            <a:endParaRPr lang="en-US" dirty="0">
              <a:solidFill>
                <a:schemeClr val="bg2"/>
              </a:solidFill>
            </a:endParaRPr>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en-US" dirty="0" smtClean="0"/>
              <a:t>Editing HW3</a:t>
            </a:r>
          </a:p>
          <a:p>
            <a:pPr marL="457200" indent="-457200">
              <a:buFont typeface="Arial" panose="020B0604020202020204" pitchFamily="34" charset="0"/>
              <a:buChar char="•"/>
            </a:pPr>
            <a:r>
              <a:rPr lang="en-US" dirty="0" err="1" smtClean="0"/>
              <a:t>Git</a:t>
            </a:r>
            <a:r>
              <a:rPr lang="en-US" dirty="0" smtClean="0"/>
              <a:t> pull </a:t>
            </a:r>
            <a:r>
              <a:rPr lang="en-US" dirty="0"/>
              <a:t>in Eclipse</a:t>
            </a:r>
          </a:p>
          <a:p>
            <a:pPr marL="457200" indent="-457200">
              <a:buFont typeface="Arial" panose="020B0604020202020204" pitchFamily="34" charset="0"/>
              <a:buChar char="•"/>
            </a:pPr>
            <a:r>
              <a:rPr lang="en-US" dirty="0" smtClean="0"/>
              <a:t>Add/commit/push in Eclipse</a:t>
            </a:r>
          </a:p>
        </p:txBody>
      </p:sp>
    </p:spTree>
    <p:extLst>
      <p:ext uri="{BB962C8B-B14F-4D97-AF65-F5344CB8AC3E}">
        <p14:creationId xmlns:p14="http://schemas.microsoft.com/office/powerpoint/2010/main" val="297819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 b="0">
                <a:solidFill>
                  <a:schemeClr val="dk2"/>
                </a:solidFill>
                <a:latin typeface="Arial Black"/>
                <a:ea typeface="Arial Black"/>
                <a:cs typeface="Arial Black"/>
                <a:sym typeface="Arial Black"/>
              </a:rPr>
              <a:t>Turning in HW3</a:t>
            </a:r>
          </a:p>
        </p:txBody>
      </p:sp>
      <p:sp>
        <p:nvSpPr>
          <p:cNvPr id="202" name="Shape 202"/>
          <p:cNvSpPr txBox="1">
            <a:spLocks noGrp="1"/>
          </p:cNvSpPr>
          <p:nvPr>
            <p:ph type="body" idx="1"/>
          </p:nvPr>
        </p:nvSpPr>
        <p:spPr>
          <a:xfrm>
            <a:off x="457200" y="1600200"/>
            <a:ext cx="8305799" cy="4526100"/>
          </a:xfrm>
          <a:prstGeom prst="rect">
            <a:avLst/>
          </a:prstGeom>
          <a:noFill/>
          <a:ln>
            <a:noFill/>
          </a:ln>
        </p:spPr>
        <p:txBody>
          <a:bodyPr lIns="91425" tIns="45700" rIns="91425" bIns="45700" anchor="t" anchorCtr="0">
            <a:noAutofit/>
          </a:bodyPr>
          <a:lstStyle/>
          <a:p>
            <a:pPr marL="457200" marR="0" lvl="0" indent="-393700" algn="l" rtl="0">
              <a:lnSpc>
                <a:spcPct val="100000"/>
              </a:lnSpc>
              <a:spcBef>
                <a:spcPts val="0"/>
              </a:spcBef>
              <a:spcAft>
                <a:spcPts val="600"/>
              </a:spcAft>
              <a:buClr>
                <a:schemeClr val="dk1"/>
              </a:buClr>
              <a:buSzPct val="100000"/>
              <a:buFont typeface="Arial"/>
              <a:buChar char="●"/>
            </a:pPr>
            <a:r>
              <a:rPr lang="en" sz="2600" dirty="0" smtClean="0">
                <a:latin typeface="Arial"/>
                <a:ea typeface="Arial"/>
                <a:cs typeface="Arial"/>
                <a:sym typeface="Arial"/>
              </a:rPr>
              <a:t>Add/commit/push your final code</a:t>
            </a:r>
          </a:p>
          <a:p>
            <a:pPr marL="457200" marR="0" lvl="0" indent="-393700" algn="l" rtl="0">
              <a:lnSpc>
                <a:spcPct val="100000"/>
              </a:lnSpc>
              <a:spcBef>
                <a:spcPts val="0"/>
              </a:spcBef>
              <a:spcAft>
                <a:spcPts val="600"/>
              </a:spcAft>
              <a:buClr>
                <a:schemeClr val="dk1"/>
              </a:buClr>
              <a:buSzPct val="100000"/>
              <a:buFont typeface="Arial"/>
              <a:buChar char="●"/>
            </a:pPr>
            <a:endParaRPr lang="en" sz="2600" dirty="0">
              <a:latin typeface="Arial"/>
              <a:ea typeface="Arial"/>
              <a:cs typeface="Arial"/>
              <a:sym typeface="Arial"/>
            </a:endParaRPr>
          </a:p>
          <a:p>
            <a:pPr marL="457200" marR="0" lvl="0" indent="-393700" algn="l" rtl="0">
              <a:lnSpc>
                <a:spcPct val="100000"/>
              </a:lnSpc>
              <a:spcBef>
                <a:spcPts val="0"/>
              </a:spcBef>
              <a:spcAft>
                <a:spcPts val="600"/>
              </a:spcAft>
              <a:buClr>
                <a:schemeClr val="dk1"/>
              </a:buClr>
              <a:buSzPct val="100000"/>
              <a:buFont typeface="Arial"/>
              <a:buChar char="●"/>
            </a:pPr>
            <a:r>
              <a:rPr lang="en-US" sz="2600" dirty="0" smtClean="0">
                <a:latin typeface="Arial"/>
                <a:ea typeface="Arial"/>
                <a:cs typeface="Arial"/>
                <a:sym typeface="Arial"/>
              </a:rPr>
              <a:t>Create a </a:t>
            </a:r>
            <a:r>
              <a:rPr lang="en-US" sz="2600" b="1" dirty="0" smtClean="0">
                <a:latin typeface="Arial"/>
                <a:ea typeface="Arial"/>
                <a:cs typeface="Arial"/>
                <a:sym typeface="Arial"/>
              </a:rPr>
              <a:t>hw3-final </a:t>
            </a:r>
            <a:r>
              <a:rPr lang="en-US" sz="2600" dirty="0" smtClean="0">
                <a:solidFill>
                  <a:srgbClr val="FF0000"/>
                </a:solidFill>
                <a:latin typeface="Arial"/>
                <a:ea typeface="Arial"/>
                <a:cs typeface="Arial"/>
                <a:sym typeface="Arial"/>
              </a:rPr>
              <a:t>tag</a:t>
            </a:r>
            <a:r>
              <a:rPr lang="en-US" sz="2600" dirty="0" smtClean="0">
                <a:latin typeface="Arial"/>
                <a:ea typeface="Arial"/>
                <a:cs typeface="Arial"/>
                <a:sym typeface="Arial"/>
              </a:rPr>
              <a:t> on the last commit and push the tag to the repo (this can and should be done in Eclipse)</a:t>
            </a:r>
          </a:p>
          <a:p>
            <a:pPr marL="914400" lvl="1" indent="-393700">
              <a:spcBef>
                <a:spcPts val="0"/>
              </a:spcBef>
              <a:spcAft>
                <a:spcPts val="600"/>
              </a:spcAft>
              <a:buClr>
                <a:schemeClr val="dk1"/>
              </a:buClr>
              <a:buFont typeface="Arial"/>
              <a:buChar char="●"/>
            </a:pPr>
            <a:r>
              <a:rPr lang="en-US" sz="2000" dirty="0" smtClean="0">
                <a:latin typeface="Arial"/>
                <a:ea typeface="Arial"/>
                <a:cs typeface="Arial"/>
                <a:sym typeface="Arial"/>
              </a:rPr>
              <a:t>You can push a new hw3-final tag that overwrites the old one if you realize that you still need to make changes</a:t>
            </a:r>
          </a:p>
          <a:p>
            <a:pPr marL="1600200" lvl="2" indent="-393700">
              <a:spcBef>
                <a:spcPts val="0"/>
              </a:spcBef>
              <a:spcAft>
                <a:spcPts val="600"/>
              </a:spcAft>
              <a:buClr>
                <a:schemeClr val="dk1"/>
              </a:buClr>
              <a:buFont typeface="Arial"/>
              <a:buChar char="●"/>
            </a:pPr>
            <a:r>
              <a:rPr lang="en-US" sz="2000" dirty="0" smtClean="0">
                <a:latin typeface="Arial"/>
                <a:ea typeface="Arial"/>
                <a:cs typeface="Arial"/>
                <a:sym typeface="Arial"/>
              </a:rPr>
              <a:t>But keep track of how many late days you have left!</a:t>
            </a:r>
            <a:endParaRPr lang="en" sz="2000" dirty="0">
              <a:latin typeface="Arial"/>
              <a:ea typeface="Arial"/>
              <a:cs typeface="Arial"/>
              <a:sym typeface="Arial"/>
            </a:endParaRPr>
          </a:p>
          <a:p>
            <a:pPr marR="0" lvl="0" indent="457200" algn="l" rtl="0">
              <a:lnSpc>
                <a:spcPct val="100000"/>
              </a:lnSpc>
              <a:spcBef>
                <a:spcPts val="0"/>
              </a:spcBef>
              <a:spcAft>
                <a:spcPts val="600"/>
              </a:spcAft>
              <a:buNone/>
            </a:pPr>
            <a:endParaRPr sz="2600" dirty="0">
              <a:latin typeface="Arial"/>
              <a:ea typeface="Arial"/>
              <a:cs typeface="Arial"/>
              <a:sym typeface="Arial"/>
            </a:endParaRPr>
          </a:p>
          <a:p>
            <a:pPr marL="457200" marR="0" lvl="0" indent="-393700" algn="l" rtl="0">
              <a:lnSpc>
                <a:spcPct val="100000"/>
              </a:lnSpc>
              <a:spcBef>
                <a:spcPts val="0"/>
              </a:spcBef>
              <a:spcAft>
                <a:spcPts val="600"/>
              </a:spcAft>
              <a:buClr>
                <a:schemeClr val="dk1"/>
              </a:buClr>
              <a:buSzPct val="100000"/>
              <a:buFont typeface="Arial"/>
              <a:buChar char="●"/>
            </a:pPr>
            <a:r>
              <a:rPr lang="en-US" sz="2600" dirty="0" smtClean="0">
                <a:latin typeface="Arial"/>
                <a:ea typeface="Arial"/>
                <a:cs typeface="Arial"/>
                <a:sym typeface="Arial"/>
              </a:rPr>
              <a:t>After the final commit and tag pushed, remember to log on to </a:t>
            </a:r>
            <a:r>
              <a:rPr lang="en-US" sz="2600" dirty="0" err="1" smtClean="0">
                <a:latin typeface="Arial"/>
                <a:ea typeface="Arial"/>
                <a:cs typeface="Arial"/>
                <a:sym typeface="Arial"/>
              </a:rPr>
              <a:t>attu</a:t>
            </a:r>
            <a:r>
              <a:rPr lang="en-US" sz="2600" dirty="0" smtClean="0">
                <a:latin typeface="Arial"/>
                <a:ea typeface="Arial"/>
                <a:cs typeface="Arial"/>
                <a:sym typeface="Arial"/>
              </a:rPr>
              <a:t> and</a:t>
            </a:r>
            <a:r>
              <a:rPr lang="en" sz="2600" dirty="0" smtClean="0">
                <a:latin typeface="Arial"/>
                <a:ea typeface="Arial"/>
                <a:cs typeface="Arial"/>
                <a:sym typeface="Arial"/>
              </a:rPr>
              <a:t> run ant validate</a:t>
            </a:r>
            <a:endParaRPr sz="2600" b="1" dirty="0">
              <a:latin typeface="Arial"/>
              <a:ea typeface="Arial"/>
              <a:cs typeface="Arial"/>
              <a:sym typeface="Arial"/>
            </a:endParaRPr>
          </a:p>
        </p:txBody>
      </p:sp>
    </p:spTree>
    <p:extLst>
      <p:ext uri="{BB962C8B-B14F-4D97-AF65-F5344CB8AC3E}">
        <p14:creationId xmlns:p14="http://schemas.microsoft.com/office/powerpoint/2010/main" val="156682992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1"/>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2" end="2"/>
                                            </p:txEl>
                                          </p:spTgt>
                                        </p:tgtEl>
                                        <p:attrNameLst>
                                          <p:attrName>style.visibility</p:attrName>
                                        </p:attrNameLst>
                                      </p:cBhvr>
                                      <p:to>
                                        <p:strVal val="visible"/>
                                      </p:to>
                                    </p:set>
                                    <p:animEffect transition="in" filter="fade">
                                      <p:cBhvr>
                                        <p:cTn id="12" dur="1"/>
                                        <p:tgtEl>
                                          <p:spTgt spid="2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3" end="3"/>
                                            </p:txEl>
                                          </p:spTgt>
                                        </p:tgtEl>
                                        <p:attrNameLst>
                                          <p:attrName>style.visibility</p:attrName>
                                        </p:attrNameLst>
                                      </p:cBhvr>
                                      <p:to>
                                        <p:strVal val="visible"/>
                                      </p:to>
                                    </p:set>
                                    <p:animEffect transition="in" filter="fade">
                                      <p:cBhvr>
                                        <p:cTn id="17" dur="1"/>
                                        <p:tgtEl>
                                          <p:spTgt spid="2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xEl>
                                              <p:pRg st="4" end="4"/>
                                            </p:txEl>
                                          </p:spTgt>
                                        </p:tgtEl>
                                        <p:attrNameLst>
                                          <p:attrName>style.visibility</p:attrName>
                                        </p:attrNameLst>
                                      </p:cBhvr>
                                      <p:to>
                                        <p:strVal val="visible"/>
                                      </p:to>
                                    </p:set>
                                    <p:animEffect transition="in" filter="fade">
                                      <p:cBhvr>
                                        <p:cTn id="22" dur="1"/>
                                        <p:tgtEl>
                                          <p:spTgt spid="2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
                                            <p:txEl>
                                              <p:pRg st="6" end="6"/>
                                            </p:txEl>
                                          </p:spTgt>
                                        </p:tgtEl>
                                        <p:attrNameLst>
                                          <p:attrName>style.visibility</p:attrName>
                                        </p:attrNameLst>
                                      </p:cBhvr>
                                      <p:to>
                                        <p:strVal val="visible"/>
                                      </p:to>
                                    </p:set>
                                    <p:animEffect transition="in" filter="fade">
                                      <p:cBhvr>
                                        <p:cTn id="27" dur="1"/>
                                        <p:tgtEl>
                                          <p:spTgt spid="2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152725"/>
            <a:ext cx="7484400" cy="1371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Black"/>
              <a:buNone/>
            </a:pPr>
            <a:r>
              <a:rPr lang="en" sz="3600" b="0" i="0" u="none" strike="noStrike" cap="none" baseline="0">
                <a:solidFill>
                  <a:schemeClr val="dk2"/>
                </a:solidFill>
                <a:latin typeface="Arial Black"/>
                <a:ea typeface="Arial Black"/>
                <a:cs typeface="Arial Black"/>
                <a:sym typeface="Arial Black"/>
              </a:rPr>
              <a:t>WHAT IS AN SSH CLIENT?</a:t>
            </a:r>
          </a:p>
        </p:txBody>
      </p:sp>
      <p:sp>
        <p:nvSpPr>
          <p:cNvPr id="61" name="Shape 61"/>
          <p:cNvSpPr txBox="1">
            <a:spLocks noGrp="1"/>
          </p:cNvSpPr>
          <p:nvPr>
            <p:ph type="body" idx="1"/>
          </p:nvPr>
        </p:nvSpPr>
        <p:spPr>
          <a:xfrm>
            <a:off x="457200" y="1752600"/>
            <a:ext cx="7619999" cy="4373700"/>
          </a:xfrm>
          <a:prstGeom prst="rect">
            <a:avLst/>
          </a:prstGeom>
          <a:noFill/>
          <a:ln>
            <a:noFill/>
          </a:ln>
        </p:spPr>
        <p:txBody>
          <a:bodyPr lIns="91425" tIns="45700" rIns="91425" bIns="45700" anchor="t" anchorCtr="0">
            <a:noAutofit/>
          </a:bodyPr>
          <a:lstStyle/>
          <a:p>
            <a:pPr marL="457200" marR="0" lvl="0" indent="-342900" algn="l" rtl="0">
              <a:lnSpc>
                <a:spcPct val="90000"/>
              </a:lnSpc>
              <a:spcBef>
                <a:spcPts val="0"/>
              </a:spcBef>
              <a:spcAft>
                <a:spcPts val="0"/>
              </a:spcAft>
              <a:buClr>
                <a:schemeClr val="dk1"/>
              </a:buClr>
              <a:buSzPct val="100000"/>
              <a:buFont typeface="Arial"/>
              <a:buChar char="●"/>
            </a:pPr>
            <a:r>
              <a:rPr lang="en" sz="1800" b="1" i="0" u="none" strike="noStrike" cap="none" baseline="0" dirty="0">
                <a:solidFill>
                  <a:schemeClr val="dk1"/>
                </a:solidFill>
                <a:latin typeface="Arial"/>
                <a:ea typeface="Arial"/>
                <a:cs typeface="Arial"/>
                <a:sym typeface="Arial"/>
              </a:rPr>
              <a:t>Uses the secure shell protocol (SSH) to connect to a remote computer</a:t>
            </a:r>
          </a:p>
          <a:p>
            <a:pPr marL="914400" marR="0" lvl="1" indent="-342900" algn="l" rtl="0">
              <a:lnSpc>
                <a:spcPct val="90000"/>
              </a:lnSpc>
              <a:spcBef>
                <a:spcPts val="960"/>
              </a:spcBef>
              <a:buClr>
                <a:schemeClr val="dk1"/>
              </a:buClr>
              <a:buSzPct val="100000"/>
              <a:buFont typeface="Arial"/>
              <a:buChar char="○"/>
            </a:pPr>
            <a:r>
              <a:rPr lang="en" sz="1800" b="0" i="0" u="none" strike="noStrike" cap="none" baseline="0" dirty="0">
                <a:solidFill>
                  <a:schemeClr val="dk1"/>
                </a:solidFill>
                <a:latin typeface="Arial"/>
                <a:ea typeface="Arial"/>
                <a:cs typeface="Arial"/>
                <a:sym typeface="Arial"/>
              </a:rPr>
              <a:t>Enables you to work on a lab machine from home</a:t>
            </a:r>
          </a:p>
          <a:p>
            <a:pPr marL="914400" marR="0" lvl="1" indent="-342900" algn="l" rtl="0">
              <a:lnSpc>
                <a:spcPct val="90000"/>
              </a:lnSpc>
              <a:spcBef>
                <a:spcPts val="360"/>
              </a:spcBef>
              <a:buClr>
                <a:schemeClr val="dk1"/>
              </a:buClr>
              <a:buSzPct val="100000"/>
              <a:buFont typeface="Arial"/>
              <a:buChar char="○"/>
            </a:pPr>
            <a:r>
              <a:rPr lang="en" sz="1800" b="0" i="0" u="none" strike="noStrike" cap="none" baseline="0" dirty="0">
                <a:solidFill>
                  <a:schemeClr val="dk1"/>
                </a:solidFill>
                <a:latin typeface="Arial"/>
                <a:ea typeface="Arial"/>
                <a:cs typeface="Arial"/>
                <a:sym typeface="Arial"/>
              </a:rPr>
              <a:t>Similar to remote desktop</a:t>
            </a:r>
          </a:p>
          <a:p>
            <a:pPr marL="457200" marR="0" lvl="0" indent="-342900" algn="l" rtl="0">
              <a:lnSpc>
                <a:spcPct val="90000"/>
              </a:lnSpc>
              <a:spcBef>
                <a:spcPts val="520"/>
              </a:spcBef>
              <a:spcAft>
                <a:spcPts val="0"/>
              </a:spcAft>
              <a:buClr>
                <a:schemeClr val="dk1"/>
              </a:buClr>
              <a:buSzPct val="100000"/>
              <a:buFont typeface="Arial"/>
              <a:buChar char="●"/>
            </a:pPr>
            <a:r>
              <a:rPr lang="en" sz="1800" b="1" i="0" u="none" strike="noStrike" cap="none" baseline="0" dirty="0">
                <a:solidFill>
                  <a:schemeClr val="dk1"/>
                </a:solidFill>
                <a:latin typeface="Arial"/>
                <a:ea typeface="Arial"/>
                <a:cs typeface="Arial"/>
                <a:sym typeface="Arial"/>
              </a:rPr>
              <a:t>Windows users: PuTTY and WinSCP</a:t>
            </a:r>
          </a:p>
          <a:p>
            <a:pPr marL="914400" marR="0" lvl="1" indent="-342900" algn="l" rtl="0">
              <a:lnSpc>
                <a:spcPct val="90000"/>
              </a:lnSpc>
              <a:spcBef>
                <a:spcPts val="1120"/>
              </a:spcBef>
              <a:buClr>
                <a:schemeClr val="dk1"/>
              </a:buClr>
              <a:buSzPct val="100000"/>
              <a:buFont typeface="Arial"/>
              <a:buChar char="○"/>
            </a:pPr>
            <a:r>
              <a:rPr lang="en" sz="1800" b="0" i="0" u="none" strike="noStrike" cap="none" baseline="0" dirty="0">
                <a:solidFill>
                  <a:schemeClr val="dk1"/>
                </a:solidFill>
                <a:latin typeface="Arial"/>
                <a:ea typeface="Arial"/>
                <a:cs typeface="Arial"/>
                <a:sym typeface="Arial"/>
              </a:rPr>
              <a:t>PuTTY: ssh connection</a:t>
            </a:r>
          </a:p>
          <a:p>
            <a:pPr marL="914400" marR="0" lvl="1" indent="-342900" algn="l" rtl="0">
              <a:lnSpc>
                <a:spcPct val="90000"/>
              </a:lnSpc>
              <a:spcBef>
                <a:spcPts val="520"/>
              </a:spcBef>
              <a:buClr>
                <a:schemeClr val="dk1"/>
              </a:buClr>
              <a:buSzPct val="100000"/>
              <a:buFont typeface="Arial"/>
              <a:buChar char="○"/>
            </a:pPr>
            <a:r>
              <a:rPr lang="en" sz="1800" b="0" i="0" u="none" strike="noStrike" cap="none" baseline="0" dirty="0">
                <a:solidFill>
                  <a:schemeClr val="dk1"/>
                </a:solidFill>
                <a:latin typeface="Arial"/>
                <a:ea typeface="Arial"/>
                <a:cs typeface="Arial"/>
                <a:sym typeface="Arial"/>
              </a:rPr>
              <a:t>WinSCP: transfer or edit files</a:t>
            </a:r>
          </a:p>
          <a:p>
            <a:pPr marL="457200" marR="0" lvl="0" indent="-342900" algn="l" rtl="0">
              <a:lnSpc>
                <a:spcPct val="90000"/>
              </a:lnSpc>
              <a:spcBef>
                <a:spcPts val="520"/>
              </a:spcBef>
              <a:spcAft>
                <a:spcPts val="0"/>
              </a:spcAft>
              <a:buClr>
                <a:schemeClr val="dk1"/>
              </a:buClr>
              <a:buSzPct val="100000"/>
              <a:buFont typeface="Arial"/>
              <a:buChar char="●"/>
            </a:pPr>
            <a:r>
              <a:rPr lang="en" sz="1800" b="1" i="0" u="none" strike="noStrike" cap="none" baseline="0" dirty="0">
                <a:solidFill>
                  <a:schemeClr val="dk1"/>
                </a:solidFill>
                <a:latin typeface="Arial"/>
                <a:ea typeface="Arial"/>
                <a:cs typeface="Arial"/>
                <a:sym typeface="Arial"/>
              </a:rPr>
              <a:t>Mac/Linux users: Terminal application</a:t>
            </a:r>
          </a:p>
          <a:p>
            <a:pPr marL="914400" marR="0" lvl="1" indent="-342900" algn="l" rtl="0">
              <a:lnSpc>
                <a:spcPct val="90000"/>
              </a:lnSpc>
              <a:spcBef>
                <a:spcPts val="520"/>
              </a:spcBef>
              <a:spcAft>
                <a:spcPts val="0"/>
              </a:spcAft>
              <a:buClr>
                <a:schemeClr val="dk1"/>
              </a:buClr>
              <a:buSzPct val="100000"/>
              <a:buFont typeface="Arial"/>
              <a:buChar char="○"/>
            </a:pPr>
            <a:r>
              <a:rPr lang="en" sz="1800" dirty="0">
                <a:solidFill>
                  <a:schemeClr val="dk1"/>
                </a:solidFill>
                <a:latin typeface="Arial"/>
                <a:ea typeface="Arial"/>
                <a:cs typeface="Arial"/>
                <a:sym typeface="Arial"/>
              </a:rPr>
              <a:t>Go to Applications/Utilities/Terminal </a:t>
            </a:r>
          </a:p>
          <a:p>
            <a:pPr marL="914400" marR="0" lvl="1" indent="-342900" algn="l" rtl="0">
              <a:lnSpc>
                <a:spcPct val="90000"/>
              </a:lnSpc>
              <a:spcBef>
                <a:spcPts val="520"/>
              </a:spcBef>
              <a:spcAft>
                <a:spcPts val="0"/>
              </a:spcAft>
              <a:buClr>
                <a:schemeClr val="dk1"/>
              </a:buClr>
              <a:buSzPct val="100000"/>
              <a:buFont typeface="Arial"/>
              <a:buChar char="○"/>
            </a:pPr>
            <a:r>
              <a:rPr lang="en" sz="1800" dirty="0">
                <a:solidFill>
                  <a:schemeClr val="dk1"/>
                </a:solidFill>
                <a:latin typeface="Arial"/>
                <a:ea typeface="Arial"/>
                <a:cs typeface="Arial"/>
                <a:sym typeface="Arial"/>
              </a:rPr>
              <a:t>Type in “ssh </a:t>
            </a:r>
            <a:r>
              <a:rPr lang="en" sz="1800" u="sng" dirty="0">
                <a:solidFill>
                  <a:schemeClr val="hlink"/>
                </a:solidFill>
                <a:latin typeface="Arial"/>
                <a:ea typeface="Arial"/>
                <a:cs typeface="Arial"/>
                <a:sym typeface="Arial"/>
                <a:hlinkClick r:id="rId3"/>
              </a:rPr>
              <a:t>cseNetID@attu.cs.washington.edu</a:t>
            </a:r>
            <a:r>
              <a:rPr lang="en" sz="1800" dirty="0" smtClean="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a:p>
            <a:pPr marR="0" lvl="0" algn="l" rtl="0">
              <a:lnSpc>
                <a:spcPct val="90000"/>
              </a:lnSpc>
              <a:spcBef>
                <a:spcPts val="360"/>
              </a:spcBef>
              <a:spcAft>
                <a:spcPts val="600"/>
              </a:spcAft>
              <a:buNone/>
            </a:pPr>
            <a:endParaRPr sz="1800" b="1"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9780965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1"/>
                                        <p:tgtEl>
                                          <p:spTgt spid="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xEl>
                                              <p:pRg st="1" end="1"/>
                                            </p:txEl>
                                          </p:spTgt>
                                        </p:tgtEl>
                                        <p:attrNameLst>
                                          <p:attrName>style.visibility</p:attrName>
                                        </p:attrNameLst>
                                      </p:cBhvr>
                                      <p:to>
                                        <p:strVal val="visible"/>
                                      </p:to>
                                    </p:set>
                                    <p:animEffect transition="in" filter="fade">
                                      <p:cBhvr>
                                        <p:cTn id="12" dur="1"/>
                                        <p:tgtEl>
                                          <p:spTgt spid="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xEl>
                                              <p:pRg st="2" end="2"/>
                                            </p:txEl>
                                          </p:spTgt>
                                        </p:tgtEl>
                                        <p:attrNameLst>
                                          <p:attrName>style.visibility</p:attrName>
                                        </p:attrNameLst>
                                      </p:cBhvr>
                                      <p:to>
                                        <p:strVal val="visible"/>
                                      </p:to>
                                    </p:set>
                                    <p:animEffect transition="in" filter="fade">
                                      <p:cBhvr>
                                        <p:cTn id="17" dur="1"/>
                                        <p:tgtEl>
                                          <p:spTgt spid="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xEl>
                                              <p:pRg st="3" end="3"/>
                                            </p:txEl>
                                          </p:spTgt>
                                        </p:tgtEl>
                                        <p:attrNameLst>
                                          <p:attrName>style.visibility</p:attrName>
                                        </p:attrNameLst>
                                      </p:cBhvr>
                                      <p:to>
                                        <p:strVal val="visible"/>
                                      </p:to>
                                    </p:set>
                                    <p:animEffect transition="in" filter="fade">
                                      <p:cBhvr>
                                        <p:cTn id="22" dur="1"/>
                                        <p:tgtEl>
                                          <p:spTgt spid="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
                                            <p:txEl>
                                              <p:pRg st="4" end="4"/>
                                            </p:txEl>
                                          </p:spTgt>
                                        </p:tgtEl>
                                        <p:attrNameLst>
                                          <p:attrName>style.visibility</p:attrName>
                                        </p:attrNameLst>
                                      </p:cBhvr>
                                      <p:to>
                                        <p:strVal val="visible"/>
                                      </p:to>
                                    </p:set>
                                    <p:animEffect transition="in" filter="fade">
                                      <p:cBhvr>
                                        <p:cTn id="27" dur="1"/>
                                        <p:tgtEl>
                                          <p:spTgt spid="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xEl>
                                              <p:pRg st="5" end="5"/>
                                            </p:txEl>
                                          </p:spTgt>
                                        </p:tgtEl>
                                        <p:attrNameLst>
                                          <p:attrName>style.visibility</p:attrName>
                                        </p:attrNameLst>
                                      </p:cBhvr>
                                      <p:to>
                                        <p:strVal val="visible"/>
                                      </p:to>
                                    </p:set>
                                    <p:animEffect transition="in" filter="fade">
                                      <p:cBhvr>
                                        <p:cTn id="32" dur="1"/>
                                        <p:tgtEl>
                                          <p:spTgt spid="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
                                            <p:txEl>
                                              <p:pRg st="6" end="6"/>
                                            </p:txEl>
                                          </p:spTgt>
                                        </p:tgtEl>
                                        <p:attrNameLst>
                                          <p:attrName>style.visibility</p:attrName>
                                        </p:attrNameLst>
                                      </p:cBhvr>
                                      <p:to>
                                        <p:strVal val="visible"/>
                                      </p:to>
                                    </p:set>
                                    <p:animEffect transition="in" filter="fade">
                                      <p:cBhvr>
                                        <p:cTn id="37" dur="1"/>
                                        <p:tgtEl>
                                          <p:spTgt spid="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
                                            <p:txEl>
                                              <p:pRg st="7" end="7"/>
                                            </p:txEl>
                                          </p:spTgt>
                                        </p:tgtEl>
                                        <p:attrNameLst>
                                          <p:attrName>style.visibility</p:attrName>
                                        </p:attrNameLst>
                                      </p:cBhvr>
                                      <p:to>
                                        <p:strVal val="visible"/>
                                      </p:to>
                                    </p:set>
                                    <p:animEffect transition="in" filter="fade">
                                      <p:cBhvr>
                                        <p:cTn id="42" dur="1"/>
                                        <p:tgtEl>
                                          <p:spTgt spid="6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
                                            <p:txEl>
                                              <p:pRg st="8" end="8"/>
                                            </p:txEl>
                                          </p:spTgt>
                                        </p:tgtEl>
                                        <p:attrNameLst>
                                          <p:attrName>style.visibility</p:attrName>
                                        </p:attrNameLst>
                                      </p:cBhvr>
                                      <p:to>
                                        <p:strVal val="visible"/>
                                      </p:to>
                                    </p:set>
                                    <p:animEffect transition="in" filter="fade">
                                      <p:cBhvr>
                                        <p:cTn id="47" dur="1"/>
                                        <p:tgtEl>
                                          <p:spTgt spid="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152718"/>
            <a:ext cx="5791200" cy="1371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Black"/>
              <a:buNone/>
            </a:pPr>
            <a:r>
              <a:rPr lang="en" sz="3600" b="0" i="0" u="none" strike="noStrike" cap="none" baseline="0">
                <a:solidFill>
                  <a:schemeClr val="dk2"/>
                </a:solidFill>
                <a:latin typeface="Arial Black"/>
                <a:ea typeface="Arial Black"/>
                <a:cs typeface="Arial Black"/>
                <a:sym typeface="Arial Black"/>
              </a:rPr>
              <a:t>PUTTY</a:t>
            </a:r>
          </a:p>
        </p:txBody>
      </p:sp>
      <p:pic>
        <p:nvPicPr>
          <p:cNvPr id="68" name="Shape 68"/>
          <p:cNvPicPr preferRelativeResize="0"/>
          <p:nvPr/>
        </p:nvPicPr>
        <p:blipFill rotWithShape="1">
          <a:blip r:embed="rId3">
            <a:alphaModFix/>
          </a:blip>
          <a:srcRect/>
          <a:stretch/>
        </p:blipFill>
        <p:spPr>
          <a:xfrm>
            <a:off x="4343400" y="2269174"/>
            <a:ext cx="4692300" cy="2959500"/>
          </a:xfrm>
          <a:prstGeom prst="rect">
            <a:avLst/>
          </a:prstGeom>
          <a:noFill/>
          <a:ln>
            <a:noFill/>
          </a:ln>
        </p:spPr>
      </p:pic>
      <p:pic>
        <p:nvPicPr>
          <p:cNvPr id="69" name="Shape 69"/>
          <p:cNvPicPr preferRelativeResize="0"/>
          <p:nvPr/>
        </p:nvPicPr>
        <p:blipFill rotWithShape="1">
          <a:blip r:embed="rId4">
            <a:alphaModFix/>
          </a:blip>
          <a:srcRect/>
          <a:stretch/>
        </p:blipFill>
        <p:spPr>
          <a:xfrm>
            <a:off x="132441" y="1721239"/>
            <a:ext cx="4211099" cy="4055099"/>
          </a:xfrm>
          <a:prstGeom prst="rect">
            <a:avLst/>
          </a:prstGeom>
          <a:noFill/>
          <a:ln>
            <a:noFill/>
          </a:ln>
        </p:spPr>
      </p:pic>
    </p:spTree>
    <p:extLst>
      <p:ext uri="{BB962C8B-B14F-4D97-AF65-F5344CB8AC3E}">
        <p14:creationId xmlns:p14="http://schemas.microsoft.com/office/powerpoint/2010/main" val="68003584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152718"/>
            <a:ext cx="5791200" cy="1371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Black"/>
              <a:buNone/>
            </a:pPr>
            <a:r>
              <a:rPr lang="en" sz="3600" b="0" i="0" u="none" strike="noStrike" cap="none" baseline="0">
                <a:solidFill>
                  <a:schemeClr val="dk2"/>
                </a:solidFill>
                <a:latin typeface="Arial Black"/>
                <a:ea typeface="Arial Black"/>
                <a:cs typeface="Arial Black"/>
                <a:sym typeface="Arial Black"/>
              </a:rPr>
              <a:t>TERMINAL (LINUX, MAC)</a:t>
            </a:r>
          </a:p>
        </p:txBody>
      </p:sp>
      <p:pic>
        <p:nvPicPr>
          <p:cNvPr id="75" name="Shape 75"/>
          <p:cNvPicPr preferRelativeResize="0"/>
          <p:nvPr/>
        </p:nvPicPr>
        <p:blipFill rotWithShape="1">
          <a:blip r:embed="rId3">
            <a:alphaModFix/>
          </a:blip>
          <a:srcRect/>
          <a:stretch/>
        </p:blipFill>
        <p:spPr>
          <a:xfrm>
            <a:off x="1066800" y="1600200"/>
            <a:ext cx="7101000" cy="4544100"/>
          </a:xfrm>
          <a:prstGeom prst="rect">
            <a:avLst/>
          </a:prstGeom>
          <a:noFill/>
          <a:ln>
            <a:noFill/>
          </a:ln>
        </p:spPr>
      </p:pic>
    </p:spTree>
    <p:extLst>
      <p:ext uri="{BB962C8B-B14F-4D97-AF65-F5344CB8AC3E}">
        <p14:creationId xmlns:p14="http://schemas.microsoft.com/office/powerpoint/2010/main" val="942049117"/>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 b="0">
                <a:solidFill>
                  <a:schemeClr val="dk2"/>
                </a:solidFill>
                <a:latin typeface="Arial Black"/>
                <a:ea typeface="Arial Black"/>
                <a:cs typeface="Arial Black"/>
                <a:sym typeface="Arial Black"/>
              </a:rPr>
              <a:t>Ant Validate</a:t>
            </a:r>
          </a:p>
        </p:txBody>
      </p:sp>
      <p:sp>
        <p:nvSpPr>
          <p:cNvPr id="209" name="Shape 209"/>
          <p:cNvSpPr txBox="1">
            <a:spLocks noGrp="1"/>
          </p:cNvSpPr>
          <p:nvPr>
            <p:ph type="body" idx="1"/>
          </p:nvPr>
        </p:nvSpPr>
        <p:spPr>
          <a:xfrm>
            <a:off x="457200" y="1600199"/>
            <a:ext cx="8305799" cy="5138149"/>
          </a:xfrm>
          <a:prstGeom prst="rect">
            <a:avLst/>
          </a:prstGeom>
          <a:noFill/>
          <a:ln>
            <a:noFill/>
          </a:ln>
        </p:spPr>
        <p:txBody>
          <a:bodyPr lIns="91425" tIns="45700" rIns="91425" bIns="45700" anchor="t" anchorCtr="0">
            <a:normAutofit lnSpcReduction="10000"/>
          </a:bodyPr>
          <a:lstStyle/>
          <a:p>
            <a:pPr marL="457200" marR="0" lvl="0" indent="-393700" algn="l" rtl="0">
              <a:spcBef>
                <a:spcPts val="0"/>
              </a:spcBef>
              <a:buClr>
                <a:schemeClr val="dk1"/>
              </a:buClr>
              <a:buSzPct val="100000"/>
              <a:buFont typeface="Arial"/>
              <a:buChar char="●"/>
            </a:pPr>
            <a:r>
              <a:rPr lang="en" sz="2600" b="1" dirty="0">
                <a:latin typeface="Arial"/>
                <a:ea typeface="Arial"/>
                <a:cs typeface="Arial"/>
                <a:sym typeface="Arial"/>
              </a:rPr>
              <a:t>What will this do?</a:t>
            </a:r>
          </a:p>
          <a:p>
            <a:pPr marL="914400" marR="0" lvl="1" indent="-393700" algn="l" rtl="0">
              <a:spcBef>
                <a:spcPts val="0"/>
              </a:spcBef>
              <a:buClr>
                <a:schemeClr val="dk2"/>
              </a:buClr>
              <a:buSzPct val="100000"/>
              <a:buFont typeface="Arial"/>
              <a:buChar char="○"/>
            </a:pPr>
            <a:r>
              <a:rPr lang="en-US" sz="2600" dirty="0" smtClean="0">
                <a:latin typeface="Arial"/>
                <a:ea typeface="Arial"/>
                <a:cs typeface="Arial"/>
                <a:sym typeface="Arial"/>
              </a:rPr>
              <a:t>You start with a freshly cloned copy of your repo and do “</a:t>
            </a:r>
            <a:r>
              <a:rPr lang="en-US" sz="2600" dirty="0" err="1" smtClean="0">
                <a:latin typeface="Arial"/>
                <a:ea typeface="Arial"/>
                <a:cs typeface="Arial"/>
                <a:sym typeface="Arial"/>
              </a:rPr>
              <a:t>git</a:t>
            </a:r>
            <a:r>
              <a:rPr lang="en-US" sz="2600" dirty="0" smtClean="0">
                <a:latin typeface="Arial"/>
                <a:ea typeface="Arial"/>
                <a:cs typeface="Arial"/>
                <a:sym typeface="Arial"/>
              </a:rPr>
              <a:t> checkout hw3-final” to switch to the files you intend for us to grade, then run ant validate</a:t>
            </a:r>
            <a:endParaRPr lang="en" sz="2600" dirty="0">
              <a:latin typeface="Arial"/>
              <a:ea typeface="Arial"/>
              <a:cs typeface="Arial"/>
              <a:sym typeface="Arial"/>
            </a:endParaRPr>
          </a:p>
          <a:p>
            <a:pPr marL="914400" marR="0" lvl="1" indent="-393700" algn="l" rtl="0">
              <a:spcBef>
                <a:spcPts val="0"/>
              </a:spcBef>
              <a:buClr>
                <a:schemeClr val="dk2"/>
              </a:buClr>
              <a:buSzPct val="100000"/>
              <a:buFont typeface="Arial"/>
              <a:buChar char="○"/>
            </a:pPr>
            <a:r>
              <a:rPr lang="en" sz="2600" dirty="0">
                <a:latin typeface="Arial"/>
                <a:ea typeface="Arial"/>
                <a:cs typeface="Arial"/>
                <a:sym typeface="Arial"/>
              </a:rPr>
              <a:t>Makes sure you have all the </a:t>
            </a:r>
            <a:r>
              <a:rPr lang="en" sz="2600" b="1" dirty="0">
                <a:latin typeface="Arial"/>
                <a:ea typeface="Arial"/>
                <a:cs typeface="Arial"/>
                <a:sym typeface="Arial"/>
              </a:rPr>
              <a:t>required</a:t>
            </a:r>
            <a:r>
              <a:rPr lang="en" sz="2600" dirty="0">
                <a:latin typeface="Arial"/>
                <a:ea typeface="Arial"/>
                <a:cs typeface="Arial"/>
                <a:sym typeface="Arial"/>
              </a:rPr>
              <a:t> </a:t>
            </a:r>
            <a:r>
              <a:rPr lang="en" sz="2600" dirty="0" smtClean="0">
                <a:latin typeface="Arial"/>
                <a:ea typeface="Arial"/>
                <a:cs typeface="Arial"/>
                <a:sym typeface="Arial"/>
              </a:rPr>
              <a:t>files</a:t>
            </a:r>
            <a:endParaRPr lang="en" sz="2600" dirty="0">
              <a:latin typeface="Arial"/>
              <a:ea typeface="Arial"/>
              <a:cs typeface="Arial"/>
              <a:sym typeface="Arial"/>
            </a:endParaRPr>
          </a:p>
          <a:p>
            <a:pPr marL="914400" marR="0" lvl="1" indent="-393700" algn="l" rtl="0">
              <a:spcBef>
                <a:spcPts val="0"/>
              </a:spcBef>
              <a:buClr>
                <a:schemeClr val="dk2"/>
              </a:buClr>
              <a:buSzPct val="100000"/>
              <a:buFont typeface="Arial"/>
              <a:buChar char="○"/>
            </a:pPr>
            <a:r>
              <a:rPr lang="en" sz="2600" dirty="0">
                <a:latin typeface="Arial"/>
                <a:ea typeface="Arial"/>
                <a:cs typeface="Arial"/>
                <a:sym typeface="Arial"/>
              </a:rPr>
              <a:t>Make sure your homework builds without errors</a:t>
            </a:r>
          </a:p>
          <a:p>
            <a:pPr marL="914400" marR="0" lvl="1" indent="-393700" algn="l" rtl="0">
              <a:spcBef>
                <a:spcPts val="0"/>
              </a:spcBef>
              <a:buClr>
                <a:schemeClr val="dk2"/>
              </a:buClr>
              <a:buSzPct val="100000"/>
              <a:buFont typeface="Arial"/>
              <a:buChar char="○"/>
            </a:pPr>
            <a:r>
              <a:rPr lang="en" sz="2600" dirty="0">
                <a:latin typeface="Arial"/>
                <a:ea typeface="Arial"/>
                <a:cs typeface="Arial"/>
                <a:sym typeface="Arial"/>
              </a:rPr>
              <a:t>Passes specification and implementation tests in the repository</a:t>
            </a:r>
          </a:p>
          <a:p>
            <a:pPr marL="1371600" marR="0" lvl="2" indent="-393700" algn="l" rtl="0">
              <a:spcBef>
                <a:spcPts val="0"/>
              </a:spcBef>
              <a:buClr>
                <a:schemeClr val="dk2"/>
              </a:buClr>
              <a:buSzPct val="100000"/>
              <a:buFont typeface="Arial"/>
              <a:buChar char="■"/>
            </a:pPr>
            <a:r>
              <a:rPr lang="en" sz="2600" b="1" dirty="0">
                <a:latin typeface="Arial"/>
                <a:ea typeface="Arial"/>
                <a:cs typeface="Arial"/>
                <a:sym typeface="Arial"/>
              </a:rPr>
              <a:t>Note</a:t>
            </a:r>
            <a:r>
              <a:rPr lang="en" sz="2600" dirty="0">
                <a:latin typeface="Arial"/>
                <a:ea typeface="Arial"/>
                <a:cs typeface="Arial"/>
                <a:sym typeface="Arial"/>
              </a:rPr>
              <a:t>: this does not include the additional tests we will use when grading</a:t>
            </a:r>
          </a:p>
          <a:p>
            <a:pPr marL="1371600" marR="0" lvl="2" indent="-393700" algn="l" rtl="0">
              <a:spcBef>
                <a:spcPts val="0"/>
              </a:spcBef>
              <a:buClr>
                <a:schemeClr val="dk2"/>
              </a:buClr>
              <a:buSzPct val="100000"/>
              <a:buFont typeface="Arial"/>
              <a:buChar char="■"/>
            </a:pPr>
            <a:r>
              <a:rPr lang="en" sz="2600" dirty="0">
                <a:latin typeface="Arial"/>
                <a:ea typeface="Arial"/>
                <a:cs typeface="Arial"/>
                <a:sym typeface="Arial"/>
              </a:rPr>
              <a:t>This is just a sanity check that your current tests pass</a:t>
            </a:r>
          </a:p>
        </p:txBody>
      </p:sp>
    </p:spTree>
    <p:extLst>
      <p:ext uri="{BB962C8B-B14F-4D97-AF65-F5344CB8AC3E}">
        <p14:creationId xmlns:p14="http://schemas.microsoft.com/office/powerpoint/2010/main" val="305074386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animEffect transition="in" filter="fade">
                                      <p:cBhvr>
                                        <p:cTn id="7" dur="1"/>
                                        <p:tgtEl>
                                          <p:spTgt spid="2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xEl>
                                              <p:pRg st="1" end="1"/>
                                            </p:txEl>
                                          </p:spTgt>
                                        </p:tgtEl>
                                        <p:attrNameLst>
                                          <p:attrName>style.visibility</p:attrName>
                                        </p:attrNameLst>
                                      </p:cBhvr>
                                      <p:to>
                                        <p:strVal val="visible"/>
                                      </p:to>
                                    </p:set>
                                    <p:animEffect transition="in" filter="fade">
                                      <p:cBhvr>
                                        <p:cTn id="12" dur="1"/>
                                        <p:tgtEl>
                                          <p:spTgt spid="2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xEl>
                                              <p:pRg st="2" end="2"/>
                                            </p:txEl>
                                          </p:spTgt>
                                        </p:tgtEl>
                                        <p:attrNameLst>
                                          <p:attrName>style.visibility</p:attrName>
                                        </p:attrNameLst>
                                      </p:cBhvr>
                                      <p:to>
                                        <p:strVal val="visible"/>
                                      </p:to>
                                    </p:set>
                                    <p:animEffect transition="in" filter="fade">
                                      <p:cBhvr>
                                        <p:cTn id="17" dur="1"/>
                                        <p:tgtEl>
                                          <p:spTgt spid="2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xEl>
                                              <p:pRg st="3" end="3"/>
                                            </p:txEl>
                                          </p:spTgt>
                                        </p:tgtEl>
                                        <p:attrNameLst>
                                          <p:attrName>style.visibility</p:attrName>
                                        </p:attrNameLst>
                                      </p:cBhvr>
                                      <p:to>
                                        <p:strVal val="visible"/>
                                      </p:to>
                                    </p:set>
                                    <p:animEffect transition="in" filter="fade">
                                      <p:cBhvr>
                                        <p:cTn id="22" dur="1"/>
                                        <p:tgtEl>
                                          <p:spTgt spid="2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9">
                                            <p:txEl>
                                              <p:pRg st="4" end="4"/>
                                            </p:txEl>
                                          </p:spTgt>
                                        </p:tgtEl>
                                        <p:attrNameLst>
                                          <p:attrName>style.visibility</p:attrName>
                                        </p:attrNameLst>
                                      </p:cBhvr>
                                      <p:to>
                                        <p:strVal val="visible"/>
                                      </p:to>
                                    </p:set>
                                    <p:animEffect transition="in" filter="fade">
                                      <p:cBhvr>
                                        <p:cTn id="27" dur="1"/>
                                        <p:tgtEl>
                                          <p:spTgt spid="20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9">
                                            <p:txEl>
                                              <p:pRg st="5" end="5"/>
                                            </p:txEl>
                                          </p:spTgt>
                                        </p:tgtEl>
                                        <p:attrNameLst>
                                          <p:attrName>style.visibility</p:attrName>
                                        </p:attrNameLst>
                                      </p:cBhvr>
                                      <p:to>
                                        <p:strVal val="visible"/>
                                      </p:to>
                                    </p:set>
                                    <p:animEffect transition="in" filter="fade">
                                      <p:cBhvr>
                                        <p:cTn id="32" dur="1"/>
                                        <p:tgtEl>
                                          <p:spTgt spid="20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9">
                                            <p:txEl>
                                              <p:pRg st="6" end="6"/>
                                            </p:txEl>
                                          </p:spTgt>
                                        </p:tgtEl>
                                        <p:attrNameLst>
                                          <p:attrName>style.visibility</p:attrName>
                                        </p:attrNameLst>
                                      </p:cBhvr>
                                      <p:to>
                                        <p:strVal val="visible"/>
                                      </p:to>
                                    </p:set>
                                    <p:animEffect transition="in" filter="fade">
                                      <p:cBhvr>
                                        <p:cTn id="37" dur="1"/>
                                        <p:tgtEl>
                                          <p:spTgt spid="2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 b="0">
                <a:solidFill>
                  <a:schemeClr val="dk2"/>
                </a:solidFill>
                <a:latin typeface="Arial Black"/>
                <a:ea typeface="Arial Black"/>
                <a:cs typeface="Arial Black"/>
                <a:sym typeface="Arial Black"/>
              </a:rPr>
              <a:t>Ant Validate</a:t>
            </a:r>
          </a:p>
        </p:txBody>
      </p:sp>
      <p:sp>
        <p:nvSpPr>
          <p:cNvPr id="216" name="Shape 216"/>
          <p:cNvSpPr txBox="1">
            <a:spLocks noGrp="1"/>
          </p:cNvSpPr>
          <p:nvPr>
            <p:ph type="body" idx="1"/>
          </p:nvPr>
        </p:nvSpPr>
        <p:spPr>
          <a:xfrm>
            <a:off x="457200" y="1600200"/>
            <a:ext cx="8305799" cy="4526100"/>
          </a:xfrm>
          <a:prstGeom prst="rect">
            <a:avLst/>
          </a:prstGeom>
          <a:noFill/>
          <a:ln>
            <a:noFill/>
          </a:ln>
        </p:spPr>
        <p:txBody>
          <a:bodyPr lIns="91425" tIns="45700" rIns="91425" bIns="45700" anchor="t" anchorCtr="0">
            <a:noAutofit/>
          </a:bodyPr>
          <a:lstStyle/>
          <a:p>
            <a:pPr marL="457200" marR="0" lvl="0" indent="-393700" algn="l" rtl="0">
              <a:spcBef>
                <a:spcPts val="0"/>
              </a:spcBef>
              <a:buClr>
                <a:schemeClr val="dk1"/>
              </a:buClr>
              <a:buSzPct val="100000"/>
              <a:buFont typeface="Arial"/>
              <a:buChar char="●"/>
            </a:pPr>
            <a:r>
              <a:rPr lang="en" sz="2600" b="1" dirty="0">
                <a:latin typeface="Arial"/>
                <a:ea typeface="Arial"/>
                <a:cs typeface="Arial"/>
                <a:sym typeface="Arial"/>
              </a:rPr>
              <a:t>How do you run ant validate?</a:t>
            </a:r>
          </a:p>
          <a:p>
            <a:pPr marL="914400" marR="0" lvl="1" indent="-393700" algn="l" rtl="0">
              <a:lnSpc>
                <a:spcPct val="100000"/>
              </a:lnSpc>
              <a:spcBef>
                <a:spcPts val="0"/>
              </a:spcBef>
              <a:spcAft>
                <a:spcPts val="0"/>
              </a:spcAft>
              <a:buClr>
                <a:schemeClr val="dk2"/>
              </a:buClr>
              <a:buSzPct val="100000"/>
              <a:buFont typeface="Arial"/>
              <a:buChar char="○"/>
            </a:pPr>
            <a:r>
              <a:rPr lang="en" sz="2600" dirty="0">
                <a:latin typeface="Arial"/>
                <a:ea typeface="Arial"/>
                <a:cs typeface="Arial"/>
                <a:sym typeface="Arial"/>
              </a:rPr>
              <a:t>Has to be done on attu from the command line since that is the environment your grading will be done on</a:t>
            </a:r>
          </a:p>
          <a:p>
            <a:pPr marR="0" lvl="0" indent="457200" algn="l" rtl="0">
              <a:lnSpc>
                <a:spcPct val="100000"/>
              </a:lnSpc>
              <a:spcBef>
                <a:spcPts val="0"/>
              </a:spcBef>
              <a:spcAft>
                <a:spcPts val="0"/>
              </a:spcAft>
              <a:buNone/>
            </a:pPr>
            <a:endParaRPr sz="2600" dirty="0">
              <a:latin typeface="Arial"/>
              <a:ea typeface="Arial"/>
              <a:cs typeface="Arial"/>
              <a:sym typeface="Arial"/>
            </a:endParaRPr>
          </a:p>
          <a:p>
            <a:pPr marL="914400" marR="0" lvl="1" indent="-393700" algn="l" rtl="0">
              <a:lnSpc>
                <a:spcPct val="100000"/>
              </a:lnSpc>
              <a:spcBef>
                <a:spcPts val="0"/>
              </a:spcBef>
              <a:spcAft>
                <a:spcPts val="0"/>
              </a:spcAft>
              <a:buClr>
                <a:schemeClr val="dk2"/>
              </a:buClr>
              <a:buSzPct val="100000"/>
              <a:buFont typeface="Arial"/>
              <a:buChar char="○"/>
            </a:pPr>
            <a:r>
              <a:rPr lang="en" sz="2600" dirty="0">
                <a:latin typeface="Arial"/>
                <a:ea typeface="Arial"/>
                <a:cs typeface="Arial"/>
                <a:sym typeface="Arial"/>
              </a:rPr>
              <a:t>Do not use the Eclipse ant validate build tool</a:t>
            </a:r>
            <a:r>
              <a:rPr lang="en" sz="2600" dirty="0" smtClean="0">
                <a:latin typeface="Arial"/>
                <a:ea typeface="Arial"/>
                <a:cs typeface="Arial"/>
                <a:sym typeface="Arial"/>
              </a:rPr>
              <a:t>!</a:t>
            </a:r>
            <a:endParaRPr lang="en-US" sz="2600" dirty="0" smtClean="0">
              <a:latin typeface="Arial"/>
              <a:ea typeface="Arial"/>
              <a:cs typeface="Arial"/>
              <a:sym typeface="Arial"/>
            </a:endParaRPr>
          </a:p>
          <a:p>
            <a:pPr marL="914400" marR="0" lvl="1" indent="-393700" algn="l" rtl="0">
              <a:lnSpc>
                <a:spcPct val="100000"/>
              </a:lnSpc>
              <a:spcBef>
                <a:spcPts val="0"/>
              </a:spcBef>
              <a:spcAft>
                <a:spcPts val="0"/>
              </a:spcAft>
              <a:buClr>
                <a:schemeClr val="dk2"/>
              </a:buClr>
              <a:buSzPct val="100000"/>
              <a:buFont typeface="Arial"/>
              <a:buChar char="○"/>
            </a:pPr>
            <a:endParaRPr lang="en-US" sz="2600" dirty="0">
              <a:latin typeface="Arial"/>
              <a:ea typeface="Arial"/>
              <a:cs typeface="Arial"/>
              <a:sym typeface="Arial"/>
            </a:endParaRPr>
          </a:p>
          <a:p>
            <a:pPr marL="914400" marR="0" lvl="1" indent="-393700" algn="l" rtl="0">
              <a:lnSpc>
                <a:spcPct val="100000"/>
              </a:lnSpc>
              <a:spcBef>
                <a:spcPts val="0"/>
              </a:spcBef>
              <a:spcAft>
                <a:spcPts val="0"/>
              </a:spcAft>
              <a:buClr>
                <a:schemeClr val="dk2"/>
              </a:buClr>
              <a:buSzPct val="100000"/>
              <a:buFont typeface="Arial"/>
              <a:buChar char="○"/>
            </a:pPr>
            <a:r>
              <a:rPr lang="en-US" sz="2600" dirty="0" smtClean="0">
                <a:latin typeface="Arial"/>
                <a:ea typeface="Arial"/>
                <a:cs typeface="Arial"/>
                <a:sym typeface="Arial"/>
              </a:rPr>
              <a:t>Be </a:t>
            </a:r>
            <a:r>
              <a:rPr lang="en-US" sz="2600" i="1" dirty="0" smtClean="0">
                <a:latin typeface="Arial"/>
                <a:ea typeface="Arial"/>
                <a:cs typeface="Arial"/>
                <a:sym typeface="Arial"/>
              </a:rPr>
              <a:t>sure</a:t>
            </a:r>
            <a:r>
              <a:rPr lang="en-US" sz="2600" dirty="0" smtClean="0">
                <a:latin typeface="Arial"/>
                <a:ea typeface="Arial"/>
                <a:cs typeface="Arial"/>
                <a:sym typeface="Arial"/>
              </a:rPr>
              <a:t> to use a fresh copy of your repo, and discard that copy when you’re done</a:t>
            </a:r>
          </a:p>
          <a:p>
            <a:pPr marL="1600200" lvl="2" indent="-393700">
              <a:spcBef>
                <a:spcPts val="0"/>
              </a:spcBef>
              <a:buFont typeface="Arial"/>
              <a:buChar char="○"/>
            </a:pPr>
            <a:r>
              <a:rPr lang="en-US" sz="2600" dirty="0" smtClean="0">
                <a:latin typeface="Arial"/>
                <a:ea typeface="Arial"/>
                <a:cs typeface="Arial"/>
                <a:sym typeface="Arial"/>
              </a:rPr>
              <a:t>If you need to fix things, do it in your primary working copy (eclipse)</a:t>
            </a:r>
            <a:endParaRPr lang="en" sz="2600" dirty="0">
              <a:latin typeface="Arial"/>
              <a:ea typeface="Arial"/>
              <a:cs typeface="Arial"/>
              <a:sym typeface="Arial"/>
            </a:endParaRPr>
          </a:p>
          <a:p>
            <a:pPr marR="0" lvl="0" indent="457200" algn="l" rtl="0">
              <a:lnSpc>
                <a:spcPct val="100000"/>
              </a:lnSpc>
              <a:spcBef>
                <a:spcPts val="0"/>
              </a:spcBef>
              <a:spcAft>
                <a:spcPts val="0"/>
              </a:spcAft>
              <a:buNone/>
            </a:pPr>
            <a:endParaRPr sz="2600" dirty="0">
              <a:latin typeface="Arial"/>
              <a:ea typeface="Arial"/>
              <a:cs typeface="Arial"/>
              <a:sym typeface="Arial"/>
            </a:endParaRPr>
          </a:p>
        </p:txBody>
      </p:sp>
    </p:spTree>
    <p:extLst>
      <p:ext uri="{BB962C8B-B14F-4D97-AF65-F5344CB8AC3E}">
        <p14:creationId xmlns:p14="http://schemas.microsoft.com/office/powerpoint/2010/main" val="11465337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1"/>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1"/>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6">
                                            <p:txEl>
                                              <p:pRg st="3" end="3"/>
                                            </p:txEl>
                                          </p:spTgt>
                                        </p:tgtEl>
                                        <p:attrNameLst>
                                          <p:attrName>style.visibility</p:attrName>
                                        </p:attrNameLst>
                                      </p:cBhvr>
                                      <p:to>
                                        <p:strVal val="visible"/>
                                      </p:to>
                                    </p:set>
                                    <p:animEffect transition="in" filter="fade">
                                      <p:cBhvr>
                                        <p:cTn id="17" dur="1"/>
                                        <p:tgtEl>
                                          <p:spTgt spid="2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6">
                                            <p:txEl>
                                              <p:pRg st="5" end="5"/>
                                            </p:txEl>
                                          </p:spTgt>
                                        </p:tgtEl>
                                        <p:attrNameLst>
                                          <p:attrName>style.visibility</p:attrName>
                                        </p:attrNameLst>
                                      </p:cBhvr>
                                      <p:to>
                                        <p:strVal val="visible"/>
                                      </p:to>
                                    </p:set>
                                    <p:animEffect transition="in" filter="fade">
                                      <p:cBhvr>
                                        <p:cTn id="22" dur="1"/>
                                        <p:tgtEl>
                                          <p:spTgt spid="2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6">
                                            <p:txEl>
                                              <p:pRg st="6" end="6"/>
                                            </p:txEl>
                                          </p:spTgt>
                                        </p:tgtEl>
                                        <p:attrNameLst>
                                          <p:attrName>style.visibility</p:attrName>
                                        </p:attrNameLst>
                                      </p:cBhvr>
                                      <p:to>
                                        <p:strVal val="visible"/>
                                      </p:to>
                                    </p:set>
                                    <p:animEffect transition="in" filter="fade">
                                      <p:cBhvr>
                                        <p:cTn id="27" dur="1"/>
                                        <p:tgtEl>
                                          <p:spTgt spid="2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 b="0">
                <a:solidFill>
                  <a:schemeClr val="dk2"/>
                </a:solidFill>
                <a:latin typeface="Arial Black"/>
                <a:ea typeface="Arial Black"/>
                <a:cs typeface="Arial Black"/>
                <a:sym typeface="Arial Black"/>
              </a:rPr>
              <a:t>Ant Validate</a:t>
            </a:r>
          </a:p>
        </p:txBody>
      </p:sp>
      <p:sp>
        <p:nvSpPr>
          <p:cNvPr id="223" name="Shape 223"/>
          <p:cNvSpPr txBox="1">
            <a:spLocks noGrp="1"/>
          </p:cNvSpPr>
          <p:nvPr>
            <p:ph type="body" idx="1"/>
          </p:nvPr>
        </p:nvSpPr>
        <p:spPr>
          <a:xfrm>
            <a:off x="457200" y="1600200"/>
            <a:ext cx="8305799" cy="4526100"/>
          </a:xfrm>
          <a:prstGeom prst="rect">
            <a:avLst/>
          </a:prstGeom>
          <a:noFill/>
          <a:ln>
            <a:noFill/>
          </a:ln>
        </p:spPr>
        <p:txBody>
          <a:bodyPr lIns="91425" tIns="45700" rIns="91425" bIns="45700" anchor="t" anchorCtr="0">
            <a:normAutofit/>
          </a:bodyPr>
          <a:lstStyle/>
          <a:p>
            <a:pPr marL="457200" marR="0" lvl="0" indent="-355600" algn="l" rtl="0">
              <a:spcBef>
                <a:spcPts val="0"/>
              </a:spcBef>
              <a:buClr>
                <a:schemeClr val="dk1"/>
              </a:buClr>
              <a:buSzPct val="100000"/>
              <a:buFont typeface="Arial"/>
              <a:buChar char="●"/>
            </a:pPr>
            <a:r>
              <a:rPr lang="en" sz="2000" b="1" dirty="0">
                <a:latin typeface="Arial"/>
                <a:ea typeface="Arial"/>
                <a:cs typeface="Arial"/>
                <a:sym typeface="Arial"/>
              </a:rPr>
              <a:t>How do you run ant validate?</a:t>
            </a:r>
          </a:p>
          <a:p>
            <a:pPr marL="914400" marR="0" lvl="1" indent="-355600" algn="l" rtl="0">
              <a:spcBef>
                <a:spcPts val="0"/>
              </a:spcBef>
              <a:buClr>
                <a:schemeClr val="dk2"/>
              </a:buClr>
              <a:buSzPct val="100000"/>
              <a:buFont typeface="Arial"/>
              <a:buChar char="○"/>
            </a:pPr>
            <a:r>
              <a:rPr lang="en" sz="2000" dirty="0">
                <a:latin typeface="Arial"/>
                <a:ea typeface="Arial"/>
                <a:cs typeface="Arial"/>
                <a:sym typeface="Arial"/>
              </a:rPr>
              <a:t>Steps</a:t>
            </a:r>
          </a:p>
          <a:p>
            <a:pPr marL="1371600" marR="0" lvl="2" indent="-355600" algn="l" rtl="0">
              <a:spcBef>
                <a:spcPts val="0"/>
              </a:spcBef>
              <a:buClr>
                <a:schemeClr val="dk2"/>
              </a:buClr>
              <a:buSzPct val="100000"/>
              <a:buFont typeface="Arial"/>
              <a:buChar char="■"/>
            </a:pPr>
            <a:r>
              <a:rPr lang="en" sz="2000" dirty="0">
                <a:latin typeface="Arial"/>
                <a:ea typeface="Arial"/>
                <a:cs typeface="Arial"/>
                <a:sym typeface="Arial"/>
              </a:rPr>
              <a:t>Log into attu via </a:t>
            </a:r>
            <a:r>
              <a:rPr lang="en" sz="2000" u="sng" dirty="0">
                <a:solidFill>
                  <a:schemeClr val="hlink"/>
                </a:solidFill>
                <a:latin typeface="Arial"/>
                <a:ea typeface="Arial"/>
                <a:cs typeface="Arial"/>
                <a:sym typeface="Arial"/>
                <a:hlinkClick r:id="rId3"/>
              </a:rPr>
              <a:t>SSH</a:t>
            </a:r>
          </a:p>
          <a:p>
            <a:pPr marL="1371600" marR="0" lvl="2" indent="-355600" algn="l" rtl="0">
              <a:spcBef>
                <a:spcPts val="0"/>
              </a:spcBef>
              <a:buClr>
                <a:schemeClr val="dk2"/>
              </a:buClr>
              <a:buSzPct val="100000"/>
              <a:buFont typeface="Arial"/>
              <a:buChar char="■"/>
            </a:pPr>
            <a:r>
              <a:rPr lang="en" sz="2000" dirty="0" smtClean="0">
                <a:latin typeface="Arial"/>
                <a:ea typeface="Arial"/>
                <a:cs typeface="Arial"/>
                <a:sym typeface="Arial"/>
              </a:rPr>
              <a:t>In </a:t>
            </a:r>
            <a:r>
              <a:rPr lang="en" sz="2000" dirty="0">
                <a:latin typeface="Arial"/>
                <a:ea typeface="Arial"/>
                <a:cs typeface="Arial"/>
                <a:sym typeface="Arial"/>
              </a:rPr>
              <a:t>attu, checkout a </a:t>
            </a:r>
            <a:r>
              <a:rPr lang="en-US" sz="2000" dirty="0" smtClean="0">
                <a:latin typeface="Arial"/>
                <a:ea typeface="Arial"/>
                <a:cs typeface="Arial"/>
                <a:sym typeface="Arial"/>
              </a:rPr>
              <a:t>brand new </a:t>
            </a:r>
            <a:r>
              <a:rPr lang="en" sz="2000" dirty="0" smtClean="0">
                <a:latin typeface="Arial"/>
                <a:ea typeface="Arial"/>
                <a:cs typeface="Arial"/>
                <a:sym typeface="Arial"/>
              </a:rPr>
              <a:t>local </a:t>
            </a:r>
            <a:r>
              <a:rPr lang="en" sz="2000" dirty="0">
                <a:latin typeface="Arial"/>
                <a:ea typeface="Arial"/>
                <a:cs typeface="Arial"/>
                <a:sym typeface="Arial"/>
              </a:rPr>
              <a:t>copy </a:t>
            </a:r>
            <a:r>
              <a:rPr lang="en-US" sz="2000" dirty="0" smtClean="0">
                <a:latin typeface="Arial"/>
                <a:ea typeface="Arial"/>
                <a:cs typeface="Arial"/>
                <a:sym typeface="Arial"/>
              </a:rPr>
              <a:t>(clone) </a:t>
            </a:r>
            <a:r>
              <a:rPr lang="en" sz="2000" dirty="0" smtClean="0">
                <a:latin typeface="Arial"/>
                <a:ea typeface="Arial"/>
                <a:cs typeface="Arial"/>
                <a:sym typeface="Arial"/>
              </a:rPr>
              <a:t>of </a:t>
            </a:r>
            <a:r>
              <a:rPr lang="en" sz="2000" dirty="0">
                <a:latin typeface="Arial"/>
                <a:ea typeface="Arial"/>
                <a:cs typeface="Arial"/>
                <a:sym typeface="Arial"/>
              </a:rPr>
              <a:t>your repository through the </a:t>
            </a:r>
            <a:r>
              <a:rPr lang="en" sz="2000" u="sng" dirty="0" smtClean="0">
                <a:solidFill>
                  <a:schemeClr val="hlink"/>
                </a:solidFill>
                <a:latin typeface="Arial"/>
                <a:ea typeface="Arial"/>
                <a:cs typeface="Arial"/>
                <a:sym typeface="Arial"/>
                <a:hlinkClick r:id="rId4"/>
              </a:rPr>
              <a:t>command-line</a:t>
            </a:r>
            <a:endParaRPr lang="en" sz="2000" dirty="0">
              <a:latin typeface="Arial"/>
              <a:ea typeface="Arial"/>
              <a:cs typeface="Arial"/>
              <a:sym typeface="Arial"/>
            </a:endParaRPr>
          </a:p>
          <a:p>
            <a:pPr marL="1828800" marR="0" lvl="3" indent="-355600" algn="l" rtl="0">
              <a:spcBef>
                <a:spcPts val="0"/>
              </a:spcBef>
              <a:buClr>
                <a:schemeClr val="dk2"/>
              </a:buClr>
              <a:buSzPct val="100000"/>
              <a:buFont typeface="Arial"/>
              <a:buChar char="●"/>
            </a:pPr>
            <a:r>
              <a:rPr lang="en" sz="2000" b="1" dirty="0">
                <a:latin typeface="Arial"/>
                <a:ea typeface="Arial"/>
                <a:cs typeface="Arial"/>
                <a:sym typeface="Arial"/>
              </a:rPr>
              <a:t>Note: </a:t>
            </a:r>
            <a:r>
              <a:rPr lang="en" sz="2000" dirty="0">
                <a:latin typeface="Arial"/>
                <a:ea typeface="Arial"/>
                <a:cs typeface="Arial"/>
                <a:sym typeface="Arial"/>
              </a:rPr>
              <a:t>Now, you </a:t>
            </a:r>
            <a:r>
              <a:rPr lang="en" sz="2000" dirty="0" smtClean="0">
                <a:latin typeface="Arial"/>
                <a:ea typeface="Arial"/>
                <a:cs typeface="Arial"/>
                <a:sym typeface="Arial"/>
              </a:rPr>
              <a:t>have </a:t>
            </a:r>
            <a:r>
              <a:rPr lang="en" sz="2000" dirty="0">
                <a:latin typeface="Arial"/>
                <a:ea typeface="Arial"/>
                <a:cs typeface="Arial"/>
                <a:sym typeface="Arial"/>
              </a:rPr>
              <a:t>two local copies of your repository, one on your computer through Eclipse and one in attu</a:t>
            </a:r>
          </a:p>
          <a:p>
            <a:pPr marL="1371600" marR="0" lvl="2" indent="-355600" algn="l" rtl="0">
              <a:spcBef>
                <a:spcPts val="0"/>
              </a:spcBef>
              <a:buClr>
                <a:schemeClr val="dk2"/>
              </a:buClr>
              <a:buSzPct val="100000"/>
              <a:buFont typeface="Arial"/>
              <a:buChar char="■"/>
            </a:pPr>
            <a:r>
              <a:rPr lang="en" sz="2000" dirty="0" smtClean="0">
                <a:latin typeface="Arial"/>
                <a:ea typeface="Arial"/>
                <a:cs typeface="Arial"/>
                <a:sym typeface="Arial"/>
              </a:rPr>
              <a:t>Go </a:t>
            </a:r>
            <a:r>
              <a:rPr lang="en" sz="2000" dirty="0">
                <a:latin typeface="Arial"/>
                <a:ea typeface="Arial"/>
                <a:cs typeface="Arial"/>
                <a:sym typeface="Arial"/>
              </a:rPr>
              <a:t>to the hw folder which you want to validate through the ‘cd’ </a:t>
            </a:r>
            <a:r>
              <a:rPr lang="en" sz="2000" dirty="0" smtClean="0">
                <a:latin typeface="Arial"/>
                <a:ea typeface="Arial"/>
                <a:cs typeface="Arial"/>
                <a:sym typeface="Arial"/>
              </a:rPr>
              <a:t>comman</a:t>
            </a:r>
            <a:r>
              <a:rPr lang="en-US" sz="2000" dirty="0" smtClean="0">
                <a:latin typeface="Arial"/>
                <a:ea typeface="Arial"/>
                <a:cs typeface="Arial"/>
                <a:sym typeface="Arial"/>
              </a:rPr>
              <a:t>d, then switch to the hw3 tag</a:t>
            </a:r>
            <a:endParaRPr lang="en" sz="2000" dirty="0">
              <a:latin typeface="Arial"/>
              <a:ea typeface="Arial"/>
              <a:cs typeface="Arial"/>
              <a:sym typeface="Arial"/>
            </a:endParaRPr>
          </a:p>
          <a:p>
            <a:pPr marL="1828800" marR="0" lvl="3" indent="-355600" algn="l" rtl="0">
              <a:spcBef>
                <a:spcPts val="0"/>
              </a:spcBef>
              <a:buClr>
                <a:schemeClr val="dk2"/>
              </a:buClr>
              <a:buSzPct val="100000"/>
              <a:buFont typeface="Arial"/>
              <a:buChar char="●"/>
            </a:pPr>
            <a:r>
              <a:rPr lang="en" sz="2000" dirty="0">
                <a:latin typeface="Arial"/>
                <a:ea typeface="Arial"/>
                <a:cs typeface="Arial"/>
                <a:sym typeface="Arial"/>
              </a:rPr>
              <a:t>For example: cd ~/</a:t>
            </a:r>
            <a:r>
              <a:rPr lang="en" sz="2000" dirty="0" smtClean="0">
                <a:latin typeface="Arial"/>
                <a:ea typeface="Arial"/>
                <a:cs typeface="Arial"/>
                <a:sym typeface="Arial"/>
              </a:rPr>
              <a:t>cse331/src/hw3</a:t>
            </a:r>
            <a:r>
              <a:rPr lang="en-US" sz="2000" dirty="0" smtClean="0">
                <a:latin typeface="Arial"/>
                <a:ea typeface="Arial"/>
                <a:cs typeface="Arial"/>
                <a:sym typeface="Arial"/>
              </a:rPr>
              <a:t> </a:t>
            </a:r>
            <a:br>
              <a:rPr lang="en-US" sz="2000" dirty="0" smtClean="0">
                <a:latin typeface="Arial"/>
                <a:ea typeface="Arial"/>
                <a:cs typeface="Arial"/>
                <a:sym typeface="Arial"/>
              </a:rPr>
            </a:br>
            <a:r>
              <a:rPr lang="en-US" sz="2000" dirty="0" err="1" smtClean="0">
                <a:latin typeface="Arial"/>
                <a:ea typeface="Arial"/>
                <a:cs typeface="Arial"/>
                <a:sym typeface="Arial"/>
              </a:rPr>
              <a:t>git</a:t>
            </a:r>
            <a:r>
              <a:rPr lang="en-US" sz="2000" dirty="0" smtClean="0">
                <a:latin typeface="Arial"/>
                <a:ea typeface="Arial"/>
                <a:cs typeface="Arial"/>
                <a:sym typeface="Arial"/>
              </a:rPr>
              <a:t> checkout hw3-final</a:t>
            </a:r>
            <a:endParaRPr lang="en" sz="2600" dirty="0">
              <a:latin typeface="Arial"/>
              <a:ea typeface="Arial"/>
              <a:cs typeface="Arial"/>
              <a:sym typeface="Arial"/>
            </a:endParaRPr>
          </a:p>
          <a:p>
            <a:pPr marL="1371600" marR="0" lvl="0" indent="0" algn="l" rtl="0">
              <a:spcBef>
                <a:spcPts val="0"/>
              </a:spcBef>
              <a:buNone/>
            </a:pPr>
            <a:endParaRPr sz="2000" dirty="0">
              <a:latin typeface="Arial"/>
              <a:ea typeface="Arial"/>
              <a:cs typeface="Arial"/>
              <a:sym typeface="Arial"/>
            </a:endParaRPr>
          </a:p>
          <a:p>
            <a:pPr marL="1371600" marR="0" lvl="2" indent="-355600" algn="l" rtl="0">
              <a:spcBef>
                <a:spcPts val="0"/>
              </a:spcBef>
              <a:buClr>
                <a:schemeClr val="dk2"/>
              </a:buClr>
              <a:buSzPct val="100000"/>
              <a:buFont typeface="Arial"/>
              <a:buChar char="■"/>
            </a:pPr>
            <a:r>
              <a:rPr lang="en" sz="2000" dirty="0">
                <a:latin typeface="Arial"/>
                <a:ea typeface="Arial"/>
                <a:cs typeface="Arial"/>
                <a:sym typeface="Arial"/>
              </a:rPr>
              <a:t>Run ant validate</a:t>
            </a:r>
          </a:p>
        </p:txBody>
      </p:sp>
    </p:spTree>
    <p:extLst>
      <p:ext uri="{BB962C8B-B14F-4D97-AF65-F5344CB8AC3E}">
        <p14:creationId xmlns:p14="http://schemas.microsoft.com/office/powerpoint/2010/main" val="41428600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fade">
                                      <p:cBhvr>
                                        <p:cTn id="7" dur="1"/>
                                        <p:tgtEl>
                                          <p:spTgt spid="2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Effect transition="in" filter="fade">
                                      <p:cBhvr>
                                        <p:cTn id="12" dur="1"/>
                                        <p:tgtEl>
                                          <p:spTgt spid="2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xEl>
                                              <p:pRg st="2" end="2"/>
                                            </p:txEl>
                                          </p:spTgt>
                                        </p:tgtEl>
                                        <p:attrNameLst>
                                          <p:attrName>style.visibility</p:attrName>
                                        </p:attrNameLst>
                                      </p:cBhvr>
                                      <p:to>
                                        <p:strVal val="visible"/>
                                      </p:to>
                                    </p:set>
                                    <p:animEffect transition="in" filter="fade">
                                      <p:cBhvr>
                                        <p:cTn id="17" dur="1"/>
                                        <p:tgtEl>
                                          <p:spTgt spid="2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
                                            <p:txEl>
                                              <p:pRg st="3" end="3"/>
                                            </p:txEl>
                                          </p:spTgt>
                                        </p:tgtEl>
                                        <p:attrNameLst>
                                          <p:attrName>style.visibility</p:attrName>
                                        </p:attrNameLst>
                                      </p:cBhvr>
                                      <p:to>
                                        <p:strVal val="visible"/>
                                      </p:to>
                                    </p:set>
                                    <p:animEffect transition="in" filter="fade">
                                      <p:cBhvr>
                                        <p:cTn id="22" dur="1"/>
                                        <p:tgtEl>
                                          <p:spTgt spid="2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xEl>
                                              <p:pRg st="4" end="4"/>
                                            </p:txEl>
                                          </p:spTgt>
                                        </p:tgtEl>
                                        <p:attrNameLst>
                                          <p:attrName>style.visibility</p:attrName>
                                        </p:attrNameLst>
                                      </p:cBhvr>
                                      <p:to>
                                        <p:strVal val="visible"/>
                                      </p:to>
                                    </p:set>
                                    <p:animEffect transition="in" filter="fade">
                                      <p:cBhvr>
                                        <p:cTn id="27" dur="1"/>
                                        <p:tgtEl>
                                          <p:spTgt spid="2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3">
                                            <p:txEl>
                                              <p:pRg st="5" end="5"/>
                                            </p:txEl>
                                          </p:spTgt>
                                        </p:tgtEl>
                                        <p:attrNameLst>
                                          <p:attrName>style.visibility</p:attrName>
                                        </p:attrNameLst>
                                      </p:cBhvr>
                                      <p:to>
                                        <p:strVal val="visible"/>
                                      </p:to>
                                    </p:set>
                                    <p:animEffect transition="in" filter="fade">
                                      <p:cBhvr>
                                        <p:cTn id="32" dur="1"/>
                                        <p:tgtEl>
                                          <p:spTgt spid="2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3">
                                            <p:txEl>
                                              <p:pRg st="6" end="6"/>
                                            </p:txEl>
                                          </p:spTgt>
                                        </p:tgtEl>
                                        <p:attrNameLst>
                                          <p:attrName>style.visibility</p:attrName>
                                        </p:attrNameLst>
                                      </p:cBhvr>
                                      <p:to>
                                        <p:strVal val="visible"/>
                                      </p:to>
                                    </p:set>
                                    <p:animEffect transition="in" filter="fade">
                                      <p:cBhvr>
                                        <p:cTn id="37" dur="1"/>
                                        <p:tgtEl>
                                          <p:spTgt spid="2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3">
                                            <p:txEl>
                                              <p:pRg st="8" end="8"/>
                                            </p:txEl>
                                          </p:spTgt>
                                        </p:tgtEl>
                                        <p:attrNameLst>
                                          <p:attrName>style.visibility</p:attrName>
                                        </p:attrNameLst>
                                      </p:cBhvr>
                                      <p:to>
                                        <p:strVal val="visible"/>
                                      </p:to>
                                    </p:set>
                                    <p:animEffect transition="in" filter="fade">
                                      <p:cBhvr>
                                        <p:cTn id="42" dur="1"/>
                                        <p:tgtEl>
                                          <p:spTgt spid="2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152718"/>
            <a:ext cx="5791200" cy="1371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Black"/>
              <a:buNone/>
            </a:pPr>
            <a:r>
              <a:rPr lang="en" sz="3600" b="0" i="0" u="none" strike="noStrike" cap="none" baseline="0" dirty="0" smtClean="0">
                <a:solidFill>
                  <a:schemeClr val="dk2"/>
                </a:solidFill>
                <a:latin typeface="Arial Black"/>
                <a:ea typeface="Arial Black"/>
                <a:cs typeface="Arial Black"/>
                <a:sym typeface="Arial Black"/>
              </a:rPr>
              <a:t>OUTLINE</a:t>
            </a:r>
            <a:endParaRPr lang="en" sz="3600" b="0" i="0" u="none" strike="noStrike" cap="none" baseline="0" dirty="0">
              <a:solidFill>
                <a:schemeClr val="dk2"/>
              </a:solidFill>
              <a:latin typeface="Arial Black"/>
              <a:ea typeface="Arial Black"/>
              <a:cs typeface="Arial Black"/>
              <a:sym typeface="Arial Black"/>
            </a:endParaRPr>
          </a:p>
        </p:txBody>
      </p:sp>
      <p:sp>
        <p:nvSpPr>
          <p:cNvPr id="55" name="Shape 55"/>
          <p:cNvSpPr txBox="1">
            <a:spLocks noGrp="1"/>
          </p:cNvSpPr>
          <p:nvPr>
            <p:ph type="body" idx="1"/>
          </p:nvPr>
        </p:nvSpPr>
        <p:spPr>
          <a:xfrm>
            <a:off x="457200" y="1752600"/>
            <a:ext cx="7619999" cy="4373700"/>
          </a:xfrm>
          <a:prstGeom prst="rect">
            <a:avLst/>
          </a:prstGeom>
          <a:noFill/>
          <a:ln>
            <a:noFill/>
          </a:ln>
        </p:spPr>
        <p:txBody>
          <a:bodyPr lIns="91425" tIns="45700" rIns="91425" bIns="45700" anchor="t" anchorCtr="0">
            <a:noAutofit/>
          </a:bodyPr>
          <a:lstStyle/>
          <a:p>
            <a:pPr marL="457200" marR="0" lvl="0" indent="-355600" algn="l" rtl="0">
              <a:spcBef>
                <a:spcPts val="0"/>
              </a:spcBef>
              <a:spcAft>
                <a:spcPts val="0"/>
              </a:spcAft>
              <a:buClr>
                <a:schemeClr val="dk1"/>
              </a:buClr>
              <a:buSzPct val="100000"/>
              <a:buFont typeface="Arial"/>
              <a:buChar char="●"/>
            </a:pPr>
            <a:r>
              <a:rPr lang="en" sz="2000" b="1" dirty="0" smtClean="0">
                <a:solidFill>
                  <a:schemeClr val="dk1"/>
                </a:solidFill>
                <a:latin typeface="Arial"/>
                <a:ea typeface="Arial"/>
                <a:cs typeface="Arial"/>
                <a:sym typeface="Arial"/>
              </a:rPr>
              <a:t>Version Control – Git</a:t>
            </a:r>
          </a:p>
          <a:p>
            <a:pPr marR="0" lvl="0" algn="l" rtl="0">
              <a:spcBef>
                <a:spcPts val="0"/>
              </a:spcBef>
              <a:spcAft>
                <a:spcPts val="0"/>
              </a:spcAft>
              <a:buNone/>
            </a:pPr>
            <a:endParaRPr sz="2000" b="1" dirty="0">
              <a:solidFill>
                <a:schemeClr val="dk1"/>
              </a:solidFill>
              <a:latin typeface="Arial"/>
              <a:ea typeface="Arial"/>
              <a:cs typeface="Arial"/>
              <a:sym typeface="Arial"/>
            </a:endParaRPr>
          </a:p>
          <a:p>
            <a:pPr marL="457200" marR="0" lvl="0" indent="-355600" algn="l" rtl="0">
              <a:spcBef>
                <a:spcPts val="0"/>
              </a:spcBef>
              <a:spcAft>
                <a:spcPts val="0"/>
              </a:spcAft>
              <a:buClr>
                <a:schemeClr val="dk1"/>
              </a:buClr>
              <a:buSzPct val="100000"/>
              <a:buFont typeface="Arial"/>
              <a:buChar char="●"/>
            </a:pPr>
            <a:r>
              <a:rPr lang="en" sz="2000" b="1" i="0" u="none" strike="noStrike" cap="none" baseline="0" dirty="0">
                <a:solidFill>
                  <a:schemeClr val="dk1"/>
                </a:solidFill>
                <a:latin typeface="Arial"/>
                <a:ea typeface="Arial"/>
                <a:cs typeface="Arial"/>
                <a:sym typeface="Arial"/>
              </a:rPr>
              <a:t>Eclipse and Java </a:t>
            </a:r>
            <a:r>
              <a:rPr lang="en" sz="2000" b="1" i="0" u="none" strike="noStrike" cap="none" baseline="0" dirty="0" smtClean="0">
                <a:solidFill>
                  <a:schemeClr val="dk1"/>
                </a:solidFill>
                <a:latin typeface="Arial"/>
                <a:ea typeface="Arial"/>
                <a:cs typeface="Arial"/>
                <a:sym typeface="Arial"/>
              </a:rPr>
              <a:t>versions</a:t>
            </a:r>
          </a:p>
          <a:p>
            <a:pPr marL="457200" marR="0" lvl="0" indent="-355600" algn="l" rtl="0">
              <a:spcBef>
                <a:spcPts val="0"/>
              </a:spcBef>
              <a:spcAft>
                <a:spcPts val="0"/>
              </a:spcAft>
              <a:buClr>
                <a:schemeClr val="dk1"/>
              </a:buClr>
              <a:buSzPct val="100000"/>
              <a:buFont typeface="Arial"/>
              <a:buChar char="●"/>
            </a:pPr>
            <a:endParaRPr lang="en" sz="2000" b="1" dirty="0">
              <a:solidFill>
                <a:schemeClr val="dk1"/>
              </a:solidFill>
              <a:latin typeface="Arial"/>
              <a:ea typeface="Arial"/>
              <a:cs typeface="Arial"/>
              <a:sym typeface="Arial"/>
            </a:endParaRPr>
          </a:p>
          <a:p>
            <a:pPr marL="457200" marR="0" lvl="0" indent="-355600" algn="l" rtl="0">
              <a:spcBef>
                <a:spcPts val="0"/>
              </a:spcBef>
              <a:spcAft>
                <a:spcPts val="0"/>
              </a:spcAft>
              <a:buClr>
                <a:schemeClr val="dk1"/>
              </a:buClr>
              <a:buSzPct val="100000"/>
              <a:buFont typeface="Arial"/>
              <a:buChar char="●"/>
            </a:pPr>
            <a:r>
              <a:rPr lang="en" sz="2000" b="1" i="0" u="none" strike="noStrike" cap="none" baseline="0" dirty="0" smtClean="0">
                <a:solidFill>
                  <a:schemeClr val="dk1"/>
                </a:solidFill>
                <a:latin typeface="Arial"/>
                <a:ea typeface="Arial"/>
                <a:cs typeface="Arial"/>
                <a:sym typeface="Arial"/>
              </a:rPr>
              <a:t>SSH</a:t>
            </a:r>
          </a:p>
          <a:p>
            <a:pPr marL="457200" marR="0" lvl="0" indent="-355600" algn="l" rtl="0">
              <a:spcBef>
                <a:spcPts val="0"/>
              </a:spcBef>
              <a:spcAft>
                <a:spcPts val="0"/>
              </a:spcAft>
              <a:buClr>
                <a:schemeClr val="dk1"/>
              </a:buClr>
              <a:buSzPct val="100000"/>
              <a:buFont typeface="Arial"/>
              <a:buChar char="●"/>
            </a:pPr>
            <a:endParaRPr lang="en" sz="2000" b="1" dirty="0">
              <a:solidFill>
                <a:schemeClr val="dk1"/>
              </a:solidFill>
              <a:latin typeface="Arial"/>
              <a:ea typeface="Arial"/>
              <a:cs typeface="Arial"/>
              <a:sym typeface="Arial"/>
            </a:endParaRPr>
          </a:p>
          <a:p>
            <a:pPr marL="457200" marR="0" lvl="0" indent="-355600" algn="l" rtl="0">
              <a:spcBef>
                <a:spcPts val="0"/>
              </a:spcBef>
              <a:spcAft>
                <a:spcPts val="0"/>
              </a:spcAft>
              <a:buClr>
                <a:schemeClr val="dk1"/>
              </a:buClr>
              <a:buSzPct val="100000"/>
              <a:buFont typeface="Arial"/>
              <a:buChar char="●"/>
            </a:pPr>
            <a:r>
              <a:rPr lang="en" sz="2000" b="1" i="0" u="none" strike="noStrike" cap="none" baseline="0" dirty="0" smtClean="0">
                <a:solidFill>
                  <a:schemeClr val="dk1"/>
                </a:solidFill>
                <a:latin typeface="Arial"/>
                <a:ea typeface="Arial"/>
                <a:cs typeface="Arial"/>
                <a:sym typeface="Arial"/>
              </a:rPr>
              <a:t>Ant</a:t>
            </a:r>
          </a:p>
          <a:p>
            <a:pPr marL="457200" marR="0" lvl="0" indent="-355600" algn="l" rtl="0">
              <a:spcBef>
                <a:spcPts val="0"/>
              </a:spcBef>
              <a:spcAft>
                <a:spcPts val="0"/>
              </a:spcAft>
              <a:buClr>
                <a:schemeClr val="dk1"/>
              </a:buClr>
              <a:buSzPct val="100000"/>
              <a:buFont typeface="Arial"/>
              <a:buChar char="●"/>
            </a:pPr>
            <a:endParaRPr lang="en" sz="2000" b="1" dirty="0">
              <a:solidFill>
                <a:schemeClr val="dk1"/>
              </a:solidFill>
              <a:latin typeface="Arial"/>
              <a:ea typeface="Arial"/>
              <a:cs typeface="Arial"/>
              <a:sym typeface="Arial"/>
            </a:endParaRPr>
          </a:p>
          <a:p>
            <a:pPr marL="457200" marR="0" lvl="0" indent="-355600" algn="l" rtl="0">
              <a:spcBef>
                <a:spcPts val="0"/>
              </a:spcBef>
              <a:spcAft>
                <a:spcPts val="0"/>
              </a:spcAft>
              <a:buClr>
                <a:schemeClr val="dk1"/>
              </a:buClr>
              <a:buSzPct val="100000"/>
              <a:buFont typeface="Arial"/>
              <a:buChar char="●"/>
            </a:pPr>
            <a:r>
              <a:rPr lang="en" sz="2000" b="1" i="0" u="none" strike="noStrike" cap="none" baseline="0" dirty="0" smtClean="0">
                <a:solidFill>
                  <a:schemeClr val="dk1"/>
                </a:solidFill>
                <a:latin typeface="Arial"/>
                <a:ea typeface="Arial"/>
                <a:cs typeface="Arial"/>
                <a:sym typeface="Arial"/>
              </a:rPr>
              <a:t>Eclipse</a:t>
            </a:r>
            <a:r>
              <a:rPr lang="en" sz="2000" b="1" i="0" u="none" strike="noStrike" cap="none" dirty="0" smtClean="0">
                <a:solidFill>
                  <a:schemeClr val="dk1"/>
                </a:solidFill>
                <a:latin typeface="Arial"/>
                <a:ea typeface="Arial"/>
                <a:cs typeface="Arial"/>
                <a:sym typeface="Arial"/>
              </a:rPr>
              <a:t> Debugging</a:t>
            </a:r>
            <a:endParaRPr lang="en" sz="2000" b="1"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 b="0">
                <a:solidFill>
                  <a:schemeClr val="dk2"/>
                </a:solidFill>
                <a:latin typeface="Arial Black"/>
                <a:ea typeface="Arial Black"/>
                <a:cs typeface="Arial Black"/>
                <a:sym typeface="Arial Black"/>
              </a:rPr>
              <a:t>Ant Validate</a:t>
            </a:r>
          </a:p>
        </p:txBody>
      </p:sp>
      <p:sp>
        <p:nvSpPr>
          <p:cNvPr id="230" name="Shape 230"/>
          <p:cNvSpPr txBox="1">
            <a:spLocks noGrp="1"/>
          </p:cNvSpPr>
          <p:nvPr>
            <p:ph type="body" idx="1"/>
          </p:nvPr>
        </p:nvSpPr>
        <p:spPr>
          <a:xfrm>
            <a:off x="457200" y="1600200"/>
            <a:ext cx="8305799" cy="4526100"/>
          </a:xfrm>
          <a:prstGeom prst="rect">
            <a:avLst/>
          </a:prstGeom>
          <a:noFill/>
          <a:ln>
            <a:noFill/>
          </a:ln>
        </p:spPr>
        <p:txBody>
          <a:bodyPr lIns="91425" tIns="45700" rIns="91425" bIns="45700" anchor="t" anchorCtr="0">
            <a:noAutofit/>
          </a:bodyPr>
          <a:lstStyle/>
          <a:p>
            <a:pPr marL="457200" marR="0" lvl="0" indent="-393700" algn="l" rtl="0">
              <a:spcBef>
                <a:spcPts val="0"/>
              </a:spcBef>
              <a:buClr>
                <a:schemeClr val="dk1"/>
              </a:buClr>
              <a:buSzPct val="100000"/>
              <a:buFont typeface="Arial"/>
              <a:buChar char="●"/>
            </a:pPr>
            <a:r>
              <a:rPr lang="en" sz="2600" b="1" dirty="0">
                <a:latin typeface="Arial"/>
                <a:ea typeface="Arial"/>
                <a:cs typeface="Arial"/>
                <a:sym typeface="Arial"/>
              </a:rPr>
              <a:t>How do you know it works?</a:t>
            </a:r>
          </a:p>
          <a:p>
            <a:pPr marL="914400" marR="0" lvl="1" indent="-393700" algn="l" rtl="0">
              <a:spcBef>
                <a:spcPts val="0"/>
              </a:spcBef>
              <a:buClr>
                <a:schemeClr val="dk2"/>
              </a:buClr>
              <a:buSzPct val="100000"/>
              <a:buFont typeface="Arial"/>
              <a:buChar char="○"/>
            </a:pPr>
            <a:r>
              <a:rPr lang="en" sz="2600" dirty="0">
                <a:latin typeface="Arial"/>
                <a:ea typeface="Arial"/>
                <a:cs typeface="Arial"/>
                <a:sym typeface="Arial"/>
              </a:rPr>
              <a:t>If successful, will output </a:t>
            </a:r>
            <a:r>
              <a:rPr lang="en" sz="2600" b="1" dirty="0">
                <a:latin typeface="Arial"/>
                <a:ea typeface="Arial"/>
                <a:cs typeface="Arial"/>
                <a:sym typeface="Arial"/>
              </a:rPr>
              <a:t>Build Successful</a:t>
            </a:r>
            <a:r>
              <a:rPr lang="en" sz="2600" dirty="0">
                <a:latin typeface="Arial"/>
                <a:ea typeface="Arial"/>
                <a:cs typeface="Arial"/>
                <a:sym typeface="Arial"/>
              </a:rPr>
              <a:t> at the bottom</a:t>
            </a:r>
          </a:p>
          <a:p>
            <a:pPr marR="0" lvl="0" indent="457200" algn="l" rtl="0">
              <a:spcBef>
                <a:spcPts val="0"/>
              </a:spcBef>
              <a:buNone/>
            </a:pPr>
            <a:endParaRPr sz="2600" dirty="0">
              <a:latin typeface="Arial"/>
              <a:ea typeface="Arial"/>
              <a:cs typeface="Arial"/>
              <a:sym typeface="Arial"/>
            </a:endParaRPr>
          </a:p>
          <a:p>
            <a:pPr marL="914400" marR="0" lvl="1" indent="-393700" algn="l" rtl="0">
              <a:spcBef>
                <a:spcPts val="0"/>
              </a:spcBef>
              <a:buClr>
                <a:schemeClr val="dk2"/>
              </a:buClr>
              <a:buSzPct val="100000"/>
              <a:buFont typeface="Arial"/>
              <a:buChar char="○"/>
            </a:pPr>
            <a:r>
              <a:rPr lang="en" sz="2600" dirty="0">
                <a:latin typeface="Arial"/>
                <a:ea typeface="Arial"/>
                <a:cs typeface="Arial"/>
                <a:sym typeface="Arial"/>
              </a:rPr>
              <a:t>If unsuccessful, will output </a:t>
            </a:r>
            <a:r>
              <a:rPr lang="en" sz="2600" b="1" dirty="0">
                <a:latin typeface="Arial"/>
                <a:ea typeface="Arial"/>
                <a:cs typeface="Arial"/>
                <a:sym typeface="Arial"/>
              </a:rPr>
              <a:t>Build Failed</a:t>
            </a:r>
            <a:r>
              <a:rPr lang="en" sz="2600" dirty="0">
                <a:latin typeface="Arial"/>
                <a:ea typeface="Arial"/>
                <a:cs typeface="Arial"/>
                <a:sym typeface="Arial"/>
              </a:rPr>
              <a:t> at the bottom with information on why</a:t>
            </a:r>
          </a:p>
          <a:p>
            <a:pPr marL="1371600" marR="0" lvl="2" indent="-393700" algn="l" rtl="0">
              <a:spcBef>
                <a:spcPts val="0"/>
              </a:spcBef>
              <a:buClr>
                <a:schemeClr val="dk2"/>
              </a:buClr>
              <a:buSzPct val="100000"/>
              <a:buFont typeface="Arial"/>
              <a:buChar char="■"/>
            </a:pPr>
            <a:r>
              <a:rPr lang="en" sz="2600" dirty="0">
                <a:latin typeface="Arial"/>
                <a:ea typeface="Arial"/>
                <a:cs typeface="Arial"/>
                <a:sym typeface="Arial"/>
              </a:rPr>
              <a:t>If ant validate failed</a:t>
            </a:r>
            <a:r>
              <a:rPr lang="en" sz="2600" dirty="0" smtClean="0">
                <a:latin typeface="Arial"/>
                <a:ea typeface="Arial"/>
                <a:cs typeface="Arial"/>
                <a:sym typeface="Arial"/>
              </a:rPr>
              <a:t>,</a:t>
            </a:r>
            <a:r>
              <a:rPr lang="en-US" sz="2600" dirty="0" smtClean="0">
                <a:latin typeface="Arial"/>
                <a:ea typeface="Arial"/>
                <a:cs typeface="Arial"/>
                <a:sym typeface="Arial"/>
              </a:rPr>
              <a:t> discard the validate copy of the repo on </a:t>
            </a:r>
            <a:r>
              <a:rPr lang="en-US" sz="2600" dirty="0" err="1" smtClean="0">
                <a:latin typeface="Arial"/>
                <a:ea typeface="Arial"/>
                <a:cs typeface="Arial"/>
                <a:sym typeface="Arial"/>
              </a:rPr>
              <a:t>attu</a:t>
            </a:r>
            <a:r>
              <a:rPr lang="en-US" sz="2600" dirty="0" smtClean="0">
                <a:latin typeface="Arial"/>
                <a:ea typeface="Arial"/>
                <a:cs typeface="Arial"/>
                <a:sym typeface="Arial"/>
              </a:rPr>
              <a:t>,</a:t>
            </a:r>
            <a:r>
              <a:rPr lang="en" sz="2600" dirty="0" smtClean="0">
                <a:latin typeface="Arial"/>
                <a:ea typeface="Arial"/>
                <a:cs typeface="Arial"/>
                <a:sym typeface="Arial"/>
              </a:rPr>
              <a:t> </a:t>
            </a:r>
            <a:r>
              <a:rPr lang="en" sz="2600" dirty="0">
                <a:latin typeface="Arial"/>
                <a:ea typeface="Arial"/>
                <a:cs typeface="Arial"/>
                <a:sym typeface="Arial"/>
              </a:rPr>
              <a:t>fix and commit changes through eclipse, </a:t>
            </a:r>
            <a:r>
              <a:rPr lang="en-US" sz="2600" dirty="0" smtClean="0">
                <a:latin typeface="Arial"/>
                <a:ea typeface="Arial"/>
                <a:cs typeface="Arial"/>
                <a:sym typeface="Arial"/>
              </a:rPr>
              <a:t>go back to </a:t>
            </a:r>
            <a:r>
              <a:rPr lang="en-US" sz="2600" dirty="0" err="1" smtClean="0">
                <a:latin typeface="Arial"/>
                <a:ea typeface="Arial"/>
                <a:cs typeface="Arial"/>
                <a:sym typeface="Arial"/>
              </a:rPr>
              <a:t>attu</a:t>
            </a:r>
            <a:r>
              <a:rPr lang="en-US" sz="2600" dirty="0" smtClean="0">
                <a:latin typeface="Arial"/>
                <a:ea typeface="Arial"/>
                <a:cs typeface="Arial"/>
                <a:sym typeface="Arial"/>
              </a:rPr>
              <a:t>, clone a fresh copy of the repo, </a:t>
            </a:r>
            <a:r>
              <a:rPr lang="en" sz="2600" dirty="0" smtClean="0">
                <a:latin typeface="Arial"/>
                <a:ea typeface="Arial"/>
                <a:cs typeface="Arial"/>
                <a:sym typeface="Arial"/>
              </a:rPr>
              <a:t>and </a:t>
            </a:r>
            <a:r>
              <a:rPr lang="en" sz="2600" dirty="0">
                <a:latin typeface="Arial"/>
                <a:ea typeface="Arial"/>
                <a:cs typeface="Arial"/>
                <a:sym typeface="Arial"/>
              </a:rPr>
              <a:t>try ant validate again</a:t>
            </a:r>
          </a:p>
          <a:p>
            <a:pPr marR="0" lvl="0" indent="457200" algn="l" rtl="0">
              <a:lnSpc>
                <a:spcPct val="100000"/>
              </a:lnSpc>
              <a:spcBef>
                <a:spcPts val="0"/>
              </a:spcBef>
              <a:spcAft>
                <a:spcPts val="0"/>
              </a:spcAft>
              <a:buNone/>
            </a:pPr>
            <a:endParaRPr sz="2600" dirty="0">
              <a:latin typeface="Arial"/>
              <a:ea typeface="Arial"/>
              <a:cs typeface="Arial"/>
              <a:sym typeface="Arial"/>
            </a:endParaRPr>
          </a:p>
        </p:txBody>
      </p:sp>
    </p:spTree>
    <p:extLst>
      <p:ext uri="{BB962C8B-B14F-4D97-AF65-F5344CB8AC3E}">
        <p14:creationId xmlns:p14="http://schemas.microsoft.com/office/powerpoint/2010/main" val="136209846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1"/>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Effect transition="in" filter="fade">
                                      <p:cBhvr>
                                        <p:cTn id="12" dur="1"/>
                                        <p:tgtEl>
                                          <p:spTgt spid="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3" end="3"/>
                                            </p:txEl>
                                          </p:spTgt>
                                        </p:tgtEl>
                                        <p:attrNameLst>
                                          <p:attrName>style.visibility</p:attrName>
                                        </p:attrNameLst>
                                      </p:cBhvr>
                                      <p:to>
                                        <p:strVal val="visible"/>
                                      </p:to>
                                    </p:set>
                                    <p:animEffect transition="in" filter="fade">
                                      <p:cBhvr>
                                        <p:cTn id="17" dur="1"/>
                                        <p:tgtEl>
                                          <p:spTgt spid="2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4" end="4"/>
                                            </p:txEl>
                                          </p:spTgt>
                                        </p:tgtEl>
                                        <p:attrNameLst>
                                          <p:attrName>style.visibility</p:attrName>
                                        </p:attrNameLst>
                                      </p:cBhvr>
                                      <p:to>
                                        <p:strVal val="visible"/>
                                      </p:to>
                                    </p:set>
                                    <p:animEffect transition="in" filter="fade">
                                      <p:cBhvr>
                                        <p:cTn id="22" dur="1"/>
                                        <p:tgtEl>
                                          <p:spTgt spid="2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DEMO</a:t>
            </a:r>
            <a:endParaRPr lang="en-US" dirty="0">
              <a:solidFill>
                <a:schemeClr val="bg2"/>
              </a:solidFill>
            </a:endParaRPr>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en-US" dirty="0" smtClean="0"/>
              <a:t>Tagging your final submission</a:t>
            </a:r>
          </a:p>
          <a:p>
            <a:pPr marL="457200" indent="-457200">
              <a:buFont typeface="Arial" panose="020B0604020202020204" pitchFamily="34" charset="0"/>
              <a:buChar char="•"/>
            </a:pPr>
            <a:r>
              <a:rPr lang="en-US" dirty="0" smtClean="0"/>
              <a:t>SSH into </a:t>
            </a:r>
            <a:r>
              <a:rPr lang="en-US" dirty="0" err="1" smtClean="0"/>
              <a:t>attu</a:t>
            </a:r>
            <a:endParaRPr lang="en-US" dirty="0" smtClean="0"/>
          </a:p>
          <a:p>
            <a:pPr marL="457200" indent="-457200">
              <a:buFont typeface="Arial" panose="020B0604020202020204" pitchFamily="34" charset="0"/>
              <a:buChar char="•"/>
            </a:pPr>
            <a:r>
              <a:rPr lang="en-US" dirty="0" smtClean="0"/>
              <a:t>Running ant validate on </a:t>
            </a:r>
            <a:r>
              <a:rPr lang="en-US" dirty="0" err="1" smtClean="0"/>
              <a:t>attu</a:t>
            </a:r>
            <a:r>
              <a:rPr lang="en-US" dirty="0" smtClean="0"/>
              <a:t> </a:t>
            </a:r>
            <a:endParaRPr lang="en-US" dirty="0"/>
          </a:p>
        </p:txBody>
      </p:sp>
    </p:spTree>
    <p:extLst>
      <p:ext uri="{BB962C8B-B14F-4D97-AF65-F5344CB8AC3E}">
        <p14:creationId xmlns:p14="http://schemas.microsoft.com/office/powerpoint/2010/main" val="1240832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152718"/>
            <a:ext cx="82296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dirty="0">
                <a:solidFill>
                  <a:schemeClr val="dk2"/>
                </a:solidFill>
                <a:latin typeface="Arial Black"/>
                <a:ea typeface="Arial Black"/>
                <a:cs typeface="Arial Black"/>
                <a:sym typeface="Arial Black"/>
              </a:rPr>
              <a:t>ECLIPSE </a:t>
            </a:r>
            <a:r>
              <a:rPr lang="en-US" sz="3600" b="0" i="0" u="none" strike="noStrike" cap="none" baseline="0" dirty="0" smtClean="0">
                <a:solidFill>
                  <a:schemeClr val="dk2"/>
                </a:solidFill>
                <a:latin typeface="Arial Black"/>
                <a:ea typeface="Arial Black"/>
                <a:cs typeface="Arial Black"/>
                <a:sym typeface="Arial Black"/>
              </a:rPr>
              <a:t>DEBUGGING (if time)</a:t>
            </a:r>
            <a:endParaRPr lang="en-US" sz="3600" b="0" i="0" u="none" strike="noStrike" cap="none" baseline="0" dirty="0">
              <a:solidFill>
                <a:schemeClr val="dk2"/>
              </a:solidFill>
              <a:latin typeface="Arial Black"/>
              <a:ea typeface="Arial Black"/>
              <a:cs typeface="Arial Black"/>
              <a:sym typeface="Arial Black"/>
            </a:endParaRPr>
          </a:p>
        </p:txBody>
      </p:sp>
      <p:sp>
        <p:nvSpPr>
          <p:cNvPr id="300" name="Shape 300"/>
          <p:cNvSpPr txBox="1">
            <a:spLocks noGrp="1"/>
          </p:cNvSpPr>
          <p:nvPr>
            <p:ph type="body" idx="1"/>
          </p:nvPr>
        </p:nvSpPr>
        <p:spPr>
          <a:xfrm>
            <a:off x="457200" y="1295400"/>
            <a:ext cx="8229600" cy="4526100"/>
          </a:xfrm>
          <a:prstGeom prst="rect">
            <a:avLst/>
          </a:prstGeom>
          <a:noFill/>
          <a:ln>
            <a:noFill/>
          </a:ln>
        </p:spPr>
        <p:txBody>
          <a:bodyPr lIns="91425" tIns="45700" rIns="91425" bIns="45700" anchor="t" anchorCtr="0">
            <a:noAutofit/>
          </a:bodyPr>
          <a:lstStyle/>
          <a:p>
            <a:pPr marL="457200" marR="0" lvl="0" indent="-415925" algn="l" rtl="0">
              <a:lnSpc>
                <a:spcPct val="80000"/>
              </a:lnSpc>
              <a:spcBef>
                <a:spcPts val="0"/>
              </a:spcBef>
              <a:buClr>
                <a:schemeClr val="dk2"/>
              </a:buClr>
              <a:buSzPct val="98333"/>
              <a:buFont typeface="Arial"/>
              <a:buChar char="●"/>
            </a:pPr>
            <a:r>
              <a:rPr lang="en-US" sz="2950" b="0" i="0" u="none" strike="noStrike" cap="none" baseline="0">
                <a:solidFill>
                  <a:schemeClr val="dk2"/>
                </a:solidFill>
                <a:latin typeface="Arial"/>
                <a:ea typeface="Arial"/>
                <a:cs typeface="Arial"/>
                <a:sym typeface="Arial"/>
              </a:rPr>
              <a:t>System.out.println() works for debugging…</a:t>
            </a:r>
          </a:p>
          <a:p>
            <a:pPr marL="914400" marR="0" lvl="1" indent="-393700" algn="l" rtl="0">
              <a:lnSpc>
                <a:spcPct val="80000"/>
              </a:lnSpc>
              <a:spcBef>
                <a:spcPts val="520"/>
              </a:spcBef>
              <a:buClr>
                <a:schemeClr val="dk2"/>
              </a:buClr>
              <a:buSzPct val="100000"/>
              <a:buFont typeface="Arial"/>
              <a:buChar char="○"/>
            </a:pPr>
            <a:r>
              <a:rPr lang="en-US" sz="2600" b="0" i="0" u="none" strike="noStrike" cap="none" baseline="0">
                <a:solidFill>
                  <a:schemeClr val="dk2"/>
                </a:solidFill>
                <a:latin typeface="Arial"/>
                <a:ea typeface="Arial"/>
                <a:cs typeface="Arial"/>
                <a:sym typeface="Arial"/>
              </a:rPr>
              <a:t>It’s quick</a:t>
            </a:r>
          </a:p>
          <a:p>
            <a:pPr marL="914400" marR="0" lvl="1" indent="-393700" algn="l" rtl="0">
              <a:lnSpc>
                <a:spcPct val="80000"/>
              </a:lnSpc>
              <a:spcBef>
                <a:spcPts val="520"/>
              </a:spcBef>
              <a:buClr>
                <a:schemeClr val="dk2"/>
              </a:buClr>
              <a:buSzPct val="100000"/>
              <a:buFont typeface="Arial"/>
              <a:buChar char="○"/>
            </a:pPr>
            <a:r>
              <a:rPr lang="en-US" sz="2600" b="0" i="0" u="none" strike="noStrike" cap="none" baseline="0">
                <a:solidFill>
                  <a:schemeClr val="dk2"/>
                </a:solidFill>
                <a:latin typeface="Arial"/>
                <a:ea typeface="Arial"/>
                <a:cs typeface="Arial"/>
                <a:sym typeface="Arial"/>
              </a:rPr>
              <a:t>It’s dirty</a:t>
            </a:r>
          </a:p>
          <a:p>
            <a:pPr marL="914400" marR="0" lvl="1" indent="-393700" algn="l" rtl="0">
              <a:lnSpc>
                <a:spcPct val="80000"/>
              </a:lnSpc>
              <a:spcBef>
                <a:spcPts val="520"/>
              </a:spcBef>
              <a:buClr>
                <a:schemeClr val="dk2"/>
              </a:buClr>
              <a:buSzPct val="100000"/>
              <a:buFont typeface="Arial"/>
              <a:buChar char="○"/>
            </a:pPr>
            <a:r>
              <a:rPr lang="en-US" sz="2600" b="0" i="0" u="none" strike="noStrike" cap="none" baseline="0">
                <a:solidFill>
                  <a:schemeClr val="dk2"/>
                </a:solidFill>
                <a:latin typeface="Arial"/>
                <a:ea typeface="Arial"/>
                <a:cs typeface="Arial"/>
                <a:sym typeface="Arial"/>
              </a:rPr>
              <a:t>Everyone knows how to do it</a:t>
            </a:r>
          </a:p>
          <a:p>
            <a:pPr marL="457200" marR="0" lvl="0" indent="-415925" algn="l" rtl="0">
              <a:lnSpc>
                <a:spcPct val="80000"/>
              </a:lnSpc>
              <a:spcBef>
                <a:spcPts val="590"/>
              </a:spcBef>
              <a:buClr>
                <a:schemeClr val="dk2"/>
              </a:buClr>
              <a:buSzPct val="98333"/>
              <a:buFont typeface="Arial"/>
              <a:buChar char="●"/>
            </a:pPr>
            <a:r>
              <a:rPr lang="en-US" sz="2950" b="0" i="0" u="none" strike="noStrike" cap="none" baseline="0">
                <a:solidFill>
                  <a:schemeClr val="dk2"/>
                </a:solidFill>
                <a:latin typeface="Arial"/>
                <a:ea typeface="Arial"/>
                <a:cs typeface="Arial"/>
                <a:sym typeface="Arial"/>
              </a:rPr>
              <a:t>…but there are drawbacks</a:t>
            </a:r>
          </a:p>
          <a:p>
            <a:pPr marL="914400" marR="0" lvl="1" indent="-393700" algn="l" rtl="0">
              <a:lnSpc>
                <a:spcPct val="80000"/>
              </a:lnSpc>
              <a:spcBef>
                <a:spcPts val="520"/>
              </a:spcBef>
              <a:buClr>
                <a:schemeClr val="dk2"/>
              </a:buClr>
              <a:buSzPct val="100000"/>
              <a:buFont typeface="Arial"/>
              <a:buChar char="○"/>
            </a:pPr>
            <a:r>
              <a:rPr lang="en-US" sz="2600" b="0" i="0" u="none" strike="noStrike" cap="none" baseline="0">
                <a:solidFill>
                  <a:schemeClr val="dk2"/>
                </a:solidFill>
                <a:latin typeface="Arial"/>
                <a:ea typeface="Arial"/>
                <a:cs typeface="Arial"/>
                <a:sym typeface="Arial"/>
              </a:rPr>
              <a:t>What if I’m printing something that’s null?</a:t>
            </a:r>
          </a:p>
          <a:p>
            <a:pPr marL="914400" marR="0" lvl="1" indent="-393700" algn="l" rtl="0">
              <a:lnSpc>
                <a:spcPct val="80000"/>
              </a:lnSpc>
              <a:spcBef>
                <a:spcPts val="520"/>
              </a:spcBef>
              <a:buClr>
                <a:schemeClr val="dk2"/>
              </a:buClr>
              <a:buSzPct val="100000"/>
              <a:buFont typeface="Arial"/>
              <a:buChar char="○"/>
            </a:pPr>
            <a:r>
              <a:rPr lang="en-US" sz="2600" b="0" i="0" u="none" strike="noStrike" cap="none" baseline="0">
                <a:solidFill>
                  <a:schemeClr val="dk2"/>
                </a:solidFill>
                <a:latin typeface="Arial"/>
                <a:ea typeface="Arial"/>
                <a:cs typeface="Arial"/>
                <a:sym typeface="Arial"/>
              </a:rPr>
              <a:t>What if I want to look at something that can’t easily be printed (e.g., what does my binary search tree look like now)?</a:t>
            </a:r>
          </a:p>
          <a:p>
            <a:pPr marL="457200" marR="0" lvl="0" indent="-415925" algn="l" rtl="0">
              <a:lnSpc>
                <a:spcPct val="80000"/>
              </a:lnSpc>
              <a:spcBef>
                <a:spcPts val="590"/>
              </a:spcBef>
              <a:buClr>
                <a:schemeClr val="dk2"/>
              </a:buClr>
              <a:buSzPct val="98333"/>
              <a:buFont typeface="Arial"/>
              <a:buChar char="●"/>
            </a:pPr>
            <a:r>
              <a:rPr lang="en-US" sz="2950" b="0" i="0" u="none" strike="noStrike" cap="none" baseline="0">
                <a:solidFill>
                  <a:schemeClr val="dk2"/>
                </a:solidFill>
                <a:latin typeface="Arial"/>
                <a:ea typeface="Arial"/>
                <a:cs typeface="Arial"/>
                <a:sym typeface="Arial"/>
              </a:rPr>
              <a:t>Eclipse’s debugger is powerful…if you know how to use it</a:t>
            </a:r>
          </a:p>
        </p:txBody>
      </p:sp>
    </p:spTree>
    <p:extLst>
      <p:ext uri="{BB962C8B-B14F-4D97-AF65-F5344CB8AC3E}">
        <p14:creationId xmlns:p14="http://schemas.microsoft.com/office/powerpoint/2010/main" val="358401591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Effect transition="in" filter="fade">
                                      <p:cBhvr>
                                        <p:cTn id="7" dur="1"/>
                                        <p:tgtEl>
                                          <p:spTgt spid="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xEl>
                                              <p:pRg st="1" end="1"/>
                                            </p:txEl>
                                          </p:spTgt>
                                        </p:tgtEl>
                                        <p:attrNameLst>
                                          <p:attrName>style.visibility</p:attrName>
                                        </p:attrNameLst>
                                      </p:cBhvr>
                                      <p:to>
                                        <p:strVal val="visible"/>
                                      </p:to>
                                    </p:set>
                                    <p:animEffect transition="in" filter="fade">
                                      <p:cBhvr>
                                        <p:cTn id="12" dur="1"/>
                                        <p:tgtEl>
                                          <p:spTgt spid="3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xEl>
                                              <p:pRg st="2" end="2"/>
                                            </p:txEl>
                                          </p:spTgt>
                                        </p:tgtEl>
                                        <p:attrNameLst>
                                          <p:attrName>style.visibility</p:attrName>
                                        </p:attrNameLst>
                                      </p:cBhvr>
                                      <p:to>
                                        <p:strVal val="visible"/>
                                      </p:to>
                                    </p:set>
                                    <p:animEffect transition="in" filter="fade">
                                      <p:cBhvr>
                                        <p:cTn id="17" dur="1"/>
                                        <p:tgtEl>
                                          <p:spTgt spid="3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xEl>
                                              <p:pRg st="3" end="3"/>
                                            </p:txEl>
                                          </p:spTgt>
                                        </p:tgtEl>
                                        <p:attrNameLst>
                                          <p:attrName>style.visibility</p:attrName>
                                        </p:attrNameLst>
                                      </p:cBhvr>
                                      <p:to>
                                        <p:strVal val="visible"/>
                                      </p:to>
                                    </p:set>
                                    <p:animEffect transition="in" filter="fade">
                                      <p:cBhvr>
                                        <p:cTn id="22" dur="1"/>
                                        <p:tgtEl>
                                          <p:spTgt spid="3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0">
                                            <p:txEl>
                                              <p:pRg st="4" end="4"/>
                                            </p:txEl>
                                          </p:spTgt>
                                        </p:tgtEl>
                                        <p:attrNameLst>
                                          <p:attrName>style.visibility</p:attrName>
                                        </p:attrNameLst>
                                      </p:cBhvr>
                                      <p:to>
                                        <p:strVal val="visible"/>
                                      </p:to>
                                    </p:set>
                                    <p:animEffect transition="in" filter="fade">
                                      <p:cBhvr>
                                        <p:cTn id="27" dur="1"/>
                                        <p:tgtEl>
                                          <p:spTgt spid="3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0">
                                            <p:txEl>
                                              <p:pRg st="5" end="5"/>
                                            </p:txEl>
                                          </p:spTgt>
                                        </p:tgtEl>
                                        <p:attrNameLst>
                                          <p:attrName>style.visibility</p:attrName>
                                        </p:attrNameLst>
                                      </p:cBhvr>
                                      <p:to>
                                        <p:strVal val="visible"/>
                                      </p:to>
                                    </p:set>
                                    <p:animEffect transition="in" filter="fade">
                                      <p:cBhvr>
                                        <p:cTn id="32" dur="1"/>
                                        <p:tgtEl>
                                          <p:spTgt spid="3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0">
                                            <p:txEl>
                                              <p:pRg st="6" end="6"/>
                                            </p:txEl>
                                          </p:spTgt>
                                        </p:tgtEl>
                                        <p:attrNameLst>
                                          <p:attrName>style.visibility</p:attrName>
                                        </p:attrNameLst>
                                      </p:cBhvr>
                                      <p:to>
                                        <p:strVal val="visible"/>
                                      </p:to>
                                    </p:set>
                                    <p:animEffect transition="in" filter="fade">
                                      <p:cBhvr>
                                        <p:cTn id="37" dur="1"/>
                                        <p:tgtEl>
                                          <p:spTgt spid="30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0">
                                            <p:txEl>
                                              <p:pRg st="7" end="7"/>
                                            </p:txEl>
                                          </p:spTgt>
                                        </p:tgtEl>
                                        <p:attrNameLst>
                                          <p:attrName>style.visibility</p:attrName>
                                        </p:attrNameLst>
                                      </p:cBhvr>
                                      <p:to>
                                        <p:strVal val="visible"/>
                                      </p:to>
                                    </p:set>
                                    <p:animEffect transition="in" filter="fade">
                                      <p:cBhvr>
                                        <p:cTn id="42" dur="1"/>
                                        <p:tgtEl>
                                          <p:spTgt spid="3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06" name="Shape 306"/>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07" name="Shape 307"/>
          <p:cNvSpPr txBox="1">
            <a:spLocks noGrp="1"/>
          </p:cNvSpPr>
          <p:nvPr>
            <p:ph type="title"/>
          </p:nvPr>
        </p:nvSpPr>
        <p:spPr>
          <a:xfrm>
            <a:off x="457200" y="0"/>
            <a:ext cx="8229600" cy="14478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1648712266"/>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13" name="Shape 313"/>
          <p:cNvSpPr/>
          <p:nvPr/>
        </p:nvSpPr>
        <p:spPr>
          <a:xfrm>
            <a:off x="938212" y="4572000"/>
            <a:ext cx="99900" cy="15020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14" name="Shape 314"/>
          <p:cNvSpPr/>
          <p:nvPr/>
        </p:nvSpPr>
        <p:spPr>
          <a:xfrm>
            <a:off x="885825" y="4572001"/>
            <a:ext cx="152399" cy="15020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15" name="Shape 315"/>
          <p:cNvSpPr txBox="1"/>
          <p:nvPr/>
        </p:nvSpPr>
        <p:spPr>
          <a:xfrm>
            <a:off x="1485900" y="4722910"/>
            <a:ext cx="6534300" cy="120029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Double click in the grey area to the left of your code to set a breakpoint. A breakpoint is a line that the Java VM will stop at during normal execution of your program, and wait for action from you.</a:t>
            </a:r>
          </a:p>
        </p:txBody>
      </p:sp>
      <p:sp>
        <p:nvSpPr>
          <p:cNvPr id="316" name="Shape 316"/>
          <p:cNvSpPr txBox="1">
            <a:spLocks noGrp="1"/>
          </p:cNvSpPr>
          <p:nvPr>
            <p:ph type="title"/>
          </p:nvPr>
        </p:nvSpPr>
        <p:spPr>
          <a:xfrm>
            <a:off x="457200" y="0"/>
            <a:ext cx="8229600" cy="14478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200222665"/>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22" name="Shape 322"/>
          <p:cNvSpPr/>
          <p:nvPr/>
        </p:nvSpPr>
        <p:spPr>
          <a:xfrm>
            <a:off x="4191000" y="1371600"/>
            <a:ext cx="304799" cy="2189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23" name="Shape 323"/>
          <p:cNvSpPr/>
          <p:nvPr/>
        </p:nvSpPr>
        <p:spPr>
          <a:xfrm>
            <a:off x="4267200" y="1343025"/>
            <a:ext cx="152399" cy="247500"/>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24" name="Shape 324"/>
          <p:cNvSpPr txBox="1"/>
          <p:nvPr/>
        </p:nvSpPr>
        <p:spPr>
          <a:xfrm>
            <a:off x="2705100" y="1676400"/>
            <a:ext cx="3581399" cy="92339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Click the Bug icon to run in Debug mode. Otherwise your program won’t stop at your breakpoints.</a:t>
            </a:r>
          </a:p>
        </p:txBody>
      </p:sp>
      <p:sp>
        <p:nvSpPr>
          <p:cNvPr id="325" name="Shape 325"/>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2934728149"/>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31" name="Shape 331"/>
          <p:cNvSpPr/>
          <p:nvPr/>
        </p:nvSpPr>
        <p:spPr>
          <a:xfrm>
            <a:off x="2076450" y="1371600"/>
            <a:ext cx="1923900" cy="2570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32" name="Shape 332"/>
          <p:cNvSpPr txBox="1"/>
          <p:nvPr/>
        </p:nvSpPr>
        <p:spPr>
          <a:xfrm>
            <a:off x="5181600" y="1600200"/>
            <a:ext cx="2895600" cy="92339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Controlling your program while debugging is done with these buttons</a:t>
            </a:r>
          </a:p>
        </p:txBody>
      </p:sp>
      <p:sp>
        <p:nvSpPr>
          <p:cNvPr id="333" name="Shape 333"/>
          <p:cNvSpPr/>
          <p:nvPr/>
        </p:nvSpPr>
        <p:spPr>
          <a:xfrm>
            <a:off x="2085974" y="1371600"/>
            <a:ext cx="1903200" cy="228600"/>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34" name="Shape 334"/>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1255246413"/>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40" name="Shape 340"/>
          <p:cNvSpPr/>
          <p:nvPr/>
        </p:nvSpPr>
        <p:spPr>
          <a:xfrm>
            <a:off x="2076450" y="1371600"/>
            <a:ext cx="1923900" cy="2570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41" name="Shape 341"/>
          <p:cNvSpPr txBox="1"/>
          <p:nvPr/>
        </p:nvSpPr>
        <p:spPr>
          <a:xfrm>
            <a:off x="5181600" y="1600200"/>
            <a:ext cx="2895600" cy="64619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Play, pause, stop work just like you’d expect</a:t>
            </a:r>
          </a:p>
        </p:txBody>
      </p:sp>
      <p:sp>
        <p:nvSpPr>
          <p:cNvPr id="342" name="Shape 342"/>
          <p:cNvSpPr/>
          <p:nvPr/>
        </p:nvSpPr>
        <p:spPr>
          <a:xfrm>
            <a:off x="2085974" y="1371600"/>
            <a:ext cx="657299" cy="228600"/>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43" name="Shape 343"/>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1772565034"/>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49" name="Shape 349"/>
          <p:cNvSpPr/>
          <p:nvPr/>
        </p:nvSpPr>
        <p:spPr>
          <a:xfrm>
            <a:off x="2076450" y="1371600"/>
            <a:ext cx="1923900" cy="2570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50" name="Shape 350"/>
          <p:cNvSpPr txBox="1"/>
          <p:nvPr/>
        </p:nvSpPr>
        <p:spPr>
          <a:xfrm>
            <a:off x="5181600" y="1600200"/>
            <a:ext cx="2895600" cy="34164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Step Into</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Steps into the method at the current execution point – if possible. If not possible then just proceeds to the next execution point.</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If there’s multiple methods at the current execution point step into the first one to be executed.</a:t>
            </a:r>
          </a:p>
        </p:txBody>
      </p:sp>
      <p:sp>
        <p:nvSpPr>
          <p:cNvPr id="351" name="Shape 351"/>
          <p:cNvSpPr/>
          <p:nvPr/>
        </p:nvSpPr>
        <p:spPr>
          <a:xfrm>
            <a:off x="2971800" y="1366837"/>
            <a:ext cx="228600" cy="228600"/>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52" name="Shape 352"/>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3539937945"/>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58" name="Shape 358"/>
          <p:cNvSpPr/>
          <p:nvPr/>
        </p:nvSpPr>
        <p:spPr>
          <a:xfrm>
            <a:off x="2076450" y="1371600"/>
            <a:ext cx="1923900" cy="2570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59" name="Shape 359"/>
          <p:cNvSpPr txBox="1"/>
          <p:nvPr/>
        </p:nvSpPr>
        <p:spPr>
          <a:xfrm>
            <a:off x="4876800" y="1600200"/>
            <a:ext cx="3200399" cy="369329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Step Over</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Steps over any method calls at the current execution point.</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Theoretically program proceeds just to the next line. </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BUT, if you have any breakpoints set that would be hit in the method(s) you stepped over, execution will stop at those points instead.</a:t>
            </a:r>
          </a:p>
        </p:txBody>
      </p:sp>
      <p:sp>
        <p:nvSpPr>
          <p:cNvPr id="360" name="Shape 360"/>
          <p:cNvSpPr/>
          <p:nvPr/>
        </p:nvSpPr>
        <p:spPr>
          <a:xfrm>
            <a:off x="3152775" y="1385887"/>
            <a:ext cx="228600" cy="228600"/>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61" name="Shape 361"/>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126899725"/>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152718"/>
            <a:ext cx="8153400" cy="1371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Black"/>
              <a:buNone/>
            </a:pPr>
            <a:r>
              <a:rPr lang="en" sz="3600" b="0" i="0" u="none" strike="noStrike" cap="none" baseline="0" dirty="0" smtClean="0">
                <a:solidFill>
                  <a:schemeClr val="dk2"/>
                </a:solidFill>
                <a:latin typeface="Arial Black"/>
                <a:ea typeface="Arial Black"/>
                <a:cs typeface="Arial Black"/>
                <a:sym typeface="Arial Black"/>
              </a:rPr>
              <a:t>LINKS TO DETAILED SETUP </a:t>
            </a:r>
            <a:r>
              <a:rPr lang="en" sz="3600" b="0" i="0" u="none" strike="noStrike" cap="none" baseline="0" dirty="0" smtClean="0">
                <a:solidFill>
                  <a:schemeClr val="dk2"/>
                </a:solidFill>
                <a:latin typeface="Arial Black"/>
                <a:ea typeface="Arial Black"/>
                <a:cs typeface="Arial Black"/>
                <a:sym typeface="Arial Black"/>
              </a:rPr>
              <a:t>AND USAGE INSTRUCTIONS</a:t>
            </a:r>
            <a:endParaRPr lang="en" sz="3600" b="0" i="0" u="none" strike="noStrike" cap="none" baseline="0" dirty="0">
              <a:solidFill>
                <a:schemeClr val="dk2"/>
              </a:solidFill>
              <a:latin typeface="Arial Black"/>
              <a:ea typeface="Arial Black"/>
              <a:cs typeface="Arial Black"/>
              <a:sym typeface="Arial Black"/>
            </a:endParaRPr>
          </a:p>
        </p:txBody>
      </p:sp>
      <p:sp>
        <p:nvSpPr>
          <p:cNvPr id="55" name="Shape 55"/>
          <p:cNvSpPr txBox="1">
            <a:spLocks noGrp="1"/>
          </p:cNvSpPr>
          <p:nvPr>
            <p:ph type="body" idx="1"/>
          </p:nvPr>
        </p:nvSpPr>
        <p:spPr>
          <a:xfrm>
            <a:off x="457200" y="1752600"/>
            <a:ext cx="7619999" cy="4373700"/>
          </a:xfrm>
          <a:prstGeom prst="rect">
            <a:avLst/>
          </a:prstGeom>
          <a:noFill/>
          <a:ln>
            <a:noFill/>
          </a:ln>
        </p:spPr>
        <p:txBody>
          <a:bodyPr lIns="91425" tIns="45700" rIns="91425" bIns="45700" anchor="t" anchorCtr="0">
            <a:noAutofit/>
          </a:bodyPr>
          <a:lstStyle/>
          <a:p>
            <a:pPr marL="457200" marR="0" lvl="0" indent="-355600" algn="l" rtl="0">
              <a:spcBef>
                <a:spcPts val="0"/>
              </a:spcBef>
              <a:spcAft>
                <a:spcPts val="0"/>
              </a:spcAft>
              <a:buClr>
                <a:schemeClr val="dk1"/>
              </a:buClr>
              <a:buSzPct val="100000"/>
              <a:buFont typeface="Arial"/>
              <a:buChar char="●"/>
            </a:pPr>
            <a:r>
              <a:rPr lang="en" sz="2000" b="1" dirty="0" smtClean="0">
                <a:solidFill>
                  <a:schemeClr val="dk1"/>
                </a:solidFill>
                <a:latin typeface="Arial"/>
                <a:ea typeface="Arial"/>
                <a:cs typeface="Arial"/>
                <a:sym typeface="Arial"/>
              </a:rPr>
              <a:t>All References</a:t>
            </a:r>
          </a:p>
          <a:p>
            <a:pPr marL="914400" lvl="1" indent="-355600">
              <a:spcBef>
                <a:spcPts val="0"/>
              </a:spcBef>
              <a:buClr>
                <a:schemeClr val="dk1"/>
              </a:buClr>
              <a:buFont typeface="Arial"/>
              <a:buChar char="●"/>
            </a:pPr>
            <a:r>
              <a:rPr lang="en-US" sz="1400" b="1" dirty="0">
                <a:solidFill>
                  <a:schemeClr val="dk1"/>
                </a:solidFill>
                <a:latin typeface="Arial"/>
                <a:ea typeface="Arial"/>
                <a:cs typeface="Arial"/>
                <a:sym typeface="Arial"/>
                <a:hlinkClick r:id="rId3"/>
              </a:rPr>
              <a:t>http://courses.cs.washington.edu/courses/cse331/16wi/#</a:t>
            </a:r>
            <a:r>
              <a:rPr lang="en-US" sz="1400" b="1" dirty="0" smtClean="0">
                <a:solidFill>
                  <a:schemeClr val="dk1"/>
                </a:solidFill>
                <a:latin typeface="Arial"/>
                <a:ea typeface="Arial"/>
                <a:cs typeface="Arial"/>
                <a:sym typeface="Arial"/>
                <a:hlinkClick r:id="rId3"/>
              </a:rPr>
              <a:t>ref</a:t>
            </a:r>
            <a:r>
              <a:rPr lang="en-US" sz="1400" b="1" dirty="0" smtClean="0">
                <a:solidFill>
                  <a:schemeClr val="dk1"/>
                </a:solidFill>
                <a:latin typeface="Arial"/>
                <a:ea typeface="Arial"/>
                <a:cs typeface="Arial"/>
                <a:sym typeface="Arial"/>
              </a:rPr>
              <a:t> </a:t>
            </a:r>
            <a:endParaRPr lang="en" sz="1400" b="1" dirty="0" smtClean="0">
              <a:solidFill>
                <a:schemeClr val="dk1"/>
              </a:solidFill>
              <a:latin typeface="Arial"/>
              <a:ea typeface="Arial"/>
              <a:cs typeface="Arial"/>
              <a:sym typeface="Arial"/>
            </a:endParaRPr>
          </a:p>
          <a:p>
            <a:pPr marL="457200" marR="0" lvl="0" indent="-355600" algn="l" rtl="0">
              <a:spcBef>
                <a:spcPts val="0"/>
              </a:spcBef>
              <a:spcAft>
                <a:spcPts val="0"/>
              </a:spcAft>
              <a:buClr>
                <a:schemeClr val="dk1"/>
              </a:buClr>
              <a:buSzPct val="100000"/>
              <a:buFont typeface="Arial"/>
              <a:buChar char="●"/>
            </a:pPr>
            <a:r>
              <a:rPr lang="en" sz="2000" b="1" dirty="0" smtClean="0">
                <a:solidFill>
                  <a:schemeClr val="dk1"/>
                </a:solidFill>
                <a:latin typeface="Arial"/>
                <a:ea typeface="Arial"/>
                <a:cs typeface="Arial"/>
                <a:sym typeface="Arial"/>
              </a:rPr>
              <a:t>Basic </a:t>
            </a:r>
            <a:r>
              <a:rPr lang="en" sz="2000" b="1" dirty="0" smtClean="0">
                <a:solidFill>
                  <a:schemeClr val="dk1"/>
                </a:solidFill>
                <a:latin typeface="Arial"/>
                <a:ea typeface="Arial"/>
                <a:cs typeface="Arial"/>
                <a:sym typeface="Arial"/>
              </a:rPr>
              <a:t>Setup</a:t>
            </a:r>
          </a:p>
          <a:p>
            <a:pPr marL="914400" lvl="1" indent="-355600">
              <a:spcBef>
                <a:spcPts val="0"/>
              </a:spcBef>
              <a:buClr>
                <a:schemeClr val="dk1"/>
              </a:buClr>
              <a:buFont typeface="Arial"/>
              <a:buChar char="●"/>
            </a:pPr>
            <a:r>
              <a:rPr lang="en-US" sz="1400" b="1" dirty="0">
                <a:solidFill>
                  <a:schemeClr val="dk1"/>
                </a:solidFill>
                <a:latin typeface="Arial"/>
                <a:ea typeface="Arial"/>
                <a:cs typeface="Arial"/>
                <a:sym typeface="Arial"/>
                <a:hlinkClick r:id="rId4"/>
              </a:rPr>
              <a:t>http://</a:t>
            </a:r>
            <a:r>
              <a:rPr lang="en-US" sz="1400" b="1" dirty="0" smtClean="0">
                <a:solidFill>
                  <a:schemeClr val="dk1"/>
                </a:solidFill>
                <a:latin typeface="Arial"/>
                <a:ea typeface="Arial"/>
                <a:cs typeface="Arial"/>
                <a:sym typeface="Arial"/>
                <a:hlinkClick r:id="rId4"/>
              </a:rPr>
              <a:t>courses.cs.washington.edu/courses/cse331/16wi/tools/basicSetup.html</a:t>
            </a:r>
            <a:r>
              <a:rPr lang="en-US" sz="1400" b="1" dirty="0" smtClean="0">
                <a:solidFill>
                  <a:schemeClr val="dk1"/>
                </a:solidFill>
                <a:latin typeface="Arial"/>
                <a:ea typeface="Arial"/>
                <a:cs typeface="Arial"/>
                <a:sym typeface="Arial"/>
              </a:rPr>
              <a:t> </a:t>
            </a:r>
            <a:endParaRPr sz="2000" b="1" dirty="0">
              <a:solidFill>
                <a:schemeClr val="dk1"/>
              </a:solidFill>
              <a:latin typeface="Arial"/>
              <a:ea typeface="Arial"/>
              <a:cs typeface="Arial"/>
              <a:sym typeface="Arial"/>
            </a:endParaRPr>
          </a:p>
          <a:p>
            <a:pPr marL="457200" marR="0" lvl="0" indent="-355600" algn="l" rtl="0">
              <a:spcBef>
                <a:spcPts val="0"/>
              </a:spcBef>
              <a:spcAft>
                <a:spcPts val="0"/>
              </a:spcAft>
              <a:buClr>
                <a:schemeClr val="dk1"/>
              </a:buClr>
              <a:buSzPct val="100000"/>
              <a:buFont typeface="Arial"/>
              <a:buChar char="●"/>
            </a:pPr>
            <a:r>
              <a:rPr lang="en" sz="2000" b="1" i="0" u="none" strike="noStrike" cap="none" baseline="0" dirty="0" smtClean="0">
                <a:solidFill>
                  <a:schemeClr val="dk1"/>
                </a:solidFill>
                <a:latin typeface="Arial"/>
                <a:ea typeface="Arial"/>
                <a:cs typeface="Arial"/>
                <a:sym typeface="Arial"/>
              </a:rPr>
              <a:t>Working from home: Java, Eclipse, SSH</a:t>
            </a:r>
          </a:p>
          <a:p>
            <a:pPr marL="914400" lvl="1" indent="-355600">
              <a:spcBef>
                <a:spcPts val="0"/>
              </a:spcBef>
              <a:buClr>
                <a:schemeClr val="dk1"/>
              </a:buClr>
              <a:buFont typeface="Arial"/>
              <a:buChar char="●"/>
            </a:pPr>
            <a:r>
              <a:rPr lang="en-US" sz="1400" b="1" dirty="0">
                <a:solidFill>
                  <a:schemeClr val="dk1"/>
                </a:solidFill>
                <a:latin typeface="Arial"/>
                <a:ea typeface="Arial"/>
                <a:cs typeface="Arial"/>
                <a:sym typeface="Arial"/>
                <a:hlinkClick r:id="rId5"/>
              </a:rPr>
              <a:t>http://</a:t>
            </a:r>
            <a:r>
              <a:rPr lang="en-US" sz="1400" b="1" dirty="0" smtClean="0">
                <a:solidFill>
                  <a:schemeClr val="dk1"/>
                </a:solidFill>
                <a:latin typeface="Arial"/>
                <a:ea typeface="Arial"/>
                <a:cs typeface="Arial"/>
                <a:sym typeface="Arial"/>
                <a:hlinkClick r:id="rId5"/>
              </a:rPr>
              <a:t>courses.cs.washington.edu/courses/cse331/16wi/tools/WorkingAtHome.html</a:t>
            </a:r>
            <a:r>
              <a:rPr lang="en-US" sz="1400" b="1" dirty="0" smtClean="0">
                <a:solidFill>
                  <a:schemeClr val="dk1"/>
                </a:solidFill>
                <a:latin typeface="Arial"/>
                <a:ea typeface="Arial"/>
                <a:cs typeface="Arial"/>
                <a:sym typeface="Arial"/>
              </a:rPr>
              <a:t> </a:t>
            </a:r>
            <a:endParaRPr lang="en" sz="2000" b="1" dirty="0">
              <a:solidFill>
                <a:schemeClr val="dk1"/>
              </a:solidFill>
              <a:latin typeface="Arial"/>
              <a:ea typeface="Arial"/>
              <a:cs typeface="Arial"/>
              <a:sym typeface="Arial"/>
            </a:endParaRPr>
          </a:p>
          <a:p>
            <a:pPr marL="457200" marR="0" lvl="0" indent="-355600" algn="l" rtl="0">
              <a:spcBef>
                <a:spcPts val="0"/>
              </a:spcBef>
              <a:spcAft>
                <a:spcPts val="0"/>
              </a:spcAft>
              <a:buClr>
                <a:schemeClr val="dk1"/>
              </a:buClr>
              <a:buSzPct val="100000"/>
              <a:buFont typeface="Arial"/>
              <a:buChar char="●"/>
            </a:pPr>
            <a:r>
              <a:rPr lang="en" sz="2000" b="1" i="0" u="none" strike="noStrike" cap="none" baseline="0" dirty="0" smtClean="0">
                <a:solidFill>
                  <a:schemeClr val="dk1"/>
                </a:solidFill>
                <a:latin typeface="Arial"/>
                <a:ea typeface="Arial"/>
                <a:cs typeface="Arial"/>
                <a:sym typeface="Arial"/>
              </a:rPr>
              <a:t>Editing,</a:t>
            </a:r>
            <a:r>
              <a:rPr lang="en" sz="2000" b="1" i="0" u="none" strike="noStrike" cap="none" dirty="0" smtClean="0">
                <a:solidFill>
                  <a:schemeClr val="dk1"/>
                </a:solidFill>
                <a:latin typeface="Arial"/>
                <a:ea typeface="Arial"/>
                <a:cs typeface="Arial"/>
                <a:sym typeface="Arial"/>
              </a:rPr>
              <a:t> Compiling, Running, and Testing Programs</a:t>
            </a:r>
          </a:p>
          <a:p>
            <a:pPr marL="914400" lvl="1" indent="-355600">
              <a:spcBef>
                <a:spcPts val="0"/>
              </a:spcBef>
              <a:buClr>
                <a:schemeClr val="dk1"/>
              </a:buClr>
              <a:buFont typeface="Arial"/>
              <a:buChar char="●"/>
            </a:pPr>
            <a:r>
              <a:rPr lang="en-US" sz="1400" b="1" dirty="0">
                <a:solidFill>
                  <a:schemeClr val="dk1"/>
                </a:solidFill>
                <a:latin typeface="Arial"/>
                <a:ea typeface="Arial"/>
                <a:cs typeface="Arial"/>
                <a:sym typeface="Arial"/>
                <a:hlinkClick r:id="rId6"/>
              </a:rPr>
              <a:t>http://</a:t>
            </a:r>
            <a:r>
              <a:rPr lang="en-US" sz="1400" b="1" dirty="0" smtClean="0">
                <a:solidFill>
                  <a:schemeClr val="dk1"/>
                </a:solidFill>
                <a:latin typeface="Arial"/>
                <a:ea typeface="Arial"/>
                <a:cs typeface="Arial"/>
                <a:sym typeface="Arial"/>
                <a:hlinkClick r:id="rId6"/>
              </a:rPr>
              <a:t>courses.cs.washington.edu/courses/cse331/16wi/tools/editing-compiling.html</a:t>
            </a:r>
            <a:r>
              <a:rPr lang="en-US" sz="1400" b="1" dirty="0" smtClean="0">
                <a:solidFill>
                  <a:schemeClr val="dk1"/>
                </a:solidFill>
                <a:latin typeface="Arial"/>
                <a:ea typeface="Arial"/>
                <a:cs typeface="Arial"/>
                <a:sym typeface="Arial"/>
              </a:rPr>
              <a:t> </a:t>
            </a:r>
            <a:endParaRPr lang="en" sz="2000" b="1" dirty="0">
              <a:solidFill>
                <a:schemeClr val="dk1"/>
              </a:solidFill>
              <a:latin typeface="Arial"/>
              <a:ea typeface="Arial"/>
              <a:cs typeface="Arial"/>
              <a:sym typeface="Arial"/>
            </a:endParaRPr>
          </a:p>
          <a:p>
            <a:pPr marL="457200" marR="0" lvl="0" indent="-355600" algn="l" rtl="0">
              <a:spcBef>
                <a:spcPts val="0"/>
              </a:spcBef>
              <a:spcAft>
                <a:spcPts val="0"/>
              </a:spcAft>
              <a:buClr>
                <a:schemeClr val="dk1"/>
              </a:buClr>
              <a:buSzPct val="100000"/>
              <a:buFont typeface="Arial"/>
              <a:buChar char="●"/>
            </a:pPr>
            <a:r>
              <a:rPr lang="en" sz="2000" b="1" i="0" u="none" strike="noStrike" cap="none" baseline="0" dirty="0" smtClean="0">
                <a:solidFill>
                  <a:schemeClr val="dk1"/>
                </a:solidFill>
                <a:latin typeface="Arial"/>
                <a:ea typeface="Arial"/>
                <a:cs typeface="Arial"/>
                <a:sym typeface="Arial"/>
              </a:rPr>
              <a:t>Eclipse Reference</a:t>
            </a:r>
          </a:p>
          <a:p>
            <a:pPr marL="914400" lvl="1" indent="-355600">
              <a:spcBef>
                <a:spcPts val="0"/>
              </a:spcBef>
              <a:buClr>
                <a:schemeClr val="dk1"/>
              </a:buClr>
              <a:buFont typeface="Arial"/>
              <a:buChar char="●"/>
            </a:pPr>
            <a:r>
              <a:rPr lang="en-US" sz="1400" b="1" dirty="0">
                <a:solidFill>
                  <a:schemeClr val="dk1"/>
                </a:solidFill>
                <a:latin typeface="Arial"/>
                <a:ea typeface="Arial"/>
                <a:cs typeface="Arial"/>
                <a:sym typeface="Arial"/>
                <a:hlinkClick r:id="rId7"/>
              </a:rPr>
              <a:t>http://</a:t>
            </a:r>
            <a:r>
              <a:rPr lang="en-US" sz="1400" b="1" dirty="0" smtClean="0">
                <a:solidFill>
                  <a:schemeClr val="dk1"/>
                </a:solidFill>
                <a:latin typeface="Arial"/>
                <a:ea typeface="Arial"/>
                <a:cs typeface="Arial"/>
                <a:sym typeface="Arial"/>
                <a:hlinkClick r:id="rId7"/>
              </a:rPr>
              <a:t>courses.cs.washington.edu/courses/cse331/16wi/tools/eclipse_reference.html</a:t>
            </a:r>
            <a:r>
              <a:rPr lang="en-US" sz="1400" b="1" dirty="0" smtClean="0">
                <a:solidFill>
                  <a:schemeClr val="dk1"/>
                </a:solidFill>
                <a:latin typeface="Arial"/>
                <a:ea typeface="Arial"/>
                <a:cs typeface="Arial"/>
                <a:sym typeface="Arial"/>
              </a:rPr>
              <a:t> </a:t>
            </a:r>
            <a:endParaRPr lang="en" sz="2000" b="1" dirty="0">
              <a:solidFill>
                <a:schemeClr val="dk1"/>
              </a:solidFill>
              <a:latin typeface="Arial"/>
              <a:ea typeface="Arial"/>
              <a:cs typeface="Arial"/>
              <a:sym typeface="Arial"/>
            </a:endParaRPr>
          </a:p>
          <a:p>
            <a:pPr marL="457200" marR="0" lvl="0" indent="-355600" algn="l" rtl="0">
              <a:spcBef>
                <a:spcPts val="0"/>
              </a:spcBef>
              <a:spcAft>
                <a:spcPts val="0"/>
              </a:spcAft>
              <a:buClr>
                <a:schemeClr val="dk1"/>
              </a:buClr>
              <a:buSzPct val="100000"/>
              <a:buFont typeface="Arial"/>
              <a:buChar char="●"/>
            </a:pPr>
            <a:r>
              <a:rPr lang="en" sz="2000" b="1" i="0" u="none" strike="noStrike" cap="none" baseline="0" dirty="0" smtClean="0">
                <a:solidFill>
                  <a:schemeClr val="dk1"/>
                </a:solidFill>
                <a:latin typeface="Arial"/>
                <a:ea typeface="Arial"/>
                <a:cs typeface="Arial"/>
                <a:sym typeface="Arial"/>
              </a:rPr>
              <a:t>Version Control - Git</a:t>
            </a:r>
          </a:p>
          <a:p>
            <a:pPr marL="914400" lvl="1" indent="-355600">
              <a:spcBef>
                <a:spcPts val="0"/>
              </a:spcBef>
              <a:buClr>
                <a:schemeClr val="dk1"/>
              </a:buClr>
              <a:buFont typeface="Arial"/>
              <a:buChar char="●"/>
            </a:pPr>
            <a:r>
              <a:rPr lang="en-US" sz="1400" b="1" dirty="0">
                <a:solidFill>
                  <a:schemeClr val="dk1"/>
                </a:solidFill>
                <a:latin typeface="Arial"/>
                <a:ea typeface="Arial"/>
                <a:cs typeface="Arial"/>
                <a:sym typeface="Arial"/>
                <a:hlinkClick r:id="rId8"/>
              </a:rPr>
              <a:t>http://</a:t>
            </a:r>
            <a:r>
              <a:rPr lang="en-US" sz="1400" b="1" dirty="0" smtClean="0">
                <a:solidFill>
                  <a:schemeClr val="dk1"/>
                </a:solidFill>
                <a:latin typeface="Arial"/>
                <a:ea typeface="Arial"/>
                <a:cs typeface="Arial"/>
                <a:sym typeface="Arial"/>
                <a:hlinkClick r:id="rId8"/>
              </a:rPr>
              <a:t>courses.cs.washington.edu/courses/cse331/16wi/tools/versioncontrol.html</a:t>
            </a:r>
            <a:r>
              <a:rPr lang="en-US" sz="1400" b="1" dirty="0" smtClean="0">
                <a:solidFill>
                  <a:schemeClr val="dk1"/>
                </a:solidFill>
                <a:latin typeface="Arial"/>
                <a:ea typeface="Arial"/>
                <a:cs typeface="Arial"/>
                <a:sym typeface="Arial"/>
              </a:rPr>
              <a:t> </a:t>
            </a:r>
          </a:p>
          <a:p>
            <a:pPr marL="457200" indent="-355600">
              <a:spcBef>
                <a:spcPts val="0"/>
              </a:spcBef>
              <a:buFont typeface="Arial"/>
              <a:buChar char="●"/>
            </a:pPr>
            <a:r>
              <a:rPr lang="en-US" sz="2000" b="1" i="0" u="none" strike="noStrike" cap="none" baseline="0" dirty="0" smtClean="0">
                <a:solidFill>
                  <a:schemeClr val="dk1"/>
                </a:solidFill>
                <a:latin typeface="Arial"/>
                <a:ea typeface="Arial"/>
                <a:cs typeface="Arial"/>
                <a:sym typeface="Arial"/>
              </a:rPr>
              <a:t>Assignment Submission</a:t>
            </a:r>
          </a:p>
          <a:p>
            <a:pPr marL="914400" lvl="1" indent="-355600">
              <a:spcBef>
                <a:spcPts val="0"/>
              </a:spcBef>
              <a:buFont typeface="Arial"/>
              <a:buChar char="●"/>
            </a:pPr>
            <a:r>
              <a:rPr lang="en-US" sz="1400" b="1" dirty="0">
                <a:solidFill>
                  <a:schemeClr val="dk1"/>
                </a:solidFill>
                <a:latin typeface="Arial"/>
                <a:ea typeface="Arial"/>
                <a:cs typeface="Arial"/>
                <a:sym typeface="Arial"/>
                <a:hlinkClick r:id="rId9"/>
              </a:rPr>
              <a:t>http://</a:t>
            </a:r>
            <a:r>
              <a:rPr lang="en-US" sz="1400" b="1" dirty="0" smtClean="0">
                <a:solidFill>
                  <a:schemeClr val="dk1"/>
                </a:solidFill>
                <a:latin typeface="Arial"/>
                <a:ea typeface="Arial"/>
                <a:cs typeface="Arial"/>
                <a:sym typeface="Arial"/>
                <a:hlinkClick r:id="rId9"/>
              </a:rPr>
              <a:t>courses.cs.washington.edu/courses/cse331/16wi/tools/turnin.html</a:t>
            </a:r>
            <a:r>
              <a:rPr lang="en-US" sz="1400" b="1" dirty="0" smtClean="0">
                <a:solidFill>
                  <a:schemeClr val="dk1"/>
                </a:solidFill>
                <a:latin typeface="Arial"/>
                <a:ea typeface="Arial"/>
                <a:cs typeface="Arial"/>
                <a:sym typeface="Arial"/>
              </a:rPr>
              <a:t> </a:t>
            </a:r>
            <a:endParaRPr lang="en" sz="1400" b="1"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97744647"/>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67" name="Shape 367"/>
          <p:cNvSpPr/>
          <p:nvPr/>
        </p:nvSpPr>
        <p:spPr>
          <a:xfrm>
            <a:off x="2076450" y="1371600"/>
            <a:ext cx="1923900" cy="2570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68" name="Shape 368"/>
          <p:cNvSpPr txBox="1"/>
          <p:nvPr/>
        </p:nvSpPr>
        <p:spPr>
          <a:xfrm>
            <a:off x="4876800" y="1600200"/>
            <a:ext cx="3200399" cy="39702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Step Out</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Allows method to finish and brings you up to the point where that method was called.</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Useful if you accidentally step into Java internals (more on how to avoid this next).</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Just like with step over though you may hit a breakpoint in the remainder of the method, and then you’ll stop at that point.</a:t>
            </a:r>
          </a:p>
        </p:txBody>
      </p:sp>
      <p:sp>
        <p:nvSpPr>
          <p:cNvPr id="369" name="Shape 369"/>
          <p:cNvSpPr/>
          <p:nvPr/>
        </p:nvSpPr>
        <p:spPr>
          <a:xfrm>
            <a:off x="3371851" y="1385887"/>
            <a:ext cx="228600" cy="228600"/>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70" name="Shape 370"/>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3365323684"/>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76" name="Shape 376"/>
          <p:cNvSpPr/>
          <p:nvPr/>
        </p:nvSpPr>
        <p:spPr>
          <a:xfrm>
            <a:off x="2076450" y="1371600"/>
            <a:ext cx="1923900" cy="2570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77" name="Shape 377"/>
          <p:cNvSpPr txBox="1"/>
          <p:nvPr/>
        </p:nvSpPr>
        <p:spPr>
          <a:xfrm>
            <a:off x="5181600" y="1432679"/>
            <a:ext cx="3200399" cy="313919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Enable/disable step filters</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There’s a lot of code you don’t want to enter when debugging, internals of Java, internals of JUnit, etc.</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You can skip these by configuring step filters.</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Checked items are skipped.</a:t>
            </a:r>
          </a:p>
        </p:txBody>
      </p:sp>
      <p:sp>
        <p:nvSpPr>
          <p:cNvPr id="378" name="Shape 378"/>
          <p:cNvSpPr/>
          <p:nvPr/>
        </p:nvSpPr>
        <p:spPr>
          <a:xfrm>
            <a:off x="3743325" y="1381125"/>
            <a:ext cx="228600" cy="228600"/>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79" name="Shape 379"/>
          <p:cNvSpPr/>
          <p:nvPr/>
        </p:nvSpPr>
        <p:spPr>
          <a:xfrm>
            <a:off x="290366" y="1876425"/>
            <a:ext cx="4382999" cy="4343400"/>
          </a:xfrm>
          <a:prstGeom prst="rect">
            <a:avLst/>
          </a:prstGeom>
          <a:blipFill rotWithShape="1">
            <a:blip r:embed="rId5">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80" name="Shape 380"/>
          <p:cNvSpPr/>
          <p:nvPr/>
        </p:nvSpPr>
        <p:spPr>
          <a:xfrm>
            <a:off x="514350" y="2933700"/>
            <a:ext cx="457200" cy="121800"/>
          </a:xfrm>
          <a:prstGeom prst="rect">
            <a:avLst/>
          </a:prstGeom>
          <a:noFill/>
          <a:ln w="1905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81" name="Shape 381"/>
          <p:cNvSpPr/>
          <p:nvPr/>
        </p:nvSpPr>
        <p:spPr>
          <a:xfrm>
            <a:off x="647700" y="3524250"/>
            <a:ext cx="457200" cy="121800"/>
          </a:xfrm>
          <a:prstGeom prst="rect">
            <a:avLst/>
          </a:prstGeom>
          <a:noFill/>
          <a:ln w="1905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82" name="Shape 382"/>
          <p:cNvSpPr/>
          <p:nvPr/>
        </p:nvSpPr>
        <p:spPr>
          <a:xfrm>
            <a:off x="866775" y="4105273"/>
            <a:ext cx="533399" cy="142800"/>
          </a:xfrm>
          <a:prstGeom prst="rect">
            <a:avLst/>
          </a:prstGeom>
          <a:noFill/>
          <a:ln w="1905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83" name="Shape 383"/>
          <p:cNvSpPr/>
          <p:nvPr/>
        </p:nvSpPr>
        <p:spPr>
          <a:xfrm>
            <a:off x="523874" y="1952625"/>
            <a:ext cx="542999" cy="144600"/>
          </a:xfrm>
          <a:prstGeom prst="rect">
            <a:avLst/>
          </a:prstGeom>
          <a:noFill/>
          <a:ln w="1905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84" name="Shape 384"/>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2100770076"/>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90" name="Shape 390"/>
          <p:cNvSpPr/>
          <p:nvPr/>
        </p:nvSpPr>
        <p:spPr>
          <a:xfrm>
            <a:off x="838200" y="1819275"/>
            <a:ext cx="3752700" cy="2343000"/>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91" name="Shape 391"/>
          <p:cNvSpPr txBox="1"/>
          <p:nvPr/>
        </p:nvSpPr>
        <p:spPr>
          <a:xfrm>
            <a:off x="5181600" y="1600200"/>
            <a:ext cx="2895600" cy="34164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Stack Trace</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Shows what methods have been called to get you to current point where program is stopped.</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You can click on different method names to navigate to that spot in the code without losing your current spot.</a:t>
            </a:r>
          </a:p>
        </p:txBody>
      </p:sp>
      <p:sp>
        <p:nvSpPr>
          <p:cNvPr id="392" name="Shape 392"/>
          <p:cNvSpPr/>
          <p:nvPr/>
        </p:nvSpPr>
        <p:spPr>
          <a:xfrm>
            <a:off x="838200" y="1819275"/>
            <a:ext cx="3842700" cy="2498100"/>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393" name="Shape 393"/>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3157770172"/>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399" name="Shape 399"/>
          <p:cNvSpPr/>
          <p:nvPr/>
        </p:nvSpPr>
        <p:spPr>
          <a:xfrm>
            <a:off x="4673373" y="1819275"/>
            <a:ext cx="3835199" cy="25526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00" name="Shape 400"/>
          <p:cNvSpPr txBox="1"/>
          <p:nvPr/>
        </p:nvSpPr>
        <p:spPr>
          <a:xfrm>
            <a:off x="904533" y="1600200"/>
            <a:ext cx="3210299" cy="39702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Variables Window</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Shows all variables, including method parameters, local variables, and class variables, that are in scope at the current execution spot. Updates when you change positions in the stackframe. You can expand objects to see child member values. There’s a simple value printed, but clicking on an item will fill the box below the list with a pretty format.</a:t>
            </a:r>
          </a:p>
        </p:txBody>
      </p:sp>
      <p:sp>
        <p:nvSpPr>
          <p:cNvPr id="401" name="Shape 401"/>
          <p:cNvSpPr txBox="1"/>
          <p:nvPr/>
        </p:nvSpPr>
        <p:spPr>
          <a:xfrm>
            <a:off x="4905375" y="4873821"/>
            <a:ext cx="3210299" cy="120029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Some values are in the form of ObjectName (id=x), this can be used to tell if two variables are reffering to the same object.</a:t>
            </a:r>
          </a:p>
        </p:txBody>
      </p:sp>
      <p:sp>
        <p:nvSpPr>
          <p:cNvPr id="402" name="Shape 402"/>
          <p:cNvSpPr/>
          <p:nvPr/>
        </p:nvSpPr>
        <p:spPr>
          <a:xfrm>
            <a:off x="4673373" y="1819275"/>
            <a:ext cx="3830400" cy="24857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03" name="Shape 403"/>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3764836160"/>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09" name="Shape 409"/>
          <p:cNvSpPr/>
          <p:nvPr/>
        </p:nvSpPr>
        <p:spPr>
          <a:xfrm>
            <a:off x="4673373" y="1819275"/>
            <a:ext cx="3835199" cy="25526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10" name="Shape 410"/>
          <p:cNvSpPr txBox="1"/>
          <p:nvPr/>
        </p:nvSpPr>
        <p:spPr>
          <a:xfrm>
            <a:off x="904533" y="1600200"/>
            <a:ext cx="3210299" cy="22860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Variables that have changed since the last break point are highlighted in yellow.</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You can change variables right from this window by double clicking the row entry in the Value tab.</a:t>
            </a:r>
          </a:p>
        </p:txBody>
      </p:sp>
      <p:sp>
        <p:nvSpPr>
          <p:cNvPr id="411" name="Shape 411"/>
          <p:cNvSpPr/>
          <p:nvPr/>
        </p:nvSpPr>
        <p:spPr>
          <a:xfrm>
            <a:off x="4673373" y="1819274"/>
            <a:ext cx="3835199" cy="2552699"/>
          </a:xfrm>
          <a:prstGeom prst="rect">
            <a:avLst/>
          </a:prstGeom>
          <a:blipFill rotWithShape="1">
            <a:blip r:embed="rId5">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12" name="Shape 412"/>
          <p:cNvSpPr/>
          <p:nvPr/>
        </p:nvSpPr>
        <p:spPr>
          <a:xfrm>
            <a:off x="4673373" y="1819275"/>
            <a:ext cx="3830400" cy="24857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13" name="Shape 413"/>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4273130041"/>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19" name="Shape 419"/>
          <p:cNvSpPr/>
          <p:nvPr/>
        </p:nvSpPr>
        <p:spPr>
          <a:xfrm>
            <a:off x="4673373" y="1819275"/>
            <a:ext cx="3835199" cy="25526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20" name="Shape 420"/>
          <p:cNvSpPr txBox="1"/>
          <p:nvPr/>
        </p:nvSpPr>
        <p:spPr>
          <a:xfrm>
            <a:off x="904533" y="1600200"/>
            <a:ext cx="3210299" cy="22860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Variables that have changed since the last break point are highlighted in yellow.</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You can change variables right from this window by double clicking the row entry in the Value tab.</a:t>
            </a:r>
          </a:p>
        </p:txBody>
      </p:sp>
      <p:sp>
        <p:nvSpPr>
          <p:cNvPr id="421" name="Shape 421"/>
          <p:cNvSpPr/>
          <p:nvPr/>
        </p:nvSpPr>
        <p:spPr>
          <a:xfrm>
            <a:off x="4673373" y="1819274"/>
            <a:ext cx="3835199" cy="2552699"/>
          </a:xfrm>
          <a:prstGeom prst="rect">
            <a:avLst/>
          </a:prstGeom>
          <a:blipFill rotWithShape="1">
            <a:blip r:embed="rId5">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22" name="Shape 422"/>
          <p:cNvSpPr/>
          <p:nvPr/>
        </p:nvSpPr>
        <p:spPr>
          <a:xfrm>
            <a:off x="4673373" y="1819275"/>
            <a:ext cx="3830400" cy="24857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23" name="Shape 423"/>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3729148381"/>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29" name="Shape 429"/>
          <p:cNvSpPr/>
          <p:nvPr/>
        </p:nvSpPr>
        <p:spPr>
          <a:xfrm>
            <a:off x="4673373" y="1819275"/>
            <a:ext cx="3835199" cy="25526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30" name="Shape 430"/>
          <p:cNvSpPr txBox="1"/>
          <p:nvPr/>
        </p:nvSpPr>
        <p:spPr>
          <a:xfrm>
            <a:off x="904533" y="1600200"/>
            <a:ext cx="3210299" cy="28956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There’s a powerful right-click menu.</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285750" marR="0" lvl="0" indent="-285750" algn="l" rtl="0">
              <a:spcBef>
                <a:spcPts val="0"/>
              </a:spcBef>
              <a:buClr>
                <a:schemeClr val="dk1"/>
              </a:buClr>
              <a:buSzPct val="101851"/>
              <a:buFont typeface="Arial"/>
              <a:buChar char="•"/>
            </a:pPr>
            <a:r>
              <a:rPr lang="en-US" sz="1800" b="0" i="0" u="none" strike="noStrike" cap="none" baseline="0">
                <a:solidFill>
                  <a:schemeClr val="dk1"/>
                </a:solidFill>
                <a:latin typeface="Calibri"/>
                <a:ea typeface="Calibri"/>
                <a:cs typeface="Calibri"/>
                <a:sym typeface="Calibri"/>
              </a:rPr>
              <a:t>See all references to a given variable</a:t>
            </a:r>
          </a:p>
          <a:p>
            <a:pPr marL="285750" marR="0" lvl="0" indent="-285750" algn="l" rtl="0">
              <a:spcBef>
                <a:spcPts val="0"/>
              </a:spcBef>
              <a:buClr>
                <a:schemeClr val="dk1"/>
              </a:buClr>
              <a:buSzPct val="101851"/>
              <a:buFont typeface="Arial"/>
              <a:buChar char="•"/>
            </a:pPr>
            <a:r>
              <a:rPr lang="en-US" sz="1800" b="0" i="0" u="none" strike="noStrike" cap="none" baseline="0">
                <a:solidFill>
                  <a:schemeClr val="dk1"/>
                </a:solidFill>
                <a:latin typeface="Calibri"/>
                <a:ea typeface="Calibri"/>
                <a:cs typeface="Calibri"/>
                <a:sym typeface="Calibri"/>
              </a:rPr>
              <a:t>See all instances of the variable’s class</a:t>
            </a:r>
          </a:p>
          <a:p>
            <a:pPr marL="285750" marR="0" lvl="0" indent="-285750" algn="l" rtl="0">
              <a:spcBef>
                <a:spcPts val="0"/>
              </a:spcBef>
              <a:buClr>
                <a:schemeClr val="dk1"/>
              </a:buClr>
              <a:buSzPct val="101851"/>
              <a:buFont typeface="Arial"/>
              <a:buChar char="•"/>
            </a:pPr>
            <a:r>
              <a:rPr lang="en-US" sz="1800" b="0" i="0" u="none" strike="noStrike" cap="none" baseline="0">
                <a:solidFill>
                  <a:schemeClr val="dk1"/>
                </a:solidFill>
                <a:latin typeface="Calibri"/>
                <a:ea typeface="Calibri"/>
                <a:cs typeface="Calibri"/>
                <a:sym typeface="Calibri"/>
              </a:rPr>
              <a:t>Add watch statements for that variables value (more later)</a:t>
            </a:r>
          </a:p>
        </p:txBody>
      </p:sp>
      <p:sp>
        <p:nvSpPr>
          <p:cNvPr id="431" name="Shape 431"/>
          <p:cNvSpPr/>
          <p:nvPr/>
        </p:nvSpPr>
        <p:spPr>
          <a:xfrm>
            <a:off x="4673373" y="1819274"/>
            <a:ext cx="3835199" cy="2552699"/>
          </a:xfrm>
          <a:prstGeom prst="rect">
            <a:avLst/>
          </a:prstGeom>
          <a:blipFill rotWithShape="1">
            <a:blip r:embed="rId5">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32" name="Shape 432"/>
          <p:cNvSpPr/>
          <p:nvPr/>
        </p:nvSpPr>
        <p:spPr>
          <a:xfrm>
            <a:off x="4654323" y="1819275"/>
            <a:ext cx="5048100" cy="3848099"/>
          </a:xfrm>
          <a:prstGeom prst="rect">
            <a:avLst/>
          </a:prstGeom>
          <a:blipFill rotWithShape="1">
            <a:blip r:embed="rId6">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33" name="Shape 433"/>
          <p:cNvSpPr/>
          <p:nvPr/>
        </p:nvSpPr>
        <p:spPr>
          <a:xfrm>
            <a:off x="6141185" y="2559341"/>
            <a:ext cx="3040799" cy="31394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34" name="Shape 434"/>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46622799"/>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40" name="Shape 440"/>
          <p:cNvSpPr/>
          <p:nvPr/>
        </p:nvSpPr>
        <p:spPr>
          <a:xfrm>
            <a:off x="4673373" y="1819275"/>
            <a:ext cx="3835199" cy="2552699"/>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41" name="Shape 441"/>
          <p:cNvSpPr txBox="1"/>
          <p:nvPr/>
        </p:nvSpPr>
        <p:spPr>
          <a:xfrm>
            <a:off x="904533" y="1600200"/>
            <a:ext cx="3210299" cy="17544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Show Logical Structure</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Expands out list items so it’s as if each list item were a field (and continues down for any children list items)</a:t>
            </a:r>
          </a:p>
        </p:txBody>
      </p:sp>
      <p:sp>
        <p:nvSpPr>
          <p:cNvPr id="442" name="Shape 442"/>
          <p:cNvSpPr/>
          <p:nvPr/>
        </p:nvSpPr>
        <p:spPr>
          <a:xfrm>
            <a:off x="4733925" y="1828800"/>
            <a:ext cx="4791000" cy="2695500"/>
          </a:xfrm>
          <a:prstGeom prst="rect">
            <a:avLst/>
          </a:prstGeom>
          <a:blipFill rotWithShape="1">
            <a:blip r:embed="rId5">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43" name="Shape 443"/>
          <p:cNvSpPr/>
          <p:nvPr/>
        </p:nvSpPr>
        <p:spPr>
          <a:xfrm>
            <a:off x="8194220" y="1828800"/>
            <a:ext cx="304799" cy="304799"/>
          </a:xfrm>
          <a:prstGeom prst="rect">
            <a:avLst/>
          </a:prstGeom>
          <a:noFill/>
          <a:ln w="9525"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44" name="Shape 444"/>
          <p:cNvSpPr/>
          <p:nvPr/>
        </p:nvSpPr>
        <p:spPr>
          <a:xfrm>
            <a:off x="4673373" y="2497673"/>
            <a:ext cx="4817100" cy="1277100"/>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45" name="Shape 445"/>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381159967"/>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51" name="Shape 451"/>
          <p:cNvSpPr txBox="1"/>
          <p:nvPr/>
        </p:nvSpPr>
        <p:spPr>
          <a:xfrm>
            <a:off x="904533" y="1600200"/>
            <a:ext cx="3210299" cy="25854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Breakpoints Window</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Shows all existing breakpoints in the code, along with their conditions and a variety of options.</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Double clicking a breakpoint will take you to its spot in the code.</a:t>
            </a:r>
          </a:p>
        </p:txBody>
      </p:sp>
      <p:sp>
        <p:nvSpPr>
          <p:cNvPr id="452" name="Shape 452"/>
          <p:cNvSpPr/>
          <p:nvPr/>
        </p:nvSpPr>
        <p:spPr>
          <a:xfrm>
            <a:off x="4673373" y="1838325"/>
            <a:ext cx="4257599" cy="2695500"/>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53" name="Shape 453"/>
          <p:cNvSpPr/>
          <p:nvPr/>
        </p:nvSpPr>
        <p:spPr>
          <a:xfrm>
            <a:off x="4673373" y="1819275"/>
            <a:ext cx="4274400" cy="14744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54" name="Shape 454"/>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3898990610"/>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60" name="Shape 460"/>
          <p:cNvSpPr/>
          <p:nvPr/>
        </p:nvSpPr>
        <p:spPr>
          <a:xfrm>
            <a:off x="4673373" y="1838325"/>
            <a:ext cx="4257599" cy="2695500"/>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61" name="Shape 461"/>
          <p:cNvSpPr/>
          <p:nvPr/>
        </p:nvSpPr>
        <p:spPr>
          <a:xfrm>
            <a:off x="4876800" y="2971800"/>
            <a:ext cx="304799" cy="3047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62" name="Shape 462"/>
          <p:cNvSpPr txBox="1"/>
          <p:nvPr/>
        </p:nvSpPr>
        <p:spPr>
          <a:xfrm>
            <a:off x="904533" y="1524000"/>
            <a:ext cx="3210299" cy="369329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Enabled/Disabled Breakpoints</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Breakpoints can be temporarily disabled by clicking the checkbox next to the breakpoint. This means it won’t stop program execution until re-enabled.</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This is useful if you want to hold off testing one thing, but don’t want to completely forget about that breakpoint. </a:t>
            </a:r>
          </a:p>
        </p:txBody>
      </p:sp>
      <p:sp>
        <p:nvSpPr>
          <p:cNvPr id="463" name="Shape 463"/>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1852659713"/>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152725"/>
            <a:ext cx="76245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 sz="3600" b="0" i="0" u="none" strike="noStrike" cap="none" baseline="0">
                <a:solidFill>
                  <a:schemeClr val="dk2"/>
                </a:solidFill>
                <a:latin typeface="Arial Black"/>
                <a:ea typeface="Arial Black"/>
                <a:cs typeface="Arial Black"/>
                <a:sym typeface="Arial Black"/>
              </a:rPr>
              <a:t>331 VERSION CONTROL</a:t>
            </a:r>
          </a:p>
        </p:txBody>
      </p:sp>
      <p:pic>
        <p:nvPicPr>
          <p:cNvPr id="129" name="Shape 129"/>
          <p:cNvPicPr preferRelativeResize="0"/>
          <p:nvPr/>
        </p:nvPicPr>
        <p:blipFill rotWithShape="1">
          <a:blip r:embed="rId3">
            <a:alphaModFix/>
          </a:blip>
          <a:srcRect/>
          <a:stretch/>
        </p:blipFill>
        <p:spPr>
          <a:xfrm>
            <a:off x="685800" y="1752600"/>
            <a:ext cx="902999" cy="902999"/>
          </a:xfrm>
          <a:prstGeom prst="rect">
            <a:avLst/>
          </a:prstGeom>
          <a:noFill/>
          <a:ln>
            <a:noFill/>
          </a:ln>
        </p:spPr>
      </p:pic>
      <p:pic>
        <p:nvPicPr>
          <p:cNvPr id="130" name="Shape 130"/>
          <p:cNvPicPr preferRelativeResize="0"/>
          <p:nvPr/>
        </p:nvPicPr>
        <p:blipFill rotWithShape="1">
          <a:blip r:embed="rId4">
            <a:alphaModFix/>
          </a:blip>
          <a:srcRect/>
          <a:stretch/>
        </p:blipFill>
        <p:spPr>
          <a:xfrm>
            <a:off x="4191000" y="1597409"/>
            <a:ext cx="1079400" cy="1079400"/>
          </a:xfrm>
          <a:prstGeom prst="rect">
            <a:avLst/>
          </a:prstGeom>
          <a:noFill/>
          <a:ln>
            <a:noFill/>
          </a:ln>
        </p:spPr>
      </p:pic>
      <p:sp>
        <p:nvSpPr>
          <p:cNvPr id="131" name="Shape 131"/>
          <p:cNvSpPr txBox="1"/>
          <p:nvPr/>
        </p:nvSpPr>
        <p:spPr>
          <a:xfrm>
            <a:off x="4043325" y="2465154"/>
            <a:ext cx="1586773" cy="307499"/>
          </a:xfrm>
          <a:prstGeom prst="rect">
            <a:avLst/>
          </a:prstGeom>
          <a:solidFill>
            <a:schemeClr val="lt1"/>
          </a:solidFill>
          <a:ln w="9525" cap="flat">
            <a:solidFill>
              <a:srgbClr val="855309"/>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400" b="1" i="1" u="none" strike="noStrike" cap="none" baseline="0" dirty="0" smtClean="0">
                <a:solidFill>
                  <a:schemeClr val="dk1"/>
                </a:solidFill>
                <a:latin typeface="Souce Sans Pro"/>
                <a:ea typeface="Souce Sans Pro"/>
                <a:cs typeface="Souce Sans Pro"/>
                <a:sym typeface="Souce Sans Pro"/>
              </a:rPr>
              <a:t>Git Repository</a:t>
            </a:r>
            <a:endParaRPr lang="en" sz="1400" b="1" i="1" u="none" strike="noStrike" cap="none" baseline="0" dirty="0">
              <a:solidFill>
                <a:schemeClr val="dk1"/>
              </a:solidFill>
              <a:latin typeface="Souce Sans Pro"/>
              <a:ea typeface="Souce Sans Pro"/>
              <a:cs typeface="Souce Sans Pro"/>
              <a:sym typeface="Souce Sans Pro"/>
            </a:endParaRPr>
          </a:p>
        </p:txBody>
      </p:sp>
      <p:sp>
        <p:nvSpPr>
          <p:cNvPr id="132" name="Shape 132"/>
          <p:cNvSpPr/>
          <p:nvPr/>
        </p:nvSpPr>
        <p:spPr>
          <a:xfrm>
            <a:off x="1981200" y="2185015"/>
            <a:ext cx="2062199" cy="323099"/>
          </a:xfrm>
          <a:prstGeom prst="rightArrow">
            <a:avLst>
              <a:gd name="adj1" fmla="val 50000"/>
              <a:gd name="adj2" fmla="val 50000"/>
            </a:avLst>
          </a:prstGeom>
          <a:solidFill>
            <a:schemeClr val="accent1"/>
          </a:solidFill>
          <a:ln w="25400" cap="flat">
            <a:solidFill>
              <a:srgbClr val="B0762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133" name="Shape 133"/>
          <p:cNvSpPr txBox="1"/>
          <p:nvPr/>
        </p:nvSpPr>
        <p:spPr>
          <a:xfrm>
            <a:off x="1981200" y="1855367"/>
            <a:ext cx="1831257"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dirty="0" smtClean="0">
                <a:solidFill>
                  <a:srgbClr val="3F3F3F"/>
                </a:solidFill>
                <a:latin typeface="Souce Sans Pro"/>
                <a:ea typeface="Souce Sans Pro"/>
                <a:cs typeface="Souce Sans Pro"/>
                <a:sym typeface="Souce Sans Pro"/>
              </a:rPr>
              <a:t>create</a:t>
            </a:r>
            <a:r>
              <a:rPr lang="en-US" sz="2400" b="0" i="0" u="none" strike="noStrike" cap="none" baseline="0" dirty="0" smtClean="0">
                <a:solidFill>
                  <a:srgbClr val="3F3F3F"/>
                </a:solidFill>
                <a:latin typeface="Souce Sans Pro"/>
                <a:ea typeface="Souce Sans Pro"/>
                <a:cs typeface="Souce Sans Pro"/>
                <a:sym typeface="Souce Sans Pro"/>
              </a:rPr>
              <a:t>/push</a:t>
            </a:r>
            <a:endParaRPr lang="en" sz="2400" b="0" i="0" u="none" strike="noStrike" cap="none" baseline="0" dirty="0">
              <a:solidFill>
                <a:srgbClr val="3F3F3F"/>
              </a:solidFill>
              <a:latin typeface="Souce Sans Pro"/>
              <a:ea typeface="Souce Sans Pro"/>
              <a:cs typeface="Souce Sans Pro"/>
              <a:sym typeface="Souce Sans Pro"/>
            </a:endParaRPr>
          </a:p>
        </p:txBody>
      </p:sp>
      <p:sp>
        <p:nvSpPr>
          <p:cNvPr id="134" name="Shape 134"/>
          <p:cNvSpPr txBox="1"/>
          <p:nvPr/>
        </p:nvSpPr>
        <p:spPr>
          <a:xfrm>
            <a:off x="4191000" y="5249154"/>
            <a:ext cx="1439099" cy="523200"/>
          </a:xfrm>
          <a:prstGeom prst="rect">
            <a:avLst/>
          </a:prstGeom>
          <a:solidFill>
            <a:schemeClr val="accent2"/>
          </a:solidFill>
          <a:ln w="25400" cap="flat">
            <a:solidFill>
              <a:srgbClr val="794939"/>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400" b="0" i="1" u="none" strike="noStrike" cap="none" baseline="0">
                <a:solidFill>
                  <a:schemeClr val="lt1"/>
                </a:solidFill>
                <a:latin typeface="Souce Sans Pro"/>
                <a:ea typeface="Souce Sans Pro"/>
                <a:cs typeface="Souce Sans Pro"/>
                <a:sym typeface="Souce Sans Pro"/>
              </a:rPr>
              <a:t>Working copy</a:t>
            </a:r>
          </a:p>
        </p:txBody>
      </p:sp>
      <p:sp>
        <p:nvSpPr>
          <p:cNvPr id="135" name="Shape 135"/>
          <p:cNvSpPr/>
          <p:nvPr/>
        </p:nvSpPr>
        <p:spPr>
          <a:xfrm>
            <a:off x="4212707" y="3118475"/>
            <a:ext cx="276300" cy="1974899"/>
          </a:xfrm>
          <a:prstGeom prst="downArrow">
            <a:avLst>
              <a:gd name="adj1" fmla="val 50000"/>
              <a:gd name="adj2" fmla="val 50000"/>
            </a:avLst>
          </a:prstGeom>
          <a:solidFill>
            <a:schemeClr val="accent1"/>
          </a:solidFill>
          <a:ln w="25400" cap="flat">
            <a:solidFill>
              <a:srgbClr val="B0762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136" name="Shape 136"/>
          <p:cNvSpPr/>
          <p:nvPr/>
        </p:nvSpPr>
        <p:spPr>
          <a:xfrm rot="10800000">
            <a:off x="5231807" y="3118251"/>
            <a:ext cx="276300" cy="1974899"/>
          </a:xfrm>
          <a:prstGeom prst="downArrow">
            <a:avLst>
              <a:gd name="adj1" fmla="val 50000"/>
              <a:gd name="adj2" fmla="val 50000"/>
            </a:avLst>
          </a:prstGeom>
          <a:solidFill>
            <a:schemeClr val="accent1"/>
          </a:solidFill>
          <a:ln w="25400" cap="flat">
            <a:solidFill>
              <a:srgbClr val="B0762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137" name="Shape 137"/>
          <p:cNvSpPr/>
          <p:nvPr/>
        </p:nvSpPr>
        <p:spPr>
          <a:xfrm rot="-5400000" flipH="1">
            <a:off x="3131060" y="4750776"/>
            <a:ext cx="1049100" cy="1114199"/>
          </a:xfrm>
          <a:custGeom>
            <a:avLst/>
            <a:gdLst/>
            <a:ahLst/>
            <a:cxnLst/>
            <a:rect l="0" t="0" r="0" b="0"/>
            <a:pathLst>
              <a:path w="120000" h="120000" extrusionOk="0">
                <a:moveTo>
                  <a:pt x="54128" y="112606"/>
                </a:moveTo>
                <a:lnTo>
                  <a:pt x="54128" y="112606"/>
                </a:lnTo>
                <a:cubicBezTo>
                  <a:pt x="27852" y="109624"/>
                  <a:pt x="7876" y="87403"/>
                  <a:pt x="7505" y="60743"/>
                </a:cubicBezTo>
                <a:cubicBezTo>
                  <a:pt x="7133" y="34083"/>
                  <a:pt x="26482" y="11305"/>
                  <a:pt x="52665" y="7580"/>
                </a:cubicBezTo>
                <a:cubicBezTo>
                  <a:pt x="78847" y="3855"/>
                  <a:pt x="103691" y="20346"/>
                  <a:pt x="110649" y="46069"/>
                </a:cubicBezTo>
                <a:lnTo>
                  <a:pt x="117875" y="46069"/>
                </a:lnTo>
                <a:lnTo>
                  <a:pt x="105000" y="59999"/>
                </a:lnTo>
                <a:lnTo>
                  <a:pt x="87875" y="46069"/>
                </a:lnTo>
                <a:lnTo>
                  <a:pt x="95001" y="46069"/>
                </a:lnTo>
                <a:cubicBezTo>
                  <a:pt x="88399" y="28298"/>
                  <a:pt x="70319" y="18107"/>
                  <a:pt x="52315" y="22009"/>
                </a:cubicBezTo>
                <a:cubicBezTo>
                  <a:pt x="34310" y="25910"/>
                  <a:pt x="21699" y="42753"/>
                  <a:pt x="22539" y="61772"/>
                </a:cubicBezTo>
                <a:cubicBezTo>
                  <a:pt x="23379" y="80792"/>
                  <a:pt x="37423" y="96373"/>
                  <a:pt x="55696" y="98558"/>
                </a:cubicBezTo>
                <a:close/>
              </a:path>
            </a:pathLst>
          </a:custGeom>
          <a:solidFill>
            <a:schemeClr val="accent1"/>
          </a:solidFill>
          <a:ln w="25400" cap="flat">
            <a:solidFill>
              <a:srgbClr val="B0762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139" name="Shape 139"/>
          <p:cNvSpPr txBox="1"/>
          <p:nvPr/>
        </p:nvSpPr>
        <p:spPr>
          <a:xfrm rot="-5400000">
            <a:off x="4338350" y="3618640"/>
            <a:ext cx="2682752"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smtClean="0">
                <a:solidFill>
                  <a:srgbClr val="3F3F3F"/>
                </a:solidFill>
                <a:latin typeface="Souce Sans Pro"/>
                <a:ea typeface="Souce Sans Pro"/>
                <a:cs typeface="Souce Sans Pro"/>
                <a:sym typeface="Souce Sans Pro"/>
              </a:rPr>
              <a:t>commit/push</a:t>
            </a:r>
            <a:endParaRPr lang="en" sz="2400" b="0" i="0" u="none" strike="noStrike" cap="none" baseline="0" dirty="0">
              <a:solidFill>
                <a:srgbClr val="3F3F3F"/>
              </a:solidFill>
              <a:latin typeface="Souce Sans Pro"/>
              <a:ea typeface="Souce Sans Pro"/>
              <a:cs typeface="Souce Sans Pro"/>
              <a:sym typeface="Souce Sans Pro"/>
            </a:endParaRPr>
          </a:p>
        </p:txBody>
      </p:sp>
      <p:sp>
        <p:nvSpPr>
          <p:cNvPr id="140" name="Shape 140"/>
          <p:cNvSpPr txBox="1"/>
          <p:nvPr/>
        </p:nvSpPr>
        <p:spPr>
          <a:xfrm rot="5400000">
            <a:off x="2962258" y="3886858"/>
            <a:ext cx="2162100" cy="4616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baseline="0" dirty="0" smtClean="0">
                <a:solidFill>
                  <a:srgbClr val="3F3F3F"/>
                </a:solidFill>
                <a:latin typeface="Souce Sans Pro"/>
                <a:ea typeface="Souce Sans Pro"/>
                <a:cs typeface="Souce Sans Pro"/>
                <a:sym typeface="Souce Sans Pro"/>
              </a:rPr>
              <a:t>clone/pull</a:t>
            </a:r>
            <a:endParaRPr lang="en" sz="2400" b="0" i="0" u="none" strike="noStrike" cap="none" baseline="0" dirty="0">
              <a:solidFill>
                <a:srgbClr val="3F3F3F"/>
              </a:solidFill>
              <a:latin typeface="Souce Sans Pro"/>
              <a:ea typeface="Souce Sans Pro"/>
              <a:cs typeface="Souce Sans Pro"/>
              <a:sym typeface="Souce Sans Pro"/>
            </a:endParaRPr>
          </a:p>
        </p:txBody>
      </p:sp>
      <p:sp>
        <p:nvSpPr>
          <p:cNvPr id="141" name="Shape 141"/>
          <p:cNvSpPr/>
          <p:nvPr/>
        </p:nvSpPr>
        <p:spPr>
          <a:xfrm flipH="1">
            <a:off x="5735350" y="5421503"/>
            <a:ext cx="2062199" cy="323099"/>
          </a:xfrm>
          <a:prstGeom prst="rightArrow">
            <a:avLst>
              <a:gd name="adj1" fmla="val 50000"/>
              <a:gd name="adj2" fmla="val 50000"/>
            </a:avLst>
          </a:prstGeom>
          <a:solidFill>
            <a:schemeClr val="accent5"/>
          </a:solidFill>
          <a:ln w="25400" cap="flat">
            <a:solidFill>
              <a:srgbClr val="766D5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142" name="Shape 142"/>
          <p:cNvSpPr txBox="1"/>
          <p:nvPr/>
        </p:nvSpPr>
        <p:spPr>
          <a:xfrm>
            <a:off x="6117642" y="4994957"/>
            <a:ext cx="1456199"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0" i="0" u="none" strike="noStrike" cap="none" baseline="0">
                <a:solidFill>
                  <a:srgbClr val="3F3F3F"/>
                </a:solidFill>
                <a:latin typeface="Souce Sans Pro"/>
                <a:ea typeface="Souce Sans Pro"/>
                <a:cs typeface="Souce Sans Pro"/>
                <a:sym typeface="Souce Sans Pro"/>
              </a:rPr>
              <a:t>add</a:t>
            </a:r>
          </a:p>
        </p:txBody>
      </p:sp>
      <p:pic>
        <p:nvPicPr>
          <p:cNvPr id="143" name="Shape 143"/>
          <p:cNvPicPr preferRelativeResize="0"/>
          <p:nvPr/>
        </p:nvPicPr>
        <p:blipFill rotWithShape="1">
          <a:blip r:embed="rId5">
            <a:alphaModFix/>
          </a:blip>
          <a:srcRect/>
          <a:stretch/>
        </p:blipFill>
        <p:spPr>
          <a:xfrm>
            <a:off x="7573864" y="4245892"/>
            <a:ext cx="605100" cy="605100"/>
          </a:xfrm>
          <a:prstGeom prst="rect">
            <a:avLst/>
          </a:prstGeom>
          <a:noFill/>
          <a:ln>
            <a:noFill/>
          </a:ln>
        </p:spPr>
      </p:pic>
      <p:pic>
        <p:nvPicPr>
          <p:cNvPr id="144" name="Shape 144"/>
          <p:cNvPicPr preferRelativeResize="0"/>
          <p:nvPr/>
        </p:nvPicPr>
        <p:blipFill rotWithShape="1">
          <a:blip r:embed="rId5">
            <a:alphaModFix/>
          </a:blip>
          <a:srcRect/>
          <a:stretch/>
        </p:blipFill>
        <p:spPr>
          <a:xfrm>
            <a:off x="6997720" y="3726780"/>
            <a:ext cx="605100" cy="605100"/>
          </a:xfrm>
          <a:prstGeom prst="rect">
            <a:avLst/>
          </a:prstGeom>
          <a:noFill/>
          <a:ln>
            <a:noFill/>
          </a:ln>
        </p:spPr>
      </p:pic>
      <p:pic>
        <p:nvPicPr>
          <p:cNvPr id="145" name="Shape 145"/>
          <p:cNvPicPr preferRelativeResize="0"/>
          <p:nvPr/>
        </p:nvPicPr>
        <p:blipFill rotWithShape="1">
          <a:blip r:embed="rId5">
            <a:alphaModFix/>
          </a:blip>
          <a:srcRect/>
          <a:stretch/>
        </p:blipFill>
        <p:spPr>
          <a:xfrm>
            <a:off x="6990792" y="4533537"/>
            <a:ext cx="605100" cy="605100"/>
          </a:xfrm>
          <a:prstGeom prst="rect">
            <a:avLst/>
          </a:prstGeom>
          <a:noFill/>
          <a:ln>
            <a:noFill/>
          </a:ln>
        </p:spPr>
      </p:pic>
      <p:pic>
        <p:nvPicPr>
          <p:cNvPr id="146" name="Shape 146"/>
          <p:cNvPicPr preferRelativeResize="0"/>
          <p:nvPr/>
        </p:nvPicPr>
        <p:blipFill rotWithShape="1">
          <a:blip r:embed="rId6">
            <a:alphaModFix/>
          </a:blip>
          <a:srcRect/>
          <a:stretch/>
        </p:blipFill>
        <p:spPr>
          <a:xfrm>
            <a:off x="7775721" y="4908630"/>
            <a:ext cx="902999" cy="902999"/>
          </a:xfrm>
          <a:prstGeom prst="rect">
            <a:avLst/>
          </a:prstGeom>
          <a:noFill/>
          <a:ln>
            <a:noFill/>
          </a:ln>
        </p:spPr>
      </p:pic>
      <p:sp>
        <p:nvSpPr>
          <p:cNvPr id="147" name="Shape 147"/>
          <p:cNvSpPr/>
          <p:nvPr/>
        </p:nvSpPr>
        <p:spPr>
          <a:xfrm rot="3361003">
            <a:off x="3041727" y="2326133"/>
            <a:ext cx="276410" cy="1974734"/>
          </a:xfrm>
          <a:prstGeom prst="downArrow">
            <a:avLst>
              <a:gd name="adj1" fmla="val 50000"/>
              <a:gd name="adj2" fmla="val 50000"/>
            </a:avLst>
          </a:prstGeom>
          <a:solidFill>
            <a:schemeClr val="accent1"/>
          </a:solidFill>
          <a:ln w="25400" cap="flat">
            <a:solidFill>
              <a:srgbClr val="B0762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Source Sans Pro"/>
              <a:ea typeface="Source Sans Pro"/>
              <a:cs typeface="Source Sans Pro"/>
              <a:sym typeface="Source Sans Pro"/>
            </a:endParaRPr>
          </a:p>
        </p:txBody>
      </p:sp>
      <p:sp>
        <p:nvSpPr>
          <p:cNvPr id="148" name="Shape 148"/>
          <p:cNvSpPr txBox="1"/>
          <p:nvPr/>
        </p:nvSpPr>
        <p:spPr>
          <a:xfrm rot="-1985706">
            <a:off x="2086735" y="2784069"/>
            <a:ext cx="1850995" cy="47154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baseline="0" dirty="0" smtClean="0">
                <a:solidFill>
                  <a:srgbClr val="3F3F3F"/>
                </a:solidFill>
                <a:latin typeface="Souce Sans Pro"/>
                <a:ea typeface="Souce Sans Pro"/>
                <a:cs typeface="Souce Sans Pro"/>
                <a:sym typeface="Souce Sans Pro"/>
              </a:rPr>
              <a:t>pull</a:t>
            </a:r>
            <a:endParaRPr lang="en" sz="2400" b="0" i="0" u="none" strike="noStrike" cap="none" baseline="0" dirty="0">
              <a:solidFill>
                <a:srgbClr val="3F3F3F"/>
              </a:solidFill>
              <a:latin typeface="Souce Sans Pro"/>
              <a:ea typeface="Souce Sans Pro"/>
              <a:cs typeface="Souce Sans Pro"/>
              <a:sym typeface="Souce Sans Pro"/>
            </a:endParaRPr>
          </a:p>
        </p:txBody>
      </p:sp>
      <p:sp>
        <p:nvSpPr>
          <p:cNvPr id="149" name="Shape 149"/>
          <p:cNvSpPr txBox="1"/>
          <p:nvPr/>
        </p:nvSpPr>
        <p:spPr>
          <a:xfrm>
            <a:off x="538256" y="3722673"/>
            <a:ext cx="1746000" cy="523200"/>
          </a:xfrm>
          <a:prstGeom prst="rect">
            <a:avLst/>
          </a:prstGeom>
          <a:solidFill>
            <a:schemeClr val="accent2"/>
          </a:solidFill>
          <a:ln w="25400" cap="flat">
            <a:solidFill>
              <a:srgbClr val="794939"/>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400" b="0" i="1" u="none" strike="noStrike" cap="none" baseline="0">
                <a:solidFill>
                  <a:schemeClr val="lt1"/>
                </a:solidFill>
                <a:latin typeface="Souce Sans Pro"/>
                <a:ea typeface="Souce Sans Pro"/>
                <a:cs typeface="Souce Sans Pro"/>
                <a:sym typeface="Souce Sans Pro"/>
              </a:rPr>
              <a:t>Working copy for grading</a:t>
            </a:r>
          </a:p>
        </p:txBody>
      </p:sp>
      <p:sp>
        <p:nvSpPr>
          <p:cNvPr id="23" name="Shape 131"/>
          <p:cNvSpPr txBox="1"/>
          <p:nvPr/>
        </p:nvSpPr>
        <p:spPr>
          <a:xfrm>
            <a:off x="440849" y="1443659"/>
            <a:ext cx="1392900" cy="307499"/>
          </a:xfrm>
          <a:prstGeom prst="rect">
            <a:avLst/>
          </a:prstGeom>
          <a:solidFill>
            <a:schemeClr val="lt1"/>
          </a:solidFill>
          <a:ln w="9525" cap="flat">
            <a:solidFill>
              <a:srgbClr val="855309"/>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400" b="1" i="1" u="none" strike="noStrike" cap="none" baseline="0" dirty="0" smtClean="0">
                <a:solidFill>
                  <a:schemeClr val="dk1"/>
                </a:solidFill>
                <a:latin typeface="Souce Sans Pro"/>
                <a:ea typeface="Souce Sans Pro"/>
                <a:cs typeface="Souce Sans Pro"/>
                <a:sym typeface="Souce Sans Pro"/>
              </a:rPr>
              <a:t>Instructors</a:t>
            </a:r>
            <a:endParaRPr lang="en" sz="1400" b="1" i="1" u="none" strike="noStrike" cap="none" baseline="0" dirty="0">
              <a:solidFill>
                <a:schemeClr val="dk1"/>
              </a:solidFill>
              <a:latin typeface="Souce Sans Pro"/>
              <a:ea typeface="Souce Sans Pro"/>
              <a:cs typeface="Souce Sans Pro"/>
              <a:sym typeface="Souce Sans Pro"/>
            </a:endParaRPr>
          </a:p>
        </p:txBody>
      </p:sp>
      <p:sp>
        <p:nvSpPr>
          <p:cNvPr id="24" name="Shape 131"/>
          <p:cNvSpPr txBox="1"/>
          <p:nvPr/>
        </p:nvSpPr>
        <p:spPr>
          <a:xfrm>
            <a:off x="7530770" y="5832426"/>
            <a:ext cx="1392900" cy="307499"/>
          </a:xfrm>
          <a:prstGeom prst="rect">
            <a:avLst/>
          </a:prstGeom>
          <a:solidFill>
            <a:schemeClr val="lt1"/>
          </a:solidFill>
          <a:ln w="9525" cap="flat">
            <a:solidFill>
              <a:srgbClr val="855309"/>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 sz="1400" b="1" i="1" u="none" strike="noStrike" cap="none" baseline="0" dirty="0" smtClean="0">
                <a:solidFill>
                  <a:schemeClr val="dk1"/>
                </a:solidFill>
                <a:latin typeface="Souce Sans Pro"/>
                <a:ea typeface="Souce Sans Pro"/>
                <a:cs typeface="Souce Sans Pro"/>
                <a:sym typeface="Souce Sans Pro"/>
              </a:rPr>
              <a:t>Students</a:t>
            </a:r>
            <a:endParaRPr lang="en" sz="1400" b="1" i="1" u="none" strike="noStrike" cap="none" baseline="0" dirty="0">
              <a:solidFill>
                <a:schemeClr val="dk1"/>
              </a:solidFill>
              <a:latin typeface="Souce Sans Pro"/>
              <a:ea typeface="Souce Sans Pro"/>
              <a:cs typeface="Souce Sans Pro"/>
              <a:sym typeface="Souce Sans Pro"/>
            </a:endParaRPr>
          </a:p>
        </p:txBody>
      </p:sp>
    </p:spTree>
    <p:extLst>
      <p:ext uri="{BB962C8B-B14F-4D97-AF65-F5344CB8AC3E}">
        <p14:creationId xmlns:p14="http://schemas.microsoft.com/office/powerpoint/2010/main" val="2181112820"/>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69" name="Shape 469"/>
          <p:cNvSpPr/>
          <p:nvPr/>
        </p:nvSpPr>
        <p:spPr>
          <a:xfrm>
            <a:off x="4673373" y="1838325"/>
            <a:ext cx="4257599" cy="2695500"/>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70" name="Shape 470"/>
          <p:cNvSpPr/>
          <p:nvPr/>
        </p:nvSpPr>
        <p:spPr>
          <a:xfrm>
            <a:off x="4733923" y="3276600"/>
            <a:ext cx="1590600" cy="3047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71" name="Shape 471"/>
          <p:cNvSpPr txBox="1"/>
          <p:nvPr/>
        </p:nvSpPr>
        <p:spPr>
          <a:xfrm>
            <a:off x="914058" y="2256383"/>
            <a:ext cx="3210299" cy="25854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Hit count</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Breakpoints can be set to occur less-frequently by supplying a hit count of </a:t>
            </a:r>
            <a:r>
              <a:rPr lang="en-US" sz="1800" b="0" i="1" u="none" strike="noStrike" cap="none" baseline="0">
                <a:solidFill>
                  <a:schemeClr val="dk1"/>
                </a:solidFill>
                <a:latin typeface="Calibri"/>
                <a:ea typeface="Calibri"/>
                <a:cs typeface="Calibri"/>
                <a:sym typeface="Calibri"/>
              </a:rPr>
              <a:t>n</a:t>
            </a:r>
            <a:r>
              <a:rPr lang="en-US" sz="1800" b="0" i="0" u="none" strike="noStrike" cap="none" baseline="0">
                <a:solidFill>
                  <a:schemeClr val="dk1"/>
                </a:solidFill>
                <a:latin typeface="Calibri"/>
                <a:ea typeface="Calibri"/>
                <a:cs typeface="Calibri"/>
                <a:sym typeface="Calibri"/>
              </a:rPr>
              <a:t>.</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When this is specified, only each </a:t>
            </a:r>
            <a:r>
              <a:rPr lang="en-US" sz="1800" b="0" i="1" u="none" strike="noStrike" cap="none" baseline="0">
                <a:solidFill>
                  <a:schemeClr val="dk1"/>
                </a:solidFill>
                <a:latin typeface="Calibri"/>
                <a:ea typeface="Calibri"/>
                <a:cs typeface="Calibri"/>
                <a:sym typeface="Calibri"/>
              </a:rPr>
              <a:t>n</a:t>
            </a:r>
            <a:r>
              <a:rPr lang="en-US" sz="1800" b="0" i="0" u="none" strike="noStrike" cap="none" baseline="0">
                <a:solidFill>
                  <a:schemeClr val="dk1"/>
                </a:solidFill>
                <a:latin typeface="Calibri"/>
                <a:ea typeface="Calibri"/>
                <a:cs typeface="Calibri"/>
                <a:sym typeface="Calibri"/>
              </a:rPr>
              <a:t>-th time that breakpoint is hit will code execution stop.</a:t>
            </a:r>
          </a:p>
        </p:txBody>
      </p:sp>
      <p:sp>
        <p:nvSpPr>
          <p:cNvPr id="472" name="Shape 472"/>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3288964687"/>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78" name="Shape 478"/>
          <p:cNvSpPr/>
          <p:nvPr/>
        </p:nvSpPr>
        <p:spPr>
          <a:xfrm>
            <a:off x="4673373" y="1838325"/>
            <a:ext cx="4257599" cy="2695500"/>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79" name="Shape 479"/>
          <p:cNvSpPr/>
          <p:nvPr/>
        </p:nvSpPr>
        <p:spPr>
          <a:xfrm>
            <a:off x="4733923" y="3486150"/>
            <a:ext cx="4105199" cy="9335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80" name="Shape 480"/>
          <p:cNvSpPr txBox="1"/>
          <p:nvPr/>
        </p:nvSpPr>
        <p:spPr>
          <a:xfrm>
            <a:off x="914058" y="1600200"/>
            <a:ext cx="3210299" cy="39702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Conditional Breakpoints</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Breakpoints can have conditions. This means the breakpoint will only be triggered when a condition you supply is true. </a:t>
            </a:r>
            <a:r>
              <a:rPr lang="en-US" sz="1800" b="1" i="0" u="sng" strike="noStrike" cap="none" baseline="0">
                <a:solidFill>
                  <a:schemeClr val="dk1"/>
                </a:solidFill>
                <a:latin typeface="Calibri"/>
                <a:ea typeface="Calibri"/>
                <a:cs typeface="Calibri"/>
                <a:sym typeface="Calibri"/>
              </a:rPr>
              <a:t>This is very useful</a:t>
            </a:r>
            <a:r>
              <a:rPr lang="en-US" sz="1800" b="0" i="0" u="none" strike="noStrike" cap="none" baseline="0">
                <a:solidFill>
                  <a:schemeClr val="dk1"/>
                </a:solidFill>
                <a:latin typeface="Calibri"/>
                <a:ea typeface="Calibri"/>
                <a:cs typeface="Calibri"/>
                <a:sym typeface="Calibri"/>
              </a:rPr>
              <a:t> for when your code only breaks on some inputs! </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Watch out though, it can make your code debug very slowly, especially if there’s an error in your breakpoint.</a:t>
            </a:r>
          </a:p>
        </p:txBody>
      </p:sp>
      <p:sp>
        <p:nvSpPr>
          <p:cNvPr id="481" name="Shape 481"/>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793167700"/>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87" name="Shape 487"/>
          <p:cNvSpPr/>
          <p:nvPr/>
        </p:nvSpPr>
        <p:spPr>
          <a:xfrm>
            <a:off x="4673373" y="1838325"/>
            <a:ext cx="4257599" cy="2695500"/>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88" name="Shape 488"/>
          <p:cNvSpPr/>
          <p:nvPr/>
        </p:nvSpPr>
        <p:spPr>
          <a:xfrm>
            <a:off x="6991350" y="2066925"/>
            <a:ext cx="304799" cy="3047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89" name="Shape 489"/>
          <p:cNvSpPr txBox="1"/>
          <p:nvPr/>
        </p:nvSpPr>
        <p:spPr>
          <a:xfrm>
            <a:off x="914058" y="1600200"/>
            <a:ext cx="3210299" cy="34164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Disable All Breakpoints</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You can disable all breakpoints  temporarily. This is useful if you’ve identified a bug in the middle of a run but want to let the rest of the run finish normally.</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Don’t forget to re-enable breakpoints when you want to use them again.</a:t>
            </a:r>
          </a:p>
        </p:txBody>
      </p:sp>
      <p:sp>
        <p:nvSpPr>
          <p:cNvPr id="490" name="Shape 490"/>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2130754094"/>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96" name="Shape 496"/>
          <p:cNvSpPr/>
          <p:nvPr/>
        </p:nvSpPr>
        <p:spPr>
          <a:xfrm>
            <a:off x="4673373" y="1838325"/>
            <a:ext cx="4257599" cy="2695500"/>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497" name="Shape 497"/>
          <p:cNvSpPr/>
          <p:nvPr/>
        </p:nvSpPr>
        <p:spPr>
          <a:xfrm>
            <a:off x="8001000" y="2066925"/>
            <a:ext cx="304799" cy="3047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498" name="Shape 498"/>
          <p:cNvSpPr txBox="1"/>
          <p:nvPr/>
        </p:nvSpPr>
        <p:spPr>
          <a:xfrm>
            <a:off x="914058" y="1600200"/>
            <a:ext cx="3210299" cy="20313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Break on Java Exception</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Eclipse can break whenever a specific exception is thrown. This can be useful to trace an exception that is being “translated” by library code.</a:t>
            </a:r>
          </a:p>
        </p:txBody>
      </p:sp>
      <p:sp>
        <p:nvSpPr>
          <p:cNvPr id="499" name="Shape 499"/>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1111777206"/>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p:nvPr/>
        </p:nvSpPr>
        <p:spPr>
          <a:xfrm>
            <a:off x="6991350" y="2066925"/>
            <a:ext cx="304799" cy="304799"/>
          </a:xfrm>
          <a:prstGeom prst="rect">
            <a:avLst/>
          </a:prstGeom>
          <a:noFill/>
          <a:ln w="9525"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505" name="Shape 505"/>
          <p:cNvSpPr txBox="1"/>
          <p:nvPr/>
        </p:nvSpPr>
        <p:spPr>
          <a:xfrm>
            <a:off x="609600" y="1448394"/>
            <a:ext cx="3581399" cy="236159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Expressions Window</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Used to show the results of custom expressions you provide, and can change any time.</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Not shown by default but highly recommended.</a:t>
            </a:r>
          </a:p>
          <a:p>
            <a:pPr marL="0" marR="0" lvl="0" indent="0" algn="l" rtl="0">
              <a:spcBef>
                <a:spcPts val="0"/>
              </a:spcBef>
              <a:buNone/>
            </a:pPr>
            <a:endParaRPr sz="1800" b="0" i="0" u="none" strike="noStrike" cap="none" baseline="0">
              <a:solidFill>
                <a:srgbClr val="00B050"/>
              </a:solidFill>
              <a:latin typeface="Calibri"/>
              <a:ea typeface="Calibri"/>
              <a:cs typeface="Calibri"/>
              <a:sym typeface="Calibri"/>
            </a:endParaRPr>
          </a:p>
        </p:txBody>
      </p:sp>
      <p:sp>
        <p:nvSpPr>
          <p:cNvPr id="506" name="Shape 506"/>
          <p:cNvSpPr/>
          <p:nvPr/>
        </p:nvSpPr>
        <p:spPr>
          <a:xfrm>
            <a:off x="4572000" y="1435950"/>
            <a:ext cx="4305299" cy="36098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507" name="Shape 507"/>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3798716342"/>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513" name="Shape 513"/>
          <p:cNvSpPr/>
          <p:nvPr/>
        </p:nvSpPr>
        <p:spPr>
          <a:xfrm>
            <a:off x="7324725" y="1962150"/>
            <a:ext cx="304799" cy="304799"/>
          </a:xfrm>
          <a:prstGeom prst="rect">
            <a:avLst/>
          </a:prstGeom>
          <a:noFill/>
          <a:ln w="9525"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514" name="Shape 514"/>
          <p:cNvSpPr txBox="1"/>
          <p:nvPr/>
        </p:nvSpPr>
        <p:spPr>
          <a:xfrm>
            <a:off x="609600" y="1448394"/>
            <a:ext cx="3581399" cy="3961800"/>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Expressions Window</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Used to show the results of custom expressions you provide, and can change any time.</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Resolves variables, allows method calls, even arbitrary statements “2+2”</a:t>
            </a:r>
          </a:p>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Beware method calls that mutate program state – e.g. stk1.clear() or in.nextLine() – these take effect immediately</a:t>
            </a:r>
          </a:p>
          <a:p>
            <a:pPr marL="0" marR="0" lvl="0" indent="0" algn="l" rtl="0">
              <a:spcBef>
                <a:spcPts val="0"/>
              </a:spcBef>
              <a:buNone/>
            </a:pPr>
            <a:endParaRPr sz="1800" b="0" i="0" u="none" strike="noStrike" cap="none" baseline="0">
              <a:solidFill>
                <a:srgbClr val="00B050"/>
              </a:solidFill>
              <a:latin typeface="Calibri"/>
              <a:ea typeface="Calibri"/>
              <a:cs typeface="Calibri"/>
              <a:sym typeface="Calibri"/>
            </a:endParaRPr>
          </a:p>
          <a:p>
            <a:pPr marL="0" marR="0" lvl="0" indent="0" algn="l" rtl="0">
              <a:spcBef>
                <a:spcPts val="0"/>
              </a:spcBef>
              <a:buNone/>
            </a:pPr>
            <a:endParaRPr sz="1800" b="0" i="0" u="none" strike="noStrike" cap="none" baseline="0">
              <a:solidFill>
                <a:srgbClr val="00B050"/>
              </a:solidFill>
              <a:latin typeface="Calibri"/>
              <a:ea typeface="Calibri"/>
              <a:cs typeface="Calibri"/>
              <a:sym typeface="Calibri"/>
            </a:endParaRPr>
          </a:p>
        </p:txBody>
      </p:sp>
      <p:sp>
        <p:nvSpPr>
          <p:cNvPr id="515" name="Shape 515"/>
          <p:cNvSpPr/>
          <p:nvPr/>
        </p:nvSpPr>
        <p:spPr>
          <a:xfrm>
            <a:off x="4676775" y="1905000"/>
            <a:ext cx="4743600" cy="2657400"/>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516" name="Shape 516"/>
          <p:cNvSpPr/>
          <p:nvPr/>
        </p:nvSpPr>
        <p:spPr>
          <a:xfrm>
            <a:off x="4676775" y="1905000"/>
            <a:ext cx="4755599" cy="26213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517" name="Shape 517"/>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2712669298"/>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p:nvPr/>
        </p:nvSpPr>
        <p:spPr>
          <a:xfrm>
            <a:off x="838200" y="1371600"/>
            <a:ext cx="7670399" cy="4702499"/>
          </a:xfrm>
          <a:prstGeom prst="rect">
            <a:avLst/>
          </a:prstGeom>
          <a:blipFill rotWithShape="1">
            <a:blip r:embed="rId3">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523" name="Shape 523"/>
          <p:cNvSpPr/>
          <p:nvPr/>
        </p:nvSpPr>
        <p:spPr>
          <a:xfrm>
            <a:off x="7311163" y="1962150"/>
            <a:ext cx="304799" cy="304799"/>
          </a:xfrm>
          <a:prstGeom prst="rect">
            <a:avLst/>
          </a:prstGeom>
          <a:noFill/>
          <a:ln w="9525"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524" name="Shape 524"/>
          <p:cNvSpPr txBox="1"/>
          <p:nvPr/>
        </p:nvSpPr>
        <p:spPr>
          <a:xfrm>
            <a:off x="609600" y="1448394"/>
            <a:ext cx="3581399" cy="1200299"/>
          </a:xfrm>
          <a:prstGeom prst="rect">
            <a:avLst/>
          </a:prstGeom>
          <a:solidFill>
            <a:schemeClr val="lt1"/>
          </a:solidFill>
          <a:ln w="9525" cap="flat">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Pr>
              <a:t>Expressions Window</a:t>
            </a:r>
          </a:p>
          <a:p>
            <a:pPr marL="0" marR="0" lvl="0" indent="0" algn="l" rtl="0">
              <a:spcBef>
                <a:spcPts val="0"/>
              </a:spcBef>
              <a:buNone/>
            </a:pPr>
            <a:endParaRPr sz="1800" b="1"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These persist across projects, so clear out old ones as necessary.</a:t>
            </a:r>
          </a:p>
        </p:txBody>
      </p:sp>
      <p:sp>
        <p:nvSpPr>
          <p:cNvPr id="525" name="Shape 525"/>
          <p:cNvSpPr/>
          <p:nvPr/>
        </p:nvSpPr>
        <p:spPr>
          <a:xfrm>
            <a:off x="4663212" y="1905000"/>
            <a:ext cx="4743600" cy="2657400"/>
          </a:xfrm>
          <a:prstGeom prst="rect">
            <a:avLst/>
          </a:prstGeom>
          <a:blipFill rotWithShape="1">
            <a:blip r:embed="rId4">
              <a:alphaModFix/>
            </a:blip>
            <a:stretch>
              <a:fillRect/>
            </a:stretch>
          </a:blipFill>
          <a:ln>
            <a:noFill/>
          </a:ln>
        </p:spPr>
        <p:txBody>
          <a:bodyPr lIns="91425" tIns="91425" rIns="91425" bIns="91425" anchor="ctr" anchorCtr="0">
            <a:noAutofit/>
          </a:bodyPr>
          <a:lstStyle/>
          <a:p>
            <a:pPr>
              <a:spcBef>
                <a:spcPts val="0"/>
              </a:spcBef>
              <a:buNone/>
            </a:pPr>
            <a:endParaRPr/>
          </a:p>
        </p:txBody>
      </p:sp>
      <p:sp>
        <p:nvSpPr>
          <p:cNvPr id="526" name="Shape 526"/>
          <p:cNvSpPr/>
          <p:nvPr/>
        </p:nvSpPr>
        <p:spPr>
          <a:xfrm>
            <a:off x="8828359" y="2114550"/>
            <a:ext cx="304799" cy="304799"/>
          </a:xfrm>
          <a:prstGeom prst="rect">
            <a:avLst/>
          </a:prstGeom>
          <a:noFill/>
          <a:ln w="9525"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527" name="Shape 527"/>
          <p:cNvSpPr/>
          <p:nvPr/>
        </p:nvSpPr>
        <p:spPr>
          <a:xfrm>
            <a:off x="4663212" y="1905000"/>
            <a:ext cx="4730700" cy="2646299"/>
          </a:xfrm>
          <a:prstGeom prst="rect">
            <a:avLst/>
          </a:prstGeom>
          <a:noFill/>
          <a:ln w="38100" cap="flat">
            <a:solidFill>
              <a:srgbClr val="00B05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b="0" i="0" u="none" strike="noStrike" cap="none" baseline="0">
              <a:solidFill>
                <a:schemeClr val="dk1"/>
              </a:solidFill>
              <a:latin typeface="Source Sans Pro"/>
              <a:ea typeface="Source Sans Pro"/>
              <a:cs typeface="Source Sans Pro"/>
              <a:sym typeface="Source Sans Pro"/>
            </a:endParaRPr>
          </a:p>
        </p:txBody>
      </p:sp>
      <p:sp>
        <p:nvSpPr>
          <p:cNvPr id="528" name="Shape 528"/>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Tree>
    <p:extLst>
      <p:ext uri="{BB962C8B-B14F-4D97-AF65-F5344CB8AC3E}">
        <p14:creationId xmlns:p14="http://schemas.microsoft.com/office/powerpoint/2010/main" val="2714992201"/>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DEBUGGING</a:t>
            </a:r>
          </a:p>
        </p:txBody>
      </p:sp>
      <p:sp>
        <p:nvSpPr>
          <p:cNvPr id="534" name="Shape 534"/>
          <p:cNvSpPr txBox="1">
            <a:spLocks noGrp="1"/>
          </p:cNvSpPr>
          <p:nvPr>
            <p:ph type="body" idx="1"/>
          </p:nvPr>
        </p:nvSpPr>
        <p:spPr>
          <a:xfrm>
            <a:off x="457200" y="1242150"/>
            <a:ext cx="7619999" cy="4373700"/>
          </a:xfrm>
          <a:prstGeom prst="rect">
            <a:avLst/>
          </a:prstGeom>
          <a:noFill/>
          <a:ln>
            <a:noFill/>
          </a:ln>
        </p:spPr>
        <p:txBody>
          <a:bodyPr lIns="91425" tIns="45700" rIns="91425" bIns="45700" anchor="t" anchorCtr="0">
            <a:noAutofit/>
          </a:bodyPr>
          <a:lstStyle/>
          <a:p>
            <a:pPr marL="457200" marR="0" lvl="0" indent="-406400" algn="l" rtl="0">
              <a:lnSpc>
                <a:spcPct val="90000"/>
              </a:lnSpc>
              <a:spcBef>
                <a:spcPts val="0"/>
              </a:spcBef>
              <a:buClr>
                <a:schemeClr val="dk2"/>
              </a:buClr>
              <a:buSzPct val="100000"/>
              <a:buFont typeface="Arial"/>
              <a:buChar char="●"/>
            </a:pPr>
            <a:r>
              <a:rPr lang="en-US" sz="2800" b="0" i="0" u="none" strike="noStrike" cap="none" baseline="0">
                <a:solidFill>
                  <a:schemeClr val="dk2"/>
                </a:solidFill>
                <a:latin typeface="Arial"/>
                <a:ea typeface="Arial"/>
                <a:cs typeface="Arial"/>
                <a:sym typeface="Arial"/>
              </a:rPr>
              <a:t>The debugger is awesome, but not perfect</a:t>
            </a:r>
          </a:p>
          <a:p>
            <a:pPr marL="914400" marR="0" lvl="1" indent="-406400" algn="l" rtl="0">
              <a:lnSpc>
                <a:spcPct val="90000"/>
              </a:lnSpc>
              <a:spcBef>
                <a:spcPts val="360"/>
              </a:spcBef>
              <a:buClr>
                <a:schemeClr val="dk2"/>
              </a:buClr>
              <a:buSzPct val="100000"/>
              <a:buFont typeface="Arial"/>
              <a:buChar char="○"/>
            </a:pPr>
            <a:r>
              <a:rPr lang="en-US" sz="2800" b="0" i="0" u="none" strike="noStrike" cap="none" baseline="0">
                <a:solidFill>
                  <a:schemeClr val="dk2"/>
                </a:solidFill>
                <a:latin typeface="Arial"/>
                <a:ea typeface="Arial"/>
                <a:cs typeface="Arial"/>
                <a:sym typeface="Arial"/>
              </a:rPr>
              <a:t>Not well-suited for time-dependent code</a:t>
            </a:r>
          </a:p>
          <a:p>
            <a:pPr marL="914400" marR="0" lvl="1" indent="-406400" algn="l" rtl="0">
              <a:lnSpc>
                <a:spcPct val="90000"/>
              </a:lnSpc>
              <a:spcBef>
                <a:spcPts val="560"/>
              </a:spcBef>
              <a:buClr>
                <a:schemeClr val="dk2"/>
              </a:buClr>
              <a:buSzPct val="100000"/>
              <a:buFont typeface="Arial"/>
              <a:buChar char="○"/>
            </a:pPr>
            <a:r>
              <a:rPr lang="en-US" sz="2800" b="0" i="0" u="none" strike="noStrike" cap="none" baseline="0">
                <a:solidFill>
                  <a:schemeClr val="dk2"/>
                </a:solidFill>
                <a:latin typeface="Arial"/>
                <a:ea typeface="Arial"/>
                <a:cs typeface="Arial"/>
                <a:sym typeface="Arial"/>
              </a:rPr>
              <a:t>Recursion can get messy</a:t>
            </a:r>
          </a:p>
          <a:p>
            <a:pPr marL="457200" marR="0" lvl="0" indent="-406400" algn="l" rtl="0">
              <a:lnSpc>
                <a:spcPct val="90000"/>
              </a:lnSpc>
              <a:spcBef>
                <a:spcPts val="640"/>
              </a:spcBef>
              <a:buClr>
                <a:schemeClr val="dk2"/>
              </a:buClr>
              <a:buSzPct val="100000"/>
              <a:buFont typeface="Arial"/>
              <a:buChar char="●"/>
            </a:pPr>
            <a:r>
              <a:rPr lang="en-US" sz="2800" b="0" i="0" u="none" strike="noStrike" cap="none" baseline="0">
                <a:solidFill>
                  <a:schemeClr val="dk2"/>
                </a:solidFill>
                <a:latin typeface="Arial"/>
                <a:ea typeface="Arial"/>
                <a:cs typeface="Arial"/>
                <a:sym typeface="Arial"/>
              </a:rPr>
              <a:t>Technically, we talked about a “breakpoint debugger”</a:t>
            </a:r>
          </a:p>
          <a:p>
            <a:pPr marL="914400" marR="0" lvl="1" indent="-406400" algn="l" rtl="0">
              <a:lnSpc>
                <a:spcPct val="90000"/>
              </a:lnSpc>
              <a:spcBef>
                <a:spcPts val="560"/>
              </a:spcBef>
              <a:buClr>
                <a:schemeClr val="dk2"/>
              </a:buClr>
              <a:buSzPct val="100000"/>
              <a:buFont typeface="Arial"/>
              <a:buChar char="○"/>
            </a:pPr>
            <a:r>
              <a:rPr lang="en-US" sz="2800" b="0" i="0" u="none" strike="noStrike" cap="none" baseline="0">
                <a:solidFill>
                  <a:schemeClr val="dk2"/>
                </a:solidFill>
                <a:latin typeface="Arial"/>
                <a:ea typeface="Arial"/>
                <a:cs typeface="Arial"/>
                <a:sym typeface="Arial"/>
              </a:rPr>
              <a:t>Allows you to stop execution and examine variables</a:t>
            </a:r>
          </a:p>
          <a:p>
            <a:pPr marL="914400" marR="0" lvl="1" indent="-406400" algn="l" rtl="0">
              <a:lnSpc>
                <a:spcPct val="90000"/>
              </a:lnSpc>
              <a:spcBef>
                <a:spcPts val="560"/>
              </a:spcBef>
              <a:buClr>
                <a:schemeClr val="dk2"/>
              </a:buClr>
              <a:buSzPct val="100000"/>
              <a:buFont typeface="Arial"/>
              <a:buChar char="○"/>
            </a:pPr>
            <a:r>
              <a:rPr lang="en-US" sz="2800" b="0" i="0" u="none" strike="noStrike" cap="none" baseline="0">
                <a:solidFill>
                  <a:schemeClr val="dk2"/>
                </a:solidFill>
                <a:latin typeface="Arial"/>
                <a:ea typeface="Arial"/>
                <a:cs typeface="Arial"/>
                <a:sym typeface="Arial"/>
              </a:rPr>
              <a:t>Useful for stepping through and visualizing code</a:t>
            </a:r>
          </a:p>
          <a:p>
            <a:pPr marL="914400" marR="0" lvl="1" indent="-406400" algn="l" rtl="0">
              <a:lnSpc>
                <a:spcPct val="90000"/>
              </a:lnSpc>
              <a:spcBef>
                <a:spcPts val="560"/>
              </a:spcBef>
              <a:buClr>
                <a:schemeClr val="dk2"/>
              </a:buClr>
              <a:buSzPct val="100000"/>
              <a:buFont typeface="Arial"/>
              <a:buChar char="○"/>
            </a:pPr>
            <a:r>
              <a:rPr lang="en-US" sz="2800" b="0" i="0" u="none" strike="noStrike" cap="none" baseline="0">
                <a:solidFill>
                  <a:schemeClr val="dk2"/>
                </a:solidFill>
                <a:latin typeface="Arial"/>
                <a:ea typeface="Arial"/>
                <a:cs typeface="Arial"/>
                <a:sym typeface="Arial"/>
              </a:rPr>
              <a:t>There are other approaches to debugging that don’t involve a debugger</a:t>
            </a:r>
          </a:p>
        </p:txBody>
      </p:sp>
    </p:spTree>
    <p:extLst>
      <p:ext uri="{BB962C8B-B14F-4D97-AF65-F5344CB8AC3E}">
        <p14:creationId xmlns:p14="http://schemas.microsoft.com/office/powerpoint/2010/main" val="2068029987"/>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dirty="0" smtClean="0">
                <a:solidFill>
                  <a:schemeClr val="dk2"/>
                </a:solidFill>
                <a:latin typeface="Arial Black"/>
                <a:ea typeface="Arial Black"/>
                <a:cs typeface="Arial Black"/>
                <a:sym typeface="Arial Black"/>
              </a:rPr>
              <a:t>GIT BEST PRACTICES</a:t>
            </a:r>
            <a:endParaRPr lang="en-US" sz="3600" b="0" i="0" u="none" strike="noStrike" cap="none" baseline="0" dirty="0">
              <a:solidFill>
                <a:schemeClr val="dk2"/>
              </a:solidFill>
              <a:latin typeface="Arial Black"/>
              <a:ea typeface="Arial Black"/>
              <a:cs typeface="Arial Black"/>
              <a:sym typeface="Arial Black"/>
            </a:endParaRPr>
          </a:p>
        </p:txBody>
      </p:sp>
      <p:sp>
        <p:nvSpPr>
          <p:cNvPr id="287" name="Shape 287"/>
          <p:cNvSpPr txBox="1">
            <a:spLocks noGrp="1"/>
          </p:cNvSpPr>
          <p:nvPr>
            <p:ph type="body" idx="1"/>
          </p:nvPr>
        </p:nvSpPr>
        <p:spPr>
          <a:xfrm>
            <a:off x="457200" y="1242150"/>
            <a:ext cx="7619999" cy="4373700"/>
          </a:xfrm>
          <a:prstGeom prst="rect">
            <a:avLst/>
          </a:prstGeom>
          <a:noFill/>
          <a:ln>
            <a:noFill/>
          </a:ln>
        </p:spPr>
        <p:txBody>
          <a:bodyPr lIns="91425" tIns="45700" rIns="91425" bIns="45700" anchor="t" anchorCtr="0">
            <a:noAutofit/>
          </a:bodyPr>
          <a:lstStyle/>
          <a:p>
            <a:pPr marL="457200" marR="0" lvl="0" indent="-393700" algn="l" rtl="0">
              <a:spcBef>
                <a:spcPts val="0"/>
              </a:spcBef>
              <a:buClr>
                <a:schemeClr val="dk2"/>
              </a:buClr>
              <a:buSzPct val="100000"/>
              <a:buFont typeface="Arial"/>
              <a:buChar char="●"/>
            </a:pPr>
            <a:r>
              <a:rPr lang="en-US" sz="2600" dirty="0" smtClean="0">
                <a:latin typeface="Arial"/>
                <a:ea typeface="Arial"/>
                <a:cs typeface="Arial"/>
                <a:sym typeface="Arial"/>
              </a:rPr>
              <a:t>Add/commit/push your code </a:t>
            </a:r>
            <a:r>
              <a:rPr lang="en-US" sz="2600" b="1" dirty="0" smtClean="0">
                <a:latin typeface="Arial"/>
                <a:ea typeface="Arial"/>
                <a:cs typeface="Arial"/>
                <a:sym typeface="Arial"/>
              </a:rPr>
              <a:t>EARLY </a:t>
            </a:r>
            <a:r>
              <a:rPr lang="en-US" sz="2600" dirty="0" smtClean="0">
                <a:latin typeface="Arial"/>
                <a:ea typeface="Arial"/>
                <a:cs typeface="Arial"/>
                <a:sym typeface="Arial"/>
              </a:rPr>
              <a:t>and </a:t>
            </a:r>
            <a:r>
              <a:rPr lang="en-US" sz="2600" b="1" dirty="0" smtClean="0">
                <a:latin typeface="Arial"/>
                <a:ea typeface="Arial"/>
                <a:cs typeface="Arial"/>
                <a:sym typeface="Arial"/>
              </a:rPr>
              <a:t>OFTEN!!!</a:t>
            </a:r>
            <a:endParaRPr lang="en-US" sz="2600" dirty="0" smtClean="0">
              <a:latin typeface="Arial"/>
              <a:ea typeface="Arial"/>
              <a:cs typeface="Arial"/>
              <a:sym typeface="Arial"/>
            </a:endParaRPr>
          </a:p>
          <a:p>
            <a:pPr marL="914400" lvl="1" indent="-393700">
              <a:spcBef>
                <a:spcPts val="0"/>
              </a:spcBef>
              <a:buFont typeface="Arial"/>
              <a:buChar char="●"/>
            </a:pPr>
            <a:r>
              <a:rPr lang="en-US" sz="2000" b="0" i="0" u="none" strike="noStrike" cap="none" baseline="0" dirty="0" smtClean="0">
                <a:solidFill>
                  <a:schemeClr val="dk2"/>
                </a:solidFill>
                <a:latin typeface="Arial"/>
                <a:ea typeface="Arial"/>
                <a:cs typeface="Arial"/>
                <a:sym typeface="Arial"/>
              </a:rPr>
              <a:t>You</a:t>
            </a:r>
            <a:r>
              <a:rPr lang="en-US" sz="2000" dirty="0">
                <a:latin typeface="Arial"/>
                <a:ea typeface="Arial"/>
                <a:cs typeface="Arial"/>
                <a:sym typeface="Arial"/>
              </a:rPr>
              <a:t> </a:t>
            </a:r>
            <a:r>
              <a:rPr lang="en-US" sz="2000" dirty="0" smtClean="0">
                <a:latin typeface="Arial"/>
                <a:ea typeface="Arial"/>
                <a:cs typeface="Arial"/>
                <a:sym typeface="Arial"/>
              </a:rPr>
              <a:t>really, really, really don’t want to deal with merge conflicts</a:t>
            </a:r>
          </a:p>
          <a:p>
            <a:pPr marL="914400" lvl="1" indent="-393700">
              <a:spcBef>
                <a:spcPts val="0"/>
              </a:spcBef>
              <a:buFont typeface="Arial"/>
              <a:buChar char="●"/>
            </a:pPr>
            <a:r>
              <a:rPr lang="en-US" sz="2000" dirty="0" smtClean="0">
                <a:latin typeface="Arial"/>
                <a:ea typeface="Arial"/>
                <a:cs typeface="Arial"/>
                <a:sym typeface="Arial"/>
              </a:rPr>
              <a:t>Keep your repository up-to-date all the time</a:t>
            </a:r>
            <a:endParaRPr lang="en-US" sz="2600" b="0" i="0" u="none" strike="noStrike" cap="none" baseline="0" dirty="0" smtClean="0">
              <a:solidFill>
                <a:schemeClr val="dk2"/>
              </a:solidFill>
              <a:latin typeface="Arial"/>
              <a:ea typeface="Arial"/>
              <a:cs typeface="Arial"/>
              <a:sym typeface="Arial"/>
            </a:endParaRPr>
          </a:p>
          <a:p>
            <a:pPr marL="457200" indent="-393700">
              <a:spcBef>
                <a:spcPts val="0"/>
              </a:spcBef>
              <a:buFont typeface="Arial"/>
              <a:buChar char="●"/>
            </a:pPr>
            <a:r>
              <a:rPr lang="en-US" sz="2600" b="0" i="0" u="none" strike="noStrike" cap="none" baseline="0" dirty="0" smtClean="0">
                <a:solidFill>
                  <a:schemeClr val="dk2"/>
                </a:solidFill>
                <a:latin typeface="Arial"/>
                <a:ea typeface="Arial"/>
                <a:cs typeface="Arial"/>
                <a:sym typeface="Arial"/>
              </a:rPr>
              <a:t>Use the combined ‘Commit and Push’ tool in Eclipse</a:t>
            </a:r>
            <a:endParaRPr lang="en-US" sz="2600" dirty="0">
              <a:latin typeface="Arial"/>
              <a:ea typeface="Arial"/>
              <a:cs typeface="Arial"/>
              <a:sym typeface="Arial"/>
            </a:endParaRPr>
          </a:p>
          <a:p>
            <a:pPr marL="457200" indent="-393700">
              <a:spcBef>
                <a:spcPts val="0"/>
              </a:spcBef>
              <a:buFont typeface="Arial"/>
              <a:buChar char="●"/>
            </a:pPr>
            <a:r>
              <a:rPr lang="en-US" sz="2600" b="0" i="0" u="none" strike="noStrike" cap="none" baseline="0" dirty="0" smtClean="0">
                <a:solidFill>
                  <a:schemeClr val="dk2"/>
                </a:solidFill>
                <a:latin typeface="Arial"/>
                <a:ea typeface="Arial"/>
                <a:cs typeface="Arial"/>
                <a:sym typeface="Arial"/>
              </a:rPr>
              <a:t>Do not rename</a:t>
            </a:r>
            <a:r>
              <a:rPr lang="en-US" sz="2600" b="0" i="0" u="none" strike="noStrike" cap="none" dirty="0" smtClean="0">
                <a:solidFill>
                  <a:schemeClr val="dk2"/>
                </a:solidFill>
                <a:latin typeface="Arial"/>
                <a:ea typeface="Arial"/>
                <a:cs typeface="Arial"/>
                <a:sym typeface="Arial"/>
              </a:rPr>
              <a:t> folders and files that we gave you – this will mess up our grading process and you could get a bad score</a:t>
            </a:r>
          </a:p>
          <a:p>
            <a:pPr marL="457200" indent="-393700">
              <a:spcBef>
                <a:spcPts val="0"/>
              </a:spcBef>
              <a:buFont typeface="Arial"/>
              <a:buChar char="●"/>
            </a:pPr>
            <a:r>
              <a:rPr lang="en-US" sz="2600" baseline="0" dirty="0" smtClean="0">
                <a:latin typeface="Arial"/>
                <a:ea typeface="Arial"/>
                <a:cs typeface="Arial"/>
                <a:sym typeface="Arial"/>
              </a:rPr>
              <a:t>Use the repo only for the homework</a:t>
            </a:r>
          </a:p>
          <a:p>
            <a:pPr marL="914400" lvl="1" indent="-393700">
              <a:spcBef>
                <a:spcPts val="0"/>
              </a:spcBef>
              <a:buFont typeface="Arial"/>
              <a:buChar char="●"/>
            </a:pPr>
            <a:r>
              <a:rPr lang="en-US" sz="2000" b="0" i="0" u="none" strike="noStrike" cap="none" dirty="0" smtClean="0">
                <a:solidFill>
                  <a:schemeClr val="dk2"/>
                </a:solidFill>
                <a:latin typeface="Arial"/>
                <a:ea typeface="Arial"/>
                <a:cs typeface="Arial"/>
                <a:sym typeface="Arial"/>
              </a:rPr>
              <a:t>Adding other stuff (like notes from lecture) may mess up our grading process</a:t>
            </a:r>
            <a:endParaRPr lang="en-US" sz="2000" b="0" i="0" u="none" strike="noStrike" cap="none" baseline="0" dirty="0" smtClean="0">
              <a:solidFill>
                <a:schemeClr val="dk2"/>
              </a:solidFill>
              <a:latin typeface="Arial"/>
              <a:ea typeface="Arial"/>
              <a:cs typeface="Arial"/>
              <a:sym typeface="Arial"/>
            </a:endParaRPr>
          </a:p>
        </p:txBody>
      </p:sp>
    </p:spTree>
    <p:extLst>
      <p:ext uri="{BB962C8B-B14F-4D97-AF65-F5344CB8AC3E}">
        <p14:creationId xmlns:p14="http://schemas.microsoft.com/office/powerpoint/2010/main" val="393469583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1"/>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1" end="1"/>
                                            </p:txEl>
                                          </p:spTgt>
                                        </p:tgtEl>
                                        <p:attrNameLst>
                                          <p:attrName>style.visibility</p:attrName>
                                        </p:attrNameLst>
                                      </p:cBhvr>
                                      <p:to>
                                        <p:strVal val="visible"/>
                                      </p:to>
                                    </p:set>
                                    <p:animEffect transition="in" filter="fade">
                                      <p:cBhvr>
                                        <p:cTn id="12" dur="1"/>
                                        <p:tgtEl>
                                          <p:spTgt spid="2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animEffect transition="in" filter="fade">
                                      <p:cBhvr>
                                        <p:cTn id="17" dur="1"/>
                                        <p:tgtEl>
                                          <p:spTgt spid="2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3" end="3"/>
                                            </p:txEl>
                                          </p:spTgt>
                                        </p:tgtEl>
                                        <p:attrNameLst>
                                          <p:attrName>style.visibility</p:attrName>
                                        </p:attrNameLst>
                                      </p:cBhvr>
                                      <p:to>
                                        <p:strVal val="visible"/>
                                      </p:to>
                                    </p:set>
                                    <p:animEffect transition="in" filter="fade">
                                      <p:cBhvr>
                                        <p:cTn id="22" dur="1"/>
                                        <p:tgtEl>
                                          <p:spTgt spid="2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7">
                                            <p:txEl>
                                              <p:pRg st="4" end="4"/>
                                            </p:txEl>
                                          </p:spTgt>
                                        </p:tgtEl>
                                        <p:attrNameLst>
                                          <p:attrName>style.visibility</p:attrName>
                                        </p:attrNameLst>
                                      </p:cBhvr>
                                      <p:to>
                                        <p:strVal val="visible"/>
                                      </p:to>
                                    </p:set>
                                    <p:animEffect transition="in" filter="fade">
                                      <p:cBhvr>
                                        <p:cTn id="27" dur="1"/>
                                        <p:tgtEl>
                                          <p:spTgt spid="2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7">
                                            <p:txEl>
                                              <p:pRg st="5" end="5"/>
                                            </p:txEl>
                                          </p:spTgt>
                                        </p:tgtEl>
                                        <p:attrNameLst>
                                          <p:attrName>style.visibility</p:attrName>
                                        </p:attrNameLst>
                                      </p:cBhvr>
                                      <p:to>
                                        <p:strVal val="visible"/>
                                      </p:to>
                                    </p:set>
                                    <p:animEffect transition="in" filter="fade">
                                      <p:cBhvr>
                                        <p:cTn id="32" dur="1"/>
                                        <p:tgtEl>
                                          <p:spTgt spid="2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7">
                                            <p:txEl>
                                              <p:pRg st="6" end="6"/>
                                            </p:txEl>
                                          </p:spTgt>
                                        </p:tgtEl>
                                        <p:attrNameLst>
                                          <p:attrName>style.visibility</p:attrName>
                                        </p:attrNameLst>
                                      </p:cBhvr>
                                      <p:to>
                                        <p:strVal val="visible"/>
                                      </p:to>
                                    </p:set>
                                    <p:animEffect transition="in" filter="fade">
                                      <p:cBhvr>
                                        <p:cTn id="37" dur="1"/>
                                        <p:tgtEl>
                                          <p:spTgt spid="2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WHAT IS ECLIPSE?</a:t>
            </a:r>
          </a:p>
        </p:txBody>
      </p:sp>
      <p:sp>
        <p:nvSpPr>
          <p:cNvPr id="287" name="Shape 287"/>
          <p:cNvSpPr txBox="1">
            <a:spLocks noGrp="1"/>
          </p:cNvSpPr>
          <p:nvPr>
            <p:ph type="body" idx="1"/>
          </p:nvPr>
        </p:nvSpPr>
        <p:spPr>
          <a:xfrm>
            <a:off x="457200" y="1242150"/>
            <a:ext cx="7619999" cy="4373700"/>
          </a:xfrm>
          <a:prstGeom prst="rect">
            <a:avLst/>
          </a:prstGeom>
          <a:noFill/>
          <a:ln>
            <a:noFill/>
          </a:ln>
        </p:spPr>
        <p:txBody>
          <a:bodyPr lIns="91425" tIns="45700" rIns="91425" bIns="45700" anchor="t" anchorCtr="0">
            <a:noAutofit/>
          </a:bodyPr>
          <a:lstStyle/>
          <a:p>
            <a:pPr marL="457200" marR="0" lvl="0" indent="-393700" algn="l" rtl="0">
              <a:spcBef>
                <a:spcPts val="0"/>
              </a:spcBef>
              <a:buClr>
                <a:schemeClr val="dk2"/>
              </a:buClr>
              <a:buSzPct val="100000"/>
              <a:buFont typeface="Arial"/>
              <a:buChar char="●"/>
            </a:pPr>
            <a:r>
              <a:rPr lang="en-US" sz="2600" b="0" i="0" u="none" strike="noStrike" cap="none" baseline="0" dirty="0">
                <a:solidFill>
                  <a:schemeClr val="dk2"/>
                </a:solidFill>
                <a:latin typeface="Arial"/>
                <a:ea typeface="Arial"/>
                <a:cs typeface="Arial"/>
                <a:sym typeface="Arial"/>
              </a:rPr>
              <a:t>Integrated development environment (IDE)</a:t>
            </a:r>
          </a:p>
          <a:p>
            <a:pPr marR="0" lvl="0" algn="l" rtl="0">
              <a:spcBef>
                <a:spcPts val="0"/>
              </a:spcBef>
              <a:buNone/>
            </a:pPr>
            <a:endParaRPr sz="2600" dirty="0">
              <a:latin typeface="Arial"/>
              <a:ea typeface="Arial"/>
              <a:cs typeface="Arial"/>
              <a:sym typeface="Arial"/>
            </a:endParaRPr>
          </a:p>
          <a:p>
            <a:pPr marL="457200" marR="0" lvl="0" indent="-393700" algn="l" rtl="0">
              <a:spcBef>
                <a:spcPts val="520"/>
              </a:spcBef>
              <a:buClr>
                <a:schemeClr val="dk2"/>
              </a:buClr>
              <a:buSzPct val="100000"/>
              <a:buFont typeface="Arial"/>
              <a:buChar char="●"/>
            </a:pPr>
            <a:r>
              <a:rPr lang="en-US" sz="2600" b="0" i="0" u="none" strike="noStrike" cap="none" baseline="0" dirty="0">
                <a:solidFill>
                  <a:schemeClr val="dk2"/>
                </a:solidFill>
                <a:latin typeface="Arial"/>
                <a:ea typeface="Arial"/>
                <a:cs typeface="Arial"/>
                <a:sym typeface="Arial"/>
              </a:rPr>
              <a:t>Allows for software development from start to finish</a:t>
            </a:r>
          </a:p>
          <a:p>
            <a:pPr marL="914400" marR="0" lvl="1" indent="-342900" algn="l" rtl="0">
              <a:spcBef>
                <a:spcPts val="360"/>
              </a:spcBef>
              <a:buClr>
                <a:schemeClr val="dk2"/>
              </a:buClr>
              <a:buSzPct val="100000"/>
              <a:buFont typeface="Arial"/>
              <a:buChar char="○"/>
            </a:pPr>
            <a:r>
              <a:rPr lang="en-US" sz="1800" b="0" i="0" u="none" strike="noStrike" cap="none" baseline="0" dirty="0">
                <a:solidFill>
                  <a:schemeClr val="dk2"/>
                </a:solidFill>
                <a:latin typeface="Arial"/>
                <a:ea typeface="Arial"/>
                <a:cs typeface="Arial"/>
                <a:sym typeface="Arial"/>
              </a:rPr>
              <a:t>Type code with syntax highlighting, warnings, etc.</a:t>
            </a:r>
          </a:p>
          <a:p>
            <a:pPr marL="914400" marR="0" lvl="1" indent="-342900" algn="l" rtl="0">
              <a:spcBef>
                <a:spcPts val="360"/>
              </a:spcBef>
              <a:buClr>
                <a:schemeClr val="dk2"/>
              </a:buClr>
              <a:buSzPct val="100000"/>
              <a:buFont typeface="Arial"/>
              <a:buChar char="○"/>
            </a:pPr>
            <a:r>
              <a:rPr lang="en-US" sz="1800" b="0" i="0" u="none" strike="noStrike" cap="none" baseline="0" dirty="0">
                <a:solidFill>
                  <a:schemeClr val="dk2"/>
                </a:solidFill>
                <a:latin typeface="Arial"/>
                <a:ea typeface="Arial"/>
                <a:cs typeface="Arial"/>
                <a:sym typeface="Arial"/>
              </a:rPr>
              <a:t>Run code straight through or with breakpoints (debug</a:t>
            </a:r>
            <a:r>
              <a:rPr lang="en-US" sz="1800" b="0" i="0" u="none" strike="noStrike" cap="none" baseline="0" dirty="0" smtClean="0">
                <a:solidFill>
                  <a:schemeClr val="dk2"/>
                </a:solidFill>
                <a:latin typeface="Arial"/>
                <a:ea typeface="Arial"/>
                <a:cs typeface="Arial"/>
                <a:sym typeface="Arial"/>
              </a:rPr>
              <a:t>)</a:t>
            </a:r>
          </a:p>
          <a:p>
            <a:pPr marL="914400" marR="0" lvl="1" indent="-342900" algn="l" rtl="0">
              <a:spcBef>
                <a:spcPts val="360"/>
              </a:spcBef>
              <a:buClr>
                <a:schemeClr val="dk2"/>
              </a:buClr>
              <a:buSzPct val="100000"/>
              <a:buFont typeface="Arial"/>
              <a:buChar char="○"/>
            </a:pPr>
            <a:endParaRPr sz="1800" dirty="0">
              <a:latin typeface="Arial"/>
              <a:ea typeface="Arial"/>
              <a:cs typeface="Arial"/>
              <a:sym typeface="Arial"/>
            </a:endParaRPr>
          </a:p>
          <a:p>
            <a:pPr marL="457200" marR="0" lvl="0" indent="-393700" algn="l" rtl="0">
              <a:spcBef>
                <a:spcPts val="520"/>
              </a:spcBef>
              <a:buClr>
                <a:schemeClr val="dk2"/>
              </a:buClr>
              <a:buSzPct val="100000"/>
              <a:buFont typeface="Arial"/>
              <a:buChar char="●"/>
            </a:pPr>
            <a:r>
              <a:rPr lang="en-US" sz="2600" b="0" i="0" u="none" strike="noStrike" cap="none" baseline="0" dirty="0">
                <a:solidFill>
                  <a:schemeClr val="dk2"/>
                </a:solidFill>
                <a:latin typeface="Arial"/>
                <a:ea typeface="Arial"/>
                <a:cs typeface="Arial"/>
                <a:sym typeface="Arial"/>
              </a:rPr>
              <a:t>Mainly used for Java</a:t>
            </a:r>
          </a:p>
          <a:p>
            <a:pPr marL="914400" marR="0" lvl="1" indent="-342900" algn="l" rtl="0">
              <a:spcBef>
                <a:spcPts val="360"/>
              </a:spcBef>
              <a:buClr>
                <a:schemeClr val="dk2"/>
              </a:buClr>
              <a:buSzPct val="100000"/>
              <a:buFont typeface="Arial"/>
              <a:buChar char="○"/>
            </a:pPr>
            <a:r>
              <a:rPr lang="en-US" sz="1800" b="0" i="0" u="none" strike="noStrike" cap="none" baseline="0" dirty="0">
                <a:solidFill>
                  <a:schemeClr val="dk2"/>
                </a:solidFill>
                <a:latin typeface="Arial"/>
                <a:ea typeface="Arial"/>
                <a:cs typeface="Arial"/>
                <a:sym typeface="Arial"/>
              </a:rPr>
              <a:t>Supports C, C++, JavaScript, PHP, Python, Ruby, etc.</a:t>
            </a:r>
          </a:p>
          <a:p>
            <a:pPr marR="0" lvl="0" indent="457200" algn="l" rtl="0">
              <a:spcBef>
                <a:spcPts val="360"/>
              </a:spcBef>
              <a:buNone/>
            </a:pPr>
            <a:endParaRPr sz="1800" dirty="0">
              <a:latin typeface="Arial"/>
              <a:ea typeface="Arial"/>
              <a:cs typeface="Arial"/>
              <a:sym typeface="Arial"/>
            </a:endParaRPr>
          </a:p>
          <a:p>
            <a:pPr marL="457200" marR="0" lvl="0" indent="-393700" algn="l" rtl="0">
              <a:spcBef>
                <a:spcPts val="520"/>
              </a:spcBef>
              <a:buClr>
                <a:schemeClr val="dk2"/>
              </a:buClr>
              <a:buSzPct val="100000"/>
              <a:buFont typeface="Arial"/>
              <a:buChar char="●"/>
            </a:pPr>
            <a:r>
              <a:rPr lang="en-US" sz="2600" b="0" i="0" u="none" strike="noStrike" cap="none" baseline="0" dirty="0">
                <a:solidFill>
                  <a:schemeClr val="dk2"/>
                </a:solidFill>
                <a:latin typeface="Arial"/>
                <a:ea typeface="Arial"/>
                <a:cs typeface="Arial"/>
                <a:sym typeface="Arial"/>
              </a:rPr>
              <a:t>Alternatives</a:t>
            </a:r>
          </a:p>
          <a:p>
            <a:pPr marL="914400" marR="0" lvl="1" indent="-342900" algn="l" rtl="0">
              <a:spcBef>
                <a:spcPts val="360"/>
              </a:spcBef>
              <a:buClr>
                <a:schemeClr val="dk2"/>
              </a:buClr>
              <a:buSzPct val="100000"/>
              <a:buFont typeface="Arial"/>
              <a:buChar char="○"/>
            </a:pPr>
            <a:r>
              <a:rPr lang="en-US" sz="1800" b="0" i="0" u="none" strike="noStrike" cap="none" baseline="0" dirty="0">
                <a:solidFill>
                  <a:schemeClr val="dk2"/>
                </a:solidFill>
                <a:latin typeface="Arial"/>
                <a:ea typeface="Arial"/>
                <a:cs typeface="Arial"/>
                <a:sym typeface="Arial"/>
              </a:rPr>
              <a:t>NetBeans, Visual Studio, </a:t>
            </a:r>
            <a:r>
              <a:rPr lang="en-US" sz="1800" b="0" i="0" u="none" strike="noStrike" cap="none" baseline="0" dirty="0" err="1">
                <a:solidFill>
                  <a:schemeClr val="dk2"/>
                </a:solidFill>
                <a:latin typeface="Arial"/>
                <a:ea typeface="Arial"/>
                <a:cs typeface="Arial"/>
                <a:sym typeface="Arial"/>
              </a:rPr>
              <a:t>IntelliJIDEA</a:t>
            </a:r>
            <a:endParaRPr lang="en-US" sz="1800" b="0" i="0" u="none" strike="noStrike" cap="none" baseline="0" dirty="0">
              <a:solidFill>
                <a:schemeClr val="dk2"/>
              </a:solidFill>
              <a:latin typeface="Arial"/>
              <a:ea typeface="Arial"/>
              <a:cs typeface="Arial"/>
              <a:sym typeface="Arial"/>
            </a:endParaRPr>
          </a:p>
          <a:p>
            <a:pPr marL="342900" marR="0" lvl="0" indent="-200660" algn="l" rtl="0">
              <a:spcBef>
                <a:spcPts val="640"/>
              </a:spcBef>
              <a:buClr>
                <a:schemeClr val="accent1"/>
              </a:buClr>
              <a:buFont typeface="Noto Symbol"/>
              <a:buNone/>
            </a:pPr>
            <a:endParaRPr sz="3200" b="0" i="0" u="none" strike="noStrike" cap="none" baseline="0" dirty="0">
              <a:solidFill>
                <a:schemeClr val="dk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2328426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1"/>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xEl>
                                              <p:pRg st="2" end="2"/>
                                            </p:txEl>
                                          </p:spTgt>
                                        </p:tgtEl>
                                        <p:attrNameLst>
                                          <p:attrName>style.visibility</p:attrName>
                                        </p:attrNameLst>
                                      </p:cBhvr>
                                      <p:to>
                                        <p:strVal val="visible"/>
                                      </p:to>
                                    </p:set>
                                    <p:animEffect transition="in" filter="fade">
                                      <p:cBhvr>
                                        <p:cTn id="12" dur="1"/>
                                        <p:tgtEl>
                                          <p:spTgt spid="2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xEl>
                                              <p:pRg st="3" end="3"/>
                                            </p:txEl>
                                          </p:spTgt>
                                        </p:tgtEl>
                                        <p:attrNameLst>
                                          <p:attrName>style.visibility</p:attrName>
                                        </p:attrNameLst>
                                      </p:cBhvr>
                                      <p:to>
                                        <p:strVal val="visible"/>
                                      </p:to>
                                    </p:set>
                                    <p:animEffect transition="in" filter="fade">
                                      <p:cBhvr>
                                        <p:cTn id="17" dur="1"/>
                                        <p:tgtEl>
                                          <p:spTgt spid="2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7">
                                            <p:txEl>
                                              <p:pRg st="4" end="4"/>
                                            </p:txEl>
                                          </p:spTgt>
                                        </p:tgtEl>
                                        <p:attrNameLst>
                                          <p:attrName>style.visibility</p:attrName>
                                        </p:attrNameLst>
                                      </p:cBhvr>
                                      <p:to>
                                        <p:strVal val="visible"/>
                                      </p:to>
                                    </p:set>
                                    <p:animEffect transition="in" filter="fade">
                                      <p:cBhvr>
                                        <p:cTn id="22" dur="1"/>
                                        <p:tgtEl>
                                          <p:spTgt spid="2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7">
                                            <p:txEl>
                                              <p:pRg st="6" end="6"/>
                                            </p:txEl>
                                          </p:spTgt>
                                        </p:tgtEl>
                                        <p:attrNameLst>
                                          <p:attrName>style.visibility</p:attrName>
                                        </p:attrNameLst>
                                      </p:cBhvr>
                                      <p:to>
                                        <p:strVal val="visible"/>
                                      </p:to>
                                    </p:set>
                                    <p:animEffect transition="in" filter="fade">
                                      <p:cBhvr>
                                        <p:cTn id="27" dur="1"/>
                                        <p:tgtEl>
                                          <p:spTgt spid="2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7">
                                            <p:txEl>
                                              <p:pRg st="7" end="7"/>
                                            </p:txEl>
                                          </p:spTgt>
                                        </p:tgtEl>
                                        <p:attrNameLst>
                                          <p:attrName>style.visibility</p:attrName>
                                        </p:attrNameLst>
                                      </p:cBhvr>
                                      <p:to>
                                        <p:strVal val="visible"/>
                                      </p:to>
                                    </p:set>
                                    <p:animEffect transition="in" filter="fade">
                                      <p:cBhvr>
                                        <p:cTn id="32" dur="1"/>
                                        <p:tgtEl>
                                          <p:spTgt spid="28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7">
                                            <p:txEl>
                                              <p:pRg st="9" end="9"/>
                                            </p:txEl>
                                          </p:spTgt>
                                        </p:tgtEl>
                                        <p:attrNameLst>
                                          <p:attrName>style.visibility</p:attrName>
                                        </p:attrNameLst>
                                      </p:cBhvr>
                                      <p:to>
                                        <p:strVal val="visible"/>
                                      </p:to>
                                    </p:set>
                                    <p:animEffect transition="in" filter="fade">
                                      <p:cBhvr>
                                        <p:cTn id="37" dur="1"/>
                                        <p:tgtEl>
                                          <p:spTgt spid="28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7">
                                            <p:txEl>
                                              <p:pRg st="10" end="10"/>
                                            </p:txEl>
                                          </p:spTgt>
                                        </p:tgtEl>
                                        <p:attrNameLst>
                                          <p:attrName>style.visibility</p:attrName>
                                        </p:attrNameLst>
                                      </p:cBhvr>
                                      <p:to>
                                        <p:strVal val="visible"/>
                                      </p:to>
                                    </p:set>
                                    <p:animEffect transition="in" filter="fade">
                                      <p:cBhvr>
                                        <p:cTn id="42" dur="1"/>
                                        <p:tgtEl>
                                          <p:spTgt spid="2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152718"/>
            <a:ext cx="5791200" cy="1371599"/>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Souce Sans Pro"/>
              <a:buNone/>
            </a:pPr>
            <a:r>
              <a:rPr lang="en-US" sz="3600" b="0" i="0" u="none" strike="noStrike" cap="none" baseline="0">
                <a:solidFill>
                  <a:schemeClr val="dk2"/>
                </a:solidFill>
                <a:latin typeface="Arial Black"/>
                <a:ea typeface="Arial Black"/>
                <a:cs typeface="Arial Black"/>
                <a:sym typeface="Arial Black"/>
              </a:rPr>
              <a:t>ECLIPSE SHORTCUTS</a:t>
            </a:r>
          </a:p>
        </p:txBody>
      </p:sp>
      <p:graphicFrame>
        <p:nvGraphicFramePr>
          <p:cNvPr id="293" name="Shape 293"/>
          <p:cNvGraphicFramePr/>
          <p:nvPr/>
        </p:nvGraphicFramePr>
        <p:xfrm>
          <a:off x="457200" y="1752600"/>
          <a:ext cx="7620000" cy="2225100"/>
        </p:xfrm>
        <a:graphic>
          <a:graphicData uri="http://schemas.openxmlformats.org/drawingml/2006/table">
            <a:tbl>
              <a:tblPr firstRow="1" bandRow="1">
                <a:noFill/>
              </a:tblPr>
              <a:tblGrid>
                <a:gridCol w="3810000"/>
                <a:gridCol w="3810000"/>
              </a:tblGrid>
              <a:tr h="370850">
                <a:tc>
                  <a:txBody>
                    <a:bodyPr/>
                    <a:lstStyle/>
                    <a:p>
                      <a:pPr marL="0" marR="0" lvl="0" indent="0" algn="l" rtl="0">
                        <a:spcBef>
                          <a:spcPts val="0"/>
                        </a:spcBef>
                        <a:buSzPct val="25000"/>
                        <a:buNone/>
                      </a:pPr>
                      <a:r>
                        <a:rPr lang="en-US" sz="1800" u="none" strike="noStrike" cap="none" baseline="0"/>
                        <a:t>Shortcut</a:t>
                      </a:r>
                    </a:p>
                  </a:txBody>
                  <a:tcPr marL="84675" marR="84675" marT="45725" marB="45725"/>
                </a:tc>
                <a:tc>
                  <a:txBody>
                    <a:bodyPr/>
                    <a:lstStyle/>
                    <a:p>
                      <a:pPr marL="0" marR="0" lvl="0" indent="0" algn="l" rtl="0">
                        <a:spcBef>
                          <a:spcPts val="0"/>
                        </a:spcBef>
                        <a:buSzPct val="25000"/>
                        <a:buNone/>
                      </a:pPr>
                      <a:r>
                        <a:rPr lang="en-US" sz="1800" u="none" strike="noStrike" cap="none" baseline="0"/>
                        <a:t>Purpose</a:t>
                      </a:r>
                    </a:p>
                  </a:txBody>
                  <a:tcPr marL="84675" marR="84675" marT="45725" marB="45725"/>
                </a:tc>
              </a:tr>
              <a:tr h="370850">
                <a:tc>
                  <a:txBody>
                    <a:bodyPr/>
                    <a:lstStyle/>
                    <a:p>
                      <a:pPr marL="0" marR="0" lvl="0" indent="0" algn="l" rtl="0">
                        <a:spcBef>
                          <a:spcPts val="0"/>
                        </a:spcBef>
                        <a:buSzPct val="25000"/>
                        <a:buNone/>
                      </a:pPr>
                      <a:r>
                        <a:rPr lang="en-US" sz="1800" u="none" strike="noStrike" cap="none" baseline="0"/>
                        <a:t>Ctrl + D</a:t>
                      </a:r>
                    </a:p>
                  </a:txBody>
                  <a:tcPr marL="84675" marR="84675" marT="45725" marB="45725"/>
                </a:tc>
                <a:tc>
                  <a:txBody>
                    <a:bodyPr/>
                    <a:lstStyle/>
                    <a:p>
                      <a:pPr marL="0" marR="0" lvl="0" indent="0" algn="l" rtl="0">
                        <a:spcBef>
                          <a:spcPts val="0"/>
                        </a:spcBef>
                        <a:buSzPct val="25000"/>
                        <a:buNone/>
                      </a:pPr>
                      <a:r>
                        <a:rPr lang="en-US" sz="1800" u="none" strike="noStrike" cap="none" baseline="0"/>
                        <a:t>Delete an entire line</a:t>
                      </a:r>
                    </a:p>
                  </a:txBody>
                  <a:tcPr marL="84675" marR="84675" marT="45725" marB="45725"/>
                </a:tc>
              </a:tr>
              <a:tr h="370850">
                <a:tc>
                  <a:txBody>
                    <a:bodyPr/>
                    <a:lstStyle/>
                    <a:p>
                      <a:pPr marL="0" marR="0" lvl="0" indent="0" algn="l" rtl="0">
                        <a:spcBef>
                          <a:spcPts val="0"/>
                        </a:spcBef>
                        <a:buSzPct val="25000"/>
                        <a:buNone/>
                      </a:pPr>
                      <a:r>
                        <a:rPr lang="en-US" sz="1800" u="none" strike="noStrike" cap="none" baseline="0"/>
                        <a:t>Alt + Shift + R</a:t>
                      </a:r>
                    </a:p>
                  </a:txBody>
                  <a:tcPr marL="84675" marR="84675" marT="45725" marB="45725"/>
                </a:tc>
                <a:tc>
                  <a:txBody>
                    <a:bodyPr/>
                    <a:lstStyle/>
                    <a:p>
                      <a:pPr marL="0" marR="0" lvl="0" indent="0" algn="l" rtl="0">
                        <a:spcBef>
                          <a:spcPts val="0"/>
                        </a:spcBef>
                        <a:buSzPct val="25000"/>
                        <a:buNone/>
                      </a:pPr>
                      <a:r>
                        <a:rPr lang="en-US" sz="1800" u="none" strike="noStrike" cap="none" baseline="0"/>
                        <a:t>Refactor (rename)</a:t>
                      </a:r>
                    </a:p>
                  </a:txBody>
                  <a:tcPr marL="84675" marR="84675" marT="45725" marB="45725"/>
                </a:tc>
              </a:tr>
              <a:tr h="370850">
                <a:tc>
                  <a:txBody>
                    <a:bodyPr/>
                    <a:lstStyle/>
                    <a:p>
                      <a:pPr marL="0" marR="0" lvl="0" indent="0" algn="l" rtl="0">
                        <a:spcBef>
                          <a:spcPts val="0"/>
                        </a:spcBef>
                        <a:buSzPct val="25000"/>
                        <a:buNone/>
                      </a:pPr>
                      <a:r>
                        <a:rPr lang="en-US" sz="1800" u="none" strike="noStrike" cap="none" baseline="0"/>
                        <a:t>Ctrl + Shift + O</a:t>
                      </a:r>
                    </a:p>
                  </a:txBody>
                  <a:tcPr marL="84675" marR="84675" marT="45725" marB="45725"/>
                </a:tc>
                <a:tc>
                  <a:txBody>
                    <a:bodyPr/>
                    <a:lstStyle/>
                    <a:p>
                      <a:pPr marL="0" marR="0" lvl="0" indent="0" algn="l" rtl="0">
                        <a:spcBef>
                          <a:spcPts val="0"/>
                        </a:spcBef>
                        <a:buSzPct val="25000"/>
                        <a:buNone/>
                      </a:pPr>
                      <a:r>
                        <a:rPr lang="en-US" sz="1800" u="none" strike="noStrike" cap="none" baseline="0"/>
                        <a:t>Clean up imports</a:t>
                      </a:r>
                    </a:p>
                  </a:txBody>
                  <a:tcPr marL="84675" marR="84675" marT="45725" marB="45725"/>
                </a:tc>
              </a:tr>
              <a:tr h="370850">
                <a:tc>
                  <a:txBody>
                    <a:bodyPr/>
                    <a:lstStyle/>
                    <a:p>
                      <a:pPr marL="0" marR="0" lvl="0" indent="0" algn="l" rtl="0">
                        <a:spcBef>
                          <a:spcPts val="0"/>
                        </a:spcBef>
                        <a:buSzPct val="25000"/>
                        <a:buNone/>
                      </a:pPr>
                      <a:r>
                        <a:rPr lang="en-US" sz="1800" u="none" strike="noStrike" cap="none" baseline="0"/>
                        <a:t>Ctrl + /</a:t>
                      </a:r>
                    </a:p>
                  </a:txBody>
                  <a:tcPr marL="84675" marR="84675" marT="45725" marB="45725"/>
                </a:tc>
                <a:tc>
                  <a:txBody>
                    <a:bodyPr/>
                    <a:lstStyle/>
                    <a:p>
                      <a:pPr marL="0" marR="0" lvl="0" indent="0" algn="l" rtl="0">
                        <a:spcBef>
                          <a:spcPts val="0"/>
                        </a:spcBef>
                        <a:buSzPct val="25000"/>
                        <a:buNone/>
                      </a:pPr>
                      <a:r>
                        <a:rPr lang="en-US" sz="1800" u="none" strike="noStrike" cap="none" baseline="0"/>
                        <a:t>Toggle comment</a:t>
                      </a:r>
                    </a:p>
                  </a:txBody>
                  <a:tcPr marL="84675" marR="84675" marT="45725" marB="45725"/>
                </a:tc>
              </a:tr>
              <a:tr h="370850">
                <a:tc>
                  <a:txBody>
                    <a:bodyPr/>
                    <a:lstStyle/>
                    <a:p>
                      <a:pPr marL="0" marR="0" lvl="0" indent="0" algn="l" rtl="0">
                        <a:spcBef>
                          <a:spcPts val="0"/>
                        </a:spcBef>
                        <a:buSzPct val="25000"/>
                        <a:buNone/>
                      </a:pPr>
                      <a:r>
                        <a:rPr lang="en-US" sz="1800" u="none" strike="noStrike" cap="none" baseline="0"/>
                        <a:t>Ctrl + Shift + F</a:t>
                      </a:r>
                    </a:p>
                  </a:txBody>
                  <a:tcPr marL="84675" marR="84675" marT="45725" marB="45725"/>
                </a:tc>
                <a:tc>
                  <a:txBody>
                    <a:bodyPr/>
                    <a:lstStyle/>
                    <a:p>
                      <a:pPr marL="0" marR="0" lvl="0" indent="0" algn="l" rtl="0">
                        <a:spcBef>
                          <a:spcPts val="0"/>
                        </a:spcBef>
                        <a:buSzPct val="25000"/>
                        <a:buNone/>
                      </a:pPr>
                      <a:r>
                        <a:rPr lang="en-US" sz="1800" u="none" strike="noStrike" cap="none" baseline="0"/>
                        <a:t>Make my code look nice </a:t>
                      </a:r>
                      <a:r>
                        <a:rPr lang="en-US" sz="1800" u="none" strike="noStrike" cap="none" baseline="0">
                          <a:latin typeface="Noto Symbol"/>
                          <a:ea typeface="Noto Symbol"/>
                          <a:cs typeface="Noto Symbol"/>
                          <a:sym typeface="Noto Symbol"/>
                        </a:rPr>
                        <a:t>☺</a:t>
                      </a:r>
                    </a:p>
                  </a:txBody>
                  <a:tcPr marL="84675" marR="84675" marT="45725" marB="45725"/>
                </a:tc>
              </a:tr>
            </a:tbl>
          </a:graphicData>
        </a:graphic>
      </p:graphicFrame>
    </p:spTree>
    <p:extLst>
      <p:ext uri="{BB962C8B-B14F-4D97-AF65-F5344CB8AC3E}">
        <p14:creationId xmlns:p14="http://schemas.microsoft.com/office/powerpoint/2010/main" val="1013699700"/>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152718"/>
            <a:ext cx="5791200" cy="1371599"/>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Arial Black"/>
              <a:buNone/>
            </a:pPr>
            <a:r>
              <a:rPr lang="en" sz="3600" b="0" i="0" u="none" strike="noStrike" cap="none" baseline="0">
                <a:solidFill>
                  <a:schemeClr val="dk2"/>
                </a:solidFill>
                <a:latin typeface="Arial Black"/>
                <a:ea typeface="Arial Black"/>
                <a:cs typeface="Arial Black"/>
                <a:sym typeface="Arial Black"/>
              </a:rPr>
              <a:t>ECLIPSE and Java</a:t>
            </a:r>
          </a:p>
        </p:txBody>
      </p:sp>
      <p:sp>
        <p:nvSpPr>
          <p:cNvPr id="81" name="Shape 81"/>
          <p:cNvSpPr txBox="1">
            <a:spLocks noGrp="1"/>
          </p:cNvSpPr>
          <p:nvPr>
            <p:ph type="body" idx="1"/>
          </p:nvPr>
        </p:nvSpPr>
        <p:spPr>
          <a:xfrm>
            <a:off x="457200" y="1752600"/>
            <a:ext cx="7826662" cy="4373700"/>
          </a:xfrm>
          <a:prstGeom prst="rect">
            <a:avLst/>
          </a:prstGeom>
          <a:noFill/>
          <a:ln>
            <a:noFill/>
          </a:ln>
        </p:spPr>
        <p:txBody>
          <a:bodyPr lIns="91425" tIns="45700" rIns="91425" bIns="45700" anchor="t" anchorCtr="0">
            <a:noAutofit/>
          </a:bodyPr>
          <a:lstStyle/>
          <a:p>
            <a:pPr marL="457200" marR="0" lvl="0" indent="-355600" algn="l" rtl="0">
              <a:spcBef>
                <a:spcPts val="0"/>
              </a:spcBef>
              <a:spcAft>
                <a:spcPts val="0"/>
              </a:spcAft>
              <a:buClr>
                <a:schemeClr val="dk1"/>
              </a:buClr>
              <a:buSzPct val="100000"/>
              <a:buFont typeface="Arial"/>
              <a:buChar char="●"/>
            </a:pPr>
            <a:r>
              <a:rPr lang="en" sz="2000" b="0" i="0" u="none" strike="noStrike" cap="none" baseline="0" dirty="0">
                <a:solidFill>
                  <a:schemeClr val="dk1"/>
                </a:solidFill>
                <a:latin typeface="Arial"/>
                <a:ea typeface="Arial"/>
                <a:cs typeface="Arial"/>
                <a:sym typeface="Arial"/>
              </a:rPr>
              <a:t>Get </a:t>
            </a:r>
            <a:r>
              <a:rPr lang="en" sz="2000" b="0" i="0" u="none" strike="noStrike" cap="none" baseline="0" dirty="0" smtClean="0">
                <a:solidFill>
                  <a:schemeClr val="dk1"/>
                </a:solidFill>
                <a:latin typeface="Arial"/>
                <a:ea typeface="Arial"/>
                <a:cs typeface="Arial"/>
                <a:sym typeface="Arial"/>
              </a:rPr>
              <a:t>Java</a:t>
            </a:r>
            <a:r>
              <a:rPr lang="en" sz="2000" b="0" i="0" u="none" strike="noStrike" cap="none" dirty="0" smtClean="0">
                <a:solidFill>
                  <a:schemeClr val="dk1"/>
                </a:solidFill>
                <a:latin typeface="Arial"/>
                <a:ea typeface="Arial"/>
                <a:cs typeface="Arial"/>
                <a:sym typeface="Arial"/>
              </a:rPr>
              <a:t> </a:t>
            </a:r>
            <a:r>
              <a:rPr lang="en" sz="2000" b="1" i="0" u="sng" strike="noStrike" cap="none" dirty="0" smtClean="0">
                <a:solidFill>
                  <a:srgbClr val="FF0000"/>
                </a:solidFill>
                <a:latin typeface="Arial"/>
                <a:ea typeface="Arial"/>
                <a:cs typeface="Arial"/>
                <a:sym typeface="Arial"/>
              </a:rPr>
              <a:t>8</a:t>
            </a:r>
            <a:endParaRPr lang="en" sz="2400" b="1" i="0" u="sng" strike="noStrike" cap="none" baseline="0" dirty="0">
              <a:solidFill>
                <a:srgbClr val="FF0000"/>
              </a:solidFill>
              <a:latin typeface="Arial"/>
              <a:ea typeface="Arial"/>
              <a:cs typeface="Arial"/>
              <a:sym typeface="Arial"/>
            </a:endParaRPr>
          </a:p>
          <a:p>
            <a:pPr marR="0" lvl="0" indent="457200" algn="l" rtl="0">
              <a:spcBef>
                <a:spcPts val="400"/>
              </a:spcBef>
              <a:buNone/>
            </a:pPr>
            <a:endParaRPr sz="2000" dirty="0">
              <a:solidFill>
                <a:schemeClr val="dk1"/>
              </a:solidFill>
              <a:latin typeface="Arial"/>
              <a:ea typeface="Arial"/>
              <a:cs typeface="Arial"/>
              <a:sym typeface="Arial"/>
            </a:endParaRPr>
          </a:p>
          <a:p>
            <a:pPr marL="457200" marR="0" lvl="0" indent="-355600" algn="l" rtl="0">
              <a:spcBef>
                <a:spcPts val="400"/>
              </a:spcBef>
              <a:buClr>
                <a:schemeClr val="dk1"/>
              </a:buClr>
              <a:buSzPct val="100000"/>
              <a:buFont typeface="Arial"/>
              <a:buChar char="●"/>
            </a:pPr>
            <a:r>
              <a:rPr lang="en" sz="2000" dirty="0">
                <a:solidFill>
                  <a:schemeClr val="dk1"/>
                </a:solidFill>
                <a:latin typeface="Arial"/>
                <a:ea typeface="Arial"/>
                <a:cs typeface="Arial"/>
                <a:sym typeface="Arial"/>
              </a:rPr>
              <a:t>Please use </a:t>
            </a:r>
            <a:r>
              <a:rPr lang="en" sz="2000" b="1" dirty="0">
                <a:solidFill>
                  <a:schemeClr val="dk1"/>
                </a:solidFill>
                <a:latin typeface="Arial"/>
                <a:ea typeface="Arial"/>
                <a:cs typeface="Arial"/>
                <a:sym typeface="Arial"/>
              </a:rPr>
              <a:t>Eclipse </a:t>
            </a:r>
            <a:r>
              <a:rPr lang="en" sz="2000" b="1" dirty="0" smtClean="0">
                <a:solidFill>
                  <a:schemeClr val="dk1"/>
                </a:solidFill>
                <a:latin typeface="Arial"/>
                <a:ea typeface="Arial"/>
                <a:cs typeface="Arial"/>
                <a:sym typeface="Arial"/>
              </a:rPr>
              <a:t>4.</a:t>
            </a:r>
            <a:r>
              <a:rPr lang="en-US" sz="2000" b="1" dirty="0" smtClean="0">
                <a:solidFill>
                  <a:schemeClr val="dk1"/>
                </a:solidFill>
                <a:latin typeface="Arial"/>
                <a:ea typeface="Arial"/>
                <a:cs typeface="Arial"/>
                <a:sym typeface="Arial"/>
              </a:rPr>
              <a:t>5 (Mars), “Eclipse for Java Developers”</a:t>
            </a:r>
            <a:endParaRPr lang="en-US" sz="2000"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604818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DEMO</a:t>
            </a:r>
            <a:endParaRPr lang="en-US" dirty="0">
              <a:solidFill>
                <a:schemeClr val="bg2"/>
              </a:solidFill>
            </a:endParaRPr>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en-US" dirty="0" smtClean="0"/>
              <a:t>Eclipse</a:t>
            </a:r>
          </a:p>
          <a:p>
            <a:pPr marL="457200" indent="-457200">
              <a:buFont typeface="Arial" panose="020B0604020202020204" pitchFamily="34" charset="0"/>
              <a:buChar char="•"/>
            </a:pPr>
            <a:r>
              <a:rPr lang="en-US" dirty="0" err="1" smtClean="0"/>
              <a:t>Git</a:t>
            </a:r>
            <a:r>
              <a:rPr lang="en-US" dirty="0" smtClean="0"/>
              <a:t> cloning</a:t>
            </a:r>
          </a:p>
        </p:txBody>
      </p:sp>
    </p:spTree>
    <p:extLst>
      <p:ext uri="{BB962C8B-B14F-4D97-AF65-F5344CB8AC3E}">
        <p14:creationId xmlns:p14="http://schemas.microsoft.com/office/powerpoint/2010/main" val="1763778612"/>
      </p:ext>
    </p:extLst>
  </p:cSld>
  <p:clrMapOvr>
    <a:masterClrMapping/>
  </p:clrMapOvr>
</p:sld>
</file>

<file path=ppt/theme/theme1.xml><?xml version="1.0" encoding="utf-8"?>
<a:theme xmlns:a="http://schemas.openxmlformats.org/drawingml/2006/main"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2033</Words>
  <Application>Microsoft Office PowerPoint</Application>
  <PresentationFormat>On-screen Show (4:3)</PresentationFormat>
  <Paragraphs>296</Paragraphs>
  <Slides>47</Slides>
  <Notes>44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khaki</vt:lpstr>
      <vt:lpstr>SECTION 2: HW3 Setup</vt:lpstr>
      <vt:lpstr>OUTLINE</vt:lpstr>
      <vt:lpstr>LINKS TO DETAILED SETUP AND USAGE INSTRUCTIONS</vt:lpstr>
      <vt:lpstr>331 VERSION CONTROL</vt:lpstr>
      <vt:lpstr>GIT BEST PRACTICES</vt:lpstr>
      <vt:lpstr>WHAT IS ECLIPSE?</vt:lpstr>
      <vt:lpstr>ECLIPSE SHORTCUTS</vt:lpstr>
      <vt:lpstr>ECLIPSE and Java</vt:lpstr>
      <vt:lpstr>DEMO</vt:lpstr>
      <vt:lpstr>DEVELOPMENT PROCESS</vt:lpstr>
      <vt:lpstr>HW 3</vt:lpstr>
      <vt:lpstr>DEMO</vt:lpstr>
      <vt:lpstr>Turning in HW3</vt:lpstr>
      <vt:lpstr>WHAT IS AN SSH CLIENT?</vt:lpstr>
      <vt:lpstr>PUTTY</vt:lpstr>
      <vt:lpstr>TERMINAL (LINUX, MAC)</vt:lpstr>
      <vt:lpstr>Ant Validate</vt:lpstr>
      <vt:lpstr>Ant Validate</vt:lpstr>
      <vt:lpstr>Ant Validate</vt:lpstr>
      <vt:lpstr>Ant Validate</vt:lpstr>
      <vt:lpstr>DEMO</vt:lpstr>
      <vt:lpstr>ECLIPSE DEBUGGING (if time)</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lpstr>ECLIPSE DEBUGGING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2: HW3 Setup</dc:title>
  <cp:lastModifiedBy>Justin Bare</cp:lastModifiedBy>
  <cp:revision>33</cp:revision>
  <dcterms:modified xsi:type="dcterms:W3CDTF">2016-01-14T07:25:24Z</dcterms:modified>
</cp:coreProperties>
</file>