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25" r:id="rId1"/>
  </p:sldMasterIdLst>
  <p:notesMasterIdLst>
    <p:notesMasterId r:id="rId33"/>
  </p:notesMasterIdLst>
  <p:sldIdLst>
    <p:sldId id="257" r:id="rId2"/>
    <p:sldId id="258" r:id="rId3"/>
    <p:sldId id="305" r:id="rId4"/>
    <p:sldId id="263" r:id="rId5"/>
    <p:sldId id="264" r:id="rId6"/>
    <p:sldId id="265" r:id="rId7"/>
    <p:sldId id="300" r:id="rId8"/>
    <p:sldId id="301" r:id="rId9"/>
    <p:sldId id="268" r:id="rId10"/>
    <p:sldId id="269" r:id="rId11"/>
    <p:sldId id="270" r:id="rId12"/>
    <p:sldId id="271" r:id="rId13"/>
    <p:sldId id="272" r:id="rId14"/>
    <p:sldId id="302" r:id="rId15"/>
    <p:sldId id="273" r:id="rId16"/>
    <p:sldId id="274" r:id="rId17"/>
    <p:sldId id="303" r:id="rId18"/>
    <p:sldId id="304" r:id="rId19"/>
    <p:sldId id="278" r:id="rId20"/>
    <p:sldId id="285" r:id="rId21"/>
    <p:sldId id="286" r:id="rId22"/>
    <p:sldId id="287" r:id="rId23"/>
    <p:sldId id="288" r:id="rId24"/>
    <p:sldId id="289" r:id="rId25"/>
    <p:sldId id="290" r:id="rId26"/>
    <p:sldId id="291" r:id="rId27"/>
    <p:sldId id="292" r:id="rId28"/>
    <p:sldId id="293" r:id="rId29"/>
    <p:sldId id="295" r:id="rId30"/>
    <p:sldId id="296" r:id="rId31"/>
    <p:sldId id="297" r:id="rId32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4A7D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BCE17B8-C4A4-4590-B9C0-9B869CF0DB0D}">
  <a:tblStyle styleId="{0BCE17B8-C4A4-4590-B9C0-9B869CF0DB0D}" styleName="Table_0">
    <a:wholeTbl>
      <a:tcTxStyle b="off" i="off">
        <a:font>
          <a:latin typeface="Franklin Gothic Book"/>
          <a:ea typeface="Franklin Gothic Book"/>
          <a:cs typeface="Franklin Gothic Book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DF6EC"/>
          </a:solidFill>
        </a:fill>
      </a:tcStyle>
    </a:wholeTbl>
    <a:band1H>
      <a:tcStyle>
        <a:tcBdr/>
        <a:fill>
          <a:solidFill>
            <a:srgbClr val="FBECD4"/>
          </a:solidFill>
        </a:fill>
      </a:tcStyle>
    </a:band1H>
    <a:band1V>
      <a:tcStyle>
        <a:tcBdr/>
        <a:fill>
          <a:solidFill>
            <a:srgbClr val="FBECD4"/>
          </a:solidFill>
        </a:fill>
      </a:tcStyle>
    </a:band1V>
    <a:lastCol>
      <a:tcTxStyle b="on" i="off">
        <a:font>
          <a:latin typeface="Franklin Gothic Book"/>
          <a:ea typeface="Franklin Gothic Book"/>
          <a:cs typeface="Franklin Gothic Book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Franklin Gothic Book"/>
          <a:ea typeface="Franklin Gothic Book"/>
          <a:cs typeface="Franklin Gothic Book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Franklin Gothic Book"/>
          <a:ea typeface="Franklin Gothic Book"/>
          <a:cs typeface="Franklin Gothic Book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Franklin Gothic Book"/>
          <a:ea typeface="Franklin Gothic Book"/>
          <a:cs typeface="Franklin Gothic Book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  <a:tblStyle styleId="{CED8E710-90C1-4F30-8741-30E55222BA7B}" styleName="Table_1">
    <a:wholeTbl>
      <a:tcTxStyle b="off" i="off">
        <a:font>
          <a:latin typeface="Franklin Gothic Book"/>
          <a:ea typeface="Franklin Gothic Book"/>
          <a:cs typeface="Franklin Gothic Book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DF6EC"/>
          </a:solidFill>
        </a:fill>
      </a:tcStyle>
    </a:wholeTbl>
    <a:band1H>
      <a:tcStyle>
        <a:tcBdr/>
        <a:fill>
          <a:solidFill>
            <a:srgbClr val="FBECD4"/>
          </a:solidFill>
        </a:fill>
      </a:tcStyle>
    </a:band1H>
    <a:band1V>
      <a:tcStyle>
        <a:tcBdr/>
        <a:fill>
          <a:solidFill>
            <a:srgbClr val="FBECD4"/>
          </a:solidFill>
        </a:fill>
      </a:tcStyle>
    </a:band1V>
    <a:lastCol>
      <a:tcTxStyle b="on" i="off">
        <a:font>
          <a:latin typeface="Franklin Gothic Book"/>
          <a:ea typeface="Franklin Gothic Book"/>
          <a:cs typeface="Franklin Gothic Book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Franklin Gothic Book"/>
          <a:ea typeface="Franklin Gothic Book"/>
          <a:cs typeface="Franklin Gothic Book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Franklin Gothic Book"/>
          <a:ea typeface="Franklin Gothic Book"/>
          <a:cs typeface="Franklin Gothic Book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Franklin Gothic Book"/>
          <a:ea typeface="Franklin Gothic Book"/>
          <a:cs typeface="Franklin Gothic Book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55717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8344884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4" name="Shape 2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4878140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71" name="Shape 2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875573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77" name="Shape 27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3611800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83" name="Shape 2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0908141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89" name="Shape 2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9098408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14" name="Shape 31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733223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Shape 3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64" name="Shape 3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65" name="Shape 36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4097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Shape 3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1" name="Shape 3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2006505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9" name="Shape 3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63152774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Shape 38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85" name="Shape 3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86" name="Shape 386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587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50690741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2" name="Shape 3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93" name="Shape 393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14773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Shape 3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9" name="Shape 3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00" name="Shape 400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07236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Shape 4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05" name="Shape 4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4708384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Shape 4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11" name="Shape 41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2012548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Shape 4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20" name="Shape 42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52753196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Shape 44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41" name="Shape 4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42" name="Shape 442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26886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Shape 4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47" name="Shape 44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38615881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Shape 4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53" name="Shape 45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1033529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0681862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Shape 17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1819060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Shape 1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1070904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2" name="Shape 21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118303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2" name="Shape 21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7722241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2" name="Shape 25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6789030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8" name="Shape 2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821834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5004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537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979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196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5995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62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938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536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419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181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794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0927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unit.org/apidocs/org/junit/Assert.html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courses.cs.washington.edu/courses/cse331/15sp/tools/editing-compiling.html#javadoc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subTitle" idx="1"/>
          </p:nvPr>
        </p:nvSpPr>
        <p:spPr>
          <a:xfrm>
            <a:off x="1068902" y="4297680"/>
            <a:ext cx="7480738" cy="18398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Font typeface="Noto Symbol"/>
              <a:buNone/>
            </a:pPr>
            <a:endParaRPr sz="2400" b="0" i="0" u="none" strike="noStrike" cap="none" baseline="0" dirty="0">
              <a:solidFill>
                <a:srgbClr val="44342A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0" marR="0" lvl="0" indent="0" algn="l" rtl="0">
              <a:spcBef>
                <a:spcPts val="52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600" b="0" i="0" u="none" strike="noStrike" cap="none" baseline="0" dirty="0" smtClean="0">
                <a:solidFill>
                  <a:schemeClr val="tx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Justin Bare</a:t>
            </a:r>
            <a:r>
              <a:rPr lang="en-US" sz="2600" b="0" i="0" u="none" strike="noStrike" cap="none" dirty="0" smtClean="0">
                <a:solidFill>
                  <a:schemeClr val="tx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and Deric Pang</a:t>
            </a:r>
            <a:endParaRPr lang="en-US" sz="2600" b="0" i="0" u="none" strike="noStrike" cap="none" baseline="0" dirty="0">
              <a:solidFill>
                <a:schemeClr val="tx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0" marR="0" lvl="0" indent="0" algn="l" rtl="0">
              <a:spcBef>
                <a:spcPts val="520"/>
              </a:spcBef>
              <a:buClr>
                <a:schemeClr val="accent1"/>
              </a:buClr>
              <a:buFont typeface="Noto Symbol"/>
              <a:buNone/>
            </a:pPr>
            <a:endParaRPr sz="2600" b="0" i="0" u="none" strike="noStrike" cap="none" baseline="0" dirty="0">
              <a:solidFill>
                <a:schemeClr val="tx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lvl="0">
              <a:spcBef>
                <a:spcPts val="520"/>
              </a:spcBef>
              <a:buSzPct val="25000"/>
            </a:pPr>
            <a:r>
              <a:rPr lang="en-US" sz="2000" b="0" i="0" u="none" strike="noStrike" cap="none" baseline="0" dirty="0">
                <a:solidFill>
                  <a:schemeClr val="tx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with material from </a:t>
            </a:r>
            <a:r>
              <a:rPr lang="en-US" sz="2000" cap="none" dirty="0">
                <a:solidFill>
                  <a:schemeClr val="tx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Erin </a:t>
            </a:r>
            <a:r>
              <a:rPr lang="en-US" sz="2000" cap="none" dirty="0" smtClean="0">
                <a:solidFill>
                  <a:schemeClr val="tx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Peach, </a:t>
            </a:r>
            <a:r>
              <a:rPr lang="en-US" sz="2000" cap="none" dirty="0">
                <a:solidFill>
                  <a:schemeClr val="tx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Nick </a:t>
            </a:r>
            <a:r>
              <a:rPr lang="en-US" sz="2000" cap="none" dirty="0" smtClean="0">
                <a:solidFill>
                  <a:schemeClr val="tx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Carney, </a:t>
            </a:r>
            <a:r>
              <a:rPr lang="en-US" sz="2000" cap="none" dirty="0">
                <a:solidFill>
                  <a:schemeClr val="tx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Vinod </a:t>
            </a:r>
            <a:r>
              <a:rPr lang="en-US" sz="2000" b="0" i="0" u="none" strike="noStrike" cap="none" baseline="0" dirty="0" err="1" smtClean="0">
                <a:solidFill>
                  <a:schemeClr val="tx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Rathnam</a:t>
            </a:r>
            <a:r>
              <a:rPr lang="en-US" sz="2000" b="0" i="0" u="none" strike="noStrike" cap="none" baseline="0" dirty="0" smtClean="0">
                <a:solidFill>
                  <a:schemeClr val="tx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, Alex </a:t>
            </a:r>
            <a:r>
              <a:rPr lang="en-US" sz="2000" b="0" i="0" u="none" strike="noStrike" cap="none" baseline="0" dirty="0" err="1">
                <a:solidFill>
                  <a:schemeClr val="tx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Mariakakis</a:t>
            </a:r>
            <a:r>
              <a:rPr lang="en-US" sz="2000" b="0" i="0" u="none" strike="noStrike" cap="none" baseline="0" dirty="0">
                <a:solidFill>
                  <a:schemeClr val="tx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, Krysta </a:t>
            </a:r>
            <a:r>
              <a:rPr lang="en-US" sz="2000" b="0" i="0" u="none" strike="noStrike" cap="none" baseline="0" dirty="0" err="1">
                <a:solidFill>
                  <a:schemeClr val="tx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Yousoufian</a:t>
            </a:r>
            <a:r>
              <a:rPr lang="en-US" sz="2000" b="0" i="0" u="none" strike="noStrike" cap="none" baseline="0" dirty="0">
                <a:solidFill>
                  <a:schemeClr val="tx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, Mike Ernst, Kellen Donohue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685800" y="838200"/>
            <a:ext cx="7772400" cy="2590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buClr>
                <a:schemeClr val="dk2"/>
              </a:buClr>
              <a:buSzPct val="25000"/>
              <a:buFont typeface="Source Sans Pro"/>
              <a:buNone/>
            </a:pPr>
            <a:r>
              <a:rPr lang="en-US" sz="6600" b="1" i="0" u="none" strike="noStrike" cap="none" baseline="0" dirty="0">
                <a:solidFill>
                  <a:schemeClr val="tx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Section 4:</a:t>
            </a:r>
            <a:r>
              <a:rPr lang="en-US" sz="6600" b="0" i="0" u="none" strike="noStrike" cap="none" baseline="0" dirty="0">
                <a:solidFill>
                  <a:schemeClr val="tx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/>
            </a:r>
            <a:br>
              <a:rPr lang="en-US" sz="6600" b="0" i="0" u="none" strike="noStrike" cap="none" baseline="0" dirty="0">
                <a:solidFill>
                  <a:schemeClr val="tx1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en-US" sz="5500" b="0" i="0" u="none" strike="noStrike" cap="none" baseline="0" dirty="0" smtClean="0">
                <a:solidFill>
                  <a:schemeClr val="tx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Graphs </a:t>
            </a:r>
            <a:r>
              <a:rPr lang="en-US" sz="5500" b="0" i="0" u="none" strike="noStrike" cap="none" baseline="0" dirty="0">
                <a:solidFill>
                  <a:schemeClr val="tx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and Testing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Souce Sans Pro"/>
              <a:buNone/>
            </a:pPr>
            <a:r>
              <a:rPr lang="en-US" sz="3600" b="0" i="0" u="none" strike="noStrike" cap="none" baseline="0">
                <a:solidFill>
                  <a:schemeClr val="dk2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A JUNIT TEST CLASS</a:t>
            </a:r>
          </a:p>
        </p:txBody>
      </p:sp>
      <p:sp>
        <p:nvSpPr>
          <p:cNvPr id="255" name="Shape 255"/>
          <p:cNvSpPr txBox="1">
            <a:spLocks noGrp="1"/>
          </p:cNvSpPr>
          <p:nvPr>
            <p:ph idx="1"/>
          </p:nvPr>
        </p:nvSpPr>
        <p:spPr>
          <a:xfrm>
            <a:off x="457200" y="1849121"/>
            <a:ext cx="8458200" cy="44094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14960" algn="l" rtl="0">
              <a:spcBef>
                <a:spcPts val="0"/>
              </a:spcBef>
              <a:buClr>
                <a:schemeClr val="accent1"/>
              </a:buClr>
              <a:buSzPct val="100000"/>
              <a:buFont typeface="Noto Symbol"/>
              <a:buChar char="✕"/>
            </a:pPr>
            <a:r>
              <a:rPr lang="en-US" sz="1800" b="0" i="0" u="none" strike="noStrike" cap="none" baseline="0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 method with </a:t>
            </a:r>
            <a:r>
              <a:rPr lang="en-US" sz="18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@Test</a:t>
            </a:r>
            <a:r>
              <a:rPr lang="en-US" sz="1800" b="0" i="0" u="none" strike="noStrike" cap="none" baseline="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n-US" sz="1800" b="0" i="0" u="none" strike="noStrike" cap="none" baseline="0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is flagged as a JUnit test</a:t>
            </a:r>
          </a:p>
          <a:p>
            <a:pPr marL="342900" marR="0" lvl="0" indent="-314960" algn="l" rtl="0">
              <a:spcBef>
                <a:spcPts val="640"/>
              </a:spcBef>
              <a:buClr>
                <a:schemeClr val="accent1"/>
              </a:buClr>
              <a:buSzPct val="100000"/>
              <a:buFont typeface="Noto Symbol"/>
              <a:buChar char="✕"/>
            </a:pPr>
            <a:r>
              <a:rPr lang="en-US" sz="1800" b="0" i="0" u="none" strike="noStrike" cap="none" baseline="0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All </a:t>
            </a:r>
            <a:r>
              <a:rPr lang="en-US" sz="18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@Test</a:t>
            </a:r>
            <a:r>
              <a:rPr lang="en-US" sz="1800" b="0" i="0" u="none" strike="noStrike" cap="none" baseline="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n-US" sz="1800" b="0" i="0" u="none" strike="noStrike" cap="none" baseline="0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methods run when JUnit runs</a:t>
            </a:r>
          </a:p>
          <a:p>
            <a:pPr marL="342900" marR="0" lvl="0" indent="-342900" algn="l" rtl="0">
              <a:lnSpc>
                <a:spcPct val="75000"/>
              </a:lnSpc>
              <a:spcBef>
                <a:spcPts val="400"/>
              </a:spcBef>
              <a:buClr>
                <a:schemeClr val="accent1"/>
              </a:buClr>
              <a:buSzPct val="25000"/>
              <a:buFont typeface="Noto Symbol"/>
              <a:buNone/>
            </a:pPr>
            <a:endParaRPr lang="en-US" sz="2000" b="0" i="0" u="none" strike="noStrike" cap="none" baseline="0" dirty="0" smtClean="0">
              <a:solidFill>
                <a:srgbClr val="40404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marR="0" lvl="0" indent="-342900" algn="l" rtl="0">
              <a:lnSpc>
                <a:spcPct val="75000"/>
              </a:lnSpc>
              <a:spcBef>
                <a:spcPts val="4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000" b="0" i="0" u="none" strike="noStrike" cap="none" baseline="0" dirty="0" smtClean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import </a:t>
            </a:r>
            <a:r>
              <a:rPr lang="en-US" sz="2000" b="0" i="0" u="none" strike="noStrike" cap="none" baseline="0" dirty="0" err="1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org.junit</a:t>
            </a:r>
            <a:r>
              <a:rPr lang="en-US" sz="2000" b="0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.*; </a:t>
            </a:r>
          </a:p>
          <a:p>
            <a:pPr marL="342900" marR="0" lvl="0" indent="-342900" algn="l" rtl="0">
              <a:lnSpc>
                <a:spcPct val="75000"/>
              </a:lnSpc>
              <a:spcBef>
                <a:spcPts val="4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000" b="0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import static </a:t>
            </a:r>
            <a:r>
              <a:rPr lang="en-US" sz="2000" b="0" i="0" u="none" strike="noStrike" cap="none" baseline="0" dirty="0" err="1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org.junit.Assert</a:t>
            </a:r>
            <a:r>
              <a:rPr lang="en-US" sz="2000" b="0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.*;</a:t>
            </a:r>
          </a:p>
          <a:p>
            <a:pPr marL="342900" marR="0" lvl="0" indent="-342900" algn="l" rtl="0">
              <a:lnSpc>
                <a:spcPct val="75000"/>
              </a:lnSpc>
              <a:spcBef>
                <a:spcPts val="400"/>
              </a:spcBef>
              <a:buClr>
                <a:schemeClr val="accent1"/>
              </a:buClr>
              <a:buFont typeface="Noto Symbol"/>
              <a:buNone/>
            </a:pPr>
            <a:endParaRPr sz="2000" b="0" i="0" u="none" strike="noStrike" cap="none" baseline="0" dirty="0">
              <a:solidFill>
                <a:srgbClr val="40404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marR="0" lvl="0" indent="-342900" algn="l" rtl="0">
              <a:lnSpc>
                <a:spcPct val="75000"/>
              </a:lnSpc>
              <a:spcBef>
                <a:spcPts val="4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000" b="0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public class </a:t>
            </a:r>
            <a:r>
              <a:rPr lang="en-US" sz="2000" b="0" i="0" u="none" strike="noStrike" cap="none" baseline="0" dirty="0" err="1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TestSuite</a:t>
            </a:r>
            <a:r>
              <a:rPr lang="en-US" sz="2000" b="0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</a:p>
          <a:p>
            <a:pPr marL="742950" marR="0" lvl="1" indent="-285750" algn="l" rtl="0">
              <a:lnSpc>
                <a:spcPct val="75000"/>
              </a:lnSpc>
              <a:spcBef>
                <a:spcPts val="32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1600" b="0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...</a:t>
            </a:r>
          </a:p>
          <a:p>
            <a:pPr marL="342900" marR="0" lvl="0" indent="-342900" algn="l" rtl="0">
              <a:lnSpc>
                <a:spcPct val="75000"/>
              </a:lnSpc>
              <a:spcBef>
                <a:spcPts val="4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000" b="0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</a:p>
          <a:p>
            <a:pPr marL="342900" marR="0" lvl="0" indent="-342900" algn="l" rtl="0">
              <a:lnSpc>
                <a:spcPct val="75000"/>
              </a:lnSpc>
              <a:spcBef>
                <a:spcPts val="4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000" b="1" i="0" u="none" strike="noStrike" cap="none" baseline="0" dirty="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-US" sz="2000" b="1" i="0" u="none" strike="noStrike" cap="none" baseline="0" dirty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@Test</a:t>
            </a:r>
          </a:p>
          <a:p>
            <a:pPr marL="342900" marR="0" lvl="0" indent="-342900" algn="l" rtl="0">
              <a:lnSpc>
                <a:spcPct val="75000"/>
              </a:lnSpc>
              <a:spcBef>
                <a:spcPts val="4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000" b="0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   public void TestName1() {</a:t>
            </a:r>
          </a:p>
          <a:p>
            <a:pPr marL="342900" marR="0" lvl="0" indent="-342900" algn="l" rtl="0">
              <a:lnSpc>
                <a:spcPct val="75000"/>
              </a:lnSpc>
              <a:spcBef>
                <a:spcPts val="4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000" b="0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       ...</a:t>
            </a:r>
          </a:p>
          <a:p>
            <a:pPr marL="342900" marR="0" lvl="0" indent="-342900" algn="l" rtl="0">
              <a:lnSpc>
                <a:spcPct val="75000"/>
              </a:lnSpc>
              <a:spcBef>
                <a:spcPts val="4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}</a:t>
            </a:r>
          </a:p>
          <a:p>
            <a:pPr marL="342900" marR="0" lvl="0" indent="-342900" algn="l" rtl="0">
              <a:lnSpc>
                <a:spcPct val="75000"/>
              </a:lnSpc>
              <a:spcBef>
                <a:spcPts val="4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Souce Sans Pro"/>
              <a:buNone/>
            </a:pPr>
            <a:r>
              <a:rPr lang="en-US" sz="3600" b="0" i="0" u="none" strike="noStrike" cap="none" baseline="0">
                <a:solidFill>
                  <a:schemeClr val="dk2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USING JUNIT ASSERTIONS</a:t>
            </a:r>
          </a:p>
        </p:txBody>
      </p:sp>
      <p:sp>
        <p:nvSpPr>
          <p:cNvPr id="261" name="Shape 261"/>
          <p:cNvSpPr txBox="1">
            <a:spLocks noGrp="1"/>
          </p:cNvSpPr>
          <p:nvPr>
            <p:ph idx="1"/>
          </p:nvPr>
        </p:nvSpPr>
        <p:spPr>
          <a:xfrm>
            <a:off x="457200" y="1737361"/>
            <a:ext cx="8686800" cy="47396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accent1"/>
              </a:buClr>
              <a:buSzPct val="70000"/>
              <a:buFont typeface="Noto Symbol"/>
              <a:buChar char="✕"/>
            </a:pPr>
            <a:r>
              <a:rPr lang="en-US" sz="3200" b="0" i="0" u="none" strike="noStrike" cap="none" baseline="0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Verifies that a value matches expectations</a:t>
            </a:r>
          </a:p>
          <a:p>
            <a:pPr marL="971550" marR="0" lvl="2" indent="-285750" algn="l" rtl="0">
              <a:spcBef>
                <a:spcPts val="480"/>
              </a:spcBef>
              <a:buClr>
                <a:schemeClr val="accent1"/>
              </a:buClr>
              <a:buSzPct val="70000"/>
              <a:buFont typeface="Noto Symbol"/>
              <a:buChar char="✕"/>
            </a:pPr>
            <a:r>
              <a:rPr lang="en-US" sz="2400" b="0" i="0" u="none" strike="noStrike" cap="none" baseline="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assertEquals</a:t>
            </a:r>
            <a:r>
              <a:rPr lang="en-US" sz="24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(42, </a:t>
            </a:r>
            <a:r>
              <a:rPr lang="en-US" sz="2400" b="0" i="0" u="none" strike="noStrike" cap="none" baseline="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meaningOfLife</a:t>
            </a:r>
            <a:r>
              <a:rPr lang="en-US" sz="24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());</a:t>
            </a:r>
          </a:p>
          <a:p>
            <a:pPr marL="971550" marR="0" lvl="2" indent="-285750" algn="l" rtl="0">
              <a:spcBef>
                <a:spcPts val="480"/>
              </a:spcBef>
              <a:buClr>
                <a:schemeClr val="accent1"/>
              </a:buClr>
              <a:buSzPct val="70000"/>
              <a:buFont typeface="Noto Symbol"/>
              <a:buChar char="✕"/>
            </a:pPr>
            <a:r>
              <a:rPr lang="en-US" sz="2400" b="0" i="0" u="none" strike="noStrike" cap="none" baseline="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assertTrue</a:t>
            </a:r>
            <a:r>
              <a:rPr lang="en-US" sz="24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2400" b="0" i="0" u="none" strike="noStrike" cap="none" baseline="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list.isEmpty</a:t>
            </a:r>
            <a:r>
              <a:rPr lang="en-US" sz="24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());</a:t>
            </a:r>
          </a:p>
          <a:p>
            <a:pPr marL="457200" marR="0" lvl="0" indent="-342900" algn="l" rtl="0">
              <a:spcBef>
                <a:spcPts val="640"/>
              </a:spcBef>
              <a:buClr>
                <a:schemeClr val="accent1"/>
              </a:buClr>
              <a:buSzPct val="70000"/>
              <a:buFont typeface="Noto Symbol"/>
              <a:buChar char="✕"/>
            </a:pPr>
            <a:r>
              <a:rPr lang="en-US" sz="3200" dirty="0" smtClean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If the assert </a:t>
            </a:r>
            <a:r>
              <a:rPr lang="en-US" sz="3200" b="0" i="0" u="none" strike="noStrike" cap="none" baseline="0" dirty="0" smtClean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fails:</a:t>
            </a:r>
            <a:endParaRPr lang="en-US" sz="3200" b="0" i="0" u="none" strike="noStrike" cap="none" baseline="0" dirty="0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731520" marR="0" lvl="1" indent="-350519" algn="l" rtl="0">
              <a:spcBef>
                <a:spcPts val="560"/>
              </a:spcBef>
              <a:buClr>
                <a:schemeClr val="accent1"/>
              </a:buClr>
              <a:buSzPct val="70000"/>
              <a:buFont typeface="Noto Symbol"/>
              <a:buChar char="+"/>
            </a:pPr>
            <a:r>
              <a:rPr lang="en-US" sz="2800" b="0" i="0" u="none" strike="noStrike" cap="none" baseline="0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Test immediately terminates</a:t>
            </a:r>
          </a:p>
          <a:p>
            <a:pPr marL="731520" marR="0" lvl="1" indent="-350519" algn="l" rtl="0">
              <a:spcBef>
                <a:spcPts val="560"/>
              </a:spcBef>
              <a:buClr>
                <a:schemeClr val="accent1"/>
              </a:buClr>
              <a:buSzPct val="70000"/>
              <a:buFont typeface="Noto Symbol"/>
              <a:buChar char="+"/>
            </a:pPr>
            <a:r>
              <a:rPr lang="en-US" sz="2800" b="0" i="0" u="none" strike="noStrike" cap="none" baseline="0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Other tests in the test class are still run as normal</a:t>
            </a:r>
          </a:p>
          <a:p>
            <a:pPr marL="731520" marR="0" lvl="1" indent="-350519" algn="l" rtl="0">
              <a:spcBef>
                <a:spcPts val="560"/>
              </a:spcBef>
              <a:buClr>
                <a:schemeClr val="accent1"/>
              </a:buClr>
              <a:buSzPct val="70000"/>
              <a:buFont typeface="Noto Symbol"/>
              <a:buChar char="+"/>
            </a:pPr>
            <a:r>
              <a:rPr lang="en-US" sz="2800" b="0" i="0" u="none" strike="noStrike" cap="none" baseline="0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Results show </a:t>
            </a:r>
            <a:r>
              <a:rPr lang="en-US" sz="2800" b="0" i="0" u="none" strike="noStrike" cap="none" baseline="0" dirty="0" smtClean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“details” </a:t>
            </a:r>
            <a:r>
              <a:rPr lang="en-US" sz="2800" b="0" i="0" u="none" strike="noStrike" cap="none" baseline="0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of failed </a:t>
            </a:r>
            <a:r>
              <a:rPr lang="en-US" sz="2800" b="0" i="0" u="none" strike="noStrike" cap="none" baseline="0" dirty="0" smtClean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tests </a:t>
            </a:r>
            <a:r>
              <a:rPr lang="en-US" sz="1400" dirty="0" smtClean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(</a:t>
            </a:r>
            <a:r>
              <a:rPr lang="en-US" sz="1400" b="0" i="0" u="none" strike="noStrike" cap="none" baseline="0" dirty="0" smtClean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We’ll</a:t>
            </a:r>
            <a:r>
              <a:rPr lang="en-US" sz="1400" b="0" i="0" u="none" strike="noStrike" cap="none" dirty="0" smtClean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get to this later)</a:t>
            </a:r>
            <a:endParaRPr lang="en-US" sz="1400" b="0" i="0" u="none" strike="noStrike" cap="none" baseline="0" dirty="0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Souce Sans Pro"/>
              <a:buNone/>
            </a:pPr>
            <a:r>
              <a:rPr lang="en-US" sz="3600" b="0" i="0" u="none" strike="noStrike" cap="none" baseline="0">
                <a:solidFill>
                  <a:schemeClr val="dk2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USING JUNIT ASSERTIONS</a:t>
            </a:r>
          </a:p>
        </p:txBody>
      </p:sp>
      <p:graphicFrame>
        <p:nvGraphicFramePr>
          <p:cNvPr id="267" name="Shape 267"/>
          <p:cNvGraphicFramePr/>
          <p:nvPr/>
        </p:nvGraphicFramePr>
        <p:xfrm>
          <a:off x="228600" y="1630679"/>
          <a:ext cx="8763000" cy="2926160"/>
        </p:xfrm>
        <a:graphic>
          <a:graphicData uri="http://schemas.openxmlformats.org/drawingml/2006/table">
            <a:tbl>
              <a:tblPr firstRow="1" bandRow="1">
                <a:noFill/>
                <a:tableStyleId>{0BCE17B8-C4A4-4590-B9C0-9B869CF0DB0D}</a:tableStyleId>
              </a:tblPr>
              <a:tblGrid>
                <a:gridCol w="4495800"/>
                <a:gridCol w="4267200"/>
              </a:tblGrid>
              <a:tr h="1746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9275B"/>
                        </a:buClr>
                        <a:buSzPct val="25000"/>
                        <a:buFont typeface="Souce Sans Pro"/>
                        <a:buNone/>
                      </a:pPr>
                      <a:r>
                        <a:rPr lang="en-US" sz="1800" b="1" i="0" u="none" strike="noStrike" cap="none" baseline="0" dirty="0">
                          <a:solidFill>
                            <a:schemeClr val="lt1"/>
                          </a:solidFill>
                          <a:latin typeface="Souce Sans Pro"/>
                          <a:ea typeface="Souce Sans Pro"/>
                          <a:cs typeface="Souce Sans Pro"/>
                          <a:sym typeface="Souce Sans Pro"/>
                        </a:rPr>
                        <a:t>Assertion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9275B"/>
                        </a:buClr>
                        <a:buSzPct val="25000"/>
                        <a:buFont typeface="Souce Sans Pro"/>
                        <a:buNone/>
                      </a:pPr>
                      <a:r>
                        <a:rPr lang="en-US" sz="1800" b="1" i="0" u="none" strike="noStrike" cap="none" baseline="0">
                          <a:solidFill>
                            <a:schemeClr val="lt1"/>
                          </a:solidFill>
                          <a:latin typeface="Souce Sans Pro"/>
                          <a:ea typeface="Souce Sans Pro"/>
                          <a:cs typeface="Souce Sans Pro"/>
                          <a:sym typeface="Souce Sans Pro"/>
                        </a:rPr>
                        <a:t>Case for failure</a:t>
                      </a:r>
                    </a:p>
                  </a:txBody>
                  <a:tcPr marL="91450" marR="91450" marT="45725" marB="45725"/>
                </a:tc>
              </a:tr>
              <a:tr h="1746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9275B"/>
                        </a:buClr>
                        <a:buSzPct val="25000"/>
                        <a:buFont typeface="Courier New"/>
                        <a:buNone/>
                      </a:pPr>
                      <a:r>
                        <a:rPr lang="en-US" sz="1700" u="none" strike="noStrike" cap="none" baseline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assertTrue(</a:t>
                      </a:r>
                      <a:r>
                        <a:rPr lang="en-US" sz="1800" u="none" strike="noStrike" cap="none" baseline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test</a:t>
                      </a:r>
                      <a:r>
                        <a:rPr lang="en-US" sz="1700" u="none" strike="noStrike" cap="none" baseline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)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9275B"/>
                        </a:buClr>
                        <a:buSzPct val="25000"/>
                        <a:buFont typeface="Souce Sans Pro"/>
                        <a:buNone/>
                      </a:pPr>
                      <a:r>
                        <a:rPr lang="en-US" sz="1800" u="none" strike="noStrike" cap="none" baseline="0" dirty="0">
                          <a:latin typeface="Souce Sans Pro"/>
                          <a:ea typeface="Souce Sans Pro"/>
                          <a:cs typeface="Souce Sans Pro"/>
                          <a:sym typeface="Souce Sans Pro"/>
                        </a:rPr>
                        <a:t>the </a:t>
                      </a:r>
                      <a:r>
                        <a:rPr lang="en-US" sz="1800" u="none" strike="noStrike" cap="none" baseline="0" dirty="0" err="1">
                          <a:latin typeface="Souce Sans Pro"/>
                          <a:ea typeface="Souce Sans Pro"/>
                          <a:cs typeface="Souce Sans Pro"/>
                          <a:sym typeface="Souce Sans Pro"/>
                        </a:rPr>
                        <a:t>boolean</a:t>
                      </a:r>
                      <a:r>
                        <a:rPr lang="en-US" sz="1800" u="none" strike="noStrike" cap="none" baseline="0" dirty="0">
                          <a:latin typeface="Souce Sans Pro"/>
                          <a:ea typeface="Souce Sans Pro"/>
                          <a:cs typeface="Souce Sans Pro"/>
                          <a:sym typeface="Souce Sans Pro"/>
                        </a:rPr>
                        <a:t> test is </a:t>
                      </a:r>
                      <a:r>
                        <a:rPr lang="en-US" sz="1700" u="none" strike="noStrike" cap="none" baseline="0" dirty="0">
                          <a:latin typeface="Souce Sans Pro"/>
                          <a:ea typeface="Souce Sans Pro"/>
                          <a:cs typeface="Souce Sans Pro"/>
                          <a:sym typeface="Souce Sans Pro"/>
                        </a:rPr>
                        <a:t>false</a:t>
                      </a:r>
                    </a:p>
                  </a:txBody>
                  <a:tcPr marL="91450" marR="91450" marT="45725" marB="45725"/>
                </a:tc>
              </a:tr>
              <a:tr h="1746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9275B"/>
                        </a:buClr>
                        <a:buSzPct val="25000"/>
                        <a:buFont typeface="Courier New"/>
                        <a:buNone/>
                      </a:pPr>
                      <a:r>
                        <a:rPr lang="en-US" sz="1700" u="none" strike="noStrike" cap="none" baseline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assertFalse(</a:t>
                      </a:r>
                      <a:r>
                        <a:rPr lang="en-US" sz="1800" u="none" strike="noStrike" cap="none" baseline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test</a:t>
                      </a:r>
                      <a:r>
                        <a:rPr lang="en-US" sz="1700" u="none" strike="noStrike" cap="none" baseline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)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9275B"/>
                        </a:buClr>
                        <a:buSzPct val="25000"/>
                        <a:buFont typeface="Souce Sans Pro"/>
                        <a:buNone/>
                      </a:pPr>
                      <a:r>
                        <a:rPr lang="en-US" sz="1800" u="none" strike="noStrike" cap="none" baseline="0">
                          <a:latin typeface="Souce Sans Pro"/>
                          <a:ea typeface="Souce Sans Pro"/>
                          <a:cs typeface="Souce Sans Pro"/>
                          <a:sym typeface="Souce Sans Pro"/>
                        </a:rPr>
                        <a:t>the boolean test is </a:t>
                      </a:r>
                      <a:r>
                        <a:rPr lang="en-US" sz="1700" u="none" strike="noStrike" cap="none" baseline="0">
                          <a:latin typeface="Souce Sans Pro"/>
                          <a:ea typeface="Souce Sans Pro"/>
                          <a:cs typeface="Souce Sans Pro"/>
                          <a:sym typeface="Souce Sans Pro"/>
                        </a:rPr>
                        <a:t>true</a:t>
                      </a:r>
                    </a:p>
                  </a:txBody>
                  <a:tcPr marL="91450" marR="91450" marT="45725" marB="45725"/>
                </a:tc>
              </a:tr>
              <a:tr h="1746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9275B"/>
                        </a:buClr>
                        <a:buSzPct val="25000"/>
                        <a:buFont typeface="Courier New"/>
                        <a:buNone/>
                      </a:pPr>
                      <a:r>
                        <a:rPr lang="en-US" sz="1700" u="none" strike="noStrike" cap="none" baseline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assertEquals(</a:t>
                      </a:r>
                      <a:r>
                        <a:rPr lang="en-US" sz="1800" u="none" strike="noStrike" cap="none" baseline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expected</a:t>
                      </a:r>
                      <a:r>
                        <a:rPr lang="en-US" sz="1700" u="none" strike="noStrike" cap="none" baseline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, </a:t>
                      </a:r>
                      <a:r>
                        <a:rPr lang="en-US" sz="1800" u="none" strike="noStrike" cap="none" baseline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actual</a:t>
                      </a:r>
                      <a:r>
                        <a:rPr lang="en-US" sz="1700" u="none" strike="noStrike" cap="none" baseline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)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9275B"/>
                        </a:buClr>
                        <a:buSzPct val="25000"/>
                        <a:buFont typeface="Souce Sans Pro"/>
                        <a:buNone/>
                      </a:pPr>
                      <a:r>
                        <a:rPr lang="en-US" sz="1800" u="none" strike="noStrike" cap="none" baseline="0">
                          <a:latin typeface="Souce Sans Pro"/>
                          <a:ea typeface="Souce Sans Pro"/>
                          <a:cs typeface="Souce Sans Pro"/>
                          <a:sym typeface="Souce Sans Pro"/>
                        </a:rPr>
                        <a:t>the values are not equal</a:t>
                      </a:r>
                    </a:p>
                  </a:txBody>
                  <a:tcPr marL="91450" marR="91450" marT="45725" marB="45725"/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9275B"/>
                        </a:buClr>
                        <a:buSzPct val="25000"/>
                        <a:buFont typeface="Courier New"/>
                        <a:buNone/>
                      </a:pPr>
                      <a:r>
                        <a:rPr lang="en-US" sz="1700" u="none" strike="noStrike" cap="none" baseline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assertSame(</a:t>
                      </a:r>
                      <a:r>
                        <a:rPr lang="en-US" sz="1800" u="none" strike="noStrike" cap="none" baseline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expected</a:t>
                      </a:r>
                      <a:r>
                        <a:rPr lang="en-US" sz="1700" u="none" strike="noStrike" cap="none" baseline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, </a:t>
                      </a:r>
                      <a:r>
                        <a:rPr lang="en-US" sz="1800" u="none" strike="noStrike" cap="none" baseline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actual</a:t>
                      </a:r>
                      <a:r>
                        <a:rPr lang="en-US" sz="1700" u="none" strike="noStrike" cap="none" baseline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)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9275B"/>
                        </a:buClr>
                        <a:buSzPct val="25000"/>
                        <a:buFont typeface="Souce Sans Pro"/>
                        <a:buNone/>
                      </a:pPr>
                      <a:r>
                        <a:rPr lang="en-US" sz="1800" u="none" strike="noStrike" cap="none" baseline="0">
                          <a:latin typeface="Souce Sans Pro"/>
                          <a:ea typeface="Souce Sans Pro"/>
                          <a:cs typeface="Souce Sans Pro"/>
                          <a:sym typeface="Souce Sans Pro"/>
                        </a:rPr>
                        <a:t>the values are not the same (by ==)</a:t>
                      </a:r>
                    </a:p>
                  </a:txBody>
                  <a:tcPr marL="91450" marR="91450" marT="45725" marB="45725"/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9275B"/>
                        </a:buClr>
                        <a:buSzPct val="25000"/>
                        <a:buFont typeface="Courier New"/>
                        <a:buNone/>
                      </a:pPr>
                      <a:r>
                        <a:rPr lang="en-US" sz="1700" u="none" strike="noStrike" cap="none" baseline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assertNotSame(</a:t>
                      </a:r>
                      <a:r>
                        <a:rPr lang="en-US" sz="1800" u="none" strike="noStrike" cap="none" baseline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expected</a:t>
                      </a:r>
                      <a:r>
                        <a:rPr lang="en-US" sz="1700" u="none" strike="noStrike" cap="none" baseline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, </a:t>
                      </a:r>
                      <a:r>
                        <a:rPr lang="en-US" sz="1800" u="none" strike="noStrike" cap="none" baseline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actual</a:t>
                      </a:r>
                      <a:r>
                        <a:rPr lang="en-US" sz="1700" u="none" strike="noStrike" cap="none" baseline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)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9275B"/>
                        </a:buClr>
                        <a:buSzPct val="25000"/>
                        <a:buFont typeface="Souce Sans Pro"/>
                        <a:buNone/>
                      </a:pPr>
                      <a:r>
                        <a:rPr lang="en-US" sz="1800" u="none" strike="noStrike" cap="none" baseline="0">
                          <a:latin typeface="Souce Sans Pro"/>
                          <a:ea typeface="Souce Sans Pro"/>
                          <a:cs typeface="Souce Sans Pro"/>
                          <a:sym typeface="Souce Sans Pro"/>
                        </a:rPr>
                        <a:t>the values are the same (by ==)</a:t>
                      </a:r>
                    </a:p>
                  </a:txBody>
                  <a:tcPr marL="91450" marR="91450" marT="45725" marB="45725"/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9275B"/>
                        </a:buClr>
                        <a:buSzPct val="25000"/>
                        <a:buFont typeface="Courier New"/>
                        <a:buNone/>
                      </a:pPr>
                      <a:r>
                        <a:rPr lang="en-US" sz="1700" u="none" strike="noStrike" cap="none" baseline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assertNull(</a:t>
                      </a:r>
                      <a:r>
                        <a:rPr lang="en-US" sz="1800" u="none" strike="noStrike" cap="none" baseline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value</a:t>
                      </a:r>
                      <a:r>
                        <a:rPr lang="en-US" sz="1700" u="none" strike="noStrike" cap="none" baseline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)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9275B"/>
                        </a:buClr>
                        <a:buSzPct val="25000"/>
                        <a:buFont typeface="Souce Sans Pro"/>
                        <a:buNone/>
                      </a:pPr>
                      <a:r>
                        <a:rPr lang="en-US" sz="1800" u="none" strike="noStrike" cap="none" baseline="0">
                          <a:latin typeface="Souce Sans Pro"/>
                          <a:ea typeface="Souce Sans Pro"/>
                          <a:cs typeface="Souce Sans Pro"/>
                          <a:sym typeface="Souce Sans Pro"/>
                        </a:rPr>
                        <a:t>the given value is not null</a:t>
                      </a:r>
                    </a:p>
                  </a:txBody>
                  <a:tcPr marL="91450" marR="91450" marT="45725" marB="45725"/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9275B"/>
                        </a:buClr>
                        <a:buSzPct val="25000"/>
                        <a:buFont typeface="Courier New"/>
                        <a:buNone/>
                      </a:pPr>
                      <a:r>
                        <a:rPr lang="en-US" sz="1700" u="none" strike="noStrike" cap="none" baseline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assertNotNull(</a:t>
                      </a:r>
                      <a:r>
                        <a:rPr lang="en-US" sz="1800" u="none" strike="noStrike" cap="none" baseline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value</a:t>
                      </a:r>
                      <a:r>
                        <a:rPr lang="en-US" sz="1700" u="none" strike="noStrike" cap="none" baseline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)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9275B"/>
                        </a:buClr>
                        <a:buSzPct val="25000"/>
                        <a:buFont typeface="Souce Sans Pro"/>
                        <a:buNone/>
                      </a:pPr>
                      <a:r>
                        <a:rPr lang="en-US" sz="1800" u="none" strike="noStrike" cap="none" baseline="0">
                          <a:latin typeface="Souce Sans Pro"/>
                          <a:ea typeface="Souce Sans Pro"/>
                          <a:cs typeface="Souce Sans Pro"/>
                          <a:sym typeface="Souce Sans Pro"/>
                        </a:rPr>
                        <a:t>the given value is null</a:t>
                      </a:r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  <p:sp>
        <p:nvSpPr>
          <p:cNvPr id="268" name="Shape 268"/>
          <p:cNvSpPr txBox="1"/>
          <p:nvPr/>
        </p:nvSpPr>
        <p:spPr>
          <a:xfrm>
            <a:off x="533400" y="4800600"/>
            <a:ext cx="8305799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82880" marR="0" lvl="0" indent="-182880" algn="l" rtl="0">
              <a:spcBef>
                <a:spcPts val="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en-US" sz="2400" b="0" i="0" u="none" strike="noStrike" cap="none" baseline="0" dirty="0">
                <a:solidFill>
                  <a:srgbClr val="7F7F7F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And others: </a:t>
            </a:r>
            <a:r>
              <a:rPr lang="en-US" sz="2000" b="0" i="0" u="sng" strike="noStrike" cap="none" baseline="0" dirty="0">
                <a:solidFill>
                  <a:schemeClr val="hlink"/>
                </a:solidFill>
                <a:latin typeface="Souce Sans Pro"/>
                <a:ea typeface="Souce Sans Pro"/>
                <a:cs typeface="Souce Sans Pro"/>
                <a:sym typeface="Souce Sans Pro"/>
                <a:hlinkClick r:id="rId3"/>
              </a:rPr>
              <a:t>http://www.junit.org/apidocs/org/junit/Assert.html</a:t>
            </a:r>
          </a:p>
          <a:p>
            <a:pPr marL="182880" marR="0" lvl="0" indent="-182880" algn="l" rtl="0">
              <a:spcBef>
                <a:spcPts val="48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en-US" sz="2400" b="0" i="0" u="none" strike="noStrike" cap="none" baseline="0" dirty="0">
                <a:solidFill>
                  <a:srgbClr val="7F7F7F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Each method can also be passed a string to display if it fails:</a:t>
            </a:r>
          </a:p>
          <a:p>
            <a:pPr marL="457200" marR="0" lvl="1" indent="-190500" algn="l" rtl="0">
              <a:spcBef>
                <a:spcPts val="4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en-US" sz="2000" b="0" i="0" u="none" strike="noStrike" cap="none" baseline="0" dirty="0" err="1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assertEquals</a:t>
            </a:r>
            <a:r>
              <a:rPr lang="en-US" sz="2000" b="0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("message", expected, actual)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Souce Sans Pro"/>
              <a:buNone/>
            </a:pPr>
            <a:r>
              <a:rPr lang="en-US" sz="3600" b="0" i="0" u="none" strike="noStrike" cap="none" baseline="0">
                <a:solidFill>
                  <a:schemeClr val="dk2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CHECKING FOR EXCEPTIONS</a:t>
            </a:r>
          </a:p>
        </p:txBody>
      </p:sp>
      <p:sp>
        <p:nvSpPr>
          <p:cNvPr id="274" name="Shape 274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  <a:buSzPct val="68833"/>
              <a:buFont typeface="Noto Symbol"/>
              <a:buChar char="✕"/>
            </a:pPr>
            <a:r>
              <a:rPr lang="en-US" sz="2950" b="0" i="0" u="none" strike="noStrike" cap="none" baseline="0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Verify that a method throws an exception when it </a:t>
            </a:r>
            <a:r>
              <a:rPr lang="en-US" sz="2950" b="0" i="0" u="none" strike="noStrike" cap="none" baseline="0" dirty="0" smtClean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should:</a:t>
            </a:r>
          </a:p>
          <a:p>
            <a:pPr marL="635508" lvl="1" indent="-342900">
              <a:lnSpc>
                <a:spcPct val="80000"/>
              </a:lnSpc>
              <a:spcBef>
                <a:spcPts val="590"/>
              </a:spcBef>
              <a:buSzPct val="68833"/>
              <a:buFont typeface="Noto Symbol"/>
              <a:buChar char="✕"/>
            </a:pPr>
            <a:r>
              <a:rPr lang="en-US" sz="2750" b="0" i="0" u="none" strike="noStrike" cap="none" baseline="0" dirty="0" smtClean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Passes </a:t>
            </a:r>
            <a:r>
              <a:rPr lang="en-US" sz="2750" b="0" i="0" u="none" strike="noStrike" cap="none" baseline="0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if specified exception is thrown, fails otherwise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90"/>
              </a:spcBef>
              <a:buClr>
                <a:schemeClr val="accent1"/>
              </a:buClr>
              <a:buSzPct val="68833"/>
              <a:buFont typeface="Noto Symbol"/>
              <a:buChar char="✕"/>
            </a:pPr>
            <a:r>
              <a:rPr lang="en-US" sz="2950" b="0" i="0" u="none" strike="noStrike" cap="none" baseline="0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Only time it’s OK to write a test without a form of </a:t>
            </a:r>
            <a:r>
              <a:rPr lang="en-US" sz="29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asserts</a:t>
            </a:r>
          </a:p>
          <a:p>
            <a:pPr marL="0" marR="0" lvl="0" indent="0" algn="l" rtl="0">
              <a:lnSpc>
                <a:spcPct val="80000"/>
              </a:lnSpc>
              <a:spcBef>
                <a:spcPts val="259"/>
              </a:spcBef>
              <a:buClr>
                <a:schemeClr val="accent1"/>
              </a:buClr>
              <a:buFont typeface="Noto Symbol"/>
              <a:buNone/>
            </a:pPr>
            <a:endParaRPr sz="1300" b="0" i="0" u="none" strike="noStrike" cap="none" baseline="0" dirty="0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68580" marR="0" lvl="0" indent="-5080" algn="l" rtl="0">
              <a:lnSpc>
                <a:spcPct val="80000"/>
              </a:lnSpc>
              <a:spcBef>
                <a:spcPts val="37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1850" b="1" i="0" u="none" strike="noStrike" cap="none" baseline="0" dirty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@Test(expected=</a:t>
            </a:r>
            <a:r>
              <a:rPr lang="en-US" sz="1850" b="1" i="0" u="none" strike="noStrike" cap="none" baseline="0" dirty="0" err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IndexOutOfBoundsException.class</a:t>
            </a:r>
            <a:r>
              <a:rPr lang="en-US" sz="1850" b="1" i="0" u="none" strike="noStrike" cap="none" baseline="0" dirty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</a:p>
          <a:p>
            <a:pPr marL="68580" marR="0" lvl="0" indent="-5080" algn="l" rtl="0">
              <a:lnSpc>
                <a:spcPct val="80000"/>
              </a:lnSpc>
              <a:spcBef>
                <a:spcPts val="37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18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public void </a:t>
            </a:r>
            <a:r>
              <a:rPr lang="en-US" sz="1850" b="0" i="0" u="none" strike="noStrike" cap="none" baseline="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testGetEmptyList</a:t>
            </a:r>
            <a:r>
              <a:rPr lang="en-US" sz="18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() {</a:t>
            </a:r>
          </a:p>
          <a:p>
            <a:pPr marL="68580" marR="0" lvl="0" indent="-5080" algn="l" rtl="0">
              <a:lnSpc>
                <a:spcPct val="80000"/>
              </a:lnSpc>
              <a:spcBef>
                <a:spcPts val="37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18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List&lt;String&gt; list = new </a:t>
            </a:r>
            <a:r>
              <a:rPr lang="en-US" sz="1850" b="0" i="0" u="none" strike="noStrike" cap="none" baseline="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ArrayList</a:t>
            </a:r>
            <a:r>
              <a:rPr lang="en-US" sz="18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&lt;String&gt;();</a:t>
            </a:r>
          </a:p>
          <a:p>
            <a:pPr marL="68580" marR="0" lvl="0" indent="-5080" algn="l" rtl="0">
              <a:lnSpc>
                <a:spcPct val="80000"/>
              </a:lnSpc>
              <a:spcBef>
                <a:spcPts val="37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18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50" b="0" i="0" u="none" strike="noStrike" cap="none" baseline="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list.get</a:t>
            </a:r>
            <a:r>
              <a:rPr lang="en-US" sz="18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(0);</a:t>
            </a:r>
          </a:p>
          <a:p>
            <a:pPr marL="68580" marR="0" lvl="0" indent="-5080" algn="l" rtl="0">
              <a:lnSpc>
                <a:spcPct val="80000"/>
              </a:lnSpc>
              <a:spcBef>
                <a:spcPts val="37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18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marL="342900" marR="0" lvl="0" indent="-211328" algn="l" rtl="0">
              <a:lnSpc>
                <a:spcPct val="80000"/>
              </a:lnSpc>
              <a:spcBef>
                <a:spcPts val="592"/>
              </a:spcBef>
              <a:buClr>
                <a:schemeClr val="accent1"/>
              </a:buClr>
              <a:buFont typeface="Noto Symbol"/>
              <a:buNone/>
            </a:pPr>
            <a:endParaRPr sz="2950" b="0" i="0" u="none" strike="noStrike" cap="none" baseline="0" dirty="0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630238" algn="l"/>
              </a:tabLst>
            </a:pPr>
            <a:r>
              <a:rPr lang="en-US" sz="3600" dirty="0" smtClean="0">
                <a:solidFill>
                  <a:schemeClr val="tx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“But don’t </a:t>
            </a:r>
            <a:r>
              <a:rPr lang="en-US" sz="3600" dirty="0">
                <a:solidFill>
                  <a:schemeClr val="tx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I need to create a list before checking if I’ve successfully added to it?”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55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Souce Sans Pro"/>
              <a:buNone/>
            </a:pPr>
            <a:r>
              <a:rPr lang="en-US" sz="3600" b="0" i="0" u="none" strike="noStrike" cap="none" baseline="0">
                <a:solidFill>
                  <a:schemeClr val="dk2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SETUP AND TEARDOWN</a:t>
            </a:r>
          </a:p>
        </p:txBody>
      </p:sp>
      <p:sp>
        <p:nvSpPr>
          <p:cNvPr id="280" name="Shape 280"/>
          <p:cNvSpPr txBox="1">
            <a:spLocks noGrp="1"/>
          </p:cNvSpPr>
          <p:nvPr>
            <p:ph idx="1"/>
          </p:nvPr>
        </p:nvSpPr>
        <p:spPr>
          <a:xfrm>
            <a:off x="822959" y="1828800"/>
            <a:ext cx="7543801" cy="404029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accent1"/>
              </a:buClr>
              <a:buSzPct val="70000"/>
              <a:buFont typeface="Noto Symbol"/>
              <a:buChar char="✕"/>
            </a:pPr>
            <a:r>
              <a:rPr lang="en-US" sz="2200" b="0" i="0" u="none" strike="noStrike" cap="none" baseline="0" dirty="0" smtClean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Methods </a:t>
            </a:r>
            <a:r>
              <a:rPr lang="en-US" sz="2200" b="0" i="0" u="none" strike="noStrike" cap="none" baseline="0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to run before/after each test case method is called</a:t>
            </a:r>
            <a:r>
              <a:rPr lang="en-US" sz="2200" b="0" i="0" u="none" strike="noStrike" cap="none" baseline="0" dirty="0" smtClean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:</a:t>
            </a:r>
            <a:endParaRPr sz="900" b="0" i="0" u="none" strike="noStrike" cap="none" baseline="0" dirty="0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742950" marR="0" lvl="1" indent="-285750" algn="l" rtl="0">
              <a:lnSpc>
                <a:spcPct val="80000"/>
              </a:lnSpc>
              <a:spcBef>
                <a:spcPts val="48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400" b="1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-US" sz="2400" b="1" i="0" u="none" strike="noStrike" cap="none" baseline="0" dirty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@Before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48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400" b="0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   public void name() { ... }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48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400" b="1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-US" sz="2400" b="1" i="0" u="none" strike="noStrike" cap="none" baseline="0" dirty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@After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48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400" b="0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   public void name() { ... </a:t>
            </a:r>
            <a:r>
              <a:rPr lang="en-US" sz="2400" b="0" i="0" u="none" strike="noStrike" cap="none" baseline="0" dirty="0" smtClean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2800" b="0" i="0" u="none" strike="noStrike" cap="none" baseline="0" dirty="0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40"/>
              </a:spcBef>
              <a:buClr>
                <a:schemeClr val="accent1"/>
              </a:buClr>
              <a:buSzPct val="70000"/>
              <a:buFont typeface="Noto Symbol"/>
              <a:buChar char="✕"/>
            </a:pPr>
            <a:r>
              <a:rPr lang="en-US" sz="2200" b="0" i="0" u="none" strike="noStrike" cap="none" baseline="0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Methods to run once before/after the entire test class runs</a:t>
            </a:r>
            <a:r>
              <a:rPr lang="en-US" sz="2200" b="0" i="0" u="none" strike="noStrike" cap="none" baseline="0" dirty="0" smtClean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:</a:t>
            </a:r>
            <a:endParaRPr sz="900" b="0" i="0" u="none" strike="noStrike" cap="none" baseline="0" dirty="0">
              <a:solidFill>
                <a:srgbClr val="40404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742950" marR="0" lvl="1" indent="-285750" algn="l" rtl="0">
              <a:lnSpc>
                <a:spcPct val="80000"/>
              </a:lnSpc>
              <a:spcBef>
                <a:spcPts val="48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400" b="1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-US" sz="2400" b="1" i="0" u="none" strike="noStrike" cap="none" baseline="0" dirty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@</a:t>
            </a:r>
            <a:r>
              <a:rPr lang="en-US" sz="2400" b="1" i="0" u="none" strike="noStrike" cap="none" baseline="0" dirty="0" err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BeforeClass</a:t>
            </a:r>
            <a:endParaRPr lang="en-US" sz="2400" b="1" i="0" u="none" strike="noStrike" cap="none" baseline="0" dirty="0">
              <a:solidFill>
                <a:srgbClr val="C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742950" marR="0" lvl="1" indent="-285750" algn="l" rtl="0">
              <a:lnSpc>
                <a:spcPct val="80000"/>
              </a:lnSpc>
              <a:spcBef>
                <a:spcPts val="48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400" b="0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   public </a:t>
            </a:r>
            <a:r>
              <a:rPr lang="en-US" sz="2400" b="1" i="0" u="none" strike="noStrike" cap="none" baseline="0" dirty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static</a:t>
            </a:r>
            <a:r>
              <a:rPr lang="en-US" sz="2400" b="0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void name() { ... }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48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400" b="1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-US" sz="2400" b="1" i="0" u="none" strike="noStrike" cap="none" baseline="0" dirty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@</a:t>
            </a:r>
            <a:r>
              <a:rPr lang="en-US" sz="2400" b="1" i="0" u="none" strike="noStrike" cap="none" baseline="0" dirty="0" err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AfterClass</a:t>
            </a:r>
            <a:endParaRPr lang="en-US" sz="2400" b="1" i="0" u="none" strike="noStrike" cap="none" baseline="0" dirty="0">
              <a:solidFill>
                <a:srgbClr val="C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742950" marR="0" lvl="1" indent="-285750" algn="l" rtl="0">
              <a:lnSpc>
                <a:spcPct val="80000"/>
              </a:lnSpc>
              <a:spcBef>
                <a:spcPts val="48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400" b="0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   public </a:t>
            </a:r>
            <a:r>
              <a:rPr lang="en-US" sz="2400" b="1" i="0" u="none" strike="noStrike" cap="none" baseline="0" dirty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static</a:t>
            </a:r>
            <a:r>
              <a:rPr lang="en-US" sz="2400" b="0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void name() { ... }</a:t>
            </a:r>
          </a:p>
          <a:p>
            <a:pPr marL="342900" marR="0" lvl="0" indent="-245109" algn="l" rtl="0">
              <a:lnSpc>
                <a:spcPct val="80000"/>
              </a:lnSpc>
              <a:spcBef>
                <a:spcPts val="440"/>
              </a:spcBef>
              <a:buClr>
                <a:schemeClr val="accent1"/>
              </a:buClr>
              <a:buFont typeface="Noto Symbol"/>
              <a:buNone/>
            </a:pPr>
            <a:endParaRPr sz="2200" b="0" i="0" u="none" strike="noStrike" cap="none" baseline="0" dirty="0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hape 28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Souce Sans Pro"/>
              <a:buNone/>
            </a:pPr>
            <a:r>
              <a:rPr lang="en-US" sz="3600" b="0" i="0" u="none" strike="noStrike" cap="none" baseline="0">
                <a:solidFill>
                  <a:schemeClr val="dk2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SETUP AND TEARDOWN</a:t>
            </a:r>
          </a:p>
        </p:txBody>
      </p:sp>
      <p:sp>
        <p:nvSpPr>
          <p:cNvPr id="286" name="Shape 286"/>
          <p:cNvSpPr txBox="1">
            <a:spLocks noGrp="1"/>
          </p:cNvSpPr>
          <p:nvPr>
            <p:ph idx="1"/>
          </p:nvPr>
        </p:nvSpPr>
        <p:spPr>
          <a:xfrm>
            <a:off x="457200" y="1737361"/>
            <a:ext cx="8229600" cy="4368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75000"/>
              </a:lnSpc>
              <a:spcBef>
                <a:spcPts val="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19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public class Example { </a:t>
            </a:r>
          </a:p>
          <a:p>
            <a:pPr marL="0" marR="0" lvl="0" indent="0" algn="l" rtl="0">
              <a:lnSpc>
                <a:spcPct val="75000"/>
              </a:lnSpc>
              <a:spcBef>
                <a:spcPts val="4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19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List empty;</a:t>
            </a:r>
          </a:p>
          <a:p>
            <a:pPr marL="0" marR="0" lvl="0" indent="0" algn="l" rtl="0">
              <a:lnSpc>
                <a:spcPct val="75000"/>
              </a:lnSpc>
              <a:spcBef>
                <a:spcPts val="4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19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</a:p>
          <a:p>
            <a:pPr marL="0" marR="0" lvl="0" indent="0" algn="l" rtl="0">
              <a:lnSpc>
                <a:spcPct val="75000"/>
              </a:lnSpc>
              <a:spcBef>
                <a:spcPts val="4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19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1900" b="1" i="0" u="none" strike="noStrike" cap="none" baseline="0" dirty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@Before </a:t>
            </a:r>
          </a:p>
          <a:p>
            <a:pPr marL="0" marR="0" lvl="0" indent="0" algn="l" rtl="0">
              <a:lnSpc>
                <a:spcPct val="75000"/>
              </a:lnSpc>
              <a:spcBef>
                <a:spcPts val="4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19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public void initialize() { </a:t>
            </a:r>
          </a:p>
          <a:p>
            <a:pPr marL="0" marR="0" lvl="0" indent="0" algn="l" rtl="0">
              <a:lnSpc>
                <a:spcPct val="75000"/>
              </a:lnSpc>
              <a:spcBef>
                <a:spcPts val="4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19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empty = new </a:t>
            </a:r>
            <a:r>
              <a:rPr lang="en-US" sz="1900" b="0" i="0" u="none" strike="noStrike" cap="none" baseline="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ArrayList</a:t>
            </a:r>
            <a:r>
              <a:rPr lang="en-US" sz="19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(); </a:t>
            </a:r>
          </a:p>
          <a:p>
            <a:pPr marL="0" marR="0" lvl="0" indent="0" algn="l" rtl="0">
              <a:lnSpc>
                <a:spcPct val="75000"/>
              </a:lnSpc>
              <a:spcBef>
                <a:spcPts val="4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19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} </a:t>
            </a:r>
          </a:p>
          <a:p>
            <a:pPr marL="0" marR="0" lvl="0" indent="0" algn="l" rtl="0">
              <a:lnSpc>
                <a:spcPct val="75000"/>
              </a:lnSpc>
              <a:spcBef>
                <a:spcPts val="4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19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1900" b="1" i="0" u="none" strike="noStrike" cap="none" baseline="0" dirty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@Test </a:t>
            </a:r>
          </a:p>
          <a:p>
            <a:pPr marL="0" marR="0" lvl="0" indent="0" algn="l" rtl="0">
              <a:lnSpc>
                <a:spcPct val="75000"/>
              </a:lnSpc>
              <a:spcBef>
                <a:spcPts val="4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19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public void size() { </a:t>
            </a:r>
          </a:p>
          <a:p>
            <a:pPr marL="0" marR="0" lvl="0" indent="0" algn="l" rtl="0">
              <a:lnSpc>
                <a:spcPct val="75000"/>
              </a:lnSpc>
              <a:spcBef>
                <a:spcPts val="4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19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... </a:t>
            </a:r>
          </a:p>
          <a:p>
            <a:pPr marL="0" marR="0" lvl="0" indent="0" algn="l" rtl="0">
              <a:lnSpc>
                <a:spcPct val="75000"/>
              </a:lnSpc>
              <a:spcBef>
                <a:spcPts val="4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19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}</a:t>
            </a:r>
          </a:p>
          <a:p>
            <a:pPr marL="0" marR="0" lvl="0" indent="0" algn="l" rtl="0">
              <a:lnSpc>
                <a:spcPct val="75000"/>
              </a:lnSpc>
              <a:spcBef>
                <a:spcPts val="4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1900" b="1" i="0" u="none" strike="noStrike" cap="none" baseline="0" dirty="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1900" b="1" i="0" u="none" strike="noStrike" cap="none" baseline="0" dirty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@Test </a:t>
            </a:r>
          </a:p>
          <a:p>
            <a:pPr marL="0" marR="0" lvl="0" indent="0" algn="l" rtl="0">
              <a:lnSpc>
                <a:spcPct val="75000"/>
              </a:lnSpc>
              <a:spcBef>
                <a:spcPts val="4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19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public void remove() { </a:t>
            </a:r>
          </a:p>
          <a:p>
            <a:pPr marL="0" marR="0" lvl="0" indent="0" algn="l" rtl="0">
              <a:lnSpc>
                <a:spcPct val="75000"/>
              </a:lnSpc>
              <a:spcBef>
                <a:spcPts val="4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19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... </a:t>
            </a:r>
          </a:p>
          <a:p>
            <a:pPr marL="0" marR="0" lvl="0" indent="0" algn="l" rtl="0">
              <a:lnSpc>
                <a:spcPct val="75000"/>
              </a:lnSpc>
              <a:spcBef>
                <a:spcPts val="4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19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}</a:t>
            </a:r>
          </a:p>
          <a:p>
            <a:pPr marL="0" marR="0" lvl="0" indent="0" algn="l" rtl="0">
              <a:lnSpc>
                <a:spcPct val="75000"/>
              </a:lnSpc>
              <a:spcBef>
                <a:spcPts val="4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19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2241" y="4492646"/>
            <a:ext cx="9144000" cy="1227328"/>
          </a:xfrm>
        </p:spPr>
        <p:txBody>
          <a:bodyPr/>
          <a:lstStyle/>
          <a:p>
            <a:r>
              <a:rPr lang="en-US" dirty="0" smtClean="0"/>
              <a:t>Test Writing Etiquette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281" y="37380"/>
            <a:ext cx="3675199" cy="428773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444" t="43791" b="39447"/>
          <a:stretch/>
        </p:blipFill>
        <p:spPr>
          <a:xfrm>
            <a:off x="5742343" y="1179470"/>
            <a:ext cx="3028096" cy="2003552"/>
          </a:xfrm>
          <a:prstGeom prst="rect">
            <a:avLst/>
          </a:prstGeom>
        </p:spPr>
      </p:pic>
      <p:sp>
        <p:nvSpPr>
          <p:cNvPr id="9" name="Right Arrow 8"/>
          <p:cNvSpPr/>
          <p:nvPr/>
        </p:nvSpPr>
        <p:spPr>
          <a:xfrm>
            <a:off x="4498159" y="1930400"/>
            <a:ext cx="944880" cy="5994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57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Rules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1. Don’t Repeat Yourself</a:t>
            </a:r>
          </a:p>
          <a:p>
            <a:pPr lvl="1"/>
            <a:r>
              <a:rPr lang="en-US" sz="2800" dirty="0" smtClean="0"/>
              <a:t>Use constants and helper methods</a:t>
            </a:r>
          </a:p>
          <a:p>
            <a:r>
              <a:rPr lang="en-US" sz="3200" dirty="0" smtClean="0"/>
              <a:t>2. Be Descriptive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ea typeface="Source Sans Pro"/>
                <a:cs typeface="Source Sans Pro"/>
                <a:sym typeface="Source Sans Pro"/>
              </a:rPr>
              <a:t>Take advantage of </a:t>
            </a:r>
            <a:r>
              <a:rPr lang="en-US" sz="2800" dirty="0">
                <a:solidFill>
                  <a:schemeClr val="tx1"/>
                </a:solidFill>
                <a:ea typeface="Courier New"/>
                <a:cs typeface="Courier New"/>
                <a:sym typeface="Courier New"/>
              </a:rPr>
              <a:t>message</a:t>
            </a:r>
            <a:r>
              <a:rPr lang="en-US" sz="2800" dirty="0">
                <a:solidFill>
                  <a:schemeClr val="tx1"/>
                </a:solidFill>
                <a:ea typeface="Source Sans Pro"/>
                <a:cs typeface="Source Sans Pro"/>
                <a:sym typeface="Source Sans Pro"/>
              </a:rPr>
              <a:t>, </a:t>
            </a:r>
            <a:r>
              <a:rPr lang="en-US" sz="2800" dirty="0">
                <a:solidFill>
                  <a:schemeClr val="tx1"/>
                </a:solidFill>
                <a:ea typeface="Courier New"/>
                <a:cs typeface="Courier New"/>
                <a:sym typeface="Courier New"/>
              </a:rPr>
              <a:t>expected</a:t>
            </a:r>
            <a:r>
              <a:rPr lang="en-US" sz="2800" dirty="0">
                <a:solidFill>
                  <a:schemeClr val="tx1"/>
                </a:solidFill>
                <a:ea typeface="Source Sans Pro"/>
                <a:cs typeface="Source Sans Pro"/>
                <a:sym typeface="Source Sans Pro"/>
              </a:rPr>
              <a:t>, and </a:t>
            </a:r>
            <a:r>
              <a:rPr lang="en-US" sz="2800" dirty="0">
                <a:solidFill>
                  <a:schemeClr val="tx1"/>
                </a:solidFill>
                <a:ea typeface="Courier New"/>
                <a:cs typeface="Courier New"/>
                <a:sym typeface="Courier New"/>
              </a:rPr>
              <a:t>actual</a:t>
            </a:r>
            <a:r>
              <a:rPr lang="en-US" sz="2800" dirty="0">
                <a:solidFill>
                  <a:schemeClr val="tx1"/>
                </a:solidFill>
                <a:ea typeface="Source Sans Pro"/>
                <a:cs typeface="Source Sans Pro"/>
                <a:sym typeface="Source Sans Pro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ea typeface="Source Sans Pro"/>
                <a:cs typeface="Source Sans Pro"/>
                <a:sym typeface="Source Sans Pro"/>
              </a:rPr>
              <a:t>values</a:t>
            </a:r>
            <a:endParaRPr lang="en-US" sz="3000" dirty="0" smtClean="0">
              <a:solidFill>
                <a:schemeClr val="tx1"/>
              </a:solidFill>
            </a:endParaRPr>
          </a:p>
          <a:p>
            <a:r>
              <a:rPr lang="en-US" sz="3200" dirty="0" smtClean="0"/>
              <a:t>3. Keep Tests Small</a:t>
            </a:r>
          </a:p>
          <a:p>
            <a:pPr lvl="1"/>
            <a:r>
              <a:rPr lang="en-US" sz="3000" dirty="0" smtClean="0"/>
              <a:t>Isolate bugs one at a time – Test halts after failed assertion</a:t>
            </a:r>
          </a:p>
          <a:p>
            <a:r>
              <a:rPr lang="en-US" sz="3200" dirty="0" smtClean="0"/>
              <a:t>4. Be Thorough</a:t>
            </a:r>
            <a:endParaRPr lang="en-US" sz="3200" dirty="0"/>
          </a:p>
          <a:p>
            <a:pPr lvl="1"/>
            <a:r>
              <a:rPr lang="en-US" sz="2800" dirty="0" smtClean="0"/>
              <a:t>Test big, small, boundaries, exceptions, errors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9862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hape 31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Souce Sans Pro"/>
              <a:buNone/>
            </a:pPr>
            <a:r>
              <a:rPr lang="en-US" sz="3600" b="0" i="0" u="none" strike="noStrike" cap="none" baseline="0">
                <a:solidFill>
                  <a:schemeClr val="dk2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LET’S PUT IT ALL TOGETHER!</a:t>
            </a:r>
          </a:p>
        </p:txBody>
      </p:sp>
      <p:sp>
        <p:nvSpPr>
          <p:cNvPr id="311" name="Shape 311"/>
          <p:cNvSpPr txBox="1">
            <a:spLocks noGrp="1"/>
          </p:cNvSpPr>
          <p:nvPr>
            <p:ph idx="1"/>
          </p:nvPr>
        </p:nvSpPr>
        <p:spPr>
          <a:xfrm>
            <a:off x="76200" y="1737361"/>
            <a:ext cx="9067799" cy="47396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10000"/>
              </a:lnSpc>
              <a:spcBef>
                <a:spcPts val="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18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public class </a:t>
            </a:r>
            <a:r>
              <a:rPr lang="en-US" sz="1850" b="0" i="0" u="none" strike="noStrike" cap="none" baseline="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DateTest</a:t>
            </a:r>
            <a:r>
              <a:rPr lang="en-US" sz="18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850" b="0" i="0" u="none" strike="noStrike" cap="none" baseline="0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</a:p>
          <a:p>
            <a:pPr marL="342900" marR="0" lvl="0" indent="-342900" algn="l" rtl="0">
              <a:lnSpc>
                <a:spcPct val="110000"/>
              </a:lnSpc>
              <a:spcBef>
                <a:spcPts val="37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1850" b="0" i="0" u="none" strike="noStrike" cap="none" baseline="0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</a:p>
          <a:p>
            <a:pPr marL="342900" marR="0" lvl="0" indent="-342900" algn="l" rtl="0">
              <a:lnSpc>
                <a:spcPct val="110000"/>
              </a:lnSpc>
              <a:spcBef>
                <a:spcPts val="37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18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50" b="0" i="0" u="none" strike="noStrike" cap="none" baseline="0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...</a:t>
            </a:r>
            <a:endParaRPr sz="1850" b="0" i="0" u="none" strike="noStrike" cap="none" baseline="0" dirty="0" smtClean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marR="0" lvl="0" indent="-342900" algn="l" rtl="0">
              <a:lnSpc>
                <a:spcPct val="110000"/>
              </a:lnSpc>
              <a:spcBef>
                <a:spcPts val="37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18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6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// Test </a:t>
            </a:r>
            <a:r>
              <a:rPr lang="en-US" sz="1650" b="0" i="0" u="none" strike="noStrike" cap="none" baseline="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addDays</a:t>
            </a:r>
            <a:r>
              <a:rPr lang="en-US" sz="16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when it causes a rollover between months</a:t>
            </a:r>
          </a:p>
          <a:p>
            <a:pPr marL="342900" marR="0" lvl="0" indent="-342900" algn="l" rtl="0">
              <a:lnSpc>
                <a:spcPct val="110000"/>
              </a:lnSpc>
              <a:spcBef>
                <a:spcPts val="37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18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-US" sz="1850" b="1" i="0" u="none" strike="noStrike" cap="none" baseline="0" dirty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@Test</a:t>
            </a:r>
          </a:p>
          <a:p>
            <a:pPr marL="342900" marR="0" lvl="0" indent="-342900" algn="l" rtl="0">
              <a:lnSpc>
                <a:spcPct val="110000"/>
              </a:lnSpc>
              <a:spcBef>
                <a:spcPts val="37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18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public void </a:t>
            </a:r>
            <a:r>
              <a:rPr lang="en-US" sz="1850" b="0" i="0" u="none" strike="noStrike" cap="none" baseline="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testAddDaysWrapToNextMonth</a:t>
            </a:r>
            <a:r>
              <a:rPr lang="en-US" sz="18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() {</a:t>
            </a:r>
          </a:p>
          <a:p>
            <a:pPr marL="342900" marR="0" lvl="0" indent="-342900" algn="l" rtl="0">
              <a:lnSpc>
                <a:spcPct val="110000"/>
              </a:lnSpc>
              <a:spcBef>
                <a:spcPts val="37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18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Date actual = new Date(2050, 2, 15);</a:t>
            </a:r>
          </a:p>
          <a:p>
            <a:pPr marL="342900" marR="0" lvl="0" indent="-342900" algn="l" rtl="0">
              <a:lnSpc>
                <a:spcPct val="110000"/>
              </a:lnSpc>
              <a:spcBef>
                <a:spcPts val="37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18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en-US" sz="1850" b="0" i="0" u="none" strike="noStrike" cap="none" baseline="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actual.addDays</a:t>
            </a:r>
            <a:r>
              <a:rPr lang="en-US" sz="18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(14);</a:t>
            </a:r>
          </a:p>
          <a:p>
            <a:pPr marL="342900" marR="0" lvl="0" indent="-342900" algn="l" rtl="0">
              <a:lnSpc>
                <a:spcPct val="110000"/>
              </a:lnSpc>
              <a:spcBef>
                <a:spcPts val="37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18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Date expected = new Date(2050, 3, 1);</a:t>
            </a:r>
          </a:p>
          <a:p>
            <a:pPr marL="342900" marR="0" lvl="0" indent="-342900" algn="l" rtl="0">
              <a:lnSpc>
                <a:spcPct val="110000"/>
              </a:lnSpc>
              <a:spcBef>
                <a:spcPts val="37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18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en-US" sz="1850" b="0" i="0" u="none" strike="noStrike" cap="none" baseline="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assertEquals</a:t>
            </a:r>
            <a:r>
              <a:rPr lang="en-US" sz="18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("date after +14 days", expected, 			actual);</a:t>
            </a:r>
          </a:p>
          <a:p>
            <a:pPr marL="342900" marR="0" lvl="0" indent="-342900" algn="l" rtl="0">
              <a:lnSpc>
                <a:spcPct val="110000"/>
              </a:lnSpc>
              <a:spcBef>
                <a:spcPts val="37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18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}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Souce Sans Pro"/>
              <a:buNone/>
            </a:pPr>
            <a:r>
              <a:rPr lang="en-US" sz="3600" b="0" i="0" u="none" strike="noStrike" cap="none" baseline="0" dirty="0">
                <a:solidFill>
                  <a:schemeClr val="tx1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AGENDA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buClr>
                <a:schemeClr val="accent1"/>
              </a:buClr>
              <a:buSzPct val="70000"/>
              <a:buFont typeface="Noto Symbol"/>
              <a:buChar char="✕"/>
            </a:pPr>
            <a:r>
              <a:rPr lang="en-US" sz="3200" b="0" i="0" u="none" strike="noStrike" cap="none" baseline="0" dirty="0" smtClean="0">
                <a:solidFill>
                  <a:schemeClr val="tx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Graphs</a:t>
            </a:r>
            <a:endParaRPr lang="en-US" sz="3200" b="0" i="0" u="none" strike="noStrike" cap="none" baseline="0" dirty="0">
              <a:solidFill>
                <a:schemeClr val="tx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accent1"/>
              </a:buClr>
              <a:buSzPct val="70000"/>
              <a:buFont typeface="Noto Symbol"/>
              <a:buChar char="✕"/>
            </a:pPr>
            <a:r>
              <a:rPr lang="en-US" sz="3200" b="0" i="0" u="none" strike="noStrike" cap="none" baseline="0" dirty="0">
                <a:solidFill>
                  <a:schemeClr val="tx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JUnit </a:t>
            </a:r>
            <a:r>
              <a:rPr lang="en-US" sz="3200" b="0" i="0" u="none" strike="noStrike" cap="none" baseline="0" dirty="0" smtClean="0">
                <a:solidFill>
                  <a:schemeClr val="tx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Testing</a:t>
            </a:r>
            <a:endParaRPr lang="en-US" sz="3200" b="0" i="0" u="none" strike="noStrike" cap="none" baseline="0" dirty="0">
              <a:solidFill>
                <a:schemeClr val="tx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accent1"/>
              </a:buClr>
              <a:buSzPct val="70000"/>
              <a:buFont typeface="Noto Symbol"/>
              <a:buChar char="✕"/>
            </a:pPr>
            <a:r>
              <a:rPr lang="en-US" sz="3200" b="0" i="0" u="none" strike="noStrike" cap="none" baseline="0" dirty="0">
                <a:solidFill>
                  <a:schemeClr val="tx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Test Script </a:t>
            </a:r>
            <a:r>
              <a:rPr lang="en-US" sz="3200" b="0" i="0" u="none" strike="noStrike" cap="none" baseline="0" dirty="0" smtClean="0">
                <a:solidFill>
                  <a:schemeClr val="tx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Language</a:t>
            </a:r>
            <a:endParaRPr lang="en-US" sz="3200" b="0" i="0" u="none" strike="noStrike" cap="none" baseline="0" dirty="0">
              <a:solidFill>
                <a:schemeClr val="tx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accent1"/>
              </a:buClr>
              <a:buSzPct val="70000"/>
              <a:buFont typeface="Noto Symbol"/>
              <a:buChar char="✕"/>
            </a:pPr>
            <a:r>
              <a:rPr lang="en-US" sz="3200" b="0" i="0" u="none" strike="noStrike" cap="none" baseline="0" dirty="0" err="1">
                <a:solidFill>
                  <a:schemeClr val="tx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JavaDoc</a:t>
            </a:r>
            <a:r>
              <a:rPr lang="en-US" sz="3200" b="0" i="0" u="none" strike="noStrike" cap="none" baseline="0" dirty="0">
                <a:solidFill>
                  <a:schemeClr val="tx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</a:p>
          <a:p>
            <a:pPr marL="342900" marR="0" lvl="0" indent="-200660" algn="l" rtl="0">
              <a:spcBef>
                <a:spcPts val="640"/>
              </a:spcBef>
              <a:buClr>
                <a:schemeClr val="accent1"/>
              </a:buClr>
              <a:buFont typeface="Noto Symbol"/>
              <a:buNone/>
            </a:pPr>
            <a:endParaRPr sz="3200" b="0" i="0" u="none" strike="noStrike" cap="none" baseline="0" dirty="0">
              <a:solidFill>
                <a:schemeClr val="tx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Shape 361"/>
          <p:cNvSpPr txBox="1">
            <a:spLocks noGrp="1"/>
          </p:cNvSpPr>
          <p:nvPr>
            <p:ph type="title"/>
          </p:nvPr>
        </p:nvSpPr>
        <p:spPr>
          <a:xfrm>
            <a:off x="876300" y="588107"/>
            <a:ext cx="7543800" cy="1450757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3600" dirty="0">
                <a:solidFill>
                  <a:schemeClr val="dk2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How To Create JUnit Test Classes</a:t>
            </a:r>
          </a:p>
          <a:p>
            <a:pPr lvl="0" rtl="0">
              <a:spcBef>
                <a:spcPts val="0"/>
              </a:spcBef>
              <a:buNone/>
            </a:pPr>
            <a:endParaRPr sz="3600" dirty="0"/>
          </a:p>
        </p:txBody>
      </p:sp>
      <p:sp>
        <p:nvSpPr>
          <p:cNvPr id="360" name="Shape 360"/>
          <p:cNvSpPr txBox="1">
            <a:spLocks noGrp="1"/>
          </p:cNvSpPr>
          <p:nvPr>
            <p:ph idx="1"/>
          </p:nvPr>
        </p:nvSpPr>
        <p:spPr>
          <a:xfrm>
            <a:off x="304800" y="2038864"/>
            <a:ext cx="8686800" cy="379923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chemeClr val="accent1"/>
              </a:buClr>
              <a:buSzPct val="100000"/>
              <a:buFont typeface="Noto Symbol"/>
              <a:buChar char="✕"/>
            </a:pPr>
            <a:r>
              <a:rPr lang="en-US" sz="2400" dirty="0"/>
              <a:t>Right-click hw5.test -&gt; New -&gt; JUnit Test Case</a:t>
            </a:r>
          </a:p>
          <a:p>
            <a:pPr marL="0" lvl="0" indent="0" rtl="0">
              <a:spcBef>
                <a:spcPts val="0"/>
              </a:spcBef>
              <a:buNone/>
            </a:pPr>
            <a:endParaRPr sz="2400" dirty="0"/>
          </a:p>
          <a:p>
            <a:pPr marL="457200" lvl="0" indent="-381000" rtl="0">
              <a:spcBef>
                <a:spcPts val="0"/>
              </a:spcBef>
              <a:buClr>
                <a:schemeClr val="accent1"/>
              </a:buClr>
              <a:buSzPct val="100000"/>
              <a:buFont typeface="Noto Symbol"/>
              <a:buChar char="✕"/>
            </a:pPr>
            <a:r>
              <a:rPr lang="en-US" sz="2400" b="1" dirty="0"/>
              <a:t>Important</a:t>
            </a:r>
            <a:r>
              <a:rPr lang="en-US" sz="2400" dirty="0"/>
              <a:t>: </a:t>
            </a:r>
            <a:r>
              <a:rPr lang="en-US" sz="2400" dirty="0" smtClean="0"/>
              <a:t>Follow naming guidelines we provide</a:t>
            </a:r>
            <a:endParaRPr lang="en-US" sz="2400" dirty="0"/>
          </a:p>
          <a:p>
            <a:pPr marL="0" lvl="0" indent="0" rtl="0">
              <a:spcBef>
                <a:spcPts val="0"/>
              </a:spcBef>
              <a:buNone/>
            </a:pPr>
            <a:endParaRPr sz="2400" dirty="0"/>
          </a:p>
          <a:p>
            <a:pPr marL="457200" lvl="0" indent="-381000" rtl="0">
              <a:spcBef>
                <a:spcPts val="0"/>
              </a:spcBef>
              <a:buClr>
                <a:schemeClr val="accent1"/>
              </a:buClr>
              <a:buSzPct val="100000"/>
              <a:buFont typeface="Noto Symbol"/>
              <a:buChar char="✕"/>
            </a:pPr>
            <a:r>
              <a:rPr lang="en-US" sz="2400" dirty="0"/>
              <a:t>Demo</a:t>
            </a:r>
          </a:p>
          <a:p>
            <a:pPr marL="0" lvl="0" indent="0" rtl="0">
              <a:spcBef>
                <a:spcPts val="0"/>
              </a:spcBef>
              <a:buNone/>
            </a:pPr>
            <a:endParaRPr sz="2400" dirty="0"/>
          </a:p>
          <a:p>
            <a:pPr marL="1143000" lvl="2" indent="0" rtl="0">
              <a:spcBef>
                <a:spcPts val="0"/>
              </a:spcBef>
              <a:buNone/>
            </a:pPr>
            <a:endParaRPr sz="2200" b="1" dirty="0"/>
          </a:p>
          <a:p>
            <a:pPr marL="914400" lvl="0" indent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Shape 367"/>
          <p:cNvSpPr txBox="1">
            <a:spLocks noGrp="1"/>
          </p:cNvSpPr>
          <p:nvPr>
            <p:ph type="title"/>
          </p:nvPr>
        </p:nvSpPr>
        <p:spPr>
          <a:xfrm>
            <a:off x="457200" y="286604"/>
            <a:ext cx="7909560" cy="145075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Souce Sans Pro"/>
              <a:buNone/>
            </a:pPr>
            <a:r>
              <a:rPr lang="en-US" sz="3600" b="0" i="0" u="none" strike="noStrike" cap="none" baseline="0">
                <a:solidFill>
                  <a:schemeClr val="dk2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JUNIT ASSERTS VS. JAVA ASSERTS</a:t>
            </a:r>
          </a:p>
        </p:txBody>
      </p:sp>
      <p:sp>
        <p:nvSpPr>
          <p:cNvPr id="368" name="Shape 368"/>
          <p:cNvSpPr txBox="1">
            <a:spLocks noGrp="1"/>
          </p:cNvSpPr>
          <p:nvPr>
            <p:ph idx="1"/>
          </p:nvPr>
        </p:nvSpPr>
        <p:spPr>
          <a:xfrm>
            <a:off x="457200" y="1737360"/>
            <a:ext cx="8229600" cy="438893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accent1"/>
              </a:buClr>
              <a:buSzPct val="70000"/>
              <a:buFont typeface="Noto Symbol"/>
              <a:buChar char="✕"/>
            </a:pPr>
            <a:r>
              <a:rPr lang="en-US" sz="3200" b="0" i="0" u="none" strike="noStrike" cap="none" baseline="0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We’ve just been discussing JUnit assertions so far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accent1"/>
              </a:buClr>
              <a:buSzPct val="70000"/>
              <a:buFont typeface="Noto Symbol"/>
              <a:buChar char="✕"/>
            </a:pPr>
            <a:r>
              <a:rPr lang="en-US" sz="3200" b="0" i="0" u="none" strike="noStrike" cap="none" baseline="0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Java itself has assertions</a:t>
            </a:r>
          </a:p>
          <a:p>
            <a:pPr marL="0" marR="0" lvl="0" indent="0" algn="l" rtl="0">
              <a:spcBef>
                <a:spcPts val="640"/>
              </a:spcBef>
              <a:buClr>
                <a:schemeClr val="accent1"/>
              </a:buClr>
              <a:buFont typeface="Noto Symbol"/>
              <a:buNone/>
            </a:pPr>
            <a:endParaRPr sz="3200" b="0" i="0" u="none" strike="noStrike" cap="none" baseline="0" dirty="0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342900" marR="0" lvl="0" indent="-342900" algn="l" rtl="0">
              <a:lnSpc>
                <a:spcPct val="75000"/>
              </a:lnSpc>
              <a:spcBef>
                <a:spcPts val="4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000" b="1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public class </a:t>
            </a:r>
            <a:r>
              <a:rPr lang="en-US" sz="2000" b="1" i="0" u="none" strike="noStrike" cap="none" baseline="0" dirty="0" err="1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LitterBox</a:t>
            </a:r>
            <a:r>
              <a:rPr lang="en-US" sz="2000" b="1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</a:p>
          <a:p>
            <a:pPr marL="342900" marR="0" lvl="0" indent="-342900" algn="l" rtl="0">
              <a:lnSpc>
                <a:spcPct val="75000"/>
              </a:lnSpc>
              <a:spcBef>
                <a:spcPts val="4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000" b="1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2000" b="1" i="0" u="none" strike="noStrike" cap="none" baseline="0" dirty="0" err="1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ArrayList</a:t>
            </a:r>
            <a:r>
              <a:rPr lang="en-US" sz="2000" b="1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&lt;Kitten&gt; kittens;</a:t>
            </a:r>
          </a:p>
          <a:p>
            <a:pPr marL="342900" marR="0" lvl="0" indent="-342900" algn="l" rtl="0">
              <a:lnSpc>
                <a:spcPct val="75000"/>
              </a:lnSpc>
              <a:spcBef>
                <a:spcPts val="400"/>
              </a:spcBef>
              <a:buClr>
                <a:schemeClr val="accent1"/>
              </a:buClr>
              <a:buFont typeface="Noto Symbol"/>
              <a:buNone/>
            </a:pPr>
            <a:endParaRPr sz="2000" b="1" i="0" u="none" strike="noStrike" cap="none" baseline="0" dirty="0">
              <a:solidFill>
                <a:srgbClr val="40404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marR="0" lvl="0" indent="-342900" algn="l" rtl="0">
              <a:lnSpc>
                <a:spcPct val="75000"/>
              </a:lnSpc>
              <a:spcBef>
                <a:spcPts val="4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000" b="1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	public Kitten </a:t>
            </a:r>
            <a:r>
              <a:rPr lang="en-US" sz="2000" b="1" i="0" u="none" strike="noStrike" cap="none" baseline="0" dirty="0" err="1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getKitten</a:t>
            </a:r>
            <a:r>
              <a:rPr lang="en-US" sz="2000" b="1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2000" b="1" i="0" u="none" strike="noStrike" cap="none" baseline="0" dirty="0" err="1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2000" b="1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n) {</a:t>
            </a:r>
          </a:p>
          <a:p>
            <a:pPr marL="342900" marR="0" lvl="0" indent="-342900" algn="l" rtl="0">
              <a:lnSpc>
                <a:spcPct val="75000"/>
              </a:lnSpc>
              <a:spcBef>
                <a:spcPts val="4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000" b="1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		assert(n &gt;= 0);</a:t>
            </a:r>
          </a:p>
          <a:p>
            <a:pPr marL="342900" marR="0" lvl="0" indent="-342900" algn="l" rtl="0">
              <a:lnSpc>
                <a:spcPct val="75000"/>
              </a:lnSpc>
              <a:spcBef>
                <a:spcPts val="4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000" b="1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		return kittens(n);</a:t>
            </a:r>
          </a:p>
          <a:p>
            <a:pPr marL="342900" marR="0" lvl="0" indent="-342900" algn="l" rtl="0">
              <a:lnSpc>
                <a:spcPct val="75000"/>
              </a:lnSpc>
              <a:spcBef>
                <a:spcPts val="4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000" b="1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}</a:t>
            </a:r>
          </a:p>
          <a:p>
            <a:pPr marL="342900" marR="0" lvl="0" indent="-342900" algn="l" rtl="0">
              <a:lnSpc>
                <a:spcPct val="75000"/>
              </a:lnSpc>
              <a:spcBef>
                <a:spcPts val="4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000" b="1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marL="0" marR="0" lvl="0" indent="0" algn="l" rtl="0">
              <a:spcBef>
                <a:spcPts val="640"/>
              </a:spcBef>
              <a:buClr>
                <a:schemeClr val="accent1"/>
              </a:buClr>
              <a:buFont typeface="Noto Symbol"/>
              <a:buNone/>
            </a:pPr>
            <a:endParaRPr sz="3200" b="0" i="0" u="none" strike="noStrike" cap="none" baseline="0" dirty="0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742950" marR="0" lvl="1" indent="-161290" algn="l" rtl="0">
              <a:spcBef>
                <a:spcPts val="640"/>
              </a:spcBef>
              <a:buClr>
                <a:schemeClr val="accent1"/>
              </a:buClr>
              <a:buFont typeface="Noto Symbol"/>
              <a:buNone/>
            </a:pPr>
            <a:endParaRPr sz="2800" b="0" i="0" u="none" strike="noStrike" cap="none" baseline="0" dirty="0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342900" marR="0" lvl="0" indent="-236220" algn="l" rtl="0">
              <a:spcBef>
                <a:spcPts val="480"/>
              </a:spcBef>
              <a:buClr>
                <a:schemeClr val="accent1"/>
              </a:buClr>
              <a:buFont typeface="Noto Symbol"/>
              <a:buNone/>
            </a:pPr>
            <a:endParaRPr sz="2400" b="0" i="0" u="none" strike="noStrike" cap="none" baseline="0" dirty="0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Shape 37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Souce Sans Pro"/>
              <a:buNone/>
            </a:pPr>
            <a:r>
              <a:rPr lang="en-US" sz="3600" b="0" i="0" u="none" strike="noStrike" cap="none" baseline="0">
                <a:solidFill>
                  <a:schemeClr val="dk2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ASSERTIONS VS. EXCEPTIONS</a:t>
            </a:r>
          </a:p>
        </p:txBody>
      </p:sp>
      <p:sp>
        <p:nvSpPr>
          <p:cNvPr id="374" name="Shape 374"/>
          <p:cNvSpPr txBox="1">
            <a:spLocks noGrp="1"/>
          </p:cNvSpPr>
          <p:nvPr>
            <p:ph idx="1"/>
          </p:nvPr>
        </p:nvSpPr>
        <p:spPr>
          <a:xfrm>
            <a:off x="457200" y="3228315"/>
            <a:ext cx="8229600" cy="279148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75000"/>
              </a:lnSpc>
              <a:spcBef>
                <a:spcPts val="0"/>
              </a:spcBef>
              <a:buClr>
                <a:schemeClr val="accent1"/>
              </a:buClr>
              <a:buFont typeface="Noto Symbol"/>
              <a:buNone/>
            </a:pPr>
            <a:endParaRPr sz="2800" b="0" i="0" u="none" strike="noStrike" cap="none" baseline="0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accent1"/>
              </a:buClr>
              <a:buSzPct val="70000"/>
              <a:buFont typeface="Noto Symbol"/>
              <a:buChar char="✕"/>
            </a:pPr>
            <a:r>
              <a:rPr lang="en-US" sz="2800" b="0" i="0" u="none" strike="noStrike" cap="none" baseline="0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Assertions should check for things that should </a:t>
            </a:r>
            <a:r>
              <a:rPr lang="en-US" sz="2800" b="0" i="0" u="sng" strike="noStrike" cap="none" baseline="0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never</a:t>
            </a:r>
            <a:r>
              <a:rPr lang="en-US" sz="2800" b="0" i="0" u="none" strike="noStrike" cap="none" baseline="0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happen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accent1"/>
              </a:buClr>
              <a:buSzPct val="70000"/>
              <a:buFont typeface="Noto Symbol"/>
              <a:buChar char="✕"/>
            </a:pPr>
            <a:r>
              <a:rPr lang="en-US" sz="2800" b="0" i="0" u="none" strike="noStrike" cap="none" baseline="0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Exceptions should check for things that </a:t>
            </a:r>
            <a:r>
              <a:rPr lang="en-US" sz="2800" b="0" i="0" u="sng" strike="noStrike" cap="none" baseline="0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might</a:t>
            </a:r>
            <a:r>
              <a:rPr lang="en-US" sz="2800" b="0" i="0" u="none" strike="noStrike" cap="none" baseline="0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happen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accent1"/>
              </a:buClr>
              <a:buSzPct val="70000"/>
              <a:buFont typeface="Noto Symbol"/>
              <a:buChar char="✕"/>
            </a:pPr>
            <a:r>
              <a:rPr lang="en-US" sz="2800" b="0" i="0" u="none" strike="noStrike" cap="none" baseline="0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“Exceptions address the robustness of your code, while assertions address its correctness”</a:t>
            </a:r>
          </a:p>
          <a:p>
            <a:pPr marL="742950" marR="0" lvl="1" indent="-161290" algn="l" rtl="0">
              <a:spcBef>
                <a:spcPts val="640"/>
              </a:spcBef>
              <a:buClr>
                <a:schemeClr val="accent1"/>
              </a:buClr>
              <a:buFont typeface="Noto Symbol"/>
              <a:buNone/>
            </a:pPr>
            <a:endParaRPr sz="2800" b="0" i="0" u="none" strike="noStrike" cap="none" baseline="0" dirty="0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0" marR="0" lvl="0" indent="0" algn="l" rtl="0">
              <a:spcBef>
                <a:spcPts val="640"/>
              </a:spcBef>
              <a:buClr>
                <a:schemeClr val="accent1"/>
              </a:buClr>
              <a:buFont typeface="Noto Symbol"/>
              <a:buNone/>
            </a:pPr>
            <a:endParaRPr sz="3200" b="0" i="0" u="none" strike="noStrike" cap="none" baseline="0" dirty="0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742950" marR="0" lvl="1" indent="-161290" algn="l" rtl="0">
              <a:spcBef>
                <a:spcPts val="640"/>
              </a:spcBef>
              <a:buClr>
                <a:schemeClr val="accent1"/>
              </a:buClr>
              <a:buFont typeface="Noto Symbol"/>
              <a:buNone/>
            </a:pPr>
            <a:endParaRPr sz="2800" b="0" i="0" u="none" strike="noStrike" cap="none" baseline="0" dirty="0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342900" marR="0" lvl="0" indent="-236220" algn="l" rtl="0">
              <a:spcBef>
                <a:spcPts val="480"/>
              </a:spcBef>
              <a:buClr>
                <a:schemeClr val="accent1"/>
              </a:buClr>
              <a:buFont typeface="Noto Symbol"/>
              <a:buNone/>
            </a:pPr>
            <a:endParaRPr sz="2400" b="0" i="0" u="none" strike="noStrike" cap="none" baseline="0" dirty="0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375" name="Shape 375"/>
          <p:cNvSpPr/>
          <p:nvPr/>
        </p:nvSpPr>
        <p:spPr>
          <a:xfrm>
            <a:off x="403861" y="1873519"/>
            <a:ext cx="4190999" cy="138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75000"/>
              </a:lnSpc>
              <a:spcBef>
                <a:spcPts val="0"/>
              </a:spcBef>
              <a:buClr>
                <a:srgbClr val="404040"/>
              </a:buClr>
              <a:buSzPct val="25000"/>
              <a:buFont typeface="Noto Symbol"/>
              <a:buNone/>
            </a:pPr>
            <a:r>
              <a:rPr lang="en-US" sz="1500" b="1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public class </a:t>
            </a:r>
            <a:r>
              <a:rPr lang="en-US" sz="1500" b="1" i="0" u="none" strike="noStrike" cap="none" baseline="0" dirty="0" err="1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LitterBox</a:t>
            </a:r>
            <a:r>
              <a:rPr lang="en-US" sz="1500" b="1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</a:p>
          <a:p>
            <a:pPr marL="0" marR="0" lvl="0" indent="0" algn="l" rtl="0">
              <a:lnSpc>
                <a:spcPct val="75000"/>
              </a:lnSpc>
              <a:spcBef>
                <a:spcPts val="0"/>
              </a:spcBef>
              <a:buClr>
                <a:srgbClr val="404040"/>
              </a:buClr>
              <a:buSzPct val="25000"/>
              <a:buFont typeface="Noto Symbol"/>
              <a:buNone/>
            </a:pPr>
            <a:r>
              <a:rPr lang="en-US" sz="1500" b="1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500" b="1" i="0" u="none" strike="noStrike" cap="none" baseline="0" dirty="0" err="1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ArrayList</a:t>
            </a:r>
            <a:r>
              <a:rPr lang="en-US" sz="1500" b="1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&lt;Kitten&gt; kittens;</a:t>
            </a:r>
          </a:p>
          <a:p>
            <a:pPr marL="0" marR="0" lvl="0" indent="0" algn="l" rtl="0">
              <a:lnSpc>
                <a:spcPct val="75000"/>
              </a:lnSpc>
              <a:spcBef>
                <a:spcPts val="0"/>
              </a:spcBef>
              <a:buClr>
                <a:schemeClr val="dk1"/>
              </a:buClr>
              <a:buFont typeface="Noto Symbol"/>
              <a:buNone/>
            </a:pPr>
            <a:endParaRPr sz="1500" b="1" i="0" u="none" strike="noStrike" cap="none" baseline="0" dirty="0">
              <a:solidFill>
                <a:srgbClr val="40404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75000"/>
              </a:lnSpc>
              <a:spcBef>
                <a:spcPts val="0"/>
              </a:spcBef>
              <a:buClr>
                <a:srgbClr val="404040"/>
              </a:buClr>
              <a:buSzPct val="25000"/>
              <a:buFont typeface="Noto Symbol"/>
              <a:buNone/>
            </a:pPr>
            <a:r>
              <a:rPr lang="en-US" sz="1500" b="1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  public Kitten </a:t>
            </a:r>
            <a:r>
              <a:rPr lang="en-US" sz="1500" b="1" i="0" u="none" strike="noStrike" cap="none" baseline="0" dirty="0" err="1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getKitten</a:t>
            </a:r>
            <a:r>
              <a:rPr lang="en-US" sz="1500" b="1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1500" b="1" i="0" u="none" strike="noStrike" cap="none" baseline="0" dirty="0" err="1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500" b="1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n) {</a:t>
            </a:r>
          </a:p>
          <a:p>
            <a:pPr marL="0" marR="0" lvl="0" indent="0" algn="l" rtl="0">
              <a:lnSpc>
                <a:spcPct val="75000"/>
              </a:lnSpc>
              <a:spcBef>
                <a:spcPts val="0"/>
              </a:spcBef>
              <a:buClr>
                <a:srgbClr val="404040"/>
              </a:buClr>
              <a:buSzPct val="25000"/>
              <a:buFont typeface="Noto Symbol"/>
              <a:buNone/>
            </a:pPr>
            <a:r>
              <a:rPr lang="en-US" sz="1500" b="1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     assert(n &gt;= 0);</a:t>
            </a:r>
          </a:p>
          <a:p>
            <a:pPr marL="0" marR="0" lvl="0" indent="0" algn="l" rtl="0">
              <a:lnSpc>
                <a:spcPct val="75000"/>
              </a:lnSpc>
              <a:spcBef>
                <a:spcPts val="0"/>
              </a:spcBef>
              <a:buClr>
                <a:srgbClr val="404040"/>
              </a:buClr>
              <a:buSzPct val="25000"/>
              <a:buFont typeface="Noto Symbol"/>
              <a:buNone/>
            </a:pPr>
            <a:r>
              <a:rPr lang="en-US" sz="1500" b="1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     return kittens(n);</a:t>
            </a:r>
          </a:p>
          <a:p>
            <a:pPr marL="0" marR="0" lvl="0" indent="0" algn="l" rtl="0">
              <a:lnSpc>
                <a:spcPct val="7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Noto Symbol"/>
              <a:buNone/>
            </a:pPr>
            <a:r>
              <a:rPr lang="en-US" sz="1500" b="1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</a:p>
          <a:p>
            <a:pPr marL="0" marR="0" lvl="0" indent="0" algn="l" rtl="0">
              <a:lnSpc>
                <a:spcPct val="7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Noto Symbol"/>
              <a:buNone/>
            </a:pPr>
            <a:r>
              <a:rPr lang="en-US" sz="1500" b="1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  <p:sp>
        <p:nvSpPr>
          <p:cNvPr id="376" name="Shape 376"/>
          <p:cNvSpPr/>
          <p:nvPr/>
        </p:nvSpPr>
        <p:spPr>
          <a:xfrm>
            <a:off x="4648199" y="1873519"/>
            <a:ext cx="4267199" cy="1708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75000"/>
              </a:lnSpc>
              <a:spcBef>
                <a:spcPts val="0"/>
              </a:spcBef>
              <a:buClr>
                <a:srgbClr val="404040"/>
              </a:buClr>
              <a:buSzPct val="25000"/>
              <a:buFont typeface="Noto Symbol"/>
              <a:buNone/>
            </a:pPr>
            <a:r>
              <a:rPr lang="en-US" sz="1500" b="1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public class </a:t>
            </a:r>
            <a:r>
              <a:rPr lang="en-US" sz="1500" b="1" i="0" u="none" strike="noStrike" cap="none" baseline="0" dirty="0" err="1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LitterBox</a:t>
            </a:r>
            <a:r>
              <a:rPr lang="en-US" sz="1500" b="1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</a:p>
          <a:p>
            <a:pPr marL="0" marR="0" lvl="0" indent="0" algn="l" rtl="0">
              <a:lnSpc>
                <a:spcPct val="75000"/>
              </a:lnSpc>
              <a:spcBef>
                <a:spcPts val="0"/>
              </a:spcBef>
              <a:buClr>
                <a:srgbClr val="404040"/>
              </a:buClr>
              <a:buSzPct val="25000"/>
              <a:buFont typeface="Noto Symbol"/>
              <a:buNone/>
            </a:pPr>
            <a:r>
              <a:rPr lang="en-US" sz="1500" b="1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500" b="1" i="0" u="none" strike="noStrike" cap="none" baseline="0" dirty="0" err="1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ArrayList</a:t>
            </a:r>
            <a:r>
              <a:rPr lang="en-US" sz="1500" b="1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&lt;Kitten&gt; kittens;</a:t>
            </a:r>
          </a:p>
          <a:p>
            <a:pPr marL="0" marR="0" lvl="0" indent="0" algn="l" rtl="0">
              <a:lnSpc>
                <a:spcPct val="75000"/>
              </a:lnSpc>
              <a:spcBef>
                <a:spcPts val="0"/>
              </a:spcBef>
              <a:buClr>
                <a:schemeClr val="dk1"/>
              </a:buClr>
              <a:buFont typeface="Noto Symbol"/>
              <a:buNone/>
            </a:pPr>
            <a:endParaRPr sz="1500" b="1" i="0" u="none" strike="noStrike" cap="none" baseline="0" dirty="0">
              <a:solidFill>
                <a:srgbClr val="40404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75000"/>
              </a:lnSpc>
              <a:spcBef>
                <a:spcPts val="0"/>
              </a:spcBef>
              <a:buClr>
                <a:srgbClr val="404040"/>
              </a:buClr>
              <a:buSzPct val="25000"/>
              <a:buFont typeface="Noto Symbol"/>
              <a:buNone/>
            </a:pPr>
            <a:r>
              <a:rPr lang="en-US" sz="1500" b="1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  public Kitten </a:t>
            </a:r>
            <a:r>
              <a:rPr lang="en-US" sz="1500" b="1" i="0" u="none" strike="noStrike" cap="none" baseline="0" dirty="0" err="1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getKitten</a:t>
            </a:r>
            <a:r>
              <a:rPr lang="en-US" sz="1500" b="1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1500" b="1" i="0" u="none" strike="noStrike" cap="none" baseline="0" dirty="0" err="1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500" b="1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n) {</a:t>
            </a:r>
          </a:p>
          <a:p>
            <a:pPr marL="0" marR="0" lvl="0" indent="0" algn="l" rtl="0">
              <a:lnSpc>
                <a:spcPct val="75000"/>
              </a:lnSpc>
              <a:spcBef>
                <a:spcPts val="0"/>
              </a:spcBef>
              <a:buClr>
                <a:srgbClr val="404040"/>
              </a:buClr>
              <a:buSzPct val="25000"/>
              <a:buFont typeface="Noto Symbol"/>
              <a:buNone/>
            </a:pPr>
            <a:r>
              <a:rPr lang="en-US" sz="1500" b="1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     try {</a:t>
            </a:r>
          </a:p>
          <a:p>
            <a:pPr marL="0" marR="0" lvl="0" indent="0" algn="l" rtl="0">
              <a:lnSpc>
                <a:spcPct val="75000"/>
              </a:lnSpc>
              <a:spcBef>
                <a:spcPts val="0"/>
              </a:spcBef>
              <a:buClr>
                <a:srgbClr val="404040"/>
              </a:buClr>
              <a:buSzPct val="25000"/>
              <a:buFont typeface="Noto Symbol"/>
              <a:buNone/>
            </a:pPr>
            <a:r>
              <a:rPr lang="en-US" sz="1500" b="1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        return kittens(n);</a:t>
            </a:r>
          </a:p>
          <a:p>
            <a:pPr marL="0" marR="0" lvl="0" indent="0" algn="l" rtl="0">
              <a:lnSpc>
                <a:spcPct val="75000"/>
              </a:lnSpc>
              <a:spcBef>
                <a:spcPts val="0"/>
              </a:spcBef>
              <a:buClr>
                <a:srgbClr val="404040"/>
              </a:buClr>
              <a:buSzPct val="25000"/>
              <a:buFont typeface="Noto Symbol"/>
              <a:buNone/>
            </a:pPr>
            <a:r>
              <a:rPr lang="en-US" sz="1500" b="1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     } catch(Exception e) {</a:t>
            </a:r>
          </a:p>
          <a:p>
            <a:pPr marL="0" marR="0" lvl="0" indent="0" algn="l" rtl="0">
              <a:lnSpc>
                <a:spcPct val="75000"/>
              </a:lnSpc>
              <a:spcBef>
                <a:spcPts val="0"/>
              </a:spcBef>
              <a:buClr>
                <a:srgbClr val="404040"/>
              </a:buClr>
              <a:buSzPct val="25000"/>
              <a:buFont typeface="Noto Symbol"/>
              <a:buNone/>
            </a:pPr>
            <a:r>
              <a:rPr lang="en-US" sz="1500" b="1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     }</a:t>
            </a:r>
          </a:p>
          <a:p>
            <a:pPr marL="0" marR="0" lvl="0" indent="0" algn="l" rtl="0">
              <a:lnSpc>
                <a:spcPct val="7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Noto Symbol"/>
              <a:buNone/>
            </a:pPr>
            <a:r>
              <a:rPr lang="en-US" sz="1500" b="1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</a:p>
          <a:p>
            <a:pPr marL="0" marR="0" lvl="0" indent="0" algn="l" rtl="0">
              <a:lnSpc>
                <a:spcPct val="7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Noto Symbol"/>
              <a:buNone/>
            </a:pPr>
            <a:r>
              <a:rPr lang="en-US" sz="1500" b="1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>
            <a:spLocks noGrp="1"/>
          </p:cNvSpPr>
          <p:nvPr>
            <p:ph type="title"/>
          </p:nvPr>
        </p:nvSpPr>
        <p:spPr>
          <a:xfrm>
            <a:off x="822960" y="976184"/>
            <a:ext cx="7543800" cy="761177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2"/>
              </a:buClr>
              <a:buSzPct val="25000"/>
              <a:buFont typeface="Souce Sans Pro"/>
              <a:buNone/>
            </a:pPr>
            <a:r>
              <a:rPr lang="en-US" sz="3600" dirty="0">
                <a:solidFill>
                  <a:schemeClr val="dk2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REMINDER: ENABLING ASSERTS IN ECLIPSE</a:t>
            </a:r>
          </a:p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382" name="Shape 38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indent="0" rtl="0">
              <a:spcBef>
                <a:spcPts val="0"/>
              </a:spcBef>
              <a:buNone/>
            </a:pPr>
            <a:r>
              <a:rPr lang="en-US" sz="2800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To enable asserts: </a:t>
            </a:r>
          </a:p>
          <a:p>
            <a:pPr marL="0" indent="0" rtl="0">
              <a:spcBef>
                <a:spcPts val="0"/>
              </a:spcBef>
              <a:buNone/>
            </a:pPr>
            <a:r>
              <a:rPr lang="en-US" sz="2800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Go to Run -&gt; Run Configurations… -&gt; Arguments tab -&gt; input </a:t>
            </a:r>
            <a:r>
              <a:rPr lang="en-US" sz="2800" b="1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-</a:t>
            </a:r>
            <a:r>
              <a:rPr lang="en-US" sz="2800" b="1" dirty="0" err="1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ea</a:t>
            </a:r>
            <a:r>
              <a:rPr lang="en-US" sz="2800" b="1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n-US" sz="2800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in VM arguments section</a:t>
            </a:r>
          </a:p>
          <a:p>
            <a:pPr marL="0" indent="0" rtl="0">
              <a:spcBef>
                <a:spcPts val="0"/>
              </a:spcBef>
              <a:buNone/>
            </a:pPr>
            <a:endParaRPr sz="2800" dirty="0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0" indent="0" rtl="0">
              <a:spcBef>
                <a:spcPts val="0"/>
              </a:spcBef>
              <a:buNone/>
            </a:pPr>
            <a:r>
              <a:rPr lang="en-US" sz="2800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Do this for every test </a:t>
            </a:r>
            <a:r>
              <a:rPr lang="en-US" sz="2800" dirty="0" smtClean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file</a:t>
            </a:r>
            <a:endParaRPr lang="en-US" sz="2800" dirty="0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Shape 38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3600" dirty="0">
                <a:solidFill>
                  <a:schemeClr val="dk2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Expensive </a:t>
            </a:r>
            <a:r>
              <a:rPr lang="en-US" sz="3600" dirty="0" err="1">
                <a:solidFill>
                  <a:schemeClr val="dk2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CheckReps</a:t>
            </a:r>
            <a:endParaRPr lang="en-US" sz="3600" dirty="0">
              <a:solidFill>
                <a:schemeClr val="dk2"/>
              </a:solidFill>
              <a:latin typeface="Souce Sans Pro"/>
              <a:ea typeface="Souce Sans Pro"/>
              <a:cs typeface="Souce Sans Pro"/>
              <a:sym typeface="Souce Sans Pro"/>
            </a:endParaRPr>
          </a:p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388" name="Shape 388"/>
          <p:cNvSpPr txBox="1">
            <a:spLocks noGrp="1"/>
          </p:cNvSpPr>
          <p:nvPr>
            <p:ph idx="1"/>
          </p:nvPr>
        </p:nvSpPr>
        <p:spPr>
          <a:xfrm>
            <a:off x="304800" y="1865870"/>
            <a:ext cx="8686800" cy="397223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chemeClr val="accent1"/>
              </a:buClr>
              <a:buSzPct val="100000"/>
              <a:buFont typeface="Noto Symbol"/>
              <a:buChar char="✕"/>
            </a:pPr>
            <a:r>
              <a:rPr lang="en-US" sz="2800" dirty="0"/>
              <a:t>Ant Validate and Staff Grading will have assertions enabled</a:t>
            </a:r>
          </a:p>
          <a:p>
            <a:pPr marL="0" lvl="0" indent="0" rtl="0">
              <a:spcBef>
                <a:spcPts val="0"/>
              </a:spcBef>
              <a:buNone/>
            </a:pPr>
            <a:endParaRPr sz="2800" dirty="0"/>
          </a:p>
          <a:p>
            <a:pPr marL="457200" lvl="0" indent="-381000" rtl="0">
              <a:spcBef>
                <a:spcPts val="0"/>
              </a:spcBef>
              <a:buClr>
                <a:schemeClr val="accent1"/>
              </a:buClr>
              <a:buSzPct val="100000"/>
              <a:buFont typeface="Noto Symbol"/>
              <a:buChar char="✕"/>
            </a:pPr>
            <a:r>
              <a:rPr lang="en-US" sz="2800" dirty="0"/>
              <a:t>But sometimes a </a:t>
            </a:r>
            <a:r>
              <a:rPr lang="en-US" sz="2800" dirty="0" err="1"/>
              <a:t>checkRep</a:t>
            </a:r>
            <a:r>
              <a:rPr lang="en-US" sz="2800" dirty="0"/>
              <a:t> can be </a:t>
            </a:r>
            <a:r>
              <a:rPr lang="en-US" sz="2800" dirty="0" smtClean="0"/>
              <a:t>expensive</a:t>
            </a:r>
          </a:p>
          <a:p>
            <a:pPr marL="749808" lvl="1" indent="-381000">
              <a:spcBef>
                <a:spcPts val="0"/>
              </a:spcBef>
              <a:buSzPct val="100000"/>
              <a:buFont typeface="Noto Symbol"/>
              <a:buChar char="✕"/>
            </a:pPr>
            <a:r>
              <a:rPr lang="en-US" sz="2800" dirty="0" smtClean="0"/>
              <a:t>For </a:t>
            </a:r>
            <a:r>
              <a:rPr lang="en-US" sz="2800" dirty="0"/>
              <a:t>example, looking at each node in a Graph with a large number of nodes</a:t>
            </a:r>
          </a:p>
          <a:p>
            <a:pPr marL="0" lvl="0" indent="0" rtl="0">
              <a:spcBef>
                <a:spcPts val="0"/>
              </a:spcBef>
              <a:buNone/>
            </a:pPr>
            <a:endParaRPr sz="2800" dirty="0"/>
          </a:p>
          <a:p>
            <a:pPr marL="457200" lvl="0" indent="-381000" rtl="0">
              <a:spcBef>
                <a:spcPts val="0"/>
              </a:spcBef>
              <a:buClr>
                <a:schemeClr val="accent1"/>
              </a:buClr>
              <a:buSzPct val="100000"/>
              <a:buFont typeface="Noto Symbol"/>
              <a:buChar char="✕"/>
            </a:pPr>
            <a:r>
              <a:rPr lang="en-US" sz="2800" dirty="0"/>
              <a:t>This could cause the grading scripts to timeout</a:t>
            </a:r>
          </a:p>
          <a:p>
            <a:pPr marL="1371600" lvl="2" indent="-228600" rtl="0">
              <a:spcBef>
                <a:spcPts val="0"/>
              </a:spcBef>
              <a:buNone/>
            </a:pPr>
            <a:endParaRPr sz="2200" b="1" dirty="0"/>
          </a:p>
          <a:p>
            <a:pPr marL="914400" lvl="0" indent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Shape 396"/>
          <p:cNvSpPr txBox="1">
            <a:spLocks noGrp="1"/>
          </p:cNvSpPr>
          <p:nvPr>
            <p:ph type="title"/>
          </p:nvPr>
        </p:nvSpPr>
        <p:spPr>
          <a:xfrm>
            <a:off x="822960" y="1112108"/>
            <a:ext cx="7543800" cy="625253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3600" dirty="0">
                <a:solidFill>
                  <a:schemeClr val="dk2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Expensive </a:t>
            </a:r>
            <a:r>
              <a:rPr lang="en-US" sz="3600" dirty="0" err="1">
                <a:solidFill>
                  <a:schemeClr val="dk2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CheckReps</a:t>
            </a:r>
            <a:endParaRPr lang="en-US" sz="3600" dirty="0">
              <a:solidFill>
                <a:schemeClr val="dk2"/>
              </a:solidFill>
              <a:latin typeface="Souce Sans Pro"/>
              <a:ea typeface="Souce Sans Pro"/>
              <a:cs typeface="Souce Sans Pro"/>
              <a:sym typeface="Souce Sans Pro"/>
            </a:endParaRPr>
          </a:p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395" name="Shape 395"/>
          <p:cNvSpPr txBox="1">
            <a:spLocks noGrp="1"/>
          </p:cNvSpPr>
          <p:nvPr>
            <p:ph idx="1"/>
          </p:nvPr>
        </p:nvSpPr>
        <p:spPr>
          <a:xfrm>
            <a:off x="304800" y="1737360"/>
            <a:ext cx="8839199" cy="452751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68300" rtl="0">
              <a:spcBef>
                <a:spcPts val="0"/>
              </a:spcBef>
              <a:buClr>
                <a:schemeClr val="accent1"/>
              </a:buClr>
              <a:buSzPct val="100000"/>
              <a:buFont typeface="Noto Symbol"/>
              <a:buChar char="✕"/>
            </a:pPr>
            <a:r>
              <a:rPr lang="en-US" sz="2200" dirty="0"/>
              <a:t>B</a:t>
            </a:r>
            <a:r>
              <a:rPr lang="en-US" sz="2200" dirty="0" smtClean="0"/>
              <a:t>efore </a:t>
            </a:r>
            <a:r>
              <a:rPr lang="en-US" sz="2200" dirty="0"/>
              <a:t>your final commit, </a:t>
            </a:r>
            <a:r>
              <a:rPr lang="en-US" sz="2200" dirty="0" smtClean="0"/>
              <a:t>remove </a:t>
            </a:r>
            <a:r>
              <a:rPr lang="en-US" sz="2200" dirty="0"/>
              <a:t>the checking of expensive parts of your </a:t>
            </a:r>
            <a:r>
              <a:rPr lang="en-US" sz="2200" dirty="0" err="1"/>
              <a:t>checkRep</a:t>
            </a:r>
            <a:r>
              <a:rPr lang="en-US" sz="2200" dirty="0"/>
              <a:t> or the checking of your </a:t>
            </a:r>
            <a:r>
              <a:rPr lang="en-US" sz="2200" dirty="0" err="1"/>
              <a:t>checkRep</a:t>
            </a:r>
            <a:r>
              <a:rPr lang="en-US" sz="2200" dirty="0"/>
              <a:t> entirely</a:t>
            </a:r>
          </a:p>
          <a:p>
            <a:pPr marL="457200" lvl="0" indent="-368300" rtl="0">
              <a:spcBef>
                <a:spcPts val="0"/>
              </a:spcBef>
              <a:buClr>
                <a:schemeClr val="accent1"/>
              </a:buClr>
              <a:buSzPct val="100000"/>
              <a:buFont typeface="Noto Symbol"/>
              <a:buChar char="✕"/>
            </a:pPr>
            <a:r>
              <a:rPr lang="en-US" sz="2200" dirty="0" smtClean="0"/>
              <a:t>Example: </a:t>
            </a:r>
            <a:r>
              <a:rPr lang="en-US" sz="2200" dirty="0" err="1" smtClean="0"/>
              <a:t>boolean</a:t>
            </a:r>
            <a:r>
              <a:rPr lang="en-US" sz="2200" dirty="0" smtClean="0"/>
              <a:t> </a:t>
            </a:r>
            <a:r>
              <a:rPr lang="en-US" sz="2200" dirty="0"/>
              <a:t>flag and structure your </a:t>
            </a:r>
            <a:r>
              <a:rPr lang="en-US" sz="2200" dirty="0" err="1"/>
              <a:t>checkRep</a:t>
            </a:r>
            <a:r>
              <a:rPr lang="en-US" sz="2200" dirty="0"/>
              <a:t> as so:</a:t>
            </a:r>
          </a:p>
          <a:p>
            <a:pPr marL="0" lvl="0" indent="0" rtl="0">
              <a:spcBef>
                <a:spcPts val="0"/>
              </a:spcBef>
              <a:buNone/>
            </a:pPr>
            <a:endParaRPr sz="2200" dirty="0"/>
          </a:p>
          <a:p>
            <a:pPr marL="457200" lvl="2" indent="457200" rtl="0">
              <a:spcBef>
                <a:spcPts val="0"/>
              </a:spcBef>
              <a:buNone/>
            </a:pPr>
            <a:r>
              <a:rPr lang="en-US" sz="2200" dirty="0"/>
              <a:t>private void </a:t>
            </a:r>
            <a:r>
              <a:rPr lang="en-US" sz="2200" dirty="0" err="1"/>
              <a:t>checkRep</a:t>
            </a:r>
            <a:r>
              <a:rPr lang="en-US" sz="2200" dirty="0"/>
              <a:t>() {</a:t>
            </a:r>
          </a:p>
          <a:p>
            <a:pPr marL="1371600" lvl="2" indent="-228600" rtl="0">
              <a:spcBef>
                <a:spcPts val="0"/>
              </a:spcBef>
              <a:buNone/>
            </a:pPr>
            <a:r>
              <a:rPr lang="en-US" sz="2200" dirty="0"/>
              <a:t>  cheap-stuff</a:t>
            </a:r>
          </a:p>
          <a:p>
            <a:pPr marL="1371600" lvl="2" indent="-228600" rtl="0">
              <a:spcBef>
                <a:spcPts val="0"/>
              </a:spcBef>
              <a:buNone/>
            </a:pPr>
            <a:r>
              <a:rPr lang="en-US" sz="2200" dirty="0"/>
              <a:t>  if(</a:t>
            </a:r>
            <a:r>
              <a:rPr lang="en-US" sz="2200" b="1" dirty="0"/>
              <a:t>DEBUG_FLAG</a:t>
            </a:r>
            <a:r>
              <a:rPr lang="en-US" sz="2200" dirty="0"/>
              <a:t>) { // or can have this for entire </a:t>
            </a:r>
            <a:r>
              <a:rPr lang="en-US" sz="2200" dirty="0" err="1"/>
              <a:t>checkRep</a:t>
            </a:r>
            <a:r>
              <a:rPr lang="en-US" sz="2200" dirty="0"/>
              <a:t>    </a:t>
            </a:r>
          </a:p>
          <a:p>
            <a:pPr marL="1371600" lvl="2" indent="-228600" rtl="0">
              <a:spcBef>
                <a:spcPts val="0"/>
              </a:spcBef>
              <a:buNone/>
            </a:pPr>
            <a:r>
              <a:rPr lang="en-US" sz="2200" dirty="0"/>
              <a:t>    expensive-stuff</a:t>
            </a:r>
          </a:p>
          <a:p>
            <a:pPr marL="1371600" lvl="2" indent="-228600" rtl="0">
              <a:spcBef>
                <a:spcPts val="0"/>
              </a:spcBef>
              <a:buNone/>
            </a:pPr>
            <a:r>
              <a:rPr lang="en-US" sz="2200" dirty="0"/>
              <a:t>  }</a:t>
            </a:r>
          </a:p>
          <a:p>
            <a:pPr marL="1371600" lvl="2" indent="-228600" rtl="0">
              <a:spcBef>
                <a:spcPts val="0"/>
              </a:spcBef>
              <a:buNone/>
            </a:pPr>
            <a:r>
              <a:rPr lang="en-US" sz="2200" dirty="0"/>
              <a:t>  cheap-stuff</a:t>
            </a:r>
          </a:p>
          <a:p>
            <a:pPr marL="1371600" lvl="2" indent="-228600" rtl="0">
              <a:spcBef>
                <a:spcPts val="0"/>
              </a:spcBef>
              <a:buNone/>
            </a:pPr>
            <a:r>
              <a:rPr lang="en-US" sz="2200" dirty="0"/>
              <a:t>  ...</a:t>
            </a:r>
          </a:p>
          <a:p>
            <a:pPr marL="914400" lvl="0" indent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Shape 402"/>
          <p:cNvSpPr txBox="1">
            <a:spLocks noGrp="1"/>
          </p:cNvSpPr>
          <p:nvPr>
            <p:ph type="title"/>
          </p:nvPr>
        </p:nvSpPr>
        <p:spPr>
          <a:xfrm>
            <a:off x="277090" y="3352800"/>
            <a:ext cx="8686800" cy="838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Souce Sans Pro"/>
              <a:buNone/>
            </a:pPr>
            <a:r>
              <a:rPr lang="en-US" sz="3250" b="0" i="0" u="none" strike="noStrike" cap="none" baseline="0">
                <a:solidFill>
                  <a:schemeClr val="dk2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EXTERNAL TESTS:</a:t>
            </a:r>
            <a:br>
              <a:rPr lang="en-US" sz="3250" b="0" i="0" u="none" strike="noStrike" cap="none" baseline="0">
                <a:solidFill>
                  <a:schemeClr val="dk2"/>
                </a:solidFill>
                <a:latin typeface="Souce Sans Pro"/>
                <a:ea typeface="Souce Sans Pro"/>
                <a:cs typeface="Souce Sans Pro"/>
                <a:sym typeface="Souce Sans Pro"/>
              </a:rPr>
            </a:br>
            <a:r>
              <a:rPr lang="en-US" sz="3250" b="0" i="0" u="none" strike="noStrike" cap="none" baseline="0">
                <a:solidFill>
                  <a:schemeClr val="dk2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	TEST SCRIPT LANGUAGE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Shape 40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Souce Sans Pro"/>
              <a:buNone/>
            </a:pPr>
            <a:r>
              <a:rPr lang="en-US" sz="3600" b="0" i="0" u="none" strike="noStrike" cap="none" baseline="0" dirty="0">
                <a:solidFill>
                  <a:schemeClr val="dk2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TEST SCRIPT LANGUAGE</a:t>
            </a:r>
          </a:p>
        </p:txBody>
      </p:sp>
      <p:sp>
        <p:nvSpPr>
          <p:cNvPr id="408" name="Shape 408"/>
          <p:cNvSpPr txBox="1">
            <a:spLocks noGrp="1"/>
          </p:cNvSpPr>
          <p:nvPr>
            <p:ph idx="1"/>
          </p:nvPr>
        </p:nvSpPr>
        <p:spPr>
          <a:xfrm>
            <a:off x="457200" y="1853514"/>
            <a:ext cx="8001000" cy="43186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accent1"/>
              </a:buClr>
              <a:buSzPct val="70000"/>
              <a:buFont typeface="Noto Symbol"/>
              <a:buChar char="✕"/>
            </a:pPr>
            <a:r>
              <a:rPr lang="en-US" sz="3200" b="0" i="0" u="none" strike="noStrike" cap="none" baseline="0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Text file with one command listed per line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accent1"/>
              </a:buClr>
              <a:buSzPct val="70000"/>
              <a:buFont typeface="Noto Symbol"/>
              <a:buChar char="✕"/>
            </a:pPr>
            <a:r>
              <a:rPr lang="en-US" sz="3200" b="0" i="0" u="none" strike="noStrike" cap="none" baseline="0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First word is always the command name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accent1"/>
              </a:buClr>
              <a:buSzPct val="70000"/>
              <a:buFont typeface="Noto Symbol"/>
              <a:buChar char="✕"/>
            </a:pPr>
            <a:r>
              <a:rPr lang="en-US" sz="3200" b="0" i="0" u="none" strike="noStrike" cap="none" baseline="0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Remaining words are arguments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accent1"/>
              </a:buClr>
              <a:buSzPct val="70000"/>
              <a:buFont typeface="Noto Symbol"/>
              <a:buChar char="✕"/>
            </a:pPr>
            <a:r>
              <a:rPr lang="en-US" sz="3200" b="0" i="0" u="none" strike="noStrike" cap="none" baseline="0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Commands will correspond to methods in your code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Shape 41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Souce Sans Pro"/>
              <a:buNone/>
            </a:pPr>
            <a:r>
              <a:rPr lang="en-US" sz="3600" b="0" i="0" u="none" strike="noStrike" cap="none" baseline="0" dirty="0">
                <a:solidFill>
                  <a:schemeClr val="dk2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TEST SCRIPT LANGUAGE (ex .test file)</a:t>
            </a:r>
          </a:p>
        </p:txBody>
      </p:sp>
      <p:sp>
        <p:nvSpPr>
          <p:cNvPr id="414" name="Shape 414"/>
          <p:cNvSpPr txBox="1">
            <a:spLocks noGrp="1"/>
          </p:cNvSpPr>
          <p:nvPr>
            <p:ph idx="1"/>
          </p:nvPr>
        </p:nvSpPr>
        <p:spPr>
          <a:xfrm>
            <a:off x="457200" y="1737360"/>
            <a:ext cx="5257799" cy="443483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# Create a graph</a:t>
            </a:r>
          </a:p>
          <a:p>
            <a:pPr marL="0" marR="0" lvl="0" indent="0" algn="l" rtl="0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000" b="0" i="0" u="none" strike="noStrike" cap="none" baseline="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CreateGraph</a:t>
            </a:r>
            <a:r>
              <a:rPr lang="en-US" sz="20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graph1</a:t>
            </a:r>
          </a:p>
          <a:p>
            <a:pPr marL="0" marR="0" lvl="0" indent="0" algn="l" rtl="0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Font typeface="Noto Symbol"/>
              <a:buNone/>
            </a:pPr>
            <a:endParaRPr sz="2000" b="0" i="0" u="none" strike="noStrike" cap="none" baseline="0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# Add a pair of nodes</a:t>
            </a:r>
          </a:p>
          <a:p>
            <a:pPr marL="0" marR="0" lvl="0" indent="0" algn="l" rtl="0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000" b="0" i="0" u="none" strike="noStrike" cap="none" baseline="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AddNode</a:t>
            </a:r>
            <a:r>
              <a:rPr lang="en-US" sz="20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graph1 n1</a:t>
            </a:r>
          </a:p>
          <a:p>
            <a:pPr marL="0" marR="0" lvl="0" indent="0" algn="l" rtl="0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000" b="0" i="0" u="none" strike="noStrike" cap="none" baseline="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AddNode</a:t>
            </a:r>
            <a:r>
              <a:rPr lang="en-US" sz="20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graph1 n2</a:t>
            </a:r>
          </a:p>
          <a:p>
            <a:pPr marL="0" marR="0" lvl="0" indent="0" algn="l" rtl="0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Font typeface="Noto Symbol"/>
              <a:buNone/>
            </a:pPr>
            <a:endParaRPr sz="2000" b="0" i="0" u="none" strike="noStrike" cap="none" baseline="0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# Add an edge</a:t>
            </a:r>
          </a:p>
          <a:p>
            <a:pPr marL="0" marR="0" lvl="0" indent="0" algn="l" rtl="0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000" b="0" i="0" u="none" strike="noStrike" cap="none" baseline="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AddEdge</a:t>
            </a:r>
            <a:r>
              <a:rPr lang="en-US" sz="20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graph1 n1 n2 e1</a:t>
            </a:r>
          </a:p>
          <a:p>
            <a:pPr marL="0" marR="0" lvl="0" indent="0" algn="l" rtl="0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Font typeface="Noto Symbol"/>
              <a:buNone/>
            </a:pPr>
            <a:endParaRPr sz="2000" b="0" i="0" u="none" strike="noStrike" cap="none" baseline="0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# Print the nodes in the graph and the outgoing edges from n1</a:t>
            </a:r>
          </a:p>
          <a:p>
            <a:pPr marL="0" marR="0" lvl="0" indent="0" algn="l" rtl="0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000" b="0" i="0" u="none" strike="noStrike" cap="none" baseline="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ListNodes</a:t>
            </a:r>
            <a:r>
              <a:rPr lang="en-US" sz="20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graph1</a:t>
            </a:r>
          </a:p>
          <a:p>
            <a:pPr marL="0" marR="0" lvl="0" indent="0" algn="l" rtl="0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000" b="0" i="0" u="none" strike="noStrike" cap="none" baseline="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ListChildren</a:t>
            </a:r>
            <a:r>
              <a:rPr lang="en-US" sz="20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graph1 n1</a:t>
            </a:r>
          </a:p>
        </p:txBody>
      </p:sp>
      <p:sp>
        <p:nvSpPr>
          <p:cNvPr id="415" name="Shape 415"/>
          <p:cNvSpPr/>
          <p:nvPr/>
        </p:nvSpPr>
        <p:spPr>
          <a:xfrm>
            <a:off x="5154817" y="2380689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n1</a:t>
            </a:r>
          </a:p>
        </p:txBody>
      </p:sp>
      <p:sp>
        <p:nvSpPr>
          <p:cNvPr id="416" name="Shape 416"/>
          <p:cNvSpPr/>
          <p:nvPr/>
        </p:nvSpPr>
        <p:spPr>
          <a:xfrm>
            <a:off x="7239000" y="2380689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n2</a:t>
            </a:r>
          </a:p>
        </p:txBody>
      </p:sp>
      <p:cxnSp>
        <p:nvCxnSpPr>
          <p:cNvPr id="417" name="Shape 417"/>
          <p:cNvCxnSpPr>
            <a:stCxn id="415" idx="6"/>
            <a:endCxn id="416" idx="2"/>
          </p:cNvCxnSpPr>
          <p:nvPr/>
        </p:nvCxnSpPr>
        <p:spPr>
          <a:xfrm>
            <a:off x="6069217" y="2837889"/>
            <a:ext cx="1169699" cy="0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Shape 438"/>
          <p:cNvSpPr txBox="1">
            <a:spLocks noGrp="1"/>
          </p:cNvSpPr>
          <p:nvPr>
            <p:ph type="title"/>
          </p:nvPr>
        </p:nvSpPr>
        <p:spPr>
          <a:xfrm>
            <a:off x="822960" y="778476"/>
            <a:ext cx="7543800" cy="958885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3600" dirty="0">
                <a:solidFill>
                  <a:schemeClr val="dk2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How To Create Specification Tests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437" name="Shape 437"/>
          <p:cNvSpPr txBox="1">
            <a:spLocks noGrp="1"/>
          </p:cNvSpPr>
          <p:nvPr>
            <p:ph idx="1"/>
          </p:nvPr>
        </p:nvSpPr>
        <p:spPr>
          <a:xfrm>
            <a:off x="304800" y="1737360"/>
            <a:ext cx="8686800" cy="410073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 rtl="0">
              <a:spcBef>
                <a:spcPts val="0"/>
              </a:spcBef>
              <a:buClr>
                <a:schemeClr val="accent1"/>
              </a:buClr>
              <a:buSzPct val="100000"/>
              <a:buFont typeface="Noto Symbol"/>
              <a:buChar char="✕"/>
            </a:pPr>
            <a:r>
              <a:rPr lang="en-US" sz="2400" dirty="0"/>
              <a:t>Create .test and .expected file pairs under hw5.test</a:t>
            </a:r>
          </a:p>
          <a:p>
            <a:pPr marL="0" lvl="0" indent="0" rtl="0">
              <a:spcBef>
                <a:spcPts val="0"/>
              </a:spcBef>
              <a:buNone/>
            </a:pPr>
            <a:endParaRPr sz="2400" dirty="0"/>
          </a:p>
          <a:p>
            <a:pPr marL="457200" lvl="0" indent="-355600" rtl="0">
              <a:spcBef>
                <a:spcPts val="0"/>
              </a:spcBef>
              <a:buClr>
                <a:schemeClr val="accent1"/>
              </a:buClr>
              <a:buSzPct val="100000"/>
              <a:buFont typeface="Noto Symbol"/>
              <a:buChar char="✕"/>
            </a:pPr>
            <a:r>
              <a:rPr lang="en-US" sz="2400" dirty="0"/>
              <a:t>Implement parts of HW5TestDriver</a:t>
            </a:r>
          </a:p>
          <a:p>
            <a:pPr marL="914400" lvl="1" indent="-355600" rtl="0">
              <a:spcBef>
                <a:spcPts val="0"/>
              </a:spcBef>
              <a:buClr>
                <a:schemeClr val="accent1"/>
              </a:buClr>
              <a:buSzPct val="100000"/>
              <a:buFont typeface="Noto Symbol"/>
              <a:buChar char="+"/>
            </a:pPr>
            <a:r>
              <a:rPr lang="en-US" sz="2400" dirty="0"/>
              <a:t>driver connects commands from .test file  to your Graph implementation to the output which is matched with .expected file</a:t>
            </a:r>
          </a:p>
          <a:p>
            <a:pPr marL="457200" lvl="0" indent="0" rtl="0">
              <a:spcBef>
                <a:spcPts val="0"/>
              </a:spcBef>
              <a:buNone/>
            </a:pPr>
            <a:endParaRPr sz="2400" dirty="0"/>
          </a:p>
          <a:p>
            <a:pPr marL="457200" lvl="0" indent="-355600" rtl="0">
              <a:spcBef>
                <a:spcPts val="0"/>
              </a:spcBef>
              <a:buClr>
                <a:schemeClr val="accent1"/>
              </a:buClr>
              <a:buSzPct val="100000"/>
              <a:buFont typeface="Noto Symbol"/>
              <a:buChar char="✕"/>
            </a:pPr>
            <a:r>
              <a:rPr lang="en-US" sz="2400" dirty="0"/>
              <a:t>Run all tests by running SpecificationTests.java</a:t>
            </a:r>
          </a:p>
          <a:p>
            <a:pPr marL="914400" lvl="1" indent="-355600" rtl="0">
              <a:spcBef>
                <a:spcPts val="0"/>
              </a:spcBef>
              <a:buClr>
                <a:schemeClr val="accent1"/>
              </a:buClr>
              <a:buSzPct val="100000"/>
              <a:buFont typeface="Noto Symbol"/>
              <a:buChar char="+"/>
            </a:pPr>
            <a:r>
              <a:rPr lang="en-US" sz="2400" dirty="0"/>
              <a:t>Note: staff will have our own .test and .expected pairs to run with your code</a:t>
            </a:r>
          </a:p>
          <a:p>
            <a:pPr marL="914400" lvl="1" indent="-355600" rtl="0">
              <a:spcBef>
                <a:spcPts val="0"/>
              </a:spcBef>
              <a:buClr>
                <a:schemeClr val="accent1"/>
              </a:buClr>
              <a:buSzPct val="100000"/>
              <a:buFont typeface="Noto Symbol"/>
              <a:buChar char="+"/>
            </a:pPr>
            <a:r>
              <a:rPr lang="en-US" sz="2400" b="1" dirty="0" smtClean="0"/>
              <a:t>Do </a:t>
            </a:r>
            <a:r>
              <a:rPr lang="en-US" sz="2400" b="1" dirty="0"/>
              <a:t>not</a:t>
            </a:r>
            <a:r>
              <a:rPr lang="en-US" sz="2400" dirty="0"/>
              <a:t> hardcode .test/.expected pairs to pass, but instead make sure the format in hw5 instructions is correctly followed</a:t>
            </a:r>
          </a:p>
          <a:p>
            <a:pPr marL="0" lvl="0" indent="0" rtl="0">
              <a:spcBef>
                <a:spcPts val="0"/>
              </a:spcBef>
              <a:buNone/>
            </a:pPr>
            <a:endParaRPr sz="2400" dirty="0"/>
          </a:p>
          <a:p>
            <a:pPr marL="1143000" lvl="2" indent="0" rtl="0">
              <a:spcBef>
                <a:spcPts val="0"/>
              </a:spcBef>
              <a:buNone/>
            </a:pPr>
            <a:endParaRPr sz="2200" b="1" dirty="0"/>
          </a:p>
          <a:p>
            <a:pPr marL="914400" lvl="0" indent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Souce Sans Pro"/>
              <a:buNone/>
            </a:pPr>
            <a:r>
              <a:rPr lang="en-US" sz="4800" b="0" i="0" u="none" strike="noStrike" cap="none" baseline="0">
                <a:solidFill>
                  <a:schemeClr val="dk2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GRAPHS</a:t>
            </a:r>
          </a:p>
        </p:txBody>
      </p:sp>
      <p:sp>
        <p:nvSpPr>
          <p:cNvPr id="114" name="Shape 114"/>
          <p:cNvSpPr/>
          <p:nvPr/>
        </p:nvSpPr>
        <p:spPr>
          <a:xfrm>
            <a:off x="1447800" y="1752600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115" name="Shape 115"/>
          <p:cNvSpPr/>
          <p:nvPr/>
        </p:nvSpPr>
        <p:spPr>
          <a:xfrm>
            <a:off x="3543300" y="1676400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</a:p>
        </p:txBody>
      </p:sp>
      <p:sp>
        <p:nvSpPr>
          <p:cNvPr id="116" name="Shape 116"/>
          <p:cNvSpPr/>
          <p:nvPr/>
        </p:nvSpPr>
        <p:spPr>
          <a:xfrm>
            <a:off x="1447800" y="3657600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</a:p>
        </p:txBody>
      </p:sp>
      <p:sp>
        <p:nvSpPr>
          <p:cNvPr id="117" name="Shape 117"/>
          <p:cNvSpPr/>
          <p:nvPr/>
        </p:nvSpPr>
        <p:spPr>
          <a:xfrm>
            <a:off x="3543300" y="3657600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</a:p>
        </p:txBody>
      </p:sp>
      <p:sp>
        <p:nvSpPr>
          <p:cNvPr id="118" name="Shape 118"/>
          <p:cNvSpPr/>
          <p:nvPr/>
        </p:nvSpPr>
        <p:spPr>
          <a:xfrm>
            <a:off x="2541232" y="5410200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</a:p>
        </p:txBody>
      </p:sp>
      <p:cxnSp>
        <p:nvCxnSpPr>
          <p:cNvPr id="119" name="Shape 119"/>
          <p:cNvCxnSpPr>
            <a:stCxn id="114" idx="4"/>
            <a:endCxn id="116" idx="0"/>
          </p:cNvCxnSpPr>
          <p:nvPr/>
        </p:nvCxnSpPr>
        <p:spPr>
          <a:xfrm>
            <a:off x="1905000" y="2667000"/>
            <a:ext cx="0" cy="990600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20" name="Shape 120"/>
          <p:cNvCxnSpPr>
            <a:stCxn id="114" idx="5"/>
            <a:endCxn id="117" idx="1"/>
          </p:cNvCxnSpPr>
          <p:nvPr/>
        </p:nvCxnSpPr>
        <p:spPr>
          <a:xfrm>
            <a:off x="2228289" y="2533089"/>
            <a:ext cx="1449000" cy="1258500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21" name="Shape 121"/>
          <p:cNvCxnSpPr>
            <a:stCxn id="115" idx="4"/>
            <a:endCxn id="117" idx="0"/>
          </p:cNvCxnSpPr>
          <p:nvPr/>
        </p:nvCxnSpPr>
        <p:spPr>
          <a:xfrm>
            <a:off x="4000500" y="2590800"/>
            <a:ext cx="0" cy="1066800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22" name="Shape 122"/>
          <p:cNvCxnSpPr>
            <a:stCxn id="117" idx="4"/>
            <a:endCxn id="118" idx="7"/>
          </p:cNvCxnSpPr>
          <p:nvPr/>
        </p:nvCxnSpPr>
        <p:spPr>
          <a:xfrm flipH="1">
            <a:off x="3321600" y="4572000"/>
            <a:ext cx="678900" cy="972000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23" name="Shape 123"/>
          <p:cNvCxnSpPr>
            <a:stCxn id="118" idx="1"/>
            <a:endCxn id="116" idx="4"/>
          </p:cNvCxnSpPr>
          <p:nvPr/>
        </p:nvCxnSpPr>
        <p:spPr>
          <a:xfrm rot="10800000">
            <a:off x="1905042" y="4572110"/>
            <a:ext cx="770100" cy="972000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24" name="Shape 124"/>
          <p:cNvCxnSpPr>
            <a:stCxn id="116" idx="6"/>
            <a:endCxn id="117" idx="2"/>
          </p:cNvCxnSpPr>
          <p:nvPr/>
        </p:nvCxnSpPr>
        <p:spPr>
          <a:xfrm>
            <a:off x="2362200" y="4114800"/>
            <a:ext cx="1181100" cy="0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2" name="TextBox 1"/>
          <p:cNvSpPr txBox="1"/>
          <p:nvPr/>
        </p:nvSpPr>
        <p:spPr>
          <a:xfrm>
            <a:off x="5501640" y="2910840"/>
            <a:ext cx="3444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Souce Sans Pro"/>
              </a:rPr>
              <a:t>Nodes and Edges</a:t>
            </a:r>
            <a:endParaRPr lang="en-US" sz="3600" b="1" dirty="0">
              <a:latin typeface="Sou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187455055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Shape 444"/>
          <p:cNvSpPr txBox="1">
            <a:spLocks noGrp="1"/>
          </p:cNvSpPr>
          <p:nvPr>
            <p:ph type="title"/>
          </p:nvPr>
        </p:nvSpPr>
        <p:spPr>
          <a:xfrm>
            <a:off x="277090" y="3352800"/>
            <a:ext cx="8686800" cy="838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Souce Sans Pro"/>
              <a:buNone/>
            </a:pPr>
            <a:r>
              <a:rPr lang="en-US" sz="3600" b="0" i="0" u="none" strike="noStrike" cap="none" baseline="0">
                <a:solidFill>
                  <a:schemeClr val="dk2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DEMO: TEST SCRIPT LANGUAGE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Shape 44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Souce Sans Pro"/>
              <a:buNone/>
            </a:pPr>
            <a:r>
              <a:rPr lang="en-US" sz="3600" b="0" i="0" u="none" strike="noStrike" cap="none" baseline="0">
                <a:solidFill>
                  <a:schemeClr val="dk2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JAVADOC API</a:t>
            </a:r>
          </a:p>
        </p:txBody>
      </p:sp>
      <p:sp>
        <p:nvSpPr>
          <p:cNvPr id="450" name="Shape 450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accent1"/>
              </a:buClr>
              <a:buSzPct val="70000"/>
              <a:buFont typeface="Noto Symbol"/>
              <a:buChar char="✕"/>
            </a:pPr>
            <a:r>
              <a:rPr lang="en-US" sz="3200" b="0" i="0" u="none" strike="noStrike" cap="none" baseline="0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Now you can generate the </a:t>
            </a:r>
            <a:r>
              <a:rPr lang="en-US" sz="3200" b="0" i="0" u="none" strike="noStrike" cap="none" baseline="0" dirty="0" err="1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JavaDoc</a:t>
            </a:r>
            <a:r>
              <a:rPr lang="en-US" sz="3200" b="0" i="0" u="none" strike="noStrike" cap="none" baseline="0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API for your code</a:t>
            </a:r>
            <a:r>
              <a:rPr lang="en-US" sz="3200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</a:p>
          <a:p>
            <a:pPr marL="342900" marR="0" lvl="0" indent="-342900" algn="l" rtl="0">
              <a:spcBef>
                <a:spcPts val="0"/>
              </a:spcBef>
              <a:buClr>
                <a:schemeClr val="accent1"/>
              </a:buClr>
              <a:buSzPct val="70000"/>
              <a:buFont typeface="Noto Symbol"/>
              <a:buChar char="✕"/>
            </a:pPr>
            <a:r>
              <a:rPr lang="en-US" sz="3200" b="0" i="0" u="none" strike="noStrike" cap="none" baseline="0" dirty="0" smtClean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Instructions in the Editing/Compiling Handout</a:t>
            </a:r>
            <a:endParaRPr lang="en-US" sz="3200" b="0" i="0" u="sng" strike="noStrike" cap="none" baseline="0" dirty="0">
              <a:solidFill>
                <a:schemeClr val="hlink"/>
              </a:solidFill>
              <a:latin typeface="Source Sans Pro"/>
              <a:ea typeface="Source Sans Pro"/>
              <a:cs typeface="Source Sans Pro"/>
              <a:sym typeface="Source Sans Pro"/>
              <a:hlinkClick r:id="rId3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accent1"/>
              </a:buClr>
              <a:buSzPct val="70000"/>
              <a:buFont typeface="Noto Symbol"/>
              <a:buChar char="✕"/>
            </a:pPr>
            <a:r>
              <a:rPr lang="en-US" sz="3200" b="0" i="0" u="none" strike="noStrike" cap="none" baseline="0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Demo: Generate </a:t>
            </a:r>
            <a:r>
              <a:rPr lang="en-US" sz="3200" b="0" i="0" u="none" strike="noStrike" cap="none" baseline="0" dirty="0" err="1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JavaDocs</a:t>
            </a:r>
            <a:endParaRPr lang="en-US" sz="3200" b="0" i="0" u="none" strike="noStrike" cap="none" baseline="0" dirty="0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Souce Sans Pro"/>
              <a:buNone/>
            </a:pPr>
            <a:r>
              <a:rPr lang="en-US" sz="4800" b="0" i="0" u="none" strike="noStrike" cap="none" baseline="0">
                <a:solidFill>
                  <a:schemeClr val="dk2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GRAPHS</a:t>
            </a:r>
          </a:p>
        </p:txBody>
      </p:sp>
      <p:sp>
        <p:nvSpPr>
          <p:cNvPr id="164" name="Shape 164"/>
          <p:cNvSpPr/>
          <p:nvPr/>
        </p:nvSpPr>
        <p:spPr>
          <a:xfrm>
            <a:off x="1447800" y="1752600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165" name="Shape 165"/>
          <p:cNvSpPr/>
          <p:nvPr/>
        </p:nvSpPr>
        <p:spPr>
          <a:xfrm>
            <a:off x="3543300" y="1676400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</a:p>
        </p:txBody>
      </p:sp>
      <p:sp>
        <p:nvSpPr>
          <p:cNvPr id="166" name="Shape 166"/>
          <p:cNvSpPr/>
          <p:nvPr/>
        </p:nvSpPr>
        <p:spPr>
          <a:xfrm>
            <a:off x="1447800" y="3657600"/>
            <a:ext cx="914400" cy="914400"/>
          </a:xfrm>
          <a:prstGeom prst="ellipse">
            <a:avLst/>
          </a:prstGeom>
          <a:solidFill>
            <a:schemeClr val="accent1"/>
          </a:solidFill>
          <a:ln w="76200" cap="flat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</a:p>
        </p:txBody>
      </p:sp>
      <p:sp>
        <p:nvSpPr>
          <p:cNvPr id="167" name="Shape 167"/>
          <p:cNvSpPr/>
          <p:nvPr/>
        </p:nvSpPr>
        <p:spPr>
          <a:xfrm>
            <a:off x="3543300" y="3657600"/>
            <a:ext cx="914400" cy="914400"/>
          </a:xfrm>
          <a:prstGeom prst="ellipse">
            <a:avLst/>
          </a:prstGeom>
          <a:solidFill>
            <a:schemeClr val="accent1"/>
          </a:solidFill>
          <a:ln w="76200" cap="flat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800" b="0" i="0" u="none" strike="noStrike" cap="none" baseline="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</a:p>
        </p:txBody>
      </p:sp>
      <p:sp>
        <p:nvSpPr>
          <p:cNvPr id="168" name="Shape 168"/>
          <p:cNvSpPr/>
          <p:nvPr/>
        </p:nvSpPr>
        <p:spPr>
          <a:xfrm>
            <a:off x="2541232" y="5410200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</a:p>
        </p:txBody>
      </p:sp>
      <p:cxnSp>
        <p:nvCxnSpPr>
          <p:cNvPr id="169" name="Shape 169"/>
          <p:cNvCxnSpPr>
            <a:stCxn id="164" idx="4"/>
            <a:endCxn id="166" idx="0"/>
          </p:cNvCxnSpPr>
          <p:nvPr/>
        </p:nvCxnSpPr>
        <p:spPr>
          <a:xfrm>
            <a:off x="1905000" y="2667000"/>
            <a:ext cx="0" cy="990600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70" name="Shape 170"/>
          <p:cNvCxnSpPr>
            <a:stCxn id="164" idx="5"/>
            <a:endCxn id="167" idx="1"/>
          </p:cNvCxnSpPr>
          <p:nvPr/>
        </p:nvCxnSpPr>
        <p:spPr>
          <a:xfrm>
            <a:off x="2228289" y="2533089"/>
            <a:ext cx="1449000" cy="1258500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71" name="Shape 171"/>
          <p:cNvCxnSpPr>
            <a:stCxn id="165" idx="4"/>
            <a:endCxn id="167" idx="0"/>
          </p:cNvCxnSpPr>
          <p:nvPr/>
        </p:nvCxnSpPr>
        <p:spPr>
          <a:xfrm>
            <a:off x="4000500" y="2590800"/>
            <a:ext cx="0" cy="1066800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72" name="Shape 172"/>
          <p:cNvCxnSpPr>
            <a:stCxn id="167" idx="4"/>
            <a:endCxn id="168" idx="7"/>
          </p:cNvCxnSpPr>
          <p:nvPr/>
        </p:nvCxnSpPr>
        <p:spPr>
          <a:xfrm flipH="1">
            <a:off x="3321600" y="4572000"/>
            <a:ext cx="678900" cy="972000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73" name="Shape 173"/>
          <p:cNvCxnSpPr>
            <a:stCxn id="168" idx="1"/>
            <a:endCxn id="166" idx="4"/>
          </p:cNvCxnSpPr>
          <p:nvPr/>
        </p:nvCxnSpPr>
        <p:spPr>
          <a:xfrm rot="10800000">
            <a:off x="1905042" y="4572110"/>
            <a:ext cx="770100" cy="972000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74" name="Shape 174"/>
          <p:cNvCxnSpPr>
            <a:stCxn id="166" idx="6"/>
            <a:endCxn id="167" idx="2"/>
          </p:cNvCxnSpPr>
          <p:nvPr/>
        </p:nvCxnSpPr>
        <p:spPr>
          <a:xfrm>
            <a:off x="2362200" y="4114800"/>
            <a:ext cx="1181100" cy="0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175" name="Shape 175"/>
          <p:cNvSpPr/>
          <p:nvPr/>
        </p:nvSpPr>
        <p:spPr>
          <a:xfrm>
            <a:off x="4876800" y="3506148"/>
            <a:ext cx="3732112" cy="76944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4400" b="1" i="0" u="none" strike="noStrike" cap="none" baseline="0" dirty="0">
                <a:solidFill>
                  <a:srgbClr val="FF0000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Children of A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Souce Sans Pro"/>
              <a:buNone/>
            </a:pPr>
            <a:r>
              <a:rPr lang="en-US" sz="4800" b="0" i="0" u="none" strike="noStrike" cap="none" baseline="0">
                <a:solidFill>
                  <a:schemeClr val="dk2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GRAPHS</a:t>
            </a:r>
          </a:p>
        </p:txBody>
      </p:sp>
      <p:sp>
        <p:nvSpPr>
          <p:cNvPr id="181" name="Shape 181"/>
          <p:cNvSpPr/>
          <p:nvPr/>
        </p:nvSpPr>
        <p:spPr>
          <a:xfrm>
            <a:off x="1447800" y="1752600"/>
            <a:ext cx="914400" cy="914400"/>
          </a:xfrm>
          <a:prstGeom prst="ellipse">
            <a:avLst/>
          </a:prstGeom>
          <a:solidFill>
            <a:srgbClr val="92D050"/>
          </a:solidFill>
          <a:ln w="76200" cap="flat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182" name="Shape 182"/>
          <p:cNvSpPr/>
          <p:nvPr/>
        </p:nvSpPr>
        <p:spPr>
          <a:xfrm>
            <a:off x="3543300" y="1676400"/>
            <a:ext cx="914400" cy="914400"/>
          </a:xfrm>
          <a:prstGeom prst="ellipse">
            <a:avLst/>
          </a:prstGeom>
          <a:solidFill>
            <a:schemeClr val="accent1"/>
          </a:solidFill>
          <a:ln w="76200" cap="flat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</a:p>
        </p:txBody>
      </p:sp>
      <p:sp>
        <p:nvSpPr>
          <p:cNvPr id="183" name="Shape 183"/>
          <p:cNvSpPr/>
          <p:nvPr/>
        </p:nvSpPr>
        <p:spPr>
          <a:xfrm>
            <a:off x="1447800" y="3657600"/>
            <a:ext cx="914400" cy="914400"/>
          </a:xfrm>
          <a:prstGeom prst="ellipse">
            <a:avLst/>
          </a:prstGeom>
          <a:solidFill>
            <a:schemeClr val="accent1"/>
          </a:solidFill>
          <a:ln w="76200" cap="flat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800" b="0" i="0" u="none" strike="noStrike" cap="none" baseline="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</a:p>
        </p:txBody>
      </p:sp>
      <p:sp>
        <p:nvSpPr>
          <p:cNvPr id="184" name="Shape 184"/>
          <p:cNvSpPr/>
          <p:nvPr/>
        </p:nvSpPr>
        <p:spPr>
          <a:xfrm>
            <a:off x="3543300" y="3657600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</a:p>
        </p:txBody>
      </p:sp>
      <p:sp>
        <p:nvSpPr>
          <p:cNvPr id="185" name="Shape 185"/>
          <p:cNvSpPr/>
          <p:nvPr/>
        </p:nvSpPr>
        <p:spPr>
          <a:xfrm>
            <a:off x="2541232" y="5410200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</a:p>
        </p:txBody>
      </p:sp>
      <p:cxnSp>
        <p:nvCxnSpPr>
          <p:cNvPr id="186" name="Shape 186"/>
          <p:cNvCxnSpPr>
            <a:stCxn id="181" idx="4"/>
            <a:endCxn id="183" idx="0"/>
          </p:cNvCxnSpPr>
          <p:nvPr/>
        </p:nvCxnSpPr>
        <p:spPr>
          <a:xfrm>
            <a:off x="1905000" y="2667000"/>
            <a:ext cx="0" cy="990600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87" name="Shape 187"/>
          <p:cNvCxnSpPr>
            <a:stCxn id="181" idx="5"/>
            <a:endCxn id="184" idx="1"/>
          </p:cNvCxnSpPr>
          <p:nvPr/>
        </p:nvCxnSpPr>
        <p:spPr>
          <a:xfrm>
            <a:off x="2228289" y="2533089"/>
            <a:ext cx="1449000" cy="1258500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88" name="Shape 188"/>
          <p:cNvCxnSpPr>
            <a:stCxn id="182" idx="4"/>
            <a:endCxn id="184" idx="0"/>
          </p:cNvCxnSpPr>
          <p:nvPr/>
        </p:nvCxnSpPr>
        <p:spPr>
          <a:xfrm>
            <a:off x="4000500" y="2590800"/>
            <a:ext cx="0" cy="1066800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89" name="Shape 189"/>
          <p:cNvCxnSpPr>
            <a:stCxn id="184" idx="4"/>
            <a:endCxn id="185" idx="7"/>
          </p:cNvCxnSpPr>
          <p:nvPr/>
        </p:nvCxnSpPr>
        <p:spPr>
          <a:xfrm flipH="1">
            <a:off x="3321600" y="4572000"/>
            <a:ext cx="678900" cy="972000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90" name="Shape 190"/>
          <p:cNvCxnSpPr>
            <a:stCxn id="185" idx="1"/>
            <a:endCxn id="183" idx="4"/>
          </p:cNvCxnSpPr>
          <p:nvPr/>
        </p:nvCxnSpPr>
        <p:spPr>
          <a:xfrm rot="10800000">
            <a:off x="1905042" y="4572110"/>
            <a:ext cx="770100" cy="972000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91" name="Shape 191"/>
          <p:cNvCxnSpPr>
            <a:stCxn id="183" idx="6"/>
            <a:endCxn id="184" idx="2"/>
          </p:cNvCxnSpPr>
          <p:nvPr/>
        </p:nvCxnSpPr>
        <p:spPr>
          <a:xfrm>
            <a:off x="2362200" y="4114800"/>
            <a:ext cx="1181100" cy="0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192" name="Shape 192"/>
          <p:cNvSpPr/>
          <p:nvPr/>
        </p:nvSpPr>
        <p:spPr>
          <a:xfrm>
            <a:off x="4876800" y="3506150"/>
            <a:ext cx="3953999" cy="769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4400" b="1" i="0" u="none" strike="noStrike" cap="none" baseline="0" dirty="0">
                <a:solidFill>
                  <a:srgbClr val="FF0000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Parents of D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Souce Sans Pro"/>
              <a:buNone/>
            </a:pPr>
            <a:r>
              <a:rPr lang="en-US" sz="4800" b="0" i="0" u="none" strike="noStrike" cap="none" baseline="0">
                <a:solidFill>
                  <a:schemeClr val="dk2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GRAPHS</a:t>
            </a:r>
          </a:p>
        </p:txBody>
      </p:sp>
      <p:sp>
        <p:nvSpPr>
          <p:cNvPr id="198" name="Shape 198"/>
          <p:cNvSpPr/>
          <p:nvPr/>
        </p:nvSpPr>
        <p:spPr>
          <a:xfrm>
            <a:off x="1447800" y="1752600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199" name="Shape 199"/>
          <p:cNvSpPr/>
          <p:nvPr/>
        </p:nvSpPr>
        <p:spPr>
          <a:xfrm>
            <a:off x="3543300" y="1676400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</a:p>
        </p:txBody>
      </p:sp>
      <p:sp>
        <p:nvSpPr>
          <p:cNvPr id="200" name="Shape 200"/>
          <p:cNvSpPr/>
          <p:nvPr/>
        </p:nvSpPr>
        <p:spPr>
          <a:xfrm>
            <a:off x="1447800" y="3657600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</a:p>
        </p:txBody>
      </p:sp>
      <p:sp>
        <p:nvSpPr>
          <p:cNvPr id="201" name="Shape 201"/>
          <p:cNvSpPr/>
          <p:nvPr/>
        </p:nvSpPr>
        <p:spPr>
          <a:xfrm>
            <a:off x="3543300" y="3657600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</a:p>
        </p:txBody>
      </p:sp>
      <p:sp>
        <p:nvSpPr>
          <p:cNvPr id="202" name="Shape 202"/>
          <p:cNvSpPr/>
          <p:nvPr/>
        </p:nvSpPr>
        <p:spPr>
          <a:xfrm>
            <a:off x="2541232" y="5410200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</a:p>
        </p:txBody>
      </p:sp>
      <p:cxnSp>
        <p:nvCxnSpPr>
          <p:cNvPr id="203" name="Shape 203"/>
          <p:cNvCxnSpPr>
            <a:stCxn id="198" idx="4"/>
            <a:endCxn id="200" idx="0"/>
          </p:cNvCxnSpPr>
          <p:nvPr/>
        </p:nvCxnSpPr>
        <p:spPr>
          <a:xfrm>
            <a:off x="1905000" y="2667000"/>
            <a:ext cx="0" cy="990600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204" name="Shape 204"/>
          <p:cNvCxnSpPr>
            <a:stCxn id="198" idx="5"/>
            <a:endCxn id="201" idx="1"/>
          </p:cNvCxnSpPr>
          <p:nvPr/>
        </p:nvCxnSpPr>
        <p:spPr>
          <a:xfrm>
            <a:off x="2228289" y="2533089"/>
            <a:ext cx="1449000" cy="1258500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205" name="Shape 205"/>
          <p:cNvCxnSpPr>
            <a:stCxn id="199" idx="4"/>
            <a:endCxn id="201" idx="0"/>
          </p:cNvCxnSpPr>
          <p:nvPr/>
        </p:nvCxnSpPr>
        <p:spPr>
          <a:xfrm>
            <a:off x="4000500" y="2590800"/>
            <a:ext cx="0" cy="1066800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206" name="Shape 206"/>
          <p:cNvCxnSpPr>
            <a:stCxn id="201" idx="4"/>
            <a:endCxn id="202" idx="7"/>
          </p:cNvCxnSpPr>
          <p:nvPr/>
        </p:nvCxnSpPr>
        <p:spPr>
          <a:xfrm flipH="1">
            <a:off x="3321600" y="4572000"/>
            <a:ext cx="678900" cy="972000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207" name="Shape 207"/>
          <p:cNvCxnSpPr>
            <a:stCxn id="202" idx="1"/>
            <a:endCxn id="200" idx="4"/>
          </p:cNvCxnSpPr>
          <p:nvPr/>
        </p:nvCxnSpPr>
        <p:spPr>
          <a:xfrm rot="10800000">
            <a:off x="1905042" y="4572110"/>
            <a:ext cx="770100" cy="972000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208" name="Shape 208"/>
          <p:cNvCxnSpPr>
            <a:stCxn id="200" idx="6"/>
            <a:endCxn id="201" idx="2"/>
          </p:cNvCxnSpPr>
          <p:nvPr/>
        </p:nvCxnSpPr>
        <p:spPr>
          <a:xfrm>
            <a:off x="2362200" y="4114800"/>
            <a:ext cx="1181100" cy="0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209" name="Shape 209"/>
          <p:cNvSpPr/>
          <p:nvPr/>
        </p:nvSpPr>
        <p:spPr>
          <a:xfrm>
            <a:off x="4958080" y="1867525"/>
            <a:ext cx="3525520" cy="14465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4400" b="1" i="0" u="none" strike="noStrike" cap="none" baseline="0" dirty="0" smtClean="0">
                <a:solidFill>
                  <a:srgbClr val="7F7F7F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Paths </a:t>
            </a:r>
            <a:r>
              <a:rPr lang="en-US" sz="4400" b="1" i="0" u="none" strike="noStrike" cap="none" baseline="0" dirty="0">
                <a:solidFill>
                  <a:srgbClr val="7F7F7F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from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4400" b="1" i="0" u="none" strike="noStrike" cap="none" baseline="0" dirty="0">
                <a:solidFill>
                  <a:srgbClr val="7F7F7F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A to </a:t>
            </a:r>
            <a:r>
              <a:rPr lang="en-US" sz="4400" b="1" i="0" u="none" strike="noStrike" cap="none" baseline="0" dirty="0" smtClean="0">
                <a:solidFill>
                  <a:srgbClr val="7F7F7F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C:</a:t>
            </a:r>
            <a:endParaRPr lang="en-US" sz="4400" b="1" i="0" u="none" strike="noStrike" cap="none" baseline="0" dirty="0">
              <a:solidFill>
                <a:srgbClr val="7F7F7F"/>
              </a:solidFill>
              <a:latin typeface="Souce Sans Pro"/>
              <a:ea typeface="Souce Sans Pro"/>
              <a:cs typeface="Souce Sans Pro"/>
              <a:sym typeface="Souce Sans Pro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Souce Sans Pro"/>
              <a:buNone/>
            </a:pPr>
            <a:r>
              <a:rPr lang="en-US" sz="4800" b="0" i="0" u="none" strike="noStrike" cap="none" baseline="0">
                <a:solidFill>
                  <a:schemeClr val="dk2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GRAPHS</a:t>
            </a:r>
          </a:p>
        </p:txBody>
      </p:sp>
      <p:sp>
        <p:nvSpPr>
          <p:cNvPr id="198" name="Shape 198"/>
          <p:cNvSpPr/>
          <p:nvPr/>
        </p:nvSpPr>
        <p:spPr>
          <a:xfrm>
            <a:off x="1447800" y="1752600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199" name="Shape 199"/>
          <p:cNvSpPr/>
          <p:nvPr/>
        </p:nvSpPr>
        <p:spPr>
          <a:xfrm>
            <a:off x="3543300" y="1676400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</a:p>
        </p:txBody>
      </p:sp>
      <p:sp>
        <p:nvSpPr>
          <p:cNvPr id="200" name="Shape 200"/>
          <p:cNvSpPr/>
          <p:nvPr/>
        </p:nvSpPr>
        <p:spPr>
          <a:xfrm>
            <a:off x="1447800" y="3657600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</a:p>
        </p:txBody>
      </p:sp>
      <p:sp>
        <p:nvSpPr>
          <p:cNvPr id="201" name="Shape 201"/>
          <p:cNvSpPr/>
          <p:nvPr/>
        </p:nvSpPr>
        <p:spPr>
          <a:xfrm>
            <a:off x="3543300" y="3657600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</a:p>
        </p:txBody>
      </p:sp>
      <p:sp>
        <p:nvSpPr>
          <p:cNvPr id="202" name="Shape 202"/>
          <p:cNvSpPr/>
          <p:nvPr/>
        </p:nvSpPr>
        <p:spPr>
          <a:xfrm>
            <a:off x="2541232" y="5410200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</a:p>
        </p:txBody>
      </p:sp>
      <p:cxnSp>
        <p:nvCxnSpPr>
          <p:cNvPr id="203" name="Shape 203"/>
          <p:cNvCxnSpPr>
            <a:stCxn id="198" idx="4"/>
            <a:endCxn id="200" idx="0"/>
          </p:cNvCxnSpPr>
          <p:nvPr/>
        </p:nvCxnSpPr>
        <p:spPr>
          <a:xfrm>
            <a:off x="1905000" y="2667000"/>
            <a:ext cx="0" cy="990600"/>
          </a:xfrm>
          <a:prstGeom prst="straightConnector1">
            <a:avLst/>
          </a:prstGeom>
          <a:noFill/>
          <a:ln w="38100" cap="flat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204" name="Shape 204"/>
          <p:cNvCxnSpPr>
            <a:stCxn id="198" idx="5"/>
            <a:endCxn id="201" idx="1"/>
          </p:cNvCxnSpPr>
          <p:nvPr/>
        </p:nvCxnSpPr>
        <p:spPr>
          <a:xfrm>
            <a:off x="2228289" y="2533089"/>
            <a:ext cx="1449000" cy="1258500"/>
          </a:xfrm>
          <a:prstGeom prst="straightConnector1">
            <a:avLst/>
          </a:prstGeom>
          <a:noFill/>
          <a:ln w="38100" cap="flat">
            <a:solidFill>
              <a:srgbClr val="FF9900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205" name="Shape 205"/>
          <p:cNvCxnSpPr>
            <a:stCxn id="199" idx="4"/>
            <a:endCxn id="201" idx="0"/>
          </p:cNvCxnSpPr>
          <p:nvPr/>
        </p:nvCxnSpPr>
        <p:spPr>
          <a:xfrm>
            <a:off x="4000500" y="2590800"/>
            <a:ext cx="0" cy="1066800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206" name="Shape 206"/>
          <p:cNvCxnSpPr>
            <a:stCxn id="201" idx="4"/>
            <a:endCxn id="202" idx="7"/>
          </p:cNvCxnSpPr>
          <p:nvPr/>
        </p:nvCxnSpPr>
        <p:spPr>
          <a:xfrm flipH="1">
            <a:off x="3321600" y="4572000"/>
            <a:ext cx="678900" cy="972000"/>
          </a:xfrm>
          <a:prstGeom prst="straightConnector1">
            <a:avLst/>
          </a:prstGeom>
          <a:noFill/>
          <a:ln w="38100" cap="flat">
            <a:solidFill>
              <a:srgbClr val="FF9900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207" name="Shape 207"/>
          <p:cNvCxnSpPr>
            <a:stCxn id="202" idx="1"/>
            <a:endCxn id="200" idx="4"/>
          </p:cNvCxnSpPr>
          <p:nvPr/>
        </p:nvCxnSpPr>
        <p:spPr>
          <a:xfrm rot="10800000">
            <a:off x="1905042" y="4572110"/>
            <a:ext cx="770100" cy="972000"/>
          </a:xfrm>
          <a:prstGeom prst="straightConnector1">
            <a:avLst/>
          </a:prstGeom>
          <a:noFill/>
          <a:ln w="38100" cap="flat">
            <a:solidFill>
              <a:srgbClr val="FFC000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208" name="Shape 208"/>
          <p:cNvCxnSpPr>
            <a:stCxn id="200" idx="6"/>
            <a:endCxn id="201" idx="2"/>
          </p:cNvCxnSpPr>
          <p:nvPr/>
        </p:nvCxnSpPr>
        <p:spPr>
          <a:xfrm>
            <a:off x="2362200" y="4114800"/>
            <a:ext cx="1181100" cy="0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209" name="Shape 209"/>
          <p:cNvSpPr/>
          <p:nvPr/>
        </p:nvSpPr>
        <p:spPr>
          <a:xfrm>
            <a:off x="4958080" y="1867525"/>
            <a:ext cx="3525520" cy="14465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4400" b="1" i="0" u="none" strike="noStrike" cap="none" baseline="0" dirty="0" smtClean="0">
                <a:solidFill>
                  <a:srgbClr val="7F7F7F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Paths </a:t>
            </a:r>
            <a:r>
              <a:rPr lang="en-US" sz="4400" b="1" i="0" u="none" strike="noStrike" cap="none" baseline="0" dirty="0">
                <a:solidFill>
                  <a:srgbClr val="7F7F7F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from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4400" b="1" i="0" u="none" strike="noStrike" cap="none" baseline="0" dirty="0">
                <a:solidFill>
                  <a:srgbClr val="7F7F7F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A to </a:t>
            </a:r>
            <a:r>
              <a:rPr lang="en-US" sz="4400" b="1" i="0" u="none" strike="noStrike" cap="none" baseline="0" dirty="0" smtClean="0">
                <a:solidFill>
                  <a:srgbClr val="7F7F7F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C:</a:t>
            </a:r>
            <a:endParaRPr lang="en-US" sz="4400" b="1" i="0" u="none" strike="noStrike" cap="none" baseline="0" dirty="0">
              <a:solidFill>
                <a:srgbClr val="7F7F7F"/>
              </a:solidFill>
              <a:latin typeface="Souce Sans Pro"/>
              <a:ea typeface="Souce Sans Pro"/>
              <a:cs typeface="Souce Sans Pro"/>
              <a:sym typeface="Souce Sans Pr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638800" y="3529979"/>
            <a:ext cx="33324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Souce Sans Pro"/>
              </a:rPr>
              <a:t>A -&gt; C</a:t>
            </a:r>
          </a:p>
          <a:p>
            <a:endParaRPr lang="en-US" sz="2000" b="1" dirty="0" smtClean="0">
              <a:solidFill>
                <a:srgbClr val="FF0000"/>
              </a:solidFill>
              <a:latin typeface="Souce Sans Pro"/>
            </a:endParaRPr>
          </a:p>
          <a:p>
            <a:r>
              <a:rPr lang="en-US" sz="2000" b="1" dirty="0" smtClean="0">
                <a:solidFill>
                  <a:srgbClr val="FF9900"/>
                </a:solidFill>
                <a:latin typeface="Souce Sans Pro"/>
              </a:rPr>
              <a:t>A -&gt; D -&gt; E -&gt; C</a:t>
            </a:r>
            <a:endParaRPr lang="en-US" sz="2000" b="1" dirty="0">
              <a:solidFill>
                <a:srgbClr val="FF9900"/>
              </a:solidFill>
              <a:latin typeface="Souce Sans Pro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86960" y="4761546"/>
            <a:ext cx="4572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buSzPct val="25000"/>
            </a:pPr>
            <a:r>
              <a:rPr lang="en-US" sz="4400" b="1" dirty="0">
                <a:solidFill>
                  <a:srgbClr val="7F7F7F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Shortest path </a:t>
            </a:r>
          </a:p>
          <a:p>
            <a:pPr lvl="0">
              <a:buSzPct val="25000"/>
            </a:pPr>
            <a:r>
              <a:rPr lang="en-US" sz="4400" b="1" dirty="0">
                <a:solidFill>
                  <a:srgbClr val="7F7F7F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from A to C?</a:t>
            </a:r>
          </a:p>
        </p:txBody>
      </p:sp>
    </p:spTree>
    <p:extLst>
      <p:ext uri="{BB962C8B-B14F-4D97-AF65-F5344CB8AC3E}">
        <p14:creationId xmlns:p14="http://schemas.microsoft.com/office/powerpoint/2010/main" val="192216510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63452" y="2029968"/>
            <a:ext cx="7543800" cy="3566160"/>
          </a:xfrm>
        </p:spPr>
        <p:txBody>
          <a:bodyPr/>
          <a:lstStyle/>
          <a:p>
            <a:r>
              <a:rPr lang="en-US" dirty="0" smtClean="0"/>
              <a:t>Testing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452" y="1057656"/>
            <a:ext cx="3015028" cy="250850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3312" y="1057656"/>
            <a:ext cx="3339107" cy="2508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74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Souce Sans Pro"/>
              <a:buNone/>
            </a:pPr>
            <a:r>
              <a:rPr lang="en-US" sz="3600" b="0" i="0" u="none" strike="noStrike" cap="none" baseline="0">
                <a:solidFill>
                  <a:schemeClr val="dk2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INTERNAL VS. EXTERNAL TESTING</a:t>
            </a:r>
          </a:p>
        </p:txBody>
      </p:sp>
      <p:sp>
        <p:nvSpPr>
          <p:cNvPr id="249" name="Shape 249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accent1"/>
              </a:buClr>
              <a:buSzPct val="70000"/>
              <a:buFont typeface="Noto Symbol"/>
              <a:buChar char="✕"/>
            </a:pPr>
            <a:r>
              <a:rPr lang="en-US" sz="3200" b="0" i="0" u="none" strike="noStrike" cap="none" baseline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Internal : JUnit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accent1"/>
              </a:buClr>
              <a:buSzPct val="70000"/>
              <a:buFont typeface="Noto Symbol"/>
              <a:buChar char="+"/>
            </a:pPr>
            <a:r>
              <a:rPr lang="en-US" sz="2800" b="0" i="0" u="none" strike="noStrike" cap="none" baseline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How you decide to implement the object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accent1"/>
              </a:buClr>
              <a:buSzPct val="70000"/>
              <a:buFont typeface="Noto Symbol"/>
              <a:buChar char="+"/>
            </a:pPr>
            <a:r>
              <a:rPr lang="en-US" sz="2800" b="0" i="0" u="none" strike="noStrike" cap="none" baseline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Checked with implementation tests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accent1"/>
              </a:buClr>
              <a:buSzPct val="70000"/>
              <a:buFont typeface="Noto Symbol"/>
              <a:buChar char="✕"/>
            </a:pPr>
            <a:r>
              <a:rPr lang="en-US" sz="3200" b="0" i="0" u="none" strike="noStrike" cap="none" baseline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External: test script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accent1"/>
              </a:buClr>
              <a:buSzPct val="70000"/>
              <a:buFont typeface="Noto Symbol"/>
              <a:buChar char="+"/>
            </a:pPr>
            <a:r>
              <a:rPr lang="en-US" sz="2800" b="0" i="0" u="none" strike="noStrike" cap="none" baseline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Your API and specifications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accent1"/>
              </a:buClr>
              <a:buSzPct val="70000"/>
              <a:buFont typeface="Noto Symbol"/>
              <a:buChar char="+"/>
            </a:pPr>
            <a:r>
              <a:rPr lang="en-US" sz="2800" b="0" i="0" u="none" strike="noStrike" cap="none" baseline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Testing against the specification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accent1"/>
              </a:buClr>
              <a:buSzPct val="70000"/>
              <a:buFont typeface="Noto Symbol"/>
              <a:buChar char="+"/>
            </a:pPr>
            <a:r>
              <a:rPr lang="en-US" sz="2800" b="0" i="0" u="none" strike="noStrike" cap="none" baseline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Checked with specification tests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402</TotalTime>
  <Words>1049</Words>
  <Application>Microsoft Office PowerPoint</Application>
  <PresentationFormat>On-screen Show (4:3)</PresentationFormat>
  <Paragraphs>275</Paragraphs>
  <Slides>31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Retrospect</vt:lpstr>
      <vt:lpstr>PowerPoint Presentation</vt:lpstr>
      <vt:lpstr>AGENDA</vt:lpstr>
      <vt:lpstr>GRAPHS</vt:lpstr>
      <vt:lpstr>GRAPHS</vt:lpstr>
      <vt:lpstr>GRAPHS</vt:lpstr>
      <vt:lpstr>GRAPHS</vt:lpstr>
      <vt:lpstr>GRAPHS</vt:lpstr>
      <vt:lpstr>Testing</vt:lpstr>
      <vt:lpstr>INTERNAL VS. EXTERNAL TESTING</vt:lpstr>
      <vt:lpstr>A JUNIT TEST CLASS</vt:lpstr>
      <vt:lpstr>USING JUNIT ASSERTIONS</vt:lpstr>
      <vt:lpstr>USING JUNIT ASSERTIONS</vt:lpstr>
      <vt:lpstr>CHECKING FOR EXCEPTIONS</vt:lpstr>
      <vt:lpstr>PowerPoint Presentation</vt:lpstr>
      <vt:lpstr>SETUP AND TEARDOWN</vt:lpstr>
      <vt:lpstr>SETUP AND TEARDOWN</vt:lpstr>
      <vt:lpstr>Test Writing Etiquette</vt:lpstr>
      <vt:lpstr>The Rules</vt:lpstr>
      <vt:lpstr>LET’S PUT IT ALL TOGETHER!</vt:lpstr>
      <vt:lpstr>How To Create JUnit Test Classes </vt:lpstr>
      <vt:lpstr>JUNIT ASSERTS VS. JAVA ASSERTS</vt:lpstr>
      <vt:lpstr>ASSERTIONS VS. EXCEPTIONS</vt:lpstr>
      <vt:lpstr>REMINDER: ENABLING ASSERTS IN ECLIPSE </vt:lpstr>
      <vt:lpstr>Expensive CheckReps </vt:lpstr>
      <vt:lpstr>Expensive CheckReps </vt:lpstr>
      <vt:lpstr>EXTERNAL TESTS:  TEST SCRIPT LANGUAGE</vt:lpstr>
      <vt:lpstr>TEST SCRIPT LANGUAGE</vt:lpstr>
      <vt:lpstr>TEST SCRIPT LANGUAGE (ex .test file)</vt:lpstr>
      <vt:lpstr>How To Create Specification Tests </vt:lpstr>
      <vt:lpstr>DEMO: TEST SCRIPT LANGUAGE</vt:lpstr>
      <vt:lpstr>JAVADOC API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Justin Bare</cp:lastModifiedBy>
  <cp:revision>15</cp:revision>
  <dcterms:modified xsi:type="dcterms:W3CDTF">2016-01-27T00:23:35Z</dcterms:modified>
</cp:coreProperties>
</file>