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3"/>
  </p:notesMasterIdLst>
  <p:sldIdLst>
    <p:sldId id="328" r:id="rId2"/>
    <p:sldId id="257" r:id="rId3"/>
    <p:sldId id="335" r:id="rId4"/>
    <p:sldId id="336" r:id="rId5"/>
    <p:sldId id="337" r:id="rId6"/>
    <p:sldId id="338" r:id="rId7"/>
    <p:sldId id="340" r:id="rId8"/>
    <p:sldId id="339" r:id="rId9"/>
    <p:sldId id="389" r:id="rId10"/>
    <p:sldId id="266" r:id="rId11"/>
    <p:sldId id="341" r:id="rId12"/>
    <p:sldId id="342" r:id="rId13"/>
    <p:sldId id="345" r:id="rId14"/>
    <p:sldId id="343" r:id="rId15"/>
    <p:sldId id="344" r:id="rId16"/>
    <p:sldId id="346" r:id="rId17"/>
    <p:sldId id="347" r:id="rId18"/>
    <p:sldId id="348" r:id="rId19"/>
    <p:sldId id="349" r:id="rId20"/>
    <p:sldId id="350" r:id="rId21"/>
    <p:sldId id="351" r:id="rId22"/>
    <p:sldId id="352" r:id="rId23"/>
    <p:sldId id="353" r:id="rId24"/>
    <p:sldId id="354" r:id="rId25"/>
    <p:sldId id="355" r:id="rId26"/>
    <p:sldId id="356" r:id="rId27"/>
    <p:sldId id="358" r:id="rId28"/>
    <p:sldId id="357" r:id="rId29"/>
    <p:sldId id="359" r:id="rId30"/>
    <p:sldId id="287" r:id="rId31"/>
    <p:sldId id="360" r:id="rId32"/>
    <p:sldId id="361" r:id="rId33"/>
    <p:sldId id="362" r:id="rId34"/>
    <p:sldId id="363" r:id="rId35"/>
    <p:sldId id="291" r:id="rId36"/>
    <p:sldId id="292" r:id="rId37"/>
    <p:sldId id="366" r:id="rId38"/>
    <p:sldId id="367" r:id="rId39"/>
    <p:sldId id="368" r:id="rId40"/>
    <p:sldId id="369" r:id="rId41"/>
    <p:sldId id="370" r:id="rId42"/>
    <p:sldId id="371" r:id="rId43"/>
    <p:sldId id="299" r:id="rId44"/>
    <p:sldId id="372" r:id="rId45"/>
    <p:sldId id="373" r:id="rId46"/>
    <p:sldId id="374" r:id="rId47"/>
    <p:sldId id="375" r:id="rId48"/>
    <p:sldId id="376" r:id="rId49"/>
    <p:sldId id="378" r:id="rId50"/>
    <p:sldId id="377" r:id="rId51"/>
    <p:sldId id="379" r:id="rId52"/>
    <p:sldId id="381" r:id="rId53"/>
    <p:sldId id="380" r:id="rId54"/>
    <p:sldId id="382" r:id="rId55"/>
    <p:sldId id="383" r:id="rId56"/>
    <p:sldId id="384" r:id="rId57"/>
    <p:sldId id="313" r:id="rId58"/>
    <p:sldId id="385" r:id="rId59"/>
    <p:sldId id="386" r:id="rId60"/>
    <p:sldId id="387" r:id="rId61"/>
    <p:sldId id="38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269" autoAdjust="0"/>
  </p:normalViewPr>
  <p:slideViewPr>
    <p:cSldViewPr>
      <p:cViewPr varScale="1">
        <p:scale>
          <a:sx n="65" d="100"/>
          <a:sy n="65" d="100"/>
        </p:scale>
        <p:origin x="-83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2C3-99F2-4B32-8C84-631BB6B21FA6}" type="datetimeFigureOut">
              <a:rPr lang="en-US" smtClean="0"/>
              <a:t>2/11/2016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C5F7-903B-415B-BE39-1320EAC677BD}" type="slidenum">
              <a:rPr lang="en-US" smtClean="0"/>
              <a:t>‹#›</a:t>
            </a:fld>
            <a:endParaRPr lang="en-US"/>
          </a:p>
        </p:txBody>
      </p:sp>
    </p:spTree>
    <p:extLst>
      <p:ext uri="{BB962C8B-B14F-4D97-AF65-F5344CB8AC3E}">
        <p14:creationId xmlns:p14="http://schemas.microsoft.com/office/powerpoint/2010/main" val="27956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2/11/2016</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416107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246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19579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92169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5DA6F-6A45-4699-A45F-4851E2F5F319}"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46807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F5DA6F-6A45-4699-A45F-4851E2F5F319}"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1406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F5DA6F-6A45-4699-A45F-4851E2F5F319}" type="datetimeFigureOut">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52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F5DA6F-6A45-4699-A45F-4851E2F5F319}" type="datetimeFigureOut">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2478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5DA6F-6A45-4699-A45F-4851E2F5F319}"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996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CAF5DA6F-6A45-4699-A45F-4851E2F5F319}"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301834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2/11/2016</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450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AF5DA6F-6A45-4699-A45F-4851E2F5F319}" type="datetimeFigureOut">
              <a:rPr lang="en-US" smtClean="0"/>
              <a:t>2/11/2016</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76678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Section 6:</a:t>
            </a:r>
            <a:br>
              <a:rPr lang="en-US" dirty="0" smtClean="0"/>
            </a:br>
            <a:r>
              <a:rPr lang="en-US" dirty="0" smtClean="0"/>
              <a:t>Midterm Review</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t>Slides by Justin Bare and Deric Pang</a:t>
            </a:r>
          </a:p>
          <a:p>
            <a:endParaRPr lang="en-US" dirty="0"/>
          </a:p>
          <a:p>
            <a:r>
              <a:rPr lang="en-US" dirty="0" smtClean="0"/>
              <a:t>(with material </a:t>
            </a:r>
            <a:r>
              <a:rPr lang="en-US" dirty="0"/>
              <a:t>from Vinod </a:t>
            </a:r>
            <a:r>
              <a:rPr lang="en-US" dirty="0" err="1" smtClean="0"/>
              <a:t>Rathnam</a:t>
            </a:r>
            <a:r>
              <a:rPr lang="en-US" dirty="0" smtClean="0"/>
              <a:t>, Geoffrey Liu, </a:t>
            </a:r>
            <a:r>
              <a:rPr lang="en-US" dirty="0"/>
              <a:t>Alex </a:t>
            </a:r>
            <a:r>
              <a:rPr lang="en-US" dirty="0" err="1"/>
              <a:t>Mariakakis</a:t>
            </a:r>
            <a:r>
              <a:rPr lang="en-US" dirty="0"/>
              <a:t>,</a:t>
            </a:r>
            <a:br>
              <a:rPr lang="en-US" dirty="0"/>
            </a:br>
            <a:r>
              <a:rPr lang="en-US" dirty="0"/>
              <a:t>Kellen Donohue, David </a:t>
            </a:r>
            <a:r>
              <a:rPr lang="en-US" dirty="0" err="1"/>
              <a:t>Mailhot</a:t>
            </a:r>
            <a:r>
              <a:rPr lang="en-US" dirty="0"/>
              <a:t>, and Hal </a:t>
            </a:r>
            <a:r>
              <a:rPr lang="en-US" dirty="0" smtClean="0"/>
              <a:t>Perkins)</a:t>
            </a:r>
            <a:endParaRPr lang="en-US" dirty="0"/>
          </a:p>
        </p:txBody>
      </p:sp>
    </p:spTree>
    <p:extLst>
      <p:ext uri="{BB962C8B-B14F-4D97-AF65-F5344CB8AC3E}">
        <p14:creationId xmlns:p14="http://schemas.microsoft.com/office/powerpoint/2010/main" val="216225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5" name="TextBox 4"/>
          <p:cNvSpPr txBox="1"/>
          <p:nvPr/>
        </p:nvSpPr>
        <p:spPr>
          <a:xfrm>
            <a:off x="7315199" y="4189274"/>
            <a:ext cx="3200401" cy="1754326"/>
          </a:xfrm>
          <a:prstGeom prst="rect">
            <a:avLst/>
          </a:prstGeom>
          <a:noFill/>
        </p:spPr>
        <p:txBody>
          <a:bodyPr wrap="square" rtlCol="0">
            <a:spAutoFit/>
          </a:bodyPr>
          <a:lstStyle/>
          <a:p>
            <a:r>
              <a:rPr lang="en-US" b="1" dirty="0">
                <a:solidFill>
                  <a:schemeClr val="tx2">
                    <a:lumMod val="75000"/>
                    <a:lumOff val="25000"/>
                  </a:schemeClr>
                </a:solidFill>
              </a:rPr>
              <a:t>Another way to ask the question: </a:t>
            </a:r>
          </a:p>
          <a:p>
            <a:endParaRPr lang="en-US" b="1" dirty="0">
              <a:solidFill>
                <a:schemeClr val="tx2">
                  <a:lumMod val="75000"/>
                  <a:lumOff val="25000"/>
                </a:schemeClr>
              </a:solidFill>
            </a:endParaRPr>
          </a:p>
          <a:p>
            <a:r>
              <a:rPr lang="en-US" b="1" dirty="0">
                <a:solidFill>
                  <a:schemeClr val="tx2">
                    <a:lumMod val="75000"/>
                    <a:lumOff val="25000"/>
                  </a:schemeClr>
                </a:solidFill>
              </a:rPr>
              <a:t>If the client does not know the implementation, will the method do what </a:t>
            </a:r>
            <a:r>
              <a:rPr lang="en-US" b="1" dirty="0" smtClean="0">
                <a:solidFill>
                  <a:schemeClr val="tx2">
                    <a:lumMod val="75000"/>
                    <a:lumOff val="25000"/>
                  </a:schemeClr>
                </a:solidFill>
              </a:rPr>
              <a:t>the client </a:t>
            </a:r>
            <a:r>
              <a:rPr lang="en-US" b="1" dirty="0">
                <a:solidFill>
                  <a:schemeClr val="tx2">
                    <a:lumMod val="75000"/>
                    <a:lumOff val="25000"/>
                  </a:schemeClr>
                </a:solidFill>
              </a:rPr>
              <a:t>expects it to do based on the specification?</a:t>
            </a:r>
          </a:p>
        </p:txBody>
      </p:sp>
    </p:spTree>
    <p:extLst>
      <p:ext uri="{BB962C8B-B14F-4D97-AF65-F5344CB8AC3E}">
        <p14:creationId xmlns:p14="http://schemas.microsoft.com/office/powerpoint/2010/main" val="2924015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Tree>
    <p:extLst>
      <p:ext uri="{BB962C8B-B14F-4D97-AF65-F5344CB8AC3E}">
        <p14:creationId xmlns:p14="http://schemas.microsoft.com/office/powerpoint/2010/main" val="3493472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165466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7" name="TextBox 6"/>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343600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10256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683501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2673541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632523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966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1214782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info</a:t>
            </a:r>
            <a:endParaRPr lang="en-US" dirty="0"/>
          </a:p>
        </p:txBody>
      </p:sp>
      <p:sp>
        <p:nvSpPr>
          <p:cNvPr id="3" name="Content Placeholder 2"/>
          <p:cNvSpPr>
            <a:spLocks noGrp="1"/>
          </p:cNvSpPr>
          <p:nvPr>
            <p:ph idx="1"/>
          </p:nvPr>
        </p:nvSpPr>
        <p:spPr/>
        <p:txBody>
          <a:bodyPr>
            <a:normAutofit/>
          </a:bodyPr>
          <a:lstStyle/>
          <a:p>
            <a:pPr marL="4572" lvl="1" indent="0">
              <a:buNone/>
            </a:pPr>
            <a:r>
              <a:rPr lang="en-US" dirty="0" smtClean="0"/>
              <a:t>Friday February 12, in class</a:t>
            </a:r>
            <a:endParaRPr lang="en-US" dirty="0"/>
          </a:p>
          <a:p>
            <a:pPr marL="4572" lvl="1" indent="0">
              <a:buNone/>
            </a:pPr>
            <a:endParaRPr lang="en-US" dirty="0" smtClean="0"/>
          </a:p>
        </p:txBody>
      </p:sp>
    </p:spTree>
    <p:extLst>
      <p:ext uri="{BB962C8B-B14F-4D97-AF65-F5344CB8AC3E}">
        <p14:creationId xmlns:p14="http://schemas.microsoft.com/office/powerpoint/2010/main" val="3221264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839661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throws wrong exception for wrong reason</a:t>
            </a:r>
            <a:endParaRPr lang="en-US" sz="2000" dirty="0">
              <a:solidFill>
                <a:srgbClr val="C00000"/>
              </a:solidFill>
            </a:endParaRPr>
          </a:p>
        </p:txBody>
      </p:sp>
    </p:spTree>
    <p:extLst>
      <p:ext uri="{BB962C8B-B14F-4D97-AF65-F5344CB8AC3E}">
        <p14:creationId xmlns:p14="http://schemas.microsoft.com/office/powerpoint/2010/main" val="2784529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504345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552736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674952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a:t>
            </a:r>
            <a:r>
              <a:rPr lang="en-US" sz="2000" dirty="0" smtClean="0">
                <a:solidFill>
                  <a:srgbClr val="00B050"/>
                </a:solidFill>
              </a:rPr>
              <a:t>Method does what the spec says</a:t>
            </a:r>
            <a:endParaRPr lang="en-US" sz="2000" dirty="0">
              <a:solidFill>
                <a:srgbClr val="00B050"/>
              </a:solidFill>
            </a:endParaRPr>
          </a:p>
        </p:txBody>
      </p:sp>
    </p:spTree>
    <p:extLst>
      <p:ext uri="{BB962C8B-B14F-4D97-AF65-F5344CB8AC3E}">
        <p14:creationId xmlns:p14="http://schemas.microsoft.com/office/powerpoint/2010/main" val="3265517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is an immutable, integer-valued polynomial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integer coefficients. A typical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value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is a_0 + a_1*x + a_2*x^2 + ... +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a:t>
            </a:r>
            <a:r>
              <a:rPr lang="en-US" sz="2000" dirty="0" err="1">
                <a:solidFill>
                  <a:schemeClr val="tx1"/>
                </a:solidFill>
                <a:latin typeface="Consolas" panose="020B0609020204030204" pitchFamily="49" charset="0"/>
                <a:cs typeface="Consolas" panose="020B0609020204030204" pitchFamily="49" charset="0"/>
              </a:rPr>
              <a:t>x_n</a:t>
            </a:r>
            <a:r>
              <a:rPr lang="en-US" sz="2000" dirty="0">
                <a:solidFill>
                  <a:schemeClr val="tx1"/>
                </a:solidFill>
                <a:latin typeface="Consolas" panose="020B0609020204030204" pitchFamily="49" charset="0"/>
                <a:cs typeface="Consolas" panose="020B0609020204030204" pitchFamily="49" charset="0"/>
              </a:rPr>
              <a:t>. 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degree n has </a:t>
            </a:r>
            <a:r>
              <a:rPr lang="en-US" sz="2000" dirty="0" err="1">
                <a:solidFill>
                  <a:schemeClr val="tx1"/>
                </a:solidFill>
                <a:latin typeface="Consolas" panose="020B0609020204030204" pitchFamily="49" charset="0"/>
                <a:cs typeface="Consolas" panose="020B0609020204030204" pitchFamily="49" charset="0"/>
              </a:rPr>
              <a:t>coefficent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 != 0, except that the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zero polynomial is represented as a polynomial of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degree 0 and a_0 = 0 in that case.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a:solidFill>
                  <a:schemeClr val="tx1"/>
                </a:solidFill>
                <a:latin typeface="Consolas" panose="020B0609020204030204" pitchFamily="49" charset="0"/>
                <a:cs typeface="Consolas" panose="020B0609020204030204" pitchFamily="49" charset="0"/>
              </a:rPr>
              <a:t>class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a</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AF(this) = a has n+1 entries, and for each entry</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a:t>
            </a:r>
            <a:r>
              <a:rPr lang="en-US" sz="2000" dirty="0" err="1">
                <a:solidFill>
                  <a:schemeClr val="tx1"/>
                </a:solidFill>
                <a:latin typeface="Consolas" panose="020B0609020204030204" pitchFamily="49" charset="0"/>
                <a:cs typeface="Consolas" panose="020B0609020204030204" pitchFamily="49" charset="0"/>
              </a:rPr>
              <a:t>i</a:t>
            </a:r>
            <a:r>
              <a:rPr lang="en-US" sz="2000" dirty="0">
                <a:solidFill>
                  <a:schemeClr val="tx1"/>
                </a:solidFill>
                <a:latin typeface="Consolas" panose="020B0609020204030204" pitchFamily="49" charset="0"/>
                <a:cs typeface="Consolas" panose="020B0609020204030204" pitchFamily="49" charset="0"/>
              </a:rPr>
              <a:t>] = coefficient </a:t>
            </a:r>
            <a:r>
              <a:rPr lang="en-US" sz="2000" dirty="0" err="1">
                <a:solidFill>
                  <a:schemeClr val="tx1"/>
                </a:solidFill>
                <a:latin typeface="Consolas" panose="020B0609020204030204" pitchFamily="49" charset="0"/>
                <a:cs typeface="Consolas" panose="020B0609020204030204" pitchFamily="49" charset="0"/>
              </a:rPr>
              <a:t>a_i</a:t>
            </a:r>
            <a:r>
              <a:rPr lang="en-US" sz="2000" dirty="0">
                <a:solidFill>
                  <a:schemeClr val="tx1"/>
                </a:solidFill>
                <a:latin typeface="Consolas" panose="020B0609020204030204" pitchFamily="49" charset="0"/>
                <a:cs typeface="Consolas" panose="020B0609020204030204" pitchFamily="49" charset="0"/>
              </a:rPr>
              <a:t> of the polynomial</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lumMod val="50000"/>
                    <a:lumOff val="50000"/>
                  </a:schemeClr>
                </a:solidFill>
                <a:latin typeface="Consolas" panose="020B0609020204030204" pitchFamily="49" charset="0"/>
                <a:cs typeface="Consolas" panose="020B0609020204030204" pitchFamily="49" charset="0"/>
              </a:rPr>
              <a:t/>
            </a:r>
            <a:br>
              <a:rPr lang="en-US" sz="2000" dirty="0">
                <a:solidFill>
                  <a:schemeClr val="tx1">
                    <a:lumMod val="50000"/>
                    <a:lumOff val="50000"/>
                  </a:schemeClr>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97808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r>
              <a:rPr lang="en-US" sz="2000" dirty="0" smtClean="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Let’s fill in the documentation.</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78706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r>
              <a:rPr lang="en-US" sz="2000" dirty="0" smtClean="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Let’s fill in </a:t>
            </a:r>
            <a:r>
              <a:rPr lang="en-US" sz="2000" smtClean="0">
                <a:solidFill>
                  <a:schemeClr val="tx1"/>
                </a:solidFill>
                <a:latin typeface="Consolas" panose="020B0609020204030204" pitchFamily="49" charset="0"/>
                <a:cs typeface="Consolas" panose="020B0609020204030204" pitchFamily="49" charset="0"/>
              </a:rPr>
              <a:t>the documentation.</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29359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
        <p:nvSpPr>
          <p:cNvPr id="4" name="TextBox 3"/>
          <p:cNvSpPr txBox="1"/>
          <p:nvPr/>
        </p:nvSpPr>
        <p:spPr>
          <a:xfrm>
            <a:off x="5410200" y="2590800"/>
            <a:ext cx="4724400" cy="923330"/>
          </a:xfrm>
          <a:prstGeom prst="rect">
            <a:avLst/>
          </a:prstGeom>
          <a:noFill/>
        </p:spPr>
        <p:txBody>
          <a:bodyPr wrap="square" rtlCol="0">
            <a:spAutoFit/>
          </a:bodyPr>
          <a:lstStyle/>
          <a:p>
            <a:r>
              <a:rPr lang="en-US" b="1" dirty="0">
                <a:solidFill>
                  <a:srgbClr val="C00000"/>
                </a:solidFill>
                <a:latin typeface="+mj-lt"/>
              </a:rPr>
              <a:t>Note: if you have an instance variable in </a:t>
            </a:r>
            <a:r>
              <a:rPr lang="en-US" b="1" dirty="0">
                <a:solidFill>
                  <a:srgbClr val="C00000"/>
                </a:solidFill>
                <a:latin typeface="Courier New" pitchFamily="49" charset="0"/>
                <a:cs typeface="Courier New" pitchFamily="49" charset="0"/>
              </a:rPr>
              <a:t>@modifies</a:t>
            </a:r>
            <a:r>
              <a:rPr lang="en-US" b="1" dirty="0">
                <a:solidFill>
                  <a:srgbClr val="C00000"/>
                </a:solidFill>
                <a:latin typeface="+mj-lt"/>
              </a:rPr>
              <a:t>, it better appear in </a:t>
            </a:r>
            <a:r>
              <a:rPr lang="en-US" b="1" dirty="0">
                <a:solidFill>
                  <a:srgbClr val="C00000"/>
                </a:solidFill>
                <a:latin typeface="Courier New" pitchFamily="49" charset="0"/>
                <a:cs typeface="Courier New" pitchFamily="49" charset="0"/>
              </a:rPr>
              <a:t>@effects</a:t>
            </a:r>
            <a:r>
              <a:rPr lang="en-US" b="1" dirty="0">
                <a:solidFill>
                  <a:srgbClr val="C00000"/>
                </a:solidFill>
                <a:latin typeface="+mj-lt"/>
              </a:rPr>
              <a:t> as well</a:t>
            </a:r>
          </a:p>
        </p:txBody>
      </p:sp>
      <p:sp>
        <p:nvSpPr>
          <p:cNvPr id="5" name="TextBox 4"/>
          <p:cNvSpPr txBox="1"/>
          <p:nvPr/>
        </p:nvSpPr>
        <p:spPr>
          <a:xfrm>
            <a:off x="5410200" y="3909040"/>
            <a:ext cx="5105400" cy="923330"/>
          </a:xfrm>
          <a:prstGeom prst="rect">
            <a:avLst/>
          </a:prstGeom>
          <a:noFill/>
        </p:spPr>
        <p:txBody>
          <a:bodyPr wrap="square" rtlCol="0">
            <a:spAutoFit/>
          </a:bodyPr>
          <a:lstStyle/>
          <a:p>
            <a:r>
              <a:rPr lang="en-US" b="1" dirty="0">
                <a:solidFill>
                  <a:srgbClr val="C00000"/>
                </a:solidFill>
                <a:latin typeface="+mj-lt"/>
              </a:rPr>
              <a:t>Note2: this is not the only answer, you could specify an exception in </a:t>
            </a:r>
            <a:r>
              <a:rPr lang="en-US" b="1" dirty="0">
                <a:solidFill>
                  <a:srgbClr val="C00000"/>
                </a:solidFill>
                <a:latin typeface="Courier New" pitchFamily="49" charset="0"/>
                <a:cs typeface="Courier New" pitchFamily="49" charset="0"/>
              </a:rPr>
              <a:t>@throws</a:t>
            </a:r>
            <a:r>
              <a:rPr lang="en-US" b="1" dirty="0">
                <a:solidFill>
                  <a:srgbClr val="C00000"/>
                </a:solidFill>
                <a:latin typeface="+mj-lt"/>
              </a:rPr>
              <a:t> or specify the output in </a:t>
            </a:r>
            <a:r>
              <a:rPr lang="en-US" b="1" dirty="0">
                <a:solidFill>
                  <a:srgbClr val="C00000"/>
                </a:solidFill>
                <a:latin typeface="Courier New" pitchFamily="49" charset="0"/>
                <a:cs typeface="Courier New" pitchFamily="49" charset="0"/>
              </a:rPr>
              <a:t>@return</a:t>
            </a:r>
            <a:endParaRPr lang="en-US" b="1" dirty="0">
              <a:solidFill>
                <a:srgbClr val="C00000"/>
              </a:solidFill>
              <a:latin typeface="+mj-lt"/>
            </a:endParaRPr>
          </a:p>
        </p:txBody>
      </p:sp>
    </p:spTree>
    <p:extLst>
      <p:ext uri="{BB962C8B-B14F-4D97-AF65-F5344CB8AC3E}">
        <p14:creationId xmlns:p14="http://schemas.microsoft.com/office/powerpoint/2010/main" val="854607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topics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551629"/>
              </p:ext>
            </p:extLst>
          </p:nvPr>
        </p:nvGraphicFramePr>
        <p:xfrm>
          <a:off x="676275" y="2011363"/>
          <a:ext cx="10753726" cy="3771900"/>
        </p:xfrm>
        <a:graphic>
          <a:graphicData uri="http://schemas.openxmlformats.org/drawingml/2006/table">
            <a:tbl>
              <a:tblPr firstRow="1" bandRow="1">
                <a:tableStyleId>{2D5ABB26-0587-4C30-8999-92F81FD0307C}</a:tableStyleId>
              </a:tblPr>
              <a:tblGrid>
                <a:gridCol w="5376863"/>
                <a:gridCol w="5376863"/>
              </a:tblGrid>
              <a:tr h="800100">
                <a:tc>
                  <a:txBody>
                    <a:bodyPr/>
                    <a:lstStyle/>
                    <a:p>
                      <a:r>
                        <a:rPr lang="en-US" sz="2800" dirty="0" smtClean="0"/>
                        <a:t>Reasoning about code</a:t>
                      </a:r>
                      <a:endParaRPr lang="en-US" sz="2800" dirty="0"/>
                    </a:p>
                  </a:txBody>
                  <a:tcPr/>
                </a:tc>
                <a:tc>
                  <a:txBody>
                    <a:bodyPr/>
                    <a:lstStyle/>
                    <a:p>
                      <a:r>
                        <a:rPr lang="en-US" sz="2800" dirty="0" smtClean="0"/>
                        <a:t>Testing</a:t>
                      </a:r>
                    </a:p>
                  </a:txBody>
                  <a:tcPr/>
                </a:tc>
              </a:tr>
              <a:tr h="800100">
                <a:tc>
                  <a:txBody>
                    <a:bodyPr/>
                    <a:lstStyle/>
                    <a:p>
                      <a:r>
                        <a:rPr lang="en-US" sz="2800" dirty="0" smtClean="0"/>
                        <a:t>Specification vs. Implementation</a:t>
                      </a:r>
                    </a:p>
                  </a:txBody>
                  <a:tcPr/>
                </a:tc>
                <a:tc>
                  <a:txBody>
                    <a:bodyPr/>
                    <a:lstStyle/>
                    <a:p>
                      <a:r>
                        <a:rPr lang="en-US" sz="2800" dirty="0" smtClean="0"/>
                        <a:t>Exceptions &amp; assertions</a:t>
                      </a:r>
                    </a:p>
                  </a:txBody>
                  <a:tcPr/>
                </a:tc>
              </a:tr>
              <a:tr h="800100">
                <a:tc>
                  <a:txBody>
                    <a:bodyPr/>
                    <a:lstStyle/>
                    <a:p>
                      <a:r>
                        <a:rPr lang="en-US" sz="2800" dirty="0" smtClean="0"/>
                        <a:t>Abstract</a:t>
                      </a:r>
                      <a:r>
                        <a:rPr lang="en-US" sz="2800" baseline="0" dirty="0" smtClean="0"/>
                        <a:t> Data Types (ADTs)</a:t>
                      </a:r>
                      <a:endParaRPr lang="en-US" sz="2800" dirty="0"/>
                    </a:p>
                  </a:txBody>
                  <a:tcPr/>
                </a:tc>
                <a:tc>
                  <a:txBody>
                    <a:bodyPr/>
                    <a:lstStyle/>
                    <a:p>
                      <a:r>
                        <a:rPr lang="en-US" sz="2800" dirty="0" smtClean="0"/>
                        <a:t>Identity &amp; equality</a:t>
                      </a:r>
                    </a:p>
                  </a:txBody>
                  <a:tcPr/>
                </a:tc>
              </a:tr>
              <a:tr h="800100">
                <a:tc>
                  <a:txBody>
                    <a:bodyPr/>
                    <a:lstStyle/>
                    <a:p>
                      <a:r>
                        <a:rPr lang="en-US" sz="2800" dirty="0" smtClean="0"/>
                        <a:t>Interfaces &amp; classes</a:t>
                      </a:r>
                    </a:p>
                    <a:p>
                      <a:endParaRPr lang="en-US" sz="2800" dirty="0" smtClean="0"/>
                    </a:p>
                    <a:p>
                      <a:endParaRPr lang="en-US"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Subtypes &amp; subclasses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Generics</a:t>
                      </a:r>
                    </a:p>
                  </a:txBody>
                  <a:tcPr/>
                </a:tc>
              </a:tr>
            </a:tbl>
          </a:graphicData>
        </a:graphic>
      </p:graphicFrame>
    </p:spTree>
    <p:extLst>
      <p:ext uri="{BB962C8B-B14F-4D97-AF65-F5344CB8AC3E}">
        <p14:creationId xmlns:p14="http://schemas.microsoft.com/office/powerpoint/2010/main" val="918855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86203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124200" y="5334000"/>
            <a:ext cx="6096000" cy="1015663"/>
          </a:xfrm>
          <a:prstGeom prst="rect">
            <a:avLst/>
          </a:prstGeom>
        </p:spPr>
        <p:txBody>
          <a:bodyPr>
            <a:spAutoFit/>
          </a:bodyPr>
          <a:lstStyle/>
          <a:p>
            <a:r>
              <a:rPr lang="en-US" sz="2000" b="1" dirty="0" smtClean="0">
                <a:solidFill>
                  <a:srgbClr val="C00000"/>
                </a:solidFill>
              </a:rPr>
              <a:t>The </a:t>
            </a:r>
            <a:r>
              <a:rPr lang="en-US" sz="2000" b="1" dirty="0">
                <a:solidFill>
                  <a:srgbClr val="C00000"/>
                </a:solidFill>
              </a:rPr>
              <a:t>return value is a reference to the same coefficient array stored in the </a:t>
            </a:r>
            <a:r>
              <a:rPr lang="en-US" sz="2000" b="1" dirty="0" err="1">
                <a:solidFill>
                  <a:srgbClr val="C00000"/>
                </a:solidFill>
                <a:latin typeface="Consolas" panose="020B0609020204030204" pitchFamily="49" charset="0"/>
                <a:cs typeface="Consolas" panose="020B0609020204030204" pitchFamily="49" charset="0"/>
              </a:rPr>
              <a:t>IntPoly</a:t>
            </a:r>
            <a:r>
              <a:rPr lang="en-US" sz="2000" b="1" dirty="0">
                <a:solidFill>
                  <a:srgbClr val="C00000"/>
                </a:solidFill>
              </a:rPr>
              <a:t> and the client code could alter those coefficients.</a:t>
            </a:r>
            <a:endParaRPr lang="en-US" sz="2000" dirty="0">
              <a:solidFill>
                <a:srgbClr val="C00000"/>
              </a:solidFill>
            </a:endParaRPr>
          </a:p>
        </p:txBody>
      </p:sp>
    </p:spTree>
    <p:extLst>
      <p:ext uri="{BB962C8B-B14F-4D97-AF65-F5344CB8AC3E}">
        <p14:creationId xmlns:p14="http://schemas.microsoft.com/office/powerpoint/2010/main" val="2213895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975534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85896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276600" y="5029200"/>
            <a:ext cx="6096000" cy="707886"/>
          </a:xfrm>
          <a:prstGeom prst="rect">
            <a:avLst/>
          </a:prstGeom>
        </p:spPr>
        <p:txBody>
          <a:bodyPr>
            <a:spAutoFit/>
          </a:bodyPr>
          <a:lstStyle/>
          <a:p>
            <a:pPr marL="457200" indent="-457200">
              <a:buFont typeface="+mj-lt"/>
              <a:buAutoNum type="arabicPeriod"/>
            </a:pPr>
            <a:r>
              <a:rPr lang="en-US" sz="2000" b="1" dirty="0" smtClean="0">
                <a:solidFill>
                  <a:srgbClr val="0070C0"/>
                </a:solidFill>
              </a:rPr>
              <a:t>Make a copy</a:t>
            </a:r>
          </a:p>
          <a:p>
            <a:pPr marL="457200" indent="-457200">
              <a:buFont typeface="+mj-lt"/>
              <a:buAutoNum type="arabicPeriod"/>
            </a:pPr>
            <a:r>
              <a:rPr lang="en-US" sz="2000" b="1" dirty="0" smtClean="0">
                <a:solidFill>
                  <a:srgbClr val="0070C0"/>
                </a:solidFill>
              </a:rPr>
              <a:t>Return the copy</a:t>
            </a:r>
            <a:endParaRPr lang="en-US" sz="2000" dirty="0">
              <a:solidFill>
                <a:srgbClr val="0070C0"/>
              </a:solidFill>
            </a:endParaRPr>
          </a:p>
        </p:txBody>
      </p:sp>
    </p:spTree>
    <p:extLst>
      <p:ext uri="{BB962C8B-B14F-4D97-AF65-F5344CB8AC3E}">
        <p14:creationId xmlns:p14="http://schemas.microsoft.com/office/powerpoint/2010/main" val="20559607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2</a:t>
            </a:r>
            <a:endParaRPr lang="en-US" dirty="0"/>
          </a:p>
        </p:txBody>
      </p:sp>
      <p:sp>
        <p:nvSpPr>
          <p:cNvPr id="3" name="Content Placeholder 2"/>
          <p:cNvSpPr>
            <a:spLocks noGrp="1"/>
          </p:cNvSpPr>
          <p:nvPr>
            <p:ph idx="1"/>
          </p:nvPr>
        </p:nvSpPr>
        <p:spPr>
          <a:xfrm>
            <a:off x="657223" y="1981201"/>
            <a:ext cx="10772775" cy="3809999"/>
          </a:xfrm>
        </p:spPr>
        <p:txBody>
          <a:bodyPr>
            <a:normAutofit/>
          </a:bodyPr>
          <a:lstStyle/>
          <a:p>
            <a:pPr marL="0" indent="0">
              <a:lnSpc>
                <a:spcPct val="100000"/>
              </a:lnSpc>
              <a:buNone/>
            </a:pPr>
            <a:r>
              <a:rPr lang="en-US" sz="2000" i="1" dirty="0">
                <a:solidFill>
                  <a:schemeClr val="tx1"/>
                </a:solidFill>
              </a:rPr>
              <a:t>We would like to add a method to this class that evaluates the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nsolas" panose="020B0609020204030204" pitchFamily="49" charset="0"/>
                <a:cs typeface="Consolas" panose="020B0609020204030204" pitchFamily="49" charset="0"/>
              </a:rPr>
              <a:t>valueAt</a:t>
            </a:r>
            <a:r>
              <a:rPr lang="en-US" sz="2000" dirty="0">
                <a:solidFill>
                  <a:schemeClr val="tx1"/>
                </a:solidFill>
                <a:latin typeface="Consolas" panose="020B0609020204030204" pitchFamily="49" charset="0"/>
                <a:cs typeface="Consolas" panose="020B0609020204030204"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an are the coefficients of this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r>
          </a:p>
          <a:p>
            <a:pPr marL="0" indent="0">
              <a:lnSpc>
                <a:spcPct val="100000"/>
              </a:lnSpc>
              <a:buNone/>
            </a:pPr>
            <a:r>
              <a:rPr lang="en-US" sz="2000" i="1" dirty="0">
                <a:solidFill>
                  <a:schemeClr val="tx1"/>
                </a:solidFill>
              </a:rPr>
              <a:t>For this problem, develop an implementation of this method and prove that your implementation is correct</a:t>
            </a:r>
            <a:r>
              <a:rPr lang="en-US" sz="2000" i="1" dirty="0" smtClean="0">
                <a:solidFill>
                  <a:schemeClr val="tx1"/>
                </a:solidFill>
              </a:rPr>
              <a:t>.</a:t>
            </a:r>
          </a:p>
          <a:p>
            <a:pPr marL="0" indent="0">
              <a:lnSpc>
                <a:spcPct val="100000"/>
              </a:lnSpc>
              <a:buNone/>
            </a:pPr>
            <a:endParaRPr lang="en-US" sz="2000" i="1" dirty="0">
              <a:solidFill>
                <a:schemeClr val="tx1"/>
              </a:solidFill>
            </a:endParaRPr>
          </a:p>
          <a:p>
            <a:pPr marL="0" indent="0">
              <a:lnSpc>
                <a:spcPct val="100000"/>
              </a:lnSpc>
              <a:buNone/>
            </a:pPr>
            <a:r>
              <a:rPr lang="en-US" sz="2000" i="1" dirty="0" smtClean="0">
                <a:solidFill>
                  <a:schemeClr val="tx1"/>
                </a:solidFill>
              </a:rPr>
              <a:t>(see starter code on next slide)</a:t>
            </a:r>
            <a:endParaRPr lang="en-US" i="1" dirty="0">
              <a:solidFill>
                <a:schemeClr val="tx1"/>
              </a:solidFill>
            </a:endParaRPr>
          </a:p>
        </p:txBody>
      </p:sp>
    </p:spTree>
    <p:extLst>
      <p:ext uri="{BB962C8B-B14F-4D97-AF65-F5344CB8AC3E}">
        <p14:creationId xmlns:p14="http://schemas.microsoft.com/office/powerpoint/2010/main" val="2467772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97333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09880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854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095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525145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a[k+1]*x^(k+1</a:t>
            </a:r>
            <a:r>
              <a:rPr lang="en-US" sz="1600" b="1" dirty="0" smtClean="0">
                <a:solidFill>
                  <a:srgbClr val="FF0000"/>
                </a:solidFill>
                <a:latin typeface="Consolas" panose="020B0609020204030204" pitchFamily="49" charset="0"/>
                <a:cs typeface="Consolas" panose="020B0609020204030204" pitchFamily="49" charset="0"/>
              </a:rPr>
              <a:t>)}</a:t>
            </a:r>
            <a:br>
              <a:rPr lang="en-US" sz="1600" b="1"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{_____}</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08327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24454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 ⇒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a[n]*</a:t>
            </a:r>
            <a:r>
              <a:rPr lang="en-US" sz="1600" b="1" dirty="0" err="1">
                <a:solidFill>
                  <a:srgbClr val="FF0000"/>
                </a:solidFill>
                <a:latin typeface="Consolas" panose="020B0609020204030204" pitchFamily="49" charset="0"/>
                <a:cs typeface="Consolas" panose="020B0609020204030204" pitchFamily="49" charset="0"/>
              </a:rPr>
              <a:t>x^n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3181352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Suppose we are defining a class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to </a:t>
            </a:r>
            <a:r>
              <a:rPr lang="en-US" sz="2000" i="1" dirty="0">
                <a:solidFill>
                  <a:schemeClr val="tx1"/>
                </a:solidFill>
              </a:rPr>
              <a:t>represent items stocked by an online grocery store. Here is the start of the class definition, including the class name and instance variables:</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class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name;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size;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description;</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quantity;</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Construct a new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public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9981184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r>
              <a:rPr lang="en-US" sz="1800" i="1" dirty="0" smtClean="0">
                <a:solidFill>
                  <a:schemeClr val="tx1"/>
                </a:solidFill>
              </a:rPr>
              <a:t>.</a:t>
            </a:r>
            <a:endParaRPr lang="en-US" sz="1800" i="1" dirty="0">
              <a:solidFill>
                <a:schemeClr val="tx1"/>
              </a:solidFill>
            </a:endParaRPr>
          </a:p>
        </p:txBody>
      </p:sp>
    </p:spTree>
    <p:extLst>
      <p:ext uri="{BB962C8B-B14F-4D97-AF65-F5344CB8AC3E}">
        <p14:creationId xmlns:p14="http://schemas.microsoft.com/office/powerpoint/2010/main" val="2744387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r>
              <a:rPr lang="en-US" sz="1800" b="1" dirty="0">
                <a:solidFill>
                  <a:srgbClr val="C00000"/>
                </a:solidFill>
                <a:latin typeface="Consolas" panose="020B0609020204030204" pitchFamily="49" charset="0"/>
                <a:cs typeface="Consolas" panose="020B0609020204030204" pitchFamily="49" charset="0"/>
              </a:rPr>
              <a:t>));</a:t>
            </a:r>
            <a:endParaRPr lang="en-US" sz="18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17086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  </a:t>
            </a:r>
            <a:r>
              <a:rPr lang="en-US" sz="1800" b="1" dirty="0" smtClean="0">
                <a:solidFill>
                  <a:srgbClr val="C00000"/>
                </a:solidFill>
                <a:latin typeface="Consolas" panose="020B0609020204030204" pitchFamily="49" charset="0"/>
                <a:cs typeface="Consolas" panose="020B0609020204030204" pitchFamily="49" charset="0"/>
              </a:rPr>
              <a:t>// equals is overloaded, not overridden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endParaRPr lang="en-US" sz="1800" b="1"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2846303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59170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r>
              <a:rPr lang="en-US" sz="2000" smtClean="0">
                <a:solidFill>
                  <a:schemeClr val="tx1"/>
                </a:solidFill>
                <a:latin typeface="Consolas" panose="020B0609020204030204" pitchFamily="49" charset="0"/>
                <a:cs typeface="Consolas" panose="020B0609020204030204" pitchFamily="49" charset="0"/>
              </a:rPr>
              <a:t/>
            </a:r>
            <a:br>
              <a:rPr lang="en-US" sz="2000" smtClean="0">
                <a:solidFill>
                  <a:schemeClr val="tx1"/>
                </a:solidFill>
                <a:latin typeface="Consolas" panose="020B0609020204030204" pitchFamily="49" charset="0"/>
                <a:cs typeface="Consolas" panose="020B0609020204030204" pitchFamily="49" charset="0"/>
              </a:rPr>
            </a:br>
            <a:r>
              <a:rPr lang="en-US" sz="2000" smtClean="0">
                <a:solidFill>
                  <a:srgbClr val="C00000"/>
                </a:solidFill>
                <a:latin typeface="Consolas" panose="020B0609020204030204" pitchFamily="49" charset="0"/>
                <a:cs typeface="Consolas" panose="020B0609020204030204" pitchFamily="49" charset="0"/>
              </a:rPr>
              <a:t>@Override</a:t>
            </a:r>
            <a:r>
              <a:rPr lang="en-US" sz="2000" dirty="0" smtClean="0">
                <a:solidFill>
                  <a:srgbClr val="C00000"/>
                </a:solidFill>
                <a:latin typeface="Consolas" panose="020B0609020204030204" pitchFamily="49" charset="0"/>
                <a:cs typeface="Consolas" panose="020B0609020204030204" pitchFamily="49" charset="0"/>
              </a:rPr>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public </a:t>
            </a:r>
            <a:r>
              <a:rPr lang="en-US" sz="2000" dirty="0" err="1">
                <a:solidFill>
                  <a:srgbClr val="C00000"/>
                </a:solidFill>
                <a:latin typeface="Consolas" panose="020B0609020204030204" pitchFamily="49" charset="0"/>
                <a:cs typeface="Consolas" panose="020B0609020204030204" pitchFamily="49" charset="0"/>
              </a:rPr>
              <a:t>boolean</a:t>
            </a:r>
            <a:r>
              <a:rPr lang="en-US" sz="2000" dirty="0">
                <a:solidFill>
                  <a:srgbClr val="C00000"/>
                </a:solidFill>
                <a:latin typeface="Consolas" panose="020B0609020204030204" pitchFamily="49" charset="0"/>
                <a:cs typeface="Consolas" panose="020B0609020204030204" pitchFamily="49" charset="0"/>
              </a:rPr>
              <a:t> equals(Object o) </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if </a:t>
            </a:r>
            <a:r>
              <a:rPr lang="en-US" sz="2000" dirty="0">
                <a:solidFill>
                  <a:srgbClr val="C00000"/>
                </a:solidFill>
                <a:latin typeface="Consolas" panose="020B0609020204030204" pitchFamily="49" charset="0"/>
                <a:cs typeface="Consolas" panose="020B0609020204030204" pitchFamily="49" charset="0"/>
              </a:rPr>
              <a:t>(!(o </a:t>
            </a:r>
            <a:r>
              <a:rPr lang="en-US" sz="2000" dirty="0" err="1">
                <a:solidFill>
                  <a:srgbClr val="C00000"/>
                </a:solidFill>
                <a:latin typeface="Consolas" panose="020B0609020204030204" pitchFamily="49" charset="0"/>
                <a:cs typeface="Consolas" panose="020B0609020204030204" pitchFamily="49" charset="0"/>
              </a:rPr>
              <a:t>instanceof</a:t>
            </a:r>
            <a:r>
              <a:rPr lang="en-US" sz="2000" dirty="0">
                <a:solidFill>
                  <a:srgbClr val="C00000"/>
                </a:solidFill>
                <a:latin typeface="Consolas" panose="020B0609020204030204" pitchFamily="49" charset="0"/>
                <a:cs typeface="Consolas" panose="020B0609020204030204" pitchFamily="49" charset="0"/>
              </a:rPr>
              <a:t>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a:solidFill>
                  <a:srgbClr val="C00000"/>
                </a:solidFill>
                <a:latin typeface="Consolas" panose="020B0609020204030204" pitchFamily="49" charset="0"/>
                <a:cs typeface="Consolas" panose="020B0609020204030204" pitchFamily="49" charset="0"/>
              </a:rPr>
              <a:t>false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r>
              <a:rPr lang="en-US" sz="2000" dirty="0" err="1" smtClean="0">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r>
              <a:rPr lang="en-US" sz="2000" dirty="0">
                <a:solidFill>
                  <a:srgbClr val="C00000"/>
                </a:solidFill>
                <a:latin typeface="Consolas" panose="020B0609020204030204" pitchFamily="49" charset="0"/>
                <a:cs typeface="Consolas" panose="020B0609020204030204" pitchFamily="49" charset="0"/>
              </a:rPr>
              <a:t>other =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a:t>
            </a:r>
            <a:r>
              <a:rPr lang="en-US" sz="2000" dirty="0" smtClean="0">
                <a:solidFill>
                  <a:srgbClr val="C00000"/>
                </a:solidFill>
                <a:latin typeface="Consolas" panose="020B0609020204030204" pitchFamily="49" charset="0"/>
                <a:cs typeface="Consolas" panose="020B0609020204030204" pitchFamily="49" charset="0"/>
              </a:rPr>
              <a:t>o;</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err="1">
                <a:solidFill>
                  <a:srgbClr val="C00000"/>
                </a:solidFill>
                <a:latin typeface="Consolas" panose="020B0609020204030204" pitchFamily="49" charset="0"/>
                <a:cs typeface="Consolas" panose="020B0609020204030204" pitchFamily="49" charset="0"/>
              </a:rPr>
              <a:t>name.equals</a:t>
            </a:r>
            <a:r>
              <a:rPr lang="en-US" sz="2000" dirty="0">
                <a:solidFill>
                  <a:srgbClr val="C00000"/>
                </a:solidFill>
                <a:latin typeface="Consolas" panose="020B0609020204030204" pitchFamily="49" charset="0"/>
                <a:cs typeface="Consolas" panose="020B0609020204030204" pitchFamily="49" charset="0"/>
              </a:rPr>
              <a:t>(other.name) &amp;&amp; </a:t>
            </a:r>
            <a:r>
              <a:rPr lang="en-US" sz="2000" dirty="0" err="1">
                <a:solidFill>
                  <a:srgbClr val="C00000"/>
                </a:solidFill>
                <a:latin typeface="Consolas" panose="020B0609020204030204" pitchFamily="49" charset="0"/>
                <a:cs typeface="Consolas" panose="020B0609020204030204" pitchFamily="49" charset="0"/>
              </a:rPr>
              <a:t>size.equals</a:t>
            </a:r>
            <a:r>
              <a:rPr lang="en-US" sz="2000" dirty="0">
                <a:solidFill>
                  <a:srgbClr val="C00000"/>
                </a:solidFill>
                <a:latin typeface="Consolas" panose="020B0609020204030204" pitchFamily="49" charset="0"/>
                <a:cs typeface="Consolas" panose="020B0609020204030204" pitchFamily="49" charset="0"/>
              </a:rPr>
              <a:t>(</a:t>
            </a:r>
            <a:r>
              <a:rPr lang="en-US" sz="2000" dirty="0" err="1">
                <a:solidFill>
                  <a:srgbClr val="C00000"/>
                </a:solidFill>
                <a:latin typeface="Consolas" panose="020B0609020204030204" pitchFamily="49" charset="0"/>
                <a:cs typeface="Consolas" panose="020B0609020204030204" pitchFamily="49" charset="0"/>
              </a:rPr>
              <a:t>other.size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a:t>
            </a:r>
            <a:endParaRPr lang="en-US" sz="20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672532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384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334831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122156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04634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314729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40626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1143000" y="4572000"/>
            <a:ext cx="9906000" cy="923330"/>
          </a:xfrm>
          <a:prstGeom prst="rect">
            <a:avLst/>
          </a:prstGeom>
          <a:noFill/>
        </p:spPr>
        <p:txBody>
          <a:bodyPr wrap="square" rtlCol="0">
            <a:spAutoFit/>
          </a:bodyPr>
          <a:lstStyle/>
          <a:p>
            <a:r>
              <a:rPr lang="en-US" b="1" dirty="0">
                <a:solidFill>
                  <a:srgbClr val="0070C0"/>
                </a:solidFill>
                <a:latin typeface="+mj-lt"/>
              </a:rPr>
              <a:t>The </a:t>
            </a:r>
            <a:r>
              <a:rPr lang="en-US" b="1" dirty="0">
                <a:solidFill>
                  <a:srgbClr val="0070C0"/>
                </a:solidFill>
                <a:latin typeface="Courier New" pitchFamily="49" charset="0"/>
                <a:cs typeface="Courier New" pitchFamily="49" charset="0"/>
              </a:rPr>
              <a:t>equals</a:t>
            </a:r>
            <a:r>
              <a:rPr lang="en-US" b="1" dirty="0">
                <a:solidFill>
                  <a:srgbClr val="0070C0"/>
                </a:solidFill>
                <a:latin typeface="+mj-lt"/>
              </a:rPr>
              <a:t> method does not care about </a:t>
            </a:r>
            <a:r>
              <a:rPr lang="en-US" b="1" dirty="0" smtClean="0">
                <a:solidFill>
                  <a:srgbClr val="0070C0"/>
                </a:solidFill>
                <a:latin typeface="+mj-lt"/>
              </a:rPr>
              <a:t>the instance variable  </a:t>
            </a:r>
            <a:r>
              <a:rPr lang="en-US" b="1" dirty="0" smtClean="0">
                <a:solidFill>
                  <a:srgbClr val="0070C0"/>
                </a:solidFill>
                <a:latin typeface="Courier New" pitchFamily="49" charset="0"/>
                <a:cs typeface="Courier New" pitchFamily="49" charset="0"/>
              </a:rPr>
              <a:t>quantity</a:t>
            </a:r>
          </a:p>
          <a:p>
            <a:r>
              <a:rPr lang="en-US" b="1" dirty="0" smtClean="0">
                <a:solidFill>
                  <a:srgbClr val="0070C0"/>
                </a:solidFill>
                <a:latin typeface="Courier New" pitchFamily="49" charset="0"/>
                <a:cs typeface="Courier New" pitchFamily="49" charset="0"/>
              </a:rPr>
              <a:t>In #3 and #4 two </a:t>
            </a:r>
            <a:r>
              <a:rPr lang="en-US" b="1" dirty="0" err="1" smtClean="0">
                <a:solidFill>
                  <a:srgbClr val="0070C0"/>
                </a:solidFill>
                <a:latin typeface="Courier New" pitchFamily="49" charset="0"/>
                <a:cs typeface="Courier New" pitchFamily="49" charset="0"/>
              </a:rPr>
              <a:t>StockItem</a:t>
            </a:r>
            <a:r>
              <a:rPr lang="en-US" b="1" dirty="0" smtClean="0">
                <a:solidFill>
                  <a:srgbClr val="0070C0"/>
                </a:solidFill>
                <a:latin typeface="Courier New" pitchFamily="49" charset="0"/>
                <a:cs typeface="Courier New" pitchFamily="49" charset="0"/>
              </a:rPr>
              <a:t> objects that were equal could have different </a:t>
            </a:r>
            <a:r>
              <a:rPr lang="en-US" b="1" dirty="0" err="1" smtClean="0">
                <a:solidFill>
                  <a:srgbClr val="0070C0"/>
                </a:solidFill>
                <a:latin typeface="Courier New" pitchFamily="49" charset="0"/>
                <a:cs typeface="Courier New" pitchFamily="49" charset="0"/>
              </a:rPr>
              <a:t>hashcodes</a:t>
            </a:r>
            <a:r>
              <a:rPr lang="en-US" b="1" dirty="0" smtClean="0">
                <a:solidFill>
                  <a:srgbClr val="0070C0"/>
                </a:solidFill>
                <a:latin typeface="Courier New" pitchFamily="49" charset="0"/>
                <a:cs typeface="Courier New" pitchFamily="49" charset="0"/>
              </a:rPr>
              <a:t>, which </a:t>
            </a:r>
            <a:r>
              <a:rPr lang="en-US" b="1" smtClean="0">
                <a:solidFill>
                  <a:srgbClr val="0070C0"/>
                </a:solidFill>
                <a:latin typeface="Courier New" pitchFamily="49" charset="0"/>
                <a:cs typeface="Courier New" pitchFamily="49" charset="0"/>
              </a:rPr>
              <a:t>is invalid</a:t>
            </a:r>
            <a:endParaRPr lang="en-US" b="1" dirty="0">
              <a:solidFill>
                <a:srgbClr val="0070C0"/>
              </a:solidFill>
              <a:latin typeface="+mj-lt"/>
            </a:endParaRPr>
          </a:p>
        </p:txBody>
      </p:sp>
    </p:spTree>
    <p:extLst>
      <p:ext uri="{BB962C8B-B14F-4D97-AF65-F5344CB8AC3E}">
        <p14:creationId xmlns:p14="http://schemas.microsoft.com/office/powerpoint/2010/main" val="411904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258146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5334000" y="2895600"/>
            <a:ext cx="5638800" cy="1477328"/>
          </a:xfrm>
          <a:prstGeom prst="rect">
            <a:avLst/>
          </a:prstGeom>
          <a:noFill/>
        </p:spPr>
        <p:txBody>
          <a:bodyPr wrap="square" rtlCol="0">
            <a:spAutoFit/>
          </a:bodyPr>
          <a:lstStyle/>
          <a:p>
            <a:r>
              <a:rPr lang="en-US" b="1" dirty="0">
                <a:solidFill>
                  <a:srgbClr val="0070C0"/>
                </a:solidFill>
              </a:rPr>
              <a:t>(ii) will likely do the best job since it takes into account both the size and name fields. (</a:t>
            </a:r>
            <a:r>
              <a:rPr lang="en-US" b="1" dirty="0" err="1">
                <a:solidFill>
                  <a:srgbClr val="0070C0"/>
                </a:solidFill>
              </a:rPr>
              <a:t>i</a:t>
            </a:r>
            <a:r>
              <a:rPr lang="en-US" b="1" dirty="0">
                <a:solidFill>
                  <a:srgbClr val="0070C0"/>
                </a:solidFill>
              </a:rPr>
              <a:t>) is also legal but it gives the same </a:t>
            </a:r>
            <a:r>
              <a:rPr lang="en-US" b="1" dirty="0" err="1">
                <a:solidFill>
                  <a:srgbClr val="0070C0"/>
                </a:solidFill>
                <a:latin typeface="Consolas" panose="020B0609020204030204" pitchFamily="49" charset="0"/>
                <a:cs typeface="Consolas" panose="020B0609020204030204" pitchFamily="49" charset="0"/>
              </a:rPr>
              <a:t>hashCode</a:t>
            </a:r>
            <a:r>
              <a:rPr lang="en-US" b="1" dirty="0">
                <a:solidFill>
                  <a:srgbClr val="0070C0"/>
                </a:solidFill>
              </a:rPr>
              <a:t> for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that have different sizes as long as they have the same name, so it doesn’t differentiate between different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as well as (ii</a:t>
            </a:r>
            <a:r>
              <a:rPr lang="en-US" b="1" dirty="0" smtClean="0">
                <a:solidFill>
                  <a:srgbClr val="0070C0"/>
                </a:solidFill>
              </a:rPr>
              <a:t>).</a:t>
            </a:r>
            <a:endParaRPr lang="en-US" b="1" dirty="0">
              <a:solidFill>
                <a:srgbClr val="0070C0"/>
              </a:solidFill>
              <a:cs typeface="Courier New" pitchFamily="49" charset="0"/>
            </a:endParaRPr>
          </a:p>
        </p:txBody>
      </p:sp>
    </p:spTree>
    <p:extLst>
      <p:ext uri="{BB962C8B-B14F-4D97-AF65-F5344CB8AC3E}">
        <p14:creationId xmlns:p14="http://schemas.microsoft.com/office/powerpoint/2010/main" val="17998860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17536847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p>
        </p:txBody>
      </p:sp>
    </p:spTree>
    <p:extLst>
      <p:ext uri="{BB962C8B-B14F-4D97-AF65-F5344CB8AC3E}">
        <p14:creationId xmlns:p14="http://schemas.microsoft.com/office/powerpoint/2010/main" val="41790992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a:t>
            </a:r>
            <a:r>
              <a:rPr lang="en-US" sz="1800" b="1" dirty="0" smtClean="0">
                <a:solidFill>
                  <a:srgbClr val="0070C0"/>
                </a:solidFill>
              </a:rPr>
              <a:t>.</a:t>
            </a:r>
          </a:p>
          <a:p>
            <a:pPr marL="0" indent="0">
              <a:lnSpc>
                <a:spcPct val="100000"/>
              </a:lnSpc>
              <a:buNone/>
            </a:pPr>
            <a:r>
              <a:rPr lang="en-US" sz="1800" b="1" dirty="0">
                <a:solidFill>
                  <a:srgbClr val="0070C0"/>
                </a:solidFill>
              </a:rPr>
              <a:t>Note: You could just as easily argue the other way. It may be better to specify the precondition because once the exception is in the specification, it has to stay there because the client may expect it</a:t>
            </a:r>
            <a:r>
              <a:rPr lang="en-US" sz="1800" b="1" dirty="0" smtClean="0">
                <a:solidFill>
                  <a:srgbClr val="0070C0"/>
                </a:solidFill>
              </a:rPr>
              <a:t>.</a:t>
            </a:r>
            <a:endParaRPr lang="en-US" sz="1700" dirty="0">
              <a:solidFill>
                <a:srgbClr val="0070C0"/>
              </a:solidFill>
            </a:endParaRPr>
          </a:p>
        </p:txBody>
      </p:sp>
    </p:spTree>
    <p:extLst>
      <p:ext uri="{BB962C8B-B14F-4D97-AF65-F5344CB8AC3E}">
        <p14:creationId xmlns:p14="http://schemas.microsoft.com/office/powerpoint/2010/main" val="3420999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rgbClr val="FF0000"/>
                </a:solidFill>
                <a:latin typeface="Consolas" panose="020B0609020204030204" pitchFamily="49" charset="0"/>
                <a:cs typeface="Consolas" panose="020B0609020204030204" pitchFamily="49" charset="0"/>
              </a:rPr>
              <a:t>{x &gt; x + y – 3 =&gt; y &lt; 3}</a:t>
            </a:r>
          </a:p>
          <a:p>
            <a:r>
              <a:rPr lang="en-US" dirty="0" smtClean="0">
                <a:latin typeface="Consolas" panose="020B0609020204030204" pitchFamily="49" charset="0"/>
                <a:cs typeface="Consolas" panose="020B0609020204030204" pitchFamily="49" charset="0"/>
              </a:rPr>
              <a:t>z </a:t>
            </a:r>
            <a:r>
              <a:rPr lang="en-US" dirty="0">
                <a:latin typeface="Consolas" panose="020B0609020204030204" pitchFamily="49" charset="0"/>
                <a:cs typeface="Consolas" panose="020B0609020204030204" pitchFamily="49" charset="0"/>
              </a:rPr>
              <a:t>=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757333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30750942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r>
              <a:rPr lang="en-US" sz="1800" i="1" dirty="0" smtClean="0">
                <a:solidFill>
                  <a:schemeClr val="tx1"/>
                </a:solidFill>
              </a:rPr>
              <a:t>.</a:t>
            </a:r>
          </a:p>
          <a:p>
            <a:pPr marL="0" indent="0">
              <a:lnSpc>
                <a:spcPct val="100000"/>
              </a:lnSpc>
              <a:buNone/>
            </a:pPr>
            <a:endParaRPr lang="en-US" sz="1800" i="1" dirty="0">
              <a:solidFill>
                <a:schemeClr val="tx1"/>
              </a:solidFill>
            </a:endParaRPr>
          </a:p>
          <a:p>
            <a:pPr marL="0" indent="0">
              <a:buNone/>
            </a:pPr>
            <a:r>
              <a:rPr lang="en-US" sz="1800" b="1" dirty="0">
                <a:solidFill>
                  <a:srgbClr val="0070C0"/>
                </a:solidFill>
              </a:rPr>
              <a:t>Neither is necessarily better. What is important is picking a specification that is simple, promotes modularity and reuse, and can be implemented efficiently.</a:t>
            </a:r>
          </a:p>
          <a:p>
            <a:pPr marL="0" indent="0">
              <a:buNone/>
            </a:pPr>
            <a:r>
              <a:rPr lang="en-US" sz="1800" b="1" dirty="0">
                <a:solidFill>
                  <a:srgbClr val="0070C0"/>
                </a:solidFill>
              </a:rPr>
              <a:t>(Many answers focused narrowly on which would be easier to implement. While that is important – we don’t want a specification that is impossible to build – it isn’t the main thing that determines whether a system design is good or bad</a:t>
            </a:r>
            <a:r>
              <a:rPr lang="en-US" sz="1800" b="1" dirty="0" smtClean="0">
                <a:solidFill>
                  <a:srgbClr val="0070C0"/>
                </a:solidFill>
              </a:rPr>
              <a:t>.)</a:t>
            </a:r>
            <a:endParaRPr lang="en-US" sz="1800" b="1" dirty="0">
              <a:solidFill>
                <a:srgbClr val="0070C0"/>
              </a:solidFill>
            </a:endParaRPr>
          </a:p>
        </p:txBody>
      </p:sp>
    </p:spTree>
    <p:extLst>
      <p:ext uri="{BB962C8B-B14F-4D97-AF65-F5344CB8AC3E}">
        <p14:creationId xmlns:p14="http://schemas.microsoft.com/office/powerpoint/2010/main" val="65032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q </a:t>
            </a:r>
            <a:r>
              <a:rPr lang="es-ES" dirty="0">
                <a:solidFill>
                  <a:schemeClr val="tx1"/>
                </a:solidFill>
                <a:latin typeface="Consolas" panose="020B0609020204030204" pitchFamily="49" charset="0"/>
                <a:cs typeface="Consolas" panose="020B0609020204030204" pitchFamily="49" charset="0"/>
              </a:rPr>
              <a:t>=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1093973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85505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pt-BR" dirty="0">
                <a:solidFill>
                  <a:srgbClr val="FF0000"/>
                </a:solidFill>
                <a:latin typeface="Consolas" panose="020B0609020204030204" pitchFamily="49" charset="0"/>
                <a:cs typeface="Consolas" panose="020B0609020204030204" pitchFamily="49" charset="0"/>
              </a:rPr>
              <a:t>{a + b + a – b = </a:t>
            </a:r>
            <a:r>
              <a:rPr lang="pt-BR" dirty="0" smtClean="0">
                <a:solidFill>
                  <a:srgbClr val="FF0000"/>
                </a:solidFill>
                <a:latin typeface="Consolas" panose="020B0609020204030204" pitchFamily="49" charset="0"/>
                <a:cs typeface="Consolas" panose="020B0609020204030204" pitchFamily="49" charset="0"/>
              </a:rPr>
              <a:t>42 </a:t>
            </a:r>
            <a:r>
              <a:rPr lang="pt-BR" dirty="0">
                <a:solidFill>
                  <a:srgbClr val="FF0000"/>
                </a:solidFill>
                <a:latin typeface="Consolas" panose="020B0609020204030204" pitchFamily="49" charset="0"/>
                <a:cs typeface="Consolas" panose="020B0609020204030204" pitchFamily="49" charset="0"/>
              </a:rPr>
              <a:t>⇒ a = 21}</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125898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816</TotalTime>
  <Words>3179</Words>
  <Application>Microsoft Office PowerPoint</Application>
  <PresentationFormat>Custom</PresentationFormat>
  <Paragraphs>384</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Metropolitan</vt:lpstr>
      <vt:lpstr>Section 6: Midterm Review</vt:lpstr>
      <vt:lpstr>Midterm info</vt:lpstr>
      <vt:lpstr>Midterm topics</vt:lpstr>
      <vt:lpstr>Reasoning about code 1</vt:lpstr>
      <vt:lpstr>Reasoning about code 1</vt:lpstr>
      <vt:lpstr>Reasoning about code 1</vt:lpstr>
      <vt:lpstr>Reasoning about code 1</vt:lpstr>
      <vt:lpstr>Reasoning about code 1</vt:lpstr>
      <vt:lpstr>Reasoning about code 1</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Specifications 2</vt:lpstr>
      <vt:lpstr>Specifications 2</vt:lpstr>
      <vt:lpstr>Specifications 2</vt:lpstr>
      <vt:lpstr>Specifications 2</vt:lpstr>
      <vt:lpstr>Representation invariants</vt:lpstr>
      <vt:lpstr>Representation invariants</vt:lpstr>
      <vt:lpstr>Representation invariants</vt:lpstr>
      <vt:lpstr>Representation invariants</vt:lpstr>
      <vt:lpstr>Representation invariants</vt:lpstr>
      <vt:lpstr>Reasoning about code 2</vt:lpstr>
      <vt:lpstr>Reasoning about code 2</vt:lpstr>
      <vt:lpstr>Reasoning about code 2</vt:lpstr>
      <vt:lpstr>Reasoning about code 2</vt:lpstr>
      <vt:lpstr>Reasoning about code 2</vt:lpstr>
      <vt:lpstr>Reasoning about code 2</vt:lpstr>
      <vt:lpstr>Reasoning about code 2</vt:lpstr>
      <vt:lpstr>Reasoning about code 2</vt:lpstr>
      <vt:lpstr>Equality</vt:lpstr>
      <vt:lpstr>Equality</vt:lpstr>
      <vt:lpstr>Equality</vt:lpstr>
      <vt:lpstr>Equality</vt:lpstr>
      <vt:lpstr>Equality</vt:lpstr>
      <vt:lpstr>Equality</vt:lpstr>
      <vt:lpstr>hashCode</vt:lpstr>
      <vt:lpstr>hashCode</vt:lpstr>
      <vt:lpstr>hashCode</vt:lpstr>
      <vt:lpstr>hashCode</vt:lpstr>
      <vt:lpstr>hashCode</vt:lpstr>
      <vt:lpstr>hashCode</vt:lpstr>
      <vt:lpstr>hashCode</vt:lpstr>
      <vt:lpstr>hashCode</vt:lpstr>
      <vt:lpstr>Winter 2013 Q7</vt:lpstr>
      <vt:lpstr>Winter 2013 Q7</vt:lpstr>
      <vt:lpstr>Winter 2013 Q7</vt:lpstr>
      <vt:lpstr>Winter 2013 Q8</vt:lpstr>
      <vt:lpstr>Winter 2013 Q8</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dc:creator>
  <cp:lastModifiedBy>Justin Bare</cp:lastModifiedBy>
  <cp:revision>261</cp:revision>
  <dcterms:created xsi:type="dcterms:W3CDTF">2015-02-11T20:27:06Z</dcterms:created>
  <dcterms:modified xsi:type="dcterms:W3CDTF">2016-02-11T18:39:47Z</dcterms:modified>
</cp:coreProperties>
</file>