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9" r:id="rId3"/>
    <p:sldId id="265" r:id="rId4"/>
    <p:sldId id="257" r:id="rId5"/>
    <p:sldId id="264" r:id="rId6"/>
    <p:sldId id="258" r:id="rId7"/>
    <p:sldId id="262" r:id="rId8"/>
    <p:sldId id="266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BE6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2" autoAdjust="0"/>
    <p:restoredTop sz="94660"/>
  </p:normalViewPr>
  <p:slideViewPr>
    <p:cSldViewPr>
      <p:cViewPr varScale="1">
        <p:scale>
          <a:sx n="76" d="100"/>
          <a:sy n="76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7DA9D-4DCE-5444-98D7-B93A8DB597BC}" type="datetimeFigureOut">
              <a:rPr lang="en-US" smtClean="0"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6177A-F410-6647-9D50-9E52AFD8B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6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7D303F-F296-42EE-A1F7-91C7432CAEFC}" type="datetimeFigureOut">
              <a:rPr lang="en-US" smtClean="0"/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1C4FCB-7A85-4C01-806B-2B7657A6FA9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2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 pattern:</a:t>
            </a:r>
          </a:p>
          <a:p>
            <a:pPr lvl="1"/>
            <a:r>
              <a:rPr lang="en-US" dirty="0" smtClean="0"/>
              <a:t>Collects code for similar objects, spreads apart code for operations (classes for objects with operations as methods in each class)</a:t>
            </a:r>
          </a:p>
          <a:p>
            <a:pPr lvl="1"/>
            <a:r>
              <a:rPr lang="en-US" dirty="0" smtClean="0"/>
              <a:t>Easy to add objects, hard to add methods</a:t>
            </a:r>
          </a:p>
          <a:p>
            <a:pPr lvl="1"/>
            <a:r>
              <a:rPr lang="en-US" dirty="0" smtClean="0"/>
              <a:t>Instance of Composite pattern</a:t>
            </a:r>
          </a:p>
          <a:p>
            <a:r>
              <a:rPr lang="en-US" smtClean="0"/>
              <a:t>Procedural patterns:</a:t>
            </a:r>
            <a:endParaRPr lang="en-US" dirty="0" smtClean="0"/>
          </a:p>
          <a:p>
            <a:pPr lvl="1"/>
            <a:r>
              <a:rPr lang="en-US" dirty="0" smtClean="0"/>
              <a:t>Collects code for similar operations, spreads apart code for objects (classes for operations, method for each operand type)</a:t>
            </a:r>
          </a:p>
          <a:p>
            <a:pPr lvl="1"/>
            <a:r>
              <a:rPr lang="en-US" dirty="0" smtClean="0"/>
              <a:t>Easy to add methods, hard to add objects</a:t>
            </a:r>
          </a:p>
          <a:p>
            <a:pPr lvl="1"/>
            <a:r>
              <a:rPr lang="en-US" dirty="0" smtClean="0"/>
              <a:t>Ex: Visitor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2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r>
              <a:rPr lang="en-US" dirty="0" smtClean="0"/>
              <a:t>What pattern would you use to…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a scroll bar to an existing window object in </a:t>
            </a:r>
            <a:r>
              <a:rPr lang="en-US" dirty="0" smtClean="0"/>
              <a:t>Swing</a:t>
            </a:r>
          </a:p>
          <a:p>
            <a:pPr lvl="2"/>
            <a:r>
              <a:rPr lang="en-US" dirty="0" smtClean="0"/>
              <a:t>Decorator</a:t>
            </a:r>
          </a:p>
          <a:p>
            <a:pPr lvl="1"/>
            <a:r>
              <a:rPr lang="en-US" dirty="0"/>
              <a:t>We have an existing object that controls a communications channel. We would like </a:t>
            </a:r>
            <a:r>
              <a:rPr lang="en-US" dirty="0" smtClean="0"/>
              <a:t>to provide </a:t>
            </a:r>
            <a:r>
              <a:rPr lang="en-US" dirty="0"/>
              <a:t>the same interface to clients but transmit and receive encrypted data over </a:t>
            </a:r>
            <a:r>
              <a:rPr lang="en-US" dirty="0" smtClean="0"/>
              <a:t>the existing </a:t>
            </a:r>
            <a:r>
              <a:rPr lang="en-US" dirty="0"/>
              <a:t>channel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Proxy</a:t>
            </a:r>
          </a:p>
          <a:p>
            <a:pPr lvl="1"/>
            <a:r>
              <a:rPr lang="en-US" dirty="0"/>
              <a:t>When the user clicks the “find path” button in the Campus Maps application (hw9</a:t>
            </a:r>
            <a:r>
              <a:rPr lang="en-US" dirty="0" smtClean="0"/>
              <a:t>), the </a:t>
            </a:r>
            <a:r>
              <a:rPr lang="en-US" dirty="0"/>
              <a:t>path appears on the </a:t>
            </a:r>
            <a:r>
              <a:rPr lang="en-US" dirty="0" smtClean="0"/>
              <a:t>screen.</a:t>
            </a:r>
          </a:p>
          <a:p>
            <a:pPr lvl="2"/>
            <a:r>
              <a:rPr lang="en-US" dirty="0" smtClean="0"/>
              <a:t>MVC</a:t>
            </a:r>
          </a:p>
          <a:p>
            <a:pPr lvl="2"/>
            <a:r>
              <a:rPr lang="en-US" dirty="0" smtClean="0"/>
              <a:t>Observer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43455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Adapter, Builder, Composite, Decorator, Factory, Flyweight, Iterator, Intern,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Interpreter, Model-View-Controller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(MVC), Observer, Procedural, Prototype, Proxy,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Singleton, Visitor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, Wrapper</a:t>
            </a:r>
          </a:p>
        </p:txBody>
      </p:sp>
    </p:spTree>
    <p:extLst>
      <p:ext uri="{BB962C8B-B14F-4D97-AF65-F5344CB8AC3E}">
        <p14:creationId xmlns:p14="http://schemas.microsoft.com/office/powerpoint/2010/main" val="90941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vs Weaker (one more time!)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</a:t>
            </a:r>
            <a:r>
              <a:rPr lang="en-US" dirty="0" smtClean="0"/>
              <a:t>more?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Promises </a:t>
            </a:r>
            <a:r>
              <a:rPr lang="en-US" dirty="0" smtClean="0"/>
              <a:t>more? (stricter specifications on what the effects entail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weaker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572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stronger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9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vs 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686800" cy="3810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Courier" pitchFamily="49" charset="0"/>
              </a:rPr>
              <a:t>@requires key is a key in this and key != null</a:t>
            </a:r>
          </a:p>
          <a:p>
            <a:pPr marL="0" indent="0">
              <a:buNone/>
            </a:pPr>
            <a:r>
              <a:rPr lang="en-US" sz="2000" dirty="0" smtClean="0">
                <a:latin typeface="Courier" pitchFamily="49" charset="0"/>
              </a:rPr>
              <a:t>   @return the value associated with key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 smtClean="0">
                <a:latin typeface="Courier" pitchFamily="49" charset="0"/>
              </a:rPr>
              <a:t>@return the value associated with key if key is a 	key in </a:t>
            </a:r>
            <a:r>
              <a:rPr lang="en-US" sz="2000" i="1" dirty="0" smtClean="0">
                <a:latin typeface="Courier" pitchFamily="49" charset="0"/>
              </a:rPr>
              <a:t>this</a:t>
            </a:r>
            <a:r>
              <a:rPr lang="en-US" sz="2000" dirty="0" smtClean="0">
                <a:latin typeface="Courier" pitchFamily="49" charset="0"/>
              </a:rPr>
              <a:t>, or null if key is not associated 	with any value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 smtClean="0">
                <a:latin typeface="Courier" pitchFamily="49" charset="0"/>
              </a:rPr>
              <a:t>@return the value associated with key</a:t>
            </a:r>
          </a:p>
          <a:p>
            <a:pPr marL="0" indent="0">
              <a:buNone/>
            </a:pPr>
            <a:r>
              <a:rPr lang="en-US" sz="2000" dirty="0" smtClean="0">
                <a:latin typeface="Courier" pitchFamily="49" charset="0"/>
              </a:rPr>
              <a:t>   @throws </a:t>
            </a:r>
            <a:r>
              <a:rPr lang="en-US" sz="2000" dirty="0" err="1" smtClean="0">
                <a:latin typeface="Courier" pitchFamily="49" charset="0"/>
              </a:rPr>
              <a:t>NullPointerException</a:t>
            </a:r>
            <a:r>
              <a:rPr lang="en-US" sz="2000" dirty="0" smtClean="0">
                <a:latin typeface="Courier" pitchFamily="49" charset="0"/>
              </a:rPr>
              <a:t> if key is null</a:t>
            </a:r>
            <a:endParaRPr lang="en-US" sz="2000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 pitchFamily="49" charset="0"/>
              </a:rPr>
              <a:t>   </a:t>
            </a:r>
            <a:r>
              <a:rPr lang="en-US" sz="2000" dirty="0" smtClean="0">
                <a:latin typeface="Courier" pitchFamily="49" charset="0"/>
              </a:rPr>
              <a:t>@throws </a:t>
            </a:r>
            <a:r>
              <a:rPr lang="en-US" sz="2000" dirty="0" err="1" smtClean="0">
                <a:latin typeface="Courier" pitchFamily="49" charset="0"/>
              </a:rPr>
              <a:t>NoSuchElementException</a:t>
            </a:r>
            <a:r>
              <a:rPr lang="en-US" sz="2000" dirty="0" smtClean="0">
                <a:latin typeface="Courier" pitchFamily="49" charset="0"/>
              </a:rPr>
              <a:t> if key is not a 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	</a:t>
            </a:r>
            <a:r>
              <a:rPr lang="en-US" sz="2000" dirty="0" smtClean="0">
                <a:latin typeface="Courier" pitchFamily="49" charset="0"/>
              </a:rPr>
              <a:t>key </a:t>
            </a:r>
            <a:r>
              <a:rPr lang="en-US" sz="2000" i="1" dirty="0" smtClean="0">
                <a:latin typeface="Courier" pitchFamily="49" charset="0"/>
              </a:rPr>
              <a:t>this</a:t>
            </a:r>
            <a:endParaRPr lang="en-US" sz="2000" i="1" dirty="0">
              <a:latin typeface="Courier" pitchFamily="49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43455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@requires key is a key in </a:t>
            </a:r>
            <a:r>
              <a:rPr lang="en-US" i="1" dirty="0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this</a:t>
            </a:r>
            <a:endParaRPr lang="en-US" dirty="0" smtClean="0">
              <a:solidFill>
                <a:schemeClr val="tx1"/>
              </a:solidFill>
              <a:latin typeface="Courier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@return the value associated with key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@throws </a:t>
            </a:r>
            <a:r>
              <a:rPr lang="en-US" dirty="0" err="1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 smtClean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 if key is null</a:t>
            </a:r>
            <a:endParaRPr lang="en-US" dirty="0">
              <a:solidFill>
                <a:schemeClr val="tx1"/>
              </a:solidFill>
              <a:latin typeface="Courier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4055" y="2971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WEAKER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56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STRONGER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4038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NEITHER</a:t>
            </a:r>
            <a:endParaRPr lang="en-US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6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 &amp;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Subtypes are substitutable for </a:t>
            </a:r>
            <a:r>
              <a:rPr lang="en-US" dirty="0" err="1" smtClean="0"/>
              <a:t>supertypes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 smtClean="0"/>
              <a:t> is </a:t>
            </a:r>
            <a:r>
              <a:rPr lang="en-US" dirty="0"/>
              <a:t>a subtype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G&lt;Foo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 is a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subtype </a:t>
            </a:r>
            <a:r>
              <a:rPr lang="en-US" dirty="0"/>
              <a:t>of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G&lt;Bar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Aliasing resulting from this would let you add objects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cs typeface="Courier New" panose="02070309020205020404" pitchFamily="49" charset="0"/>
              </a:rPr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G&lt;Foo&gt;</a:t>
            </a:r>
            <a:r>
              <a:rPr lang="en-US" dirty="0">
                <a:cs typeface="Courier New" panose="02070309020205020404" pitchFamily="49" charset="0"/>
              </a:rPr>
              <a:t>, which would be bad!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List&lt;String&gt;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 = new </a:t>
            </a:r>
            <a:r>
              <a:rPr lang="en-US" dirty="0" err="1">
                <a:latin typeface="Courier" pitchFamily="49" charset="0"/>
              </a:rPr>
              <a:t>ArrayList</a:t>
            </a:r>
            <a:r>
              <a:rPr lang="en-US" dirty="0">
                <a:latin typeface="Courier" pitchFamily="49" charset="0"/>
              </a:rPr>
              <a:t>&lt;String&gt;();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List&lt;Object&gt; lo =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; </a:t>
            </a:r>
          </a:p>
          <a:p>
            <a:pPr marL="548640" lvl="2" indent="0">
              <a:buNone/>
            </a:pPr>
            <a:r>
              <a:rPr lang="en-US" dirty="0" err="1">
                <a:latin typeface="Courier" pitchFamily="49" charset="0"/>
              </a:rPr>
              <a:t>lo.add</a:t>
            </a:r>
            <a:r>
              <a:rPr lang="en-US" dirty="0">
                <a:latin typeface="Courier" pitchFamily="49" charset="0"/>
              </a:rPr>
              <a:t>(new Object());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String s = </a:t>
            </a:r>
            <a:r>
              <a:rPr lang="en-US" dirty="0" err="1">
                <a:latin typeface="Courier" pitchFamily="49" charset="0"/>
              </a:rPr>
              <a:t>ls.get</a:t>
            </a:r>
            <a:r>
              <a:rPr lang="en-US" dirty="0">
                <a:latin typeface="Courier" pitchFamily="49" charset="0"/>
              </a:rPr>
              <a:t>(0</a:t>
            </a:r>
            <a:r>
              <a:rPr lang="en-US" dirty="0" smtClean="0">
                <a:latin typeface="Courier" pitchFamily="49" charset="0"/>
              </a:rPr>
              <a:t>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+mj-lt"/>
                <a:cs typeface="Courier New" panose="02070309020205020404" pitchFamily="49" charset="0"/>
              </a:rPr>
              <a:t>Subclassing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done to reuse code (extends)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A subclass can override methods in its superclass</a:t>
            </a:r>
          </a:p>
          <a:p>
            <a:pPr marL="548640" lvl="2" indent="0">
              <a:buNone/>
            </a:pPr>
            <a:endParaRPr lang="en-US" dirty="0">
              <a:latin typeface="Courier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6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and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&lt;?&gt; is a wildcard for unknown</a:t>
            </a:r>
          </a:p>
          <a:p>
            <a:pPr lvl="1"/>
            <a:r>
              <a:rPr lang="en-US" dirty="0"/>
              <a:t>Upper bounded wildcard: type is wildcard or subclass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Shape&gt;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Illegal to write into (no calls to add!) because we can’t guarantee type safety.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Lower bounded wildcard: type is wildcard or superclass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Integer&gt;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May be safe to write into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4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 &amp;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extends Object { ...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extends Student { ...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Student&gt; les;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 scholar;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hacker;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590800"/>
            <a:ext cx="861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53200" y="2819400"/>
            <a:ext cx="2514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(hacker);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scholar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hacker 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757" y="5791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76457" y="280922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7843" y="3235527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43850" y="365760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3014" y="403860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86107" y="446279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422" y="4876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839200" y="5278513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01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&amp;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Foo extends Object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Shoe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m(Shoe x, Shoe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 extends Foo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{...}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Declarations in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FootWear</a:t>
            </a:r>
            <a:r>
              <a:rPr lang="en-US" dirty="0"/>
              <a:t> m(Shoe x, Shoe y) </a:t>
            </a:r>
            <a:r>
              <a:rPr lang="en-US" sz="2500" dirty="0"/>
              <a:t>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m(Shoe q, Shoe z) { ... }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HighHeeledShoe</a:t>
            </a:r>
            <a:r>
              <a:rPr lang="en-US" dirty="0"/>
              <a:t> m(Shoe x, Shoe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</a:t>
            </a:r>
            <a:r>
              <a:rPr lang="en-US" dirty="0" err="1"/>
              <a:t>FootWear</a:t>
            </a:r>
            <a:r>
              <a:rPr lang="en-US" dirty="0"/>
              <a:t> x, </a:t>
            </a:r>
            <a:r>
              <a:rPr lang="en-US" dirty="0" err="1"/>
              <a:t>HighHeeledShoe</a:t>
            </a:r>
            <a:r>
              <a:rPr lang="en-US" dirty="0"/>
              <a:t>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</a:t>
            </a:r>
            <a:r>
              <a:rPr lang="en-US" dirty="0" err="1"/>
              <a:t>FootWear</a:t>
            </a:r>
            <a:r>
              <a:rPr lang="en-US" dirty="0"/>
              <a:t> x, </a:t>
            </a:r>
            <a:r>
              <a:rPr lang="en-US" dirty="0" err="1"/>
              <a:t>FootWear</a:t>
            </a:r>
            <a:r>
              <a:rPr lang="en-US" dirty="0"/>
              <a:t>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m(Shoe x, Shoe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</a:t>
            </a:r>
            <a:r>
              <a:rPr lang="en-US" dirty="0" err="1"/>
              <a:t>HighHeeledShoe</a:t>
            </a:r>
            <a:r>
              <a:rPr lang="en-US" dirty="0"/>
              <a:t> x, </a:t>
            </a:r>
            <a:r>
              <a:rPr lang="en-US" dirty="0" err="1"/>
              <a:t>HighHeeledShoe</a:t>
            </a:r>
            <a:r>
              <a:rPr lang="en-US" dirty="0"/>
              <a:t>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m(Shoe y) { ... }</a:t>
            </a:r>
          </a:p>
          <a:p>
            <a:pPr>
              <a:lnSpc>
                <a:spcPct val="150000"/>
              </a:lnSpc>
            </a:pPr>
            <a:r>
              <a:rPr lang="en-US" dirty="0"/>
              <a:t>Shoe z(Shoe x, Shoe y) { ... }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43455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• The result is method overriding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• The result is method overloading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• The result is a type-error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• None of the above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1371600"/>
            <a:ext cx="99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Object</a:t>
            </a:r>
          </a:p>
          <a:p>
            <a:r>
              <a:rPr lang="en-US" sz="1400" dirty="0"/>
              <a:t>    ↓</a:t>
            </a:r>
          </a:p>
          <a:p>
            <a:r>
              <a:rPr lang="en-US" sz="1400" dirty="0"/>
              <a:t>  Foo</a:t>
            </a:r>
          </a:p>
          <a:p>
            <a:r>
              <a:rPr lang="en-US" sz="1400" dirty="0"/>
              <a:t>    ↓</a:t>
            </a:r>
          </a:p>
          <a:p>
            <a:r>
              <a:rPr lang="en-US" sz="1400" dirty="0"/>
              <a:t>  Bar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1385455"/>
            <a:ext cx="16902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Footwear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smtClean="0"/>
              <a:t>        ↓</a:t>
            </a:r>
            <a:endParaRPr lang="en-US" sz="1400" dirty="0"/>
          </a:p>
          <a:p>
            <a:r>
              <a:rPr lang="en-US" sz="1400" dirty="0" smtClean="0"/>
              <a:t>         Shoe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smtClean="0"/>
              <a:t>         </a:t>
            </a:r>
            <a:r>
              <a:rPr lang="en-US" sz="1400" dirty="0"/>
              <a:t>↓</a:t>
            </a:r>
          </a:p>
          <a:p>
            <a:r>
              <a:rPr lang="en-US" sz="1400" dirty="0" err="1" smtClean="0"/>
              <a:t>HighHeeledShoe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55500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ype-error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06865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overriding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44478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overriding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8236" y="3834768"/>
            <a:ext cx="1794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overloading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8235" y="4388872"/>
            <a:ext cx="1794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overloading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475820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overriding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5149672"/>
            <a:ext cx="1794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overloading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5638800"/>
            <a:ext cx="1794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overloading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9" y="6096000"/>
            <a:ext cx="470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E6D02"/>
                </a:solidFill>
              </a:rPr>
              <a:t>n</a:t>
            </a:r>
            <a:r>
              <a:rPr lang="en-US" b="1" dirty="0" smtClean="0">
                <a:solidFill>
                  <a:srgbClr val="BE6D02"/>
                </a:solidFill>
              </a:rPr>
              <a:t>one (new method declaration)</a:t>
            </a:r>
            <a:endParaRPr lang="en-US" b="1" dirty="0">
              <a:solidFill>
                <a:srgbClr val="BE6D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Creational patterns: get around Java constructor inflexibility</a:t>
            </a:r>
          </a:p>
          <a:p>
            <a:pPr lvl="1"/>
            <a:r>
              <a:rPr lang="en-US" dirty="0" smtClean="0"/>
              <a:t>Sharing: singleton, interning, flyweight</a:t>
            </a:r>
          </a:p>
          <a:p>
            <a:pPr lvl="1"/>
            <a:r>
              <a:rPr lang="en-US" dirty="0" smtClean="0"/>
              <a:t>Telescoping constructor fix: builder</a:t>
            </a:r>
          </a:p>
          <a:p>
            <a:pPr lvl="1"/>
            <a:r>
              <a:rPr lang="en-US" dirty="0" smtClean="0"/>
              <a:t>Returning a subtype: factories</a:t>
            </a:r>
          </a:p>
          <a:p>
            <a:r>
              <a:rPr lang="en-US" dirty="0" smtClean="0"/>
              <a:t>Structural patterns: translate between interfaces</a:t>
            </a:r>
          </a:p>
          <a:p>
            <a:pPr lvl="1"/>
            <a:r>
              <a:rPr lang="en-US" dirty="0" smtClean="0"/>
              <a:t>Adapter: same functionality, different interface</a:t>
            </a:r>
          </a:p>
          <a:p>
            <a:pPr lvl="1"/>
            <a:r>
              <a:rPr lang="en-US" dirty="0" smtClean="0"/>
              <a:t>Decorator: different functionality, same interface</a:t>
            </a:r>
          </a:p>
          <a:p>
            <a:pPr lvl="1"/>
            <a:r>
              <a:rPr lang="en-US" dirty="0" smtClean="0"/>
              <a:t>Proxy: same functionality, same interface, restrict access</a:t>
            </a:r>
          </a:p>
          <a:p>
            <a:pPr lvl="1"/>
            <a:r>
              <a:rPr lang="en-US" dirty="0" smtClean="0"/>
              <a:t>All of these are types of wrappers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7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903</TotalTime>
  <Words>756</Words>
  <Application>Microsoft Macintosh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Final review</vt:lpstr>
      <vt:lpstr>Stronger vs Weaker (one more time!)</vt:lpstr>
      <vt:lpstr>Stronger vs Weaker</vt:lpstr>
      <vt:lpstr>Subtypes &amp; Subclasses</vt:lpstr>
      <vt:lpstr>Typing and Generics</vt:lpstr>
      <vt:lpstr>Subtypes &amp; Subclasses</vt:lpstr>
      <vt:lpstr>Subclasses &amp; Overriding</vt:lpstr>
      <vt:lpstr>Method Declarations in Bar</vt:lpstr>
      <vt:lpstr>Design Patterns</vt:lpstr>
      <vt:lpstr>Design Patterns</vt:lpstr>
      <vt:lpstr>Design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Campbell</dc:creator>
  <cp:lastModifiedBy>Vinod Rathnam</cp:lastModifiedBy>
  <cp:revision>98</cp:revision>
  <cp:lastPrinted>2015-06-04T01:52:39Z</cp:lastPrinted>
  <dcterms:created xsi:type="dcterms:W3CDTF">2014-10-29T05:14:21Z</dcterms:created>
  <dcterms:modified xsi:type="dcterms:W3CDTF">2015-06-04T01:52:46Z</dcterms:modified>
</cp:coreProperties>
</file>