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7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notesSlides/notesSlide11.xml" ContentType="application/vnd.openxmlformats-officedocument.presentationml.notesSlide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notesSlides/notesSlide12.xml" ContentType="application/vnd.openxmlformats-officedocument.presentationml.notesSlide+xml"/>
  <Override PartName="/ppt/tags/tag120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7" r:id="rId5"/>
    <p:sldId id="268" r:id="rId6"/>
    <p:sldId id="281" r:id="rId7"/>
    <p:sldId id="262" r:id="rId8"/>
    <p:sldId id="263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33E0D-0A13-4368-9715-063D533E336C}">
          <p14:sldIdLst>
            <p14:sldId id="256"/>
            <p14:sldId id="257"/>
            <p14:sldId id="258"/>
            <p14:sldId id="267"/>
            <p14:sldId id="268"/>
          </p14:sldIdLst>
        </p14:section>
        <p14:section name="Untitled Section" id="{9D29D513-573B-454B-A126-D8791D9F7EEE}">
          <p14:sldIdLst>
            <p14:sldId id="281"/>
            <p14:sldId id="262"/>
            <p14:sldId id="263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6" autoAdjust="0"/>
    <p:restoredTop sz="99416" autoAdjust="0"/>
  </p:normalViewPr>
  <p:slideViewPr>
    <p:cSldViewPr>
      <p:cViewPr varScale="1">
        <p:scale>
          <a:sx n="74" d="100"/>
          <a:sy n="74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84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229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2012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84.xml"/><Relationship Id="rId13" Type="http://schemas.openxmlformats.org/officeDocument/2006/relationships/tags" Target="../tags/tag89.xml"/><Relationship Id="rId18" Type="http://schemas.openxmlformats.org/officeDocument/2006/relationships/tags" Target="../tags/tag94.xml"/><Relationship Id="rId26" Type="http://schemas.openxmlformats.org/officeDocument/2006/relationships/tags" Target="../tags/tag102.xml"/><Relationship Id="rId3" Type="http://schemas.openxmlformats.org/officeDocument/2006/relationships/tags" Target="../tags/tag79.xml"/><Relationship Id="rId21" Type="http://schemas.openxmlformats.org/officeDocument/2006/relationships/tags" Target="../tags/tag97.xml"/><Relationship Id="rId7" Type="http://schemas.openxmlformats.org/officeDocument/2006/relationships/tags" Target="../tags/tag83.xml"/><Relationship Id="rId12" Type="http://schemas.openxmlformats.org/officeDocument/2006/relationships/tags" Target="../tags/tag88.xml"/><Relationship Id="rId17" Type="http://schemas.openxmlformats.org/officeDocument/2006/relationships/tags" Target="../tags/tag93.xml"/><Relationship Id="rId25" Type="http://schemas.openxmlformats.org/officeDocument/2006/relationships/tags" Target="../tags/tag101.xml"/><Relationship Id="rId2" Type="http://schemas.openxmlformats.org/officeDocument/2006/relationships/tags" Target="../tags/tag78.xml"/><Relationship Id="rId16" Type="http://schemas.openxmlformats.org/officeDocument/2006/relationships/tags" Target="../tags/tag92.xml"/><Relationship Id="rId20" Type="http://schemas.openxmlformats.org/officeDocument/2006/relationships/tags" Target="../tags/tag96.xml"/><Relationship Id="rId29" Type="http://schemas.openxmlformats.org/officeDocument/2006/relationships/tags" Target="../tags/tag105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11" Type="http://schemas.openxmlformats.org/officeDocument/2006/relationships/tags" Target="../tags/tag87.xml"/><Relationship Id="rId24" Type="http://schemas.openxmlformats.org/officeDocument/2006/relationships/tags" Target="../tags/tag100.xml"/><Relationship Id="rId32" Type="http://schemas.openxmlformats.org/officeDocument/2006/relationships/notesSlide" Target="../notesSlides/notesSlide11.xml"/><Relationship Id="rId5" Type="http://schemas.openxmlformats.org/officeDocument/2006/relationships/tags" Target="../tags/tag81.xml"/><Relationship Id="rId15" Type="http://schemas.openxmlformats.org/officeDocument/2006/relationships/tags" Target="../tags/tag91.xml"/><Relationship Id="rId23" Type="http://schemas.openxmlformats.org/officeDocument/2006/relationships/tags" Target="../tags/tag99.xml"/><Relationship Id="rId28" Type="http://schemas.openxmlformats.org/officeDocument/2006/relationships/tags" Target="../tags/tag104.xml"/><Relationship Id="rId10" Type="http://schemas.openxmlformats.org/officeDocument/2006/relationships/tags" Target="../tags/tag86.xml"/><Relationship Id="rId19" Type="http://schemas.openxmlformats.org/officeDocument/2006/relationships/tags" Target="../tags/tag95.xml"/><Relationship Id="rId31" Type="http://schemas.openxmlformats.org/officeDocument/2006/relationships/slideLayout" Target="../slideLayouts/slideLayout2.xml"/><Relationship Id="rId4" Type="http://schemas.openxmlformats.org/officeDocument/2006/relationships/tags" Target="../tags/tag80.xml"/><Relationship Id="rId9" Type="http://schemas.openxmlformats.org/officeDocument/2006/relationships/tags" Target="../tags/tag85.xml"/><Relationship Id="rId14" Type="http://schemas.openxmlformats.org/officeDocument/2006/relationships/tags" Target="../tags/tag90.xml"/><Relationship Id="rId22" Type="http://schemas.openxmlformats.org/officeDocument/2006/relationships/tags" Target="../tags/tag98.xml"/><Relationship Id="rId27" Type="http://schemas.openxmlformats.org/officeDocument/2006/relationships/tags" Target="../tags/tag103.xml"/><Relationship Id="rId30" Type="http://schemas.openxmlformats.org/officeDocument/2006/relationships/tags" Target="../tags/tag10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14.xml"/><Relationship Id="rId13" Type="http://schemas.openxmlformats.org/officeDocument/2006/relationships/tags" Target="../tags/tag119.xml"/><Relationship Id="rId3" Type="http://schemas.openxmlformats.org/officeDocument/2006/relationships/tags" Target="../tags/tag109.xml"/><Relationship Id="rId7" Type="http://schemas.openxmlformats.org/officeDocument/2006/relationships/tags" Target="../tags/tag113.xml"/><Relationship Id="rId12" Type="http://schemas.openxmlformats.org/officeDocument/2006/relationships/tags" Target="../tags/tag118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6" Type="http://schemas.openxmlformats.org/officeDocument/2006/relationships/tags" Target="../tags/tag112.xml"/><Relationship Id="rId11" Type="http://schemas.openxmlformats.org/officeDocument/2006/relationships/tags" Target="../tags/tag117.xml"/><Relationship Id="rId5" Type="http://schemas.openxmlformats.org/officeDocument/2006/relationships/tags" Target="../tags/tag111.xml"/><Relationship Id="rId15" Type="http://schemas.openxmlformats.org/officeDocument/2006/relationships/notesSlide" Target="../notesSlides/notesSlide12.xml"/><Relationship Id="rId10" Type="http://schemas.openxmlformats.org/officeDocument/2006/relationships/tags" Target="../tags/tag116.xml"/><Relationship Id="rId4" Type="http://schemas.openxmlformats.org/officeDocument/2006/relationships/tags" Target="../tags/tag110.xml"/><Relationship Id="rId9" Type="http://schemas.openxmlformats.org/officeDocument/2006/relationships/tags" Target="../tags/tag115.xml"/><Relationship Id="rId1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notesSlide" Target="../notesSlides/notesSlide2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tags" Target="../tags/tag26.xml"/><Relationship Id="rId18" Type="http://schemas.openxmlformats.org/officeDocument/2006/relationships/tags" Target="../tags/tag31.xml"/><Relationship Id="rId26" Type="http://schemas.openxmlformats.org/officeDocument/2006/relationships/tags" Target="../tags/tag39.xml"/><Relationship Id="rId3" Type="http://schemas.openxmlformats.org/officeDocument/2006/relationships/tags" Target="../tags/tag16.xml"/><Relationship Id="rId21" Type="http://schemas.openxmlformats.org/officeDocument/2006/relationships/tags" Target="../tags/tag34.xml"/><Relationship Id="rId34" Type="http://schemas.openxmlformats.org/officeDocument/2006/relationships/notesSlide" Target="../notesSlides/notesSlide7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17" Type="http://schemas.openxmlformats.org/officeDocument/2006/relationships/tags" Target="../tags/tag30.xml"/><Relationship Id="rId25" Type="http://schemas.openxmlformats.org/officeDocument/2006/relationships/tags" Target="../tags/tag38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6" Type="http://schemas.openxmlformats.org/officeDocument/2006/relationships/tags" Target="../tags/tag29.xml"/><Relationship Id="rId20" Type="http://schemas.openxmlformats.org/officeDocument/2006/relationships/tags" Target="../tags/tag33.xml"/><Relationship Id="rId29" Type="http://schemas.openxmlformats.org/officeDocument/2006/relationships/tags" Target="../tags/tag42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24" Type="http://schemas.openxmlformats.org/officeDocument/2006/relationships/tags" Target="../tags/tag37.xml"/><Relationship Id="rId32" Type="http://schemas.openxmlformats.org/officeDocument/2006/relationships/tags" Target="../tags/tag45.xml"/><Relationship Id="rId5" Type="http://schemas.openxmlformats.org/officeDocument/2006/relationships/tags" Target="../tags/tag18.xml"/><Relationship Id="rId15" Type="http://schemas.openxmlformats.org/officeDocument/2006/relationships/tags" Target="../tags/tag28.xml"/><Relationship Id="rId23" Type="http://schemas.openxmlformats.org/officeDocument/2006/relationships/tags" Target="../tags/tag36.xml"/><Relationship Id="rId28" Type="http://schemas.openxmlformats.org/officeDocument/2006/relationships/tags" Target="../tags/tag41.xml"/><Relationship Id="rId10" Type="http://schemas.openxmlformats.org/officeDocument/2006/relationships/tags" Target="../tags/tag23.xml"/><Relationship Id="rId19" Type="http://schemas.openxmlformats.org/officeDocument/2006/relationships/tags" Target="../tags/tag32.xml"/><Relationship Id="rId31" Type="http://schemas.openxmlformats.org/officeDocument/2006/relationships/tags" Target="../tags/tag44.xml"/><Relationship Id="rId4" Type="http://schemas.openxmlformats.org/officeDocument/2006/relationships/tags" Target="../tags/tag17.xml"/><Relationship Id="rId9" Type="http://schemas.openxmlformats.org/officeDocument/2006/relationships/tags" Target="../tags/tag22.xml"/><Relationship Id="rId14" Type="http://schemas.openxmlformats.org/officeDocument/2006/relationships/tags" Target="../tags/tag27.xml"/><Relationship Id="rId22" Type="http://schemas.openxmlformats.org/officeDocument/2006/relationships/tags" Target="../tags/tag35.xml"/><Relationship Id="rId27" Type="http://schemas.openxmlformats.org/officeDocument/2006/relationships/tags" Target="../tags/tag40.xml"/><Relationship Id="rId30" Type="http://schemas.openxmlformats.org/officeDocument/2006/relationships/tags" Target="../tags/tag4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13" Type="http://schemas.openxmlformats.org/officeDocument/2006/relationships/tags" Target="../tags/tag58.xml"/><Relationship Id="rId18" Type="http://schemas.openxmlformats.org/officeDocument/2006/relationships/tags" Target="../tags/tag63.xml"/><Relationship Id="rId26" Type="http://schemas.openxmlformats.org/officeDocument/2006/relationships/tags" Target="../tags/tag71.xml"/><Relationship Id="rId3" Type="http://schemas.openxmlformats.org/officeDocument/2006/relationships/tags" Target="../tags/tag48.xml"/><Relationship Id="rId21" Type="http://schemas.openxmlformats.org/officeDocument/2006/relationships/tags" Target="../tags/tag66.xml"/><Relationship Id="rId7" Type="http://schemas.openxmlformats.org/officeDocument/2006/relationships/tags" Target="../tags/tag52.xml"/><Relationship Id="rId12" Type="http://schemas.openxmlformats.org/officeDocument/2006/relationships/tags" Target="../tags/tag57.xml"/><Relationship Id="rId17" Type="http://schemas.openxmlformats.org/officeDocument/2006/relationships/tags" Target="../tags/tag62.xml"/><Relationship Id="rId25" Type="http://schemas.openxmlformats.org/officeDocument/2006/relationships/tags" Target="../tags/tag70.xml"/><Relationship Id="rId33" Type="http://schemas.openxmlformats.org/officeDocument/2006/relationships/notesSlide" Target="../notesSlides/notesSlide8.xml"/><Relationship Id="rId2" Type="http://schemas.openxmlformats.org/officeDocument/2006/relationships/tags" Target="../tags/tag47.xml"/><Relationship Id="rId16" Type="http://schemas.openxmlformats.org/officeDocument/2006/relationships/tags" Target="../tags/tag61.xml"/><Relationship Id="rId20" Type="http://schemas.openxmlformats.org/officeDocument/2006/relationships/tags" Target="../tags/tag65.xml"/><Relationship Id="rId29" Type="http://schemas.openxmlformats.org/officeDocument/2006/relationships/tags" Target="../tags/tag74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tags" Target="../tags/tag56.xml"/><Relationship Id="rId24" Type="http://schemas.openxmlformats.org/officeDocument/2006/relationships/tags" Target="../tags/tag69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50.xml"/><Relationship Id="rId15" Type="http://schemas.openxmlformats.org/officeDocument/2006/relationships/tags" Target="../tags/tag60.xml"/><Relationship Id="rId23" Type="http://schemas.openxmlformats.org/officeDocument/2006/relationships/tags" Target="../tags/tag68.xml"/><Relationship Id="rId28" Type="http://schemas.openxmlformats.org/officeDocument/2006/relationships/tags" Target="../tags/tag73.xml"/><Relationship Id="rId10" Type="http://schemas.openxmlformats.org/officeDocument/2006/relationships/tags" Target="../tags/tag55.xml"/><Relationship Id="rId19" Type="http://schemas.openxmlformats.org/officeDocument/2006/relationships/tags" Target="../tags/tag64.xml"/><Relationship Id="rId31" Type="http://schemas.openxmlformats.org/officeDocument/2006/relationships/tags" Target="../tags/tag76.xml"/><Relationship Id="rId4" Type="http://schemas.openxmlformats.org/officeDocument/2006/relationships/tags" Target="../tags/tag49.xml"/><Relationship Id="rId9" Type="http://schemas.openxmlformats.org/officeDocument/2006/relationships/tags" Target="../tags/tag54.xml"/><Relationship Id="rId14" Type="http://schemas.openxmlformats.org/officeDocument/2006/relationships/tags" Target="../tags/tag59.xml"/><Relationship Id="rId22" Type="http://schemas.openxmlformats.org/officeDocument/2006/relationships/tags" Target="../tags/tag67.xml"/><Relationship Id="rId27" Type="http://schemas.openxmlformats.org/officeDocument/2006/relationships/tags" Target="../tags/tag72.xml"/><Relationship Id="rId30" Type="http://schemas.openxmlformats.org/officeDocument/2006/relationships/tags" Target="../tags/tag7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CSE332: Data Abstractions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14: Beyond Comparison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</a:t>
            </a:r>
            <a:r>
              <a:rPr lang="en-US" sz="2400" dirty="0" smtClean="0"/>
              <a:t>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/>
          <a:lstStyle/>
          <a:p>
            <a:r>
              <a:rPr lang="en-US" dirty="0" smtClean="0"/>
              <a:t>Proven: No comparison sort can have worst-case running time better than the height of a binary tree with </a:t>
            </a:r>
            <a:r>
              <a:rPr lang="en-US" i="1" dirty="0" smtClean="0"/>
              <a:t>n</a:t>
            </a:r>
            <a:r>
              <a:rPr lang="en-US" dirty="0" smtClean="0"/>
              <a:t>! leaves</a:t>
            </a:r>
          </a:p>
          <a:p>
            <a:pPr lvl="1"/>
            <a:r>
              <a:rPr lang="en-US" dirty="0" smtClean="0"/>
              <a:t>Turns out average-case is same </a:t>
            </a:r>
            <a:r>
              <a:rPr lang="en-US" dirty="0" smtClean="0"/>
              <a:t>asymptotically</a:t>
            </a:r>
          </a:p>
          <a:p>
            <a:pPr lvl="1"/>
            <a:r>
              <a:rPr lang="en-US" dirty="0" smtClean="0"/>
              <a:t>A comparison sort could be worse than this height, but it cannot be better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Now: a binary tree with </a:t>
            </a:r>
            <a:r>
              <a:rPr lang="en-US" i="1" dirty="0" smtClean="0"/>
              <a:t>n</a:t>
            </a:r>
            <a:r>
              <a:rPr lang="en-US" dirty="0" smtClean="0"/>
              <a:t>! leaves has height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Factorial function grows very </a:t>
            </a:r>
            <a:r>
              <a:rPr lang="en-US" dirty="0" smtClean="0"/>
              <a:t>quickly</a:t>
            </a:r>
          </a:p>
          <a:p>
            <a:pPr lvl="1"/>
            <a:r>
              <a:rPr lang="en-US" dirty="0" smtClean="0"/>
              <a:t>Height could be more, but cannot be less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Conclusion: </a:t>
            </a:r>
            <a:r>
              <a:rPr lang="en-US" dirty="0" smtClean="0">
                <a:solidFill>
                  <a:schemeClr val="accent2"/>
                </a:solidFill>
              </a:rPr>
              <a:t>Comparison </a:t>
            </a:r>
            <a:r>
              <a:rPr lang="en-US" dirty="0">
                <a:solidFill>
                  <a:schemeClr val="accent2"/>
                </a:solidFill>
              </a:rPr>
              <a:t>s</a:t>
            </a:r>
            <a:r>
              <a:rPr lang="en-US" dirty="0" smtClean="0">
                <a:solidFill>
                  <a:schemeClr val="accent2"/>
                </a:solidFill>
              </a:rPr>
              <a:t>orting </a:t>
            </a:r>
            <a:r>
              <a:rPr lang="en-US" dirty="0" smtClean="0">
                <a:solidFill>
                  <a:schemeClr val="accent2"/>
                </a:solidFill>
              </a:rPr>
              <a:t>is </a:t>
            </a:r>
            <a:r>
              <a:rPr lang="en-US" b="1" dirty="0" smtClean="0">
                <a:solidFill>
                  <a:schemeClr val="accent2"/>
                </a:solidFill>
                <a:sym typeface="Symbol" pitchFamily="18" charset="2"/>
              </a:rPr>
              <a:t></a:t>
            </a:r>
            <a:r>
              <a:rPr lang="en-US" dirty="0" smtClean="0">
                <a:solidFill>
                  <a:schemeClr val="accent2"/>
                </a:solidFill>
                <a:sym typeface="Symbol" pitchFamily="18" charset="2"/>
              </a:rPr>
              <a:t> (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 lvl="1"/>
            <a:r>
              <a:rPr lang="en-US" dirty="0" smtClean="0"/>
              <a:t>An </a:t>
            </a:r>
            <a:r>
              <a:rPr lang="en-US" dirty="0" smtClean="0"/>
              <a:t>amazing computer-science result: proves all the clever programming in the world </a:t>
            </a:r>
            <a:r>
              <a:rPr lang="en-US" dirty="0" smtClean="0"/>
              <a:t>cannot </a:t>
            </a:r>
            <a:r>
              <a:rPr lang="en-US" dirty="0" smtClean="0"/>
              <a:t>sort in linear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bound on height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610600" cy="4495800"/>
          </a:xfrm>
        </p:spPr>
        <p:txBody>
          <a:bodyPr/>
          <a:lstStyle/>
          <a:p>
            <a:r>
              <a:rPr lang="en-US" dirty="0" smtClean="0"/>
              <a:t>The height of a binary tree with </a:t>
            </a:r>
            <a:r>
              <a:rPr lang="en-US" i="1" dirty="0" smtClean="0"/>
              <a:t>L</a:t>
            </a:r>
            <a:r>
              <a:rPr lang="en-US" dirty="0" smtClean="0"/>
              <a:t> leaves is at least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</a:p>
          <a:p>
            <a:r>
              <a:rPr lang="en-US" dirty="0" smtClean="0"/>
              <a:t>So the height of our decision tree, </a:t>
            </a:r>
            <a:r>
              <a:rPr lang="en-US" i="1" dirty="0" smtClean="0"/>
              <a:t>h</a:t>
            </a:r>
            <a:r>
              <a:rPr lang="en-US" i="1" dirty="0" smtClean="0"/>
              <a:t>:</a:t>
            </a:r>
          </a:p>
          <a:p>
            <a:pPr marL="0" indent="0">
              <a:buNone/>
            </a:pPr>
            <a:endParaRPr lang="en-US" sz="1000" i="1" dirty="0" smtClean="0"/>
          </a:p>
          <a:p>
            <a:pPr>
              <a:buNone/>
            </a:pPr>
            <a:r>
              <a:rPr lang="en-US" i="1" dirty="0" smtClean="0"/>
              <a:t>   h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/>
              <a:t> (</a:t>
            </a:r>
            <a:r>
              <a:rPr lang="en-US" i="1" dirty="0" smtClean="0"/>
              <a:t>n</a:t>
            </a:r>
            <a:r>
              <a:rPr lang="en-US" dirty="0" smtClean="0"/>
              <a:t>!)                                                  </a:t>
            </a:r>
            <a:r>
              <a:rPr lang="en-US" dirty="0" smtClean="0"/>
              <a:t>    property </a:t>
            </a:r>
            <a:r>
              <a:rPr lang="en-US" dirty="0" smtClean="0"/>
              <a:t>of binary trees</a:t>
            </a:r>
          </a:p>
          <a:p>
            <a:pPr>
              <a:buNone/>
            </a:pPr>
            <a:r>
              <a:rPr lang="en-US" dirty="0" smtClean="0"/>
              <a:t>     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(n*(n-1)*(n-2)…(2)(1))	     </a:t>
            </a:r>
            <a:r>
              <a:rPr lang="en-US" dirty="0" smtClean="0"/>
              <a:t>       </a:t>
            </a:r>
            <a:r>
              <a:rPr lang="en-US" dirty="0" smtClean="0"/>
              <a:t>definition of factorial</a:t>
            </a:r>
          </a:p>
          <a:p>
            <a:pPr>
              <a:buNone/>
            </a:pPr>
            <a:r>
              <a:rPr lang="en-US" dirty="0" smtClean="0"/>
              <a:t>     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 </a:t>
            </a:r>
            <a:r>
              <a:rPr lang="en-US" dirty="0" smtClean="0"/>
              <a:t>    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(n-1) + …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1        </a:t>
            </a:r>
            <a:r>
              <a:rPr lang="en-US" dirty="0" smtClean="0"/>
              <a:t>property of logarithms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 smtClean="0">
                <a:sym typeface="Symbol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 </a:t>
            </a:r>
            <a:r>
              <a:rPr lang="en-US" dirty="0" smtClean="0"/>
              <a:t>     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(n-1) </a:t>
            </a:r>
            <a:r>
              <a:rPr lang="en-US" dirty="0" smtClean="0"/>
              <a:t> + </a:t>
            </a:r>
            <a:r>
              <a:rPr lang="en-US" dirty="0" smtClean="0"/>
              <a:t>… +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(n/2</a:t>
            </a:r>
            <a:r>
              <a:rPr lang="en-US" dirty="0" smtClean="0"/>
              <a:t>) drop </a:t>
            </a:r>
            <a:r>
              <a:rPr lang="en-US" dirty="0" smtClean="0"/>
              <a:t>smaller terms (</a:t>
            </a:r>
            <a:r>
              <a:rPr lang="en-US" dirty="0" smtClean="0">
                <a:sym typeface="Symbol"/>
              </a:rPr>
              <a:t>0</a:t>
            </a:r>
            <a:r>
              <a:rPr lang="en-US" dirty="0" smtClean="0">
                <a:sym typeface="Symbol"/>
              </a:rPr>
              <a:t>)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>
                <a:solidFill>
                  <a:schemeClr val="accent2"/>
                </a:solidFill>
                <a:sym typeface="Symbol"/>
              </a:rPr>
              <a:t></a:t>
            </a:r>
            <a:r>
              <a:rPr lang="en-US" dirty="0">
                <a:sym typeface="Symbol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/>
              <a:t> </a:t>
            </a:r>
            <a:r>
              <a:rPr lang="en-US" dirty="0"/>
              <a:t>(n/2)</a:t>
            </a:r>
            <a:r>
              <a:rPr lang="en-US" i="1" dirty="0" smtClean="0"/>
              <a:t> 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/>
              <a:t> </a:t>
            </a:r>
            <a:r>
              <a:rPr lang="en-US" dirty="0"/>
              <a:t>(n/2) </a:t>
            </a:r>
            <a:r>
              <a:rPr lang="en-US" dirty="0" smtClean="0"/>
              <a:t> </a:t>
            </a:r>
            <a:r>
              <a:rPr lang="en-US" dirty="0"/>
              <a:t>+ … +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/>
              <a:t> </a:t>
            </a:r>
            <a:r>
              <a:rPr lang="en-US" dirty="0"/>
              <a:t>(n/2) </a:t>
            </a:r>
            <a:r>
              <a:rPr lang="en-US" dirty="0" smtClean="0"/>
              <a:t>shrink terms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/>
              <a:t> </a:t>
            </a:r>
            <a:r>
              <a:rPr lang="en-US" dirty="0"/>
              <a:t>(n/2)</a:t>
            </a:r>
            <a:endParaRPr lang="en-US" dirty="0" smtClean="0">
              <a:sym typeface="Symbol"/>
            </a:endParaRPr>
          </a:p>
          <a:p>
            <a:pPr>
              <a:buNone/>
            </a:pP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     </a:t>
            </a:r>
            <a:r>
              <a:rPr lang="en-US" dirty="0" smtClean="0"/>
              <a:t>=</a:t>
            </a:r>
            <a:r>
              <a:rPr lang="en-US" dirty="0" smtClean="0">
                <a:sym typeface="Symbol"/>
              </a:rPr>
              <a:t> (n/2)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(n/2)	</a:t>
            </a:r>
            <a:r>
              <a:rPr lang="en-US" dirty="0" smtClean="0"/>
              <a:t>                                      arithmetic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= (n/2)(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2)		        </a:t>
            </a:r>
            <a:r>
              <a:rPr lang="en-US" dirty="0" smtClean="0"/>
              <a:t>    property </a:t>
            </a:r>
            <a:r>
              <a:rPr lang="en-US" dirty="0" smtClean="0"/>
              <a:t>of logarithms</a:t>
            </a:r>
          </a:p>
          <a:p>
            <a:pPr>
              <a:buNone/>
            </a:pPr>
            <a:r>
              <a:rPr lang="en-US" dirty="0" smtClean="0"/>
              <a:t>      = (1/2)n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 smtClean="0"/>
              <a:t> </a:t>
            </a:r>
            <a:r>
              <a:rPr lang="en-US" dirty="0" smtClean="0"/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dirty="0" smtClean="0">
                <a:latin typeface="+mj-lt"/>
                <a:cs typeface="Courier New" pitchFamily="49" charset="0"/>
              </a:rPr>
              <a:t>(1/2)n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		    </a:t>
            </a:r>
            <a:r>
              <a:rPr lang="en-US" sz="1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latin typeface="+mj-lt"/>
                <a:cs typeface="Courier New" pitchFamily="49" charset="0"/>
              </a:rPr>
              <a:t>arithmetic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      “=“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pSp>
        <p:nvGrpSpPr>
          <p:cNvPr id="7" name="Group 51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5867400" y="381000"/>
            <a:ext cx="2971800" cy="1295400"/>
            <a:chOff x="2880" y="2544"/>
            <a:chExt cx="2976" cy="1344"/>
          </a:xfrm>
        </p:grpSpPr>
        <p:sp>
          <p:nvSpPr>
            <p:cNvPr id="8" name="Oval 2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456" y="288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2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072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24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840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1" name="Oval 2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880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2" name="Oval 2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264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3" name="AutoShape 27"/>
            <p:cNvCxnSpPr>
              <a:cxnSpLocks noChangeShapeType="1"/>
              <a:stCxn id="8" idx="3"/>
              <a:endCxn id="9" idx="0"/>
            </p:cNvCxnSpPr>
            <p:nvPr>
              <p:custDataLst>
                <p:tags r:id="rId7"/>
              </p:custDataLst>
            </p:nvPr>
          </p:nvCxnSpPr>
          <p:spPr bwMode="auto">
            <a:xfrm flipH="1">
              <a:off x="3216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4" name="AutoShape 28"/>
            <p:cNvCxnSpPr>
              <a:cxnSpLocks noChangeShapeType="1"/>
              <a:stCxn id="8" idx="5"/>
              <a:endCxn id="10" idx="0"/>
            </p:cNvCxnSpPr>
            <p:nvPr>
              <p:custDataLst>
                <p:tags r:id="rId8"/>
              </p:custDataLst>
            </p:nvPr>
          </p:nvCxnSpPr>
          <p:spPr bwMode="auto">
            <a:xfrm>
              <a:off x="3702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5" name="AutoShape 29"/>
            <p:cNvCxnSpPr>
              <a:cxnSpLocks noChangeShapeType="1"/>
              <a:stCxn id="9" idx="5"/>
              <a:endCxn id="12" idx="0"/>
            </p:cNvCxnSpPr>
            <p:nvPr>
              <p:custDataLst>
                <p:tags r:id="rId9"/>
              </p:custDataLst>
            </p:nvPr>
          </p:nvCxnSpPr>
          <p:spPr bwMode="auto">
            <a:xfrm>
              <a:off x="3318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6" name="AutoShape 30"/>
            <p:cNvCxnSpPr>
              <a:cxnSpLocks noChangeShapeType="1"/>
              <a:stCxn id="9" idx="3"/>
              <a:endCxn id="11" idx="0"/>
            </p:cNvCxnSpPr>
            <p:nvPr>
              <p:custDataLst>
                <p:tags r:id="rId10"/>
              </p:custDataLst>
            </p:nvPr>
          </p:nvCxnSpPr>
          <p:spPr bwMode="auto">
            <a:xfrm flipH="1">
              <a:off x="3024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7" name="Oval 3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648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8" name="Oval 32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032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19" name="AutoShape 33"/>
            <p:cNvCxnSpPr>
              <a:cxnSpLocks noChangeShapeType="1"/>
              <a:stCxn id="10" idx="5"/>
              <a:endCxn id="18" idx="0"/>
            </p:cNvCxnSpPr>
            <p:nvPr>
              <p:custDataLst>
                <p:tags r:id="rId13"/>
              </p:custDataLst>
            </p:nvPr>
          </p:nvCxnSpPr>
          <p:spPr bwMode="auto">
            <a:xfrm>
              <a:off x="4086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0" name="AutoShape 34"/>
            <p:cNvCxnSpPr>
              <a:cxnSpLocks noChangeShapeType="1"/>
              <a:stCxn id="10" idx="3"/>
              <a:endCxn id="17" idx="0"/>
            </p:cNvCxnSpPr>
            <p:nvPr>
              <p:custDataLst>
                <p:tags r:id="rId14"/>
              </p:custDataLst>
            </p:nvPr>
          </p:nvCxnSpPr>
          <p:spPr bwMode="auto">
            <a:xfrm flipH="1">
              <a:off x="3792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1" name="Oval 3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992" y="288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2" name="Oval 3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08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3" name="Oval 3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376" y="3216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4" name="Oval 3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4416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5" name="Oval 3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4800" y="3600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26" name="AutoShape 40"/>
            <p:cNvCxnSpPr>
              <a:cxnSpLocks noChangeShapeType="1"/>
              <a:stCxn id="21" idx="3"/>
              <a:endCxn id="22" idx="0"/>
            </p:cNvCxnSpPr>
            <p:nvPr>
              <p:custDataLst>
                <p:tags r:id="rId20"/>
              </p:custDataLst>
            </p:nvPr>
          </p:nvCxnSpPr>
          <p:spPr bwMode="auto">
            <a:xfrm flipH="1">
              <a:off x="4752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" name="AutoShape 41"/>
            <p:cNvCxnSpPr>
              <a:cxnSpLocks noChangeShapeType="1"/>
              <a:stCxn id="21" idx="5"/>
              <a:endCxn id="23" idx="0"/>
            </p:cNvCxnSpPr>
            <p:nvPr>
              <p:custDataLst>
                <p:tags r:id="rId21"/>
              </p:custDataLst>
            </p:nvPr>
          </p:nvCxnSpPr>
          <p:spPr bwMode="auto">
            <a:xfrm>
              <a:off x="5238" y="3126"/>
              <a:ext cx="282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" name="AutoShape 42"/>
            <p:cNvCxnSpPr>
              <a:cxnSpLocks noChangeShapeType="1"/>
              <a:stCxn id="22" idx="5"/>
              <a:endCxn id="25" idx="0"/>
            </p:cNvCxnSpPr>
            <p:nvPr>
              <p:custDataLst>
                <p:tags r:id="rId22"/>
              </p:custDataLst>
            </p:nvPr>
          </p:nvCxnSpPr>
          <p:spPr bwMode="auto">
            <a:xfrm>
              <a:off x="4854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9" name="AutoShape 43"/>
            <p:cNvCxnSpPr>
              <a:cxnSpLocks noChangeShapeType="1"/>
              <a:stCxn id="22" idx="3"/>
              <a:endCxn id="24" idx="0"/>
            </p:cNvCxnSpPr>
            <p:nvPr>
              <p:custDataLst>
                <p:tags r:id="rId23"/>
              </p:custDataLst>
            </p:nvPr>
          </p:nvCxnSpPr>
          <p:spPr bwMode="auto">
            <a:xfrm flipH="1">
              <a:off x="4560" y="3462"/>
              <a:ext cx="90" cy="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0" name="Oval 44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5184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1" name="Oval 45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5568" y="3594"/>
              <a:ext cx="288" cy="28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2" name="AutoShape 46"/>
            <p:cNvCxnSpPr>
              <a:cxnSpLocks noChangeShapeType="1"/>
              <a:stCxn id="23" idx="5"/>
              <a:endCxn id="31" idx="0"/>
            </p:cNvCxnSpPr>
            <p:nvPr>
              <p:custDataLst>
                <p:tags r:id="rId26"/>
              </p:custDataLst>
            </p:nvPr>
          </p:nvCxnSpPr>
          <p:spPr bwMode="auto">
            <a:xfrm>
              <a:off x="5622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3" name="AutoShape 47"/>
            <p:cNvCxnSpPr>
              <a:cxnSpLocks noChangeShapeType="1"/>
              <a:stCxn id="23" idx="3"/>
              <a:endCxn id="30" idx="0"/>
            </p:cNvCxnSpPr>
            <p:nvPr>
              <p:custDataLst>
                <p:tags r:id="rId27"/>
              </p:custDataLst>
            </p:nvPr>
          </p:nvCxnSpPr>
          <p:spPr bwMode="auto">
            <a:xfrm flipH="1">
              <a:off x="5328" y="3462"/>
              <a:ext cx="90" cy="13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34" name="Oval 48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4224" y="2544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cxnSp>
          <p:nvCxnSpPr>
            <p:cNvPr id="35" name="AutoShape 49"/>
            <p:cNvCxnSpPr>
              <a:cxnSpLocks noChangeShapeType="1"/>
              <a:stCxn id="34" idx="5"/>
              <a:endCxn id="21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4470" y="2790"/>
              <a:ext cx="666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36" name="AutoShape 50"/>
            <p:cNvCxnSpPr>
              <a:cxnSpLocks noChangeShapeType="1"/>
              <a:stCxn id="34" idx="3"/>
              <a:endCxn id="8" idx="0"/>
            </p:cNvCxnSpPr>
            <p:nvPr>
              <p:custDataLst>
                <p:tags r:id="rId30"/>
              </p:custDataLst>
            </p:nvPr>
          </p:nvCxnSpPr>
          <p:spPr bwMode="auto">
            <a:xfrm flipH="1">
              <a:off x="3600" y="2790"/>
              <a:ext cx="666" cy="9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</a:rPr>
              <a:t>lower bound:</a:t>
            </a:r>
            <a:endParaRPr lang="en-US" sz="2000" dirty="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1" name="Oval 20"/>
          <p:cNvSpPr/>
          <p:nvPr/>
        </p:nvSpPr>
        <p:spPr bwMode="auto">
          <a:xfrm>
            <a:off x="5943600" y="2667000"/>
            <a:ext cx="1295400" cy="914400"/>
          </a:xfrm>
          <a:prstGeom prst="ellipse">
            <a:avLst/>
          </a:prstGeom>
          <a:noFill/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4" name="Straight Arrow Connector 23"/>
          <p:cNvCxnSpPr>
            <a:stCxn id="21" idx="3"/>
          </p:cNvCxnSpPr>
          <p:nvPr/>
        </p:nvCxnSpPr>
        <p:spPr bwMode="auto">
          <a:xfrm rot="5400000">
            <a:off x="4676099" y="3724391"/>
            <a:ext cx="1734111" cy="1180307"/>
          </a:xfrm>
          <a:prstGeom prst="straightConnector1">
            <a:avLst/>
          </a:prstGeom>
          <a:solidFill>
            <a:schemeClr val="accent1"/>
          </a:solidFill>
          <a:ln w="603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343400" y="5105400"/>
            <a:ext cx="365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huh???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>
                <a:latin typeface="+mn-lt"/>
              </a:rPr>
              <a:t>  Change the model – assume    </a:t>
            </a:r>
          </a:p>
          <a:p>
            <a:r>
              <a:rPr lang="en-US" sz="2000" b="0" dirty="0" smtClean="0">
                <a:latin typeface="+mn-lt"/>
              </a:rPr>
              <a:t>   more than items can be </a:t>
            </a:r>
          </a:p>
          <a:p>
            <a:r>
              <a:rPr lang="en-US" sz="2000" b="0" dirty="0" smtClean="0">
                <a:latin typeface="+mn-lt"/>
              </a:rPr>
              <a:t>   compared!</a:t>
            </a:r>
            <a:endParaRPr lang="en-US" sz="2000" b="0" dirty="0" err="1" smtClean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BucketSort</a:t>
            </a:r>
            <a:r>
              <a:rPr lang="en-US" dirty="0" smtClean="0"/>
              <a:t> (a.k.a. </a:t>
            </a:r>
            <a:r>
              <a:rPr lang="en-US" dirty="0" err="1" smtClean="0"/>
              <a:t>BinSort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2590800"/>
          </a:xfrm>
        </p:spPr>
        <p:txBody>
          <a:bodyPr/>
          <a:lstStyle/>
          <a:p>
            <a:r>
              <a:rPr lang="en-US" dirty="0" smtClean="0"/>
              <a:t>If all values to be sorted are known to be integers between 1 and </a:t>
            </a:r>
            <a:r>
              <a:rPr lang="en-US" i="1" dirty="0" smtClean="0"/>
              <a:t>K </a:t>
            </a:r>
            <a:r>
              <a:rPr lang="en-US" dirty="0" smtClean="0"/>
              <a:t>(or any small range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Create </a:t>
            </a:r>
            <a:r>
              <a:rPr lang="en-US" dirty="0" smtClean="0"/>
              <a:t>an array of size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Put </a:t>
            </a:r>
            <a:r>
              <a:rPr lang="en-US" dirty="0" smtClean="0"/>
              <a:t>each element in its proper </a:t>
            </a:r>
            <a:r>
              <a:rPr lang="en-US" dirty="0" smtClean="0">
                <a:solidFill>
                  <a:schemeClr val="accent2"/>
                </a:solidFill>
              </a:rPr>
              <a:t>bucket (</a:t>
            </a:r>
            <a:r>
              <a:rPr lang="en-US" dirty="0" smtClean="0">
                <a:solidFill>
                  <a:schemeClr val="accent2"/>
                </a:solidFill>
              </a:rPr>
              <a:t>a.k.a</a:t>
            </a:r>
            <a:r>
              <a:rPr lang="en-US" dirty="0" smtClean="0">
                <a:solidFill>
                  <a:schemeClr val="accent2"/>
                </a:solidFill>
              </a:rPr>
              <a:t>. bin)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data is only integers, </a:t>
            </a:r>
            <a:r>
              <a:rPr lang="en-US" dirty="0" smtClean="0"/>
              <a:t>no need to store </a:t>
            </a:r>
            <a:r>
              <a:rPr lang="en-US" dirty="0" smtClean="0"/>
              <a:t>more than a </a:t>
            </a:r>
            <a:r>
              <a:rPr lang="en-US" i="1" dirty="0" smtClean="0"/>
              <a:t>count</a:t>
            </a:r>
            <a:r>
              <a:rPr lang="en-US" dirty="0" smtClean="0"/>
              <a:t> of how times that bucket has been </a:t>
            </a:r>
            <a:r>
              <a:rPr lang="en-US" dirty="0" smtClean="0"/>
              <a:t>used</a:t>
            </a:r>
            <a:endParaRPr lang="en-US" sz="1000" dirty="0" smtClean="0"/>
          </a:p>
          <a:p>
            <a:r>
              <a:rPr lang="en-US" dirty="0" smtClean="0"/>
              <a:t>Output result via linear pass through array of buckets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85800" y="3733800"/>
          <a:ext cx="1600200" cy="2514600"/>
        </p:xfrm>
        <a:graphic>
          <a:graphicData uri="http://schemas.openxmlformats.org/drawingml/2006/table">
            <a:tbl>
              <a:tblPr/>
              <a:tblGrid>
                <a:gridCol w="666750"/>
                <a:gridCol w="933450"/>
              </a:tblGrid>
              <a:tr h="4191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count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array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438400" y="3733800"/>
            <a:ext cx="777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</a:t>
            </a: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K=5</a:t>
            </a:r>
            <a:endParaRPr lang="en-US" sz="2000" b="0" kern="0" noProof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 (5,1,3,4,3,2,1,1,5,4,5)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output: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1,1,1,2,3,3,4,4,5,5,5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</a:t>
            </a:r>
            <a:r>
              <a:rPr lang="en-US" dirty="0" smtClean="0"/>
              <a:t>Bucket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Overall: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 err="1"/>
              <a:t>n</a:t>
            </a:r>
            <a:r>
              <a:rPr lang="en-US" dirty="0" err="1"/>
              <a:t>+</a:t>
            </a:r>
            <a:r>
              <a:rPr lang="en-US" i="1" dirty="0" err="1"/>
              <a:t>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Linear in </a:t>
            </a:r>
            <a:r>
              <a:rPr lang="en-US" i="1" dirty="0"/>
              <a:t>n</a:t>
            </a:r>
            <a:r>
              <a:rPr lang="en-US" dirty="0"/>
              <a:t>, but also linear in </a:t>
            </a:r>
            <a:r>
              <a:rPr lang="en-US" i="1" dirty="0"/>
              <a:t>K</a:t>
            </a:r>
          </a:p>
          <a:p>
            <a:pPr lvl="1"/>
            <a:r>
              <a:rPr lang="en-US" dirty="0">
                <a:sym typeface="Symbol" pitchFamily="18" charset="2"/>
              </a:rPr>
              <a:t>(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Symbol" pitchFamily="18" charset="2"/>
              </a:rPr>
              <a:t>log</a:t>
            </a:r>
            <a:r>
              <a:rPr lang="en-US" dirty="0">
                <a:sym typeface="Symbol" pitchFamily="18" charset="2"/>
              </a:rPr>
              <a:t> </a:t>
            </a:r>
            <a:r>
              <a:rPr lang="en-US" i="1" dirty="0">
                <a:sym typeface="Symbol" pitchFamily="18" charset="2"/>
              </a:rPr>
              <a:t>n</a:t>
            </a:r>
            <a:r>
              <a:rPr lang="en-US" dirty="0">
                <a:sym typeface="Symbol" pitchFamily="18" charset="2"/>
              </a:rPr>
              <a:t>) lower bound does not apply because this is not a comparison </a:t>
            </a:r>
            <a:r>
              <a:rPr lang="en-US" dirty="0" smtClean="0">
                <a:sym typeface="Symbol" pitchFamily="18" charset="2"/>
              </a:rPr>
              <a:t>sort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Good </a:t>
            </a:r>
            <a:r>
              <a:rPr lang="en-US" dirty="0" smtClean="0"/>
              <a:t>when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  <a:r>
              <a:rPr lang="en-US" dirty="0" smtClean="0"/>
              <a:t>is smaller (or not much larger) than </a:t>
            </a:r>
            <a:r>
              <a:rPr lang="en-US" i="1" dirty="0" smtClean="0"/>
              <a:t>n</a:t>
            </a:r>
            <a:endParaRPr lang="en-US" i="1" dirty="0" smtClean="0"/>
          </a:p>
          <a:p>
            <a:pPr lvl="1"/>
            <a:r>
              <a:rPr lang="en-US" dirty="0" smtClean="0"/>
              <a:t>Do not </a:t>
            </a:r>
            <a:r>
              <a:rPr lang="en-US" dirty="0" smtClean="0"/>
              <a:t>spend time doing </a:t>
            </a:r>
            <a:r>
              <a:rPr lang="en-US" dirty="0" smtClean="0"/>
              <a:t>comparisons </a:t>
            </a:r>
            <a:r>
              <a:rPr lang="en-US" dirty="0" smtClean="0"/>
              <a:t>of </a:t>
            </a:r>
            <a:r>
              <a:rPr lang="en-US" dirty="0" smtClean="0"/>
              <a:t>duplicates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Bad when </a:t>
            </a:r>
            <a:r>
              <a:rPr lang="en-US" i="1" dirty="0" smtClean="0"/>
              <a:t>K</a:t>
            </a:r>
            <a:r>
              <a:rPr lang="en-US" dirty="0" smtClean="0"/>
              <a:t> is much larger than </a:t>
            </a:r>
            <a:r>
              <a:rPr lang="en-US" i="1" dirty="0" smtClean="0"/>
              <a:t>n</a:t>
            </a:r>
          </a:p>
          <a:p>
            <a:pPr lvl="1"/>
            <a:r>
              <a:rPr lang="en-US" dirty="0" smtClean="0"/>
              <a:t>Wasted space; wasted time during final linear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pass</a:t>
            </a:r>
          </a:p>
          <a:p>
            <a:pPr marL="457200" lvl="1" indent="0">
              <a:buNone/>
            </a:pPr>
            <a:endParaRPr lang="en-US" dirty="0" smtClean="0">
              <a:latin typeface="+mj-lt"/>
              <a:sym typeface="Symbol" pitchFamily="18" charset="2"/>
            </a:endParaRPr>
          </a:p>
          <a:p>
            <a:r>
              <a:rPr lang="en-US" dirty="0" smtClean="0">
                <a:latin typeface="+mj-lt"/>
                <a:sym typeface="Symbol" pitchFamily="18" charset="2"/>
              </a:rPr>
              <a:t>For data in addition to integer keys, use list at each bucket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Radix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Radix = “the base of a number system”</a:t>
            </a:r>
          </a:p>
          <a:p>
            <a:pPr lvl="1"/>
            <a:r>
              <a:rPr lang="en-US" dirty="0" smtClean="0"/>
              <a:t>Examples will use 10 because we are used to that</a:t>
            </a:r>
          </a:p>
          <a:p>
            <a:pPr lvl="1"/>
            <a:r>
              <a:rPr lang="en-US" dirty="0" smtClean="0"/>
              <a:t>In implementations use larger numbers</a:t>
            </a:r>
          </a:p>
          <a:p>
            <a:pPr lvl="2"/>
            <a:r>
              <a:rPr lang="en-US" dirty="0" smtClean="0"/>
              <a:t>For example, for ASCII strings, might use 128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Bucket sort on one digit at a time</a:t>
            </a:r>
          </a:p>
          <a:p>
            <a:pPr lvl="2"/>
            <a:r>
              <a:rPr lang="en-US" dirty="0" smtClean="0"/>
              <a:t>Number of buckets = radix</a:t>
            </a:r>
          </a:p>
          <a:p>
            <a:pPr lvl="2"/>
            <a:r>
              <a:rPr lang="en-US" dirty="0" smtClean="0"/>
              <a:t>Starting with </a:t>
            </a:r>
            <a:r>
              <a:rPr lang="en-US" i="1" dirty="0" smtClean="0">
                <a:solidFill>
                  <a:schemeClr val="accent2"/>
                </a:solidFill>
              </a:rPr>
              <a:t>least</a:t>
            </a:r>
            <a:r>
              <a:rPr lang="en-US" dirty="0" smtClean="0"/>
              <a:t> significant digit</a:t>
            </a:r>
          </a:p>
          <a:p>
            <a:pPr lvl="2"/>
            <a:r>
              <a:rPr lang="en-US" dirty="0" smtClean="0"/>
              <a:t>Keeping sort </a:t>
            </a:r>
            <a:r>
              <a:rPr lang="en-US" i="1" dirty="0" smtClean="0">
                <a:solidFill>
                  <a:schemeClr val="accent2"/>
                </a:solidFill>
              </a:rPr>
              <a:t>stable</a:t>
            </a:r>
          </a:p>
          <a:p>
            <a:pPr lvl="1"/>
            <a:r>
              <a:rPr lang="en-US" dirty="0" smtClean="0"/>
              <a:t>Invariant: After </a:t>
            </a:r>
            <a:r>
              <a:rPr lang="en-US" i="1" dirty="0" smtClean="0"/>
              <a:t>k</a:t>
            </a:r>
            <a:r>
              <a:rPr lang="en-US" dirty="0" smtClean="0"/>
              <a:t> passes (digits), the last </a:t>
            </a:r>
            <a:r>
              <a:rPr lang="en-US" i="1" dirty="0" smtClean="0"/>
              <a:t>k</a:t>
            </a:r>
            <a:r>
              <a:rPr lang="en-US" dirty="0" smtClean="0"/>
              <a:t> digits are sorted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Aside: Origins go back to the 1890 U.S. census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/>
        </p:nvSpPr>
        <p:spPr bwMode="auto">
          <a:xfrm>
            <a:off x="8153400" y="33528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19812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Radix = 10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Input:   478</a:t>
            </a:r>
          </a:p>
          <a:p>
            <a:pPr>
              <a:buNone/>
            </a:pPr>
            <a:r>
              <a:rPr lang="en-US" dirty="0" smtClean="0"/>
              <a:t> 	       537</a:t>
            </a:r>
          </a:p>
          <a:p>
            <a:pPr>
              <a:buNone/>
            </a:pPr>
            <a:r>
              <a:rPr lang="en-US" dirty="0" smtClean="0"/>
              <a:t>		   9</a:t>
            </a:r>
          </a:p>
          <a:p>
            <a:pPr>
              <a:buNone/>
            </a:pPr>
            <a:r>
              <a:rPr lang="en-US" dirty="0" smtClean="0"/>
              <a:t>            721</a:t>
            </a:r>
          </a:p>
          <a:p>
            <a:pPr>
              <a:buNone/>
            </a:pPr>
            <a:r>
              <a:rPr lang="en-US" dirty="0" smtClean="0"/>
              <a:t>		   3</a:t>
            </a:r>
          </a:p>
          <a:p>
            <a:pPr>
              <a:buNone/>
            </a:pPr>
            <a:r>
              <a:rPr lang="en-US" dirty="0" smtClean="0"/>
              <a:t>		 38</a:t>
            </a:r>
          </a:p>
          <a:p>
            <a:pPr>
              <a:buNone/>
            </a:pPr>
            <a:r>
              <a:rPr lang="en-US" dirty="0" smtClean="0"/>
              <a:t>	        143</a:t>
            </a:r>
          </a:p>
          <a:p>
            <a:pPr>
              <a:buNone/>
            </a:pPr>
            <a:r>
              <a:rPr lang="en-US" dirty="0" smtClean="0"/>
              <a:t>		  67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First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bucket sort by ones digit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048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048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657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657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267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267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876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4876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86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486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0960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0960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7056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7056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152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3152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79248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79248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438400" y="1676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438400" y="2133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4290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 bwMode="auto">
          <a:xfrm>
            <a:off x="2057400" y="3505200"/>
            <a:ext cx="1524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8001000" y="35814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438400" y="36576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Second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tens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3200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3200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3810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810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419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4419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143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029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029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638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638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62484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62484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8580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68580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4676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74676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80772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80772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9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2590800" y="228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2590800" y="685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1" name="Content Placeholder 2"/>
          <p:cNvSpPr txBox="1">
            <a:spLocks/>
          </p:cNvSpPr>
          <p:nvPr/>
        </p:nvSpPr>
        <p:spPr bwMode="auto">
          <a:xfrm>
            <a:off x="381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  9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/>
          <p:cNvSpPr/>
          <p:nvPr/>
        </p:nvSpPr>
        <p:spPr bwMode="auto">
          <a:xfrm>
            <a:off x="7848600" y="3581400"/>
            <a:ext cx="4572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667000" y="4191000"/>
            <a:ext cx="419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Third pass: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</a:t>
            </a:r>
            <a:r>
              <a:rPr lang="en-US" sz="2000" b="0" kern="0" dirty="0" smtClean="0">
                <a:solidFill>
                  <a:schemeClr val="accent2"/>
                </a:solidFill>
                <a:latin typeface="+mn-lt"/>
              </a:rPr>
              <a:t>stable</a:t>
            </a:r>
            <a:r>
              <a:rPr lang="en-US" sz="2000" b="0" kern="0" dirty="0" smtClean="0">
                <a:latin typeface="+mn-lt"/>
              </a:rPr>
              <a:t> bucket sort by 100s digit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</a:p>
        </p:txBody>
      </p:sp>
      <p:sp>
        <p:nvSpPr>
          <p:cNvPr id="50" name="Content Placeholder 2"/>
          <p:cNvSpPr txBox="1">
            <a:spLocks/>
          </p:cNvSpPr>
          <p:nvPr/>
        </p:nvSpPr>
        <p:spPr bwMode="auto">
          <a:xfrm>
            <a:off x="6477000" y="35814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now: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478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721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381000" y="1524000"/>
            <a:ext cx="1981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Radix = 10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200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3200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3810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55" name="Rectangle 54"/>
          <p:cNvSpPr/>
          <p:nvPr/>
        </p:nvSpPr>
        <p:spPr bwMode="auto">
          <a:xfrm>
            <a:off x="3810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419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57" name="Rectangle 56"/>
          <p:cNvSpPr/>
          <p:nvPr/>
        </p:nvSpPr>
        <p:spPr bwMode="auto">
          <a:xfrm>
            <a:off x="4419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029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5029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</p:txBody>
      </p:sp>
      <p:sp>
        <p:nvSpPr>
          <p:cNvPr id="60" name="Rectangle 59"/>
          <p:cNvSpPr/>
          <p:nvPr/>
        </p:nvSpPr>
        <p:spPr bwMode="auto">
          <a:xfrm>
            <a:off x="5638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56388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62484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62484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68580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68580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74676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74676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0772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8077200" y="25908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2590800" y="21336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71" name="Rectangle 70"/>
          <p:cNvSpPr/>
          <p:nvPr/>
        </p:nvSpPr>
        <p:spPr bwMode="auto">
          <a:xfrm>
            <a:off x="2590800" y="2590800"/>
            <a:ext cx="609600" cy="1295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38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Right Arrow 71"/>
          <p:cNvSpPr/>
          <p:nvPr/>
        </p:nvSpPr>
        <p:spPr bwMode="auto">
          <a:xfrm rot="5400000">
            <a:off x="5257800" y="914400"/>
            <a:ext cx="381000" cy="19050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1905000" y="3429000"/>
            <a:ext cx="304800" cy="297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Content Placeholder 2"/>
          <p:cNvSpPr txBox="1">
            <a:spLocks/>
          </p:cNvSpPr>
          <p:nvPr/>
        </p:nvSpPr>
        <p:spPr bwMode="auto">
          <a:xfrm>
            <a:off x="381000" y="3505200"/>
            <a:ext cx="2209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Order was: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                  9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721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537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  38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		      143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67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                   478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</a:p>
        </p:txBody>
      </p:sp>
      <p:sp>
        <p:nvSpPr>
          <p:cNvPr id="76" name="Rectangle 75"/>
          <p:cNvSpPr/>
          <p:nvPr/>
        </p:nvSpPr>
        <p:spPr bwMode="auto">
          <a:xfrm>
            <a:off x="3200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	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200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Rectangle 77"/>
          <p:cNvSpPr/>
          <p:nvPr/>
        </p:nvSpPr>
        <p:spPr bwMode="auto">
          <a:xfrm>
            <a:off x="3810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3810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721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4419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4419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537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38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5029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5029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143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5638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5638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62484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62484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67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580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68580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478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4676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74676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0772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9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80772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2590800" y="152400"/>
            <a:ext cx="609600" cy="4572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0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2590800" y="609600"/>
            <a:ext cx="609600" cy="9144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  3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/>
              <a:t>    9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Input size: </a:t>
            </a:r>
            <a:r>
              <a:rPr lang="en-US" i="1" dirty="0" smtClean="0"/>
              <a:t>n</a:t>
            </a:r>
          </a:p>
          <a:p>
            <a:pPr>
              <a:buNone/>
            </a:pPr>
            <a:r>
              <a:rPr lang="en-US" dirty="0" smtClean="0"/>
              <a:t>Number of buckets = Radix: </a:t>
            </a:r>
            <a:r>
              <a:rPr lang="en-US" i="1" dirty="0" smtClean="0"/>
              <a:t>B</a:t>
            </a:r>
          </a:p>
          <a:p>
            <a:pPr>
              <a:buNone/>
            </a:pPr>
            <a:r>
              <a:rPr lang="en-US" dirty="0" smtClean="0"/>
              <a:t>Number of passes = “Digits”: </a:t>
            </a:r>
            <a:r>
              <a:rPr lang="en-US" i="1" dirty="0" smtClean="0"/>
              <a:t>P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Work per pass is 1 bucket 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Total work is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B</a:t>
            </a:r>
            <a:r>
              <a:rPr lang="en-US" dirty="0" err="1" smtClean="0"/>
              <a:t>+</a:t>
            </a:r>
            <a:r>
              <a:rPr lang="en-US" i="1" dirty="0" err="1" smtClean="0"/>
              <a:t>n</a:t>
            </a:r>
            <a:r>
              <a:rPr lang="en-US" dirty="0" smtClean="0"/>
              <a:t>))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Compared to comparison sorts, sometimes a win, but often not</a:t>
            </a:r>
          </a:p>
          <a:p>
            <a:pPr lvl="1"/>
            <a:r>
              <a:rPr lang="en-US" dirty="0" smtClean="0"/>
              <a:t>Example: Strings of English letters up to length 15</a:t>
            </a:r>
          </a:p>
          <a:p>
            <a:pPr lvl="2"/>
            <a:r>
              <a:rPr lang="en-US" dirty="0" smtClean="0"/>
              <a:t>15*(52 + 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 This is less than </a:t>
            </a:r>
            <a:r>
              <a:rPr lang="en-US" i="1" dirty="0" smtClean="0"/>
              <a:t>n</a:t>
            </a:r>
            <a:r>
              <a:rPr lang="en-US" dirty="0" smtClean="0"/>
              <a:t> log n only if </a:t>
            </a:r>
            <a:r>
              <a:rPr lang="en-US" i="1" dirty="0" smtClean="0"/>
              <a:t>n</a:t>
            </a:r>
            <a:r>
              <a:rPr lang="en-US" dirty="0" smtClean="0"/>
              <a:t> &gt; 33,000</a:t>
            </a:r>
          </a:p>
          <a:p>
            <a:pPr lvl="2"/>
            <a:r>
              <a:rPr lang="en-US" dirty="0" smtClean="0"/>
              <a:t>Of course, cross-over point depends on constant factors of the </a:t>
            </a:r>
            <a:r>
              <a:rPr lang="en-US" dirty="0" smtClean="0"/>
              <a:t>implementations</a:t>
            </a:r>
          </a:p>
          <a:p>
            <a:pPr lvl="3"/>
            <a:r>
              <a:rPr lang="en-US" dirty="0" smtClean="0"/>
              <a:t>And </a:t>
            </a:r>
            <a:r>
              <a:rPr lang="en-US" dirty="0" smtClean="0"/>
              <a:t>radix sort can have poor locality properties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</a:t>
            </a:r>
            <a:r>
              <a:rPr lang="en-US" dirty="0" smtClean="0"/>
              <a:t>Slide </a:t>
            </a:r>
            <a:r>
              <a:rPr lang="en-US" dirty="0" smtClean="0"/>
              <a:t>on </a:t>
            </a:r>
            <a:r>
              <a:rPr lang="en-US" dirty="0" smtClean="0"/>
              <a:t>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029200"/>
          </a:xfrm>
        </p:spPr>
        <p:txBody>
          <a:bodyPr/>
          <a:lstStyle/>
          <a:p>
            <a:r>
              <a:rPr lang="en-US" dirty="0" smtClean="0"/>
              <a:t>Simple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sorts can be fastest for small </a:t>
            </a:r>
            <a:r>
              <a:rPr lang="en-US" i="1" dirty="0" smtClean="0"/>
              <a:t>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election </a:t>
            </a:r>
            <a:r>
              <a:rPr lang="en-US" dirty="0" smtClean="0"/>
              <a:t>sort, </a:t>
            </a:r>
            <a:r>
              <a:rPr lang="en-US" dirty="0" smtClean="0"/>
              <a:t>Insertion </a:t>
            </a:r>
            <a:r>
              <a:rPr lang="en-US" dirty="0" smtClean="0"/>
              <a:t>sort (latter linear for mostly-sorted)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ood </a:t>
            </a:r>
            <a:r>
              <a:rPr lang="en-US" dirty="0" smtClean="0"/>
              <a:t>for “below a cut-off” to help divide-and-conquer sorts</a:t>
            </a:r>
          </a:p>
          <a:p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i="1" dirty="0" smtClean="0"/>
              <a:t> n</a:t>
            </a:r>
            <a:r>
              <a:rPr lang="en-US" dirty="0" smtClean="0"/>
              <a:t>) sorts</a:t>
            </a:r>
          </a:p>
          <a:p>
            <a:pPr lvl="1"/>
            <a:r>
              <a:rPr lang="en-US" dirty="0" smtClean="0"/>
              <a:t>Heap sort</a:t>
            </a:r>
            <a:r>
              <a:rPr lang="en-US" dirty="0" smtClean="0"/>
              <a:t>, in-place but not stable nor parallelizable</a:t>
            </a:r>
          </a:p>
          <a:p>
            <a:pPr lvl="1"/>
            <a:r>
              <a:rPr lang="en-US" dirty="0" smtClean="0"/>
              <a:t>Merge sort</a:t>
            </a:r>
            <a:r>
              <a:rPr lang="en-US" dirty="0" smtClean="0"/>
              <a:t>, not in place but stable and works as external sort</a:t>
            </a:r>
          </a:p>
          <a:p>
            <a:pPr lvl="1"/>
            <a:r>
              <a:rPr lang="en-US" dirty="0" smtClean="0"/>
              <a:t>Q</a:t>
            </a:r>
            <a:r>
              <a:rPr lang="en-US" dirty="0" smtClean="0"/>
              <a:t>uick sort</a:t>
            </a:r>
            <a:r>
              <a:rPr lang="en-US" dirty="0" smtClean="0"/>
              <a:t>, in place but not stable and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dirty="0" smtClean="0"/>
              <a:t>) in worst-case</a:t>
            </a:r>
          </a:p>
          <a:p>
            <a:pPr lvl="2"/>
            <a:r>
              <a:rPr lang="en-US" dirty="0" smtClean="0"/>
              <a:t>Often </a:t>
            </a:r>
            <a:r>
              <a:rPr lang="en-US" dirty="0" smtClean="0"/>
              <a:t>fastest, but depends on costs of comparisons/copies</a:t>
            </a:r>
          </a:p>
          <a:p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 smtClean="0">
                <a:sym typeface="Symbol" pitchFamily="18" charset="2"/>
              </a:rPr>
              <a:t> 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worst-case and average lower-bound for sorting by comparisons</a:t>
            </a:r>
          </a:p>
          <a:p>
            <a:r>
              <a:rPr lang="en-US" dirty="0" smtClean="0"/>
              <a:t>Non-comparison sorts</a:t>
            </a:r>
          </a:p>
          <a:p>
            <a:pPr lvl="1"/>
            <a:r>
              <a:rPr lang="en-US" dirty="0" smtClean="0"/>
              <a:t>Bucket sort good for small number of key values</a:t>
            </a:r>
          </a:p>
          <a:p>
            <a:pPr lvl="1"/>
            <a:r>
              <a:rPr lang="en-US" dirty="0" smtClean="0"/>
              <a:t>Radix sort uses fewer buckets and more phases</a:t>
            </a:r>
          </a:p>
          <a:p>
            <a:r>
              <a:rPr lang="en-US" dirty="0" smtClean="0"/>
              <a:t>Best way to sort?  It depends!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 smtClean="0"/>
              <a:t>Fast Can We Sort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Heap sort </a:t>
            </a:r>
            <a:r>
              <a:rPr lang="en-US" dirty="0" smtClean="0"/>
              <a:t>&amp; </a:t>
            </a:r>
            <a:r>
              <a:rPr lang="en-US" dirty="0" smtClean="0"/>
              <a:t>Merge sort </a:t>
            </a:r>
            <a:r>
              <a:rPr lang="en-US" dirty="0" smtClean="0"/>
              <a:t>have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 running time</a:t>
            </a:r>
          </a:p>
          <a:p>
            <a:endParaRPr lang="en-US" dirty="0" smtClean="0"/>
          </a:p>
          <a:p>
            <a:r>
              <a:rPr lang="en-US" dirty="0" smtClean="0"/>
              <a:t>Quick sort </a:t>
            </a:r>
            <a:r>
              <a:rPr lang="en-US" dirty="0" smtClean="0"/>
              <a:t>has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average-case running </a:t>
            </a:r>
            <a:r>
              <a:rPr lang="en-US" dirty="0" smtClean="0"/>
              <a:t>time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These bounds are all tight, actually </a:t>
            </a:r>
            <a:r>
              <a:rPr lang="en-US" dirty="0" smtClean="0">
                <a:sym typeface="Symbol"/>
              </a:rPr>
              <a:t>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So maybe we need to dream up another algorithm with a lower asymptotic complexity, such as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n) </a:t>
            </a:r>
            <a:r>
              <a:rPr lang="en-US" dirty="0" smtClean="0"/>
              <a:t>or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Instead: </a:t>
            </a:r>
            <a:r>
              <a:rPr lang="en-US" i="1" dirty="0" smtClean="0"/>
              <a:t>prove</a:t>
            </a:r>
            <a:r>
              <a:rPr lang="en-US" dirty="0" smtClean="0"/>
              <a:t> that this is </a:t>
            </a:r>
            <a:r>
              <a:rPr lang="en-US" i="1" dirty="0" smtClean="0"/>
              <a:t>impossible</a:t>
            </a:r>
          </a:p>
          <a:p>
            <a:pPr lvl="2"/>
            <a:r>
              <a:rPr lang="en-US" i="1" dirty="0" smtClean="0"/>
              <a:t>Assuming </a:t>
            </a:r>
            <a:r>
              <a:rPr lang="en-US" dirty="0" smtClean="0"/>
              <a:t>our comparison </a:t>
            </a:r>
            <a:r>
              <a:rPr lang="en-US" i="1" dirty="0" smtClean="0"/>
              <a:t>model</a:t>
            </a:r>
            <a:r>
              <a:rPr lang="en-US" dirty="0" smtClean="0"/>
              <a:t>: The only operation an algorithm can perform on data items is a 2-element comparison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General View of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495800"/>
          </a:xfrm>
        </p:spPr>
        <p:txBody>
          <a:bodyPr/>
          <a:lstStyle/>
          <a:p>
            <a:r>
              <a:rPr lang="en-US" dirty="0" smtClean="0"/>
              <a:t>Assume we have </a:t>
            </a:r>
            <a:r>
              <a:rPr lang="en-US" i="1" dirty="0" smtClean="0"/>
              <a:t>n</a:t>
            </a:r>
            <a:r>
              <a:rPr lang="en-US" dirty="0" smtClean="0"/>
              <a:t> elements to sort </a:t>
            </a:r>
          </a:p>
          <a:p>
            <a:pPr lvl="1"/>
            <a:r>
              <a:rPr lang="en-US" dirty="0" smtClean="0"/>
              <a:t>For </a:t>
            </a:r>
            <a:r>
              <a:rPr lang="en-US" dirty="0" smtClean="0"/>
              <a:t>simplicity, </a:t>
            </a:r>
            <a:r>
              <a:rPr lang="en-US" dirty="0" smtClean="0"/>
              <a:t>assume none </a:t>
            </a:r>
            <a:r>
              <a:rPr lang="en-US" dirty="0" smtClean="0"/>
              <a:t>are equal (no duplicates)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 many </a:t>
            </a:r>
            <a:r>
              <a:rPr lang="en-US" i="1" dirty="0" smtClean="0"/>
              <a:t>permutations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the </a:t>
            </a:r>
            <a:r>
              <a:rPr lang="en-US" dirty="0"/>
              <a:t>elements (possible orderings</a:t>
            </a:r>
            <a:r>
              <a:rPr lang="en-US" dirty="0" smtClean="0"/>
              <a:t>)?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Example, </a:t>
            </a:r>
            <a:r>
              <a:rPr lang="en-US" i="1" dirty="0" smtClean="0"/>
              <a:t>n</a:t>
            </a:r>
            <a:r>
              <a:rPr lang="en-US" dirty="0" smtClean="0"/>
              <a:t>=3</a:t>
            </a:r>
          </a:p>
          <a:p>
            <a:pPr>
              <a:buNone/>
            </a:pPr>
            <a:r>
              <a:rPr lang="en-US" dirty="0" smtClean="0"/>
              <a:t>		a[0]&lt;a[1]&lt;a[2]	a[0]&lt;a[2]&lt;a[1]	a[1]&lt;a[0]&lt;a[2]</a:t>
            </a:r>
          </a:p>
          <a:p>
            <a:pPr>
              <a:buNone/>
            </a:pPr>
            <a:r>
              <a:rPr lang="en-US" dirty="0" smtClean="0"/>
              <a:t>     	a[1]&lt;a[2]&lt;a[0]	a[2]&lt;a[0]&lt;a[1]	a[2]&lt;a[1]&lt;a[0]</a:t>
            </a:r>
          </a:p>
          <a:p>
            <a:endParaRPr lang="en-US" dirty="0" smtClean="0"/>
          </a:p>
          <a:p>
            <a:r>
              <a:rPr lang="en-US" dirty="0" smtClean="0"/>
              <a:t>In general, </a:t>
            </a:r>
            <a:r>
              <a:rPr lang="en-US" i="1" dirty="0" smtClean="0"/>
              <a:t>n</a:t>
            </a:r>
            <a:r>
              <a:rPr lang="en-US" dirty="0" smtClean="0"/>
              <a:t> choices for least element, </a:t>
            </a:r>
            <a:r>
              <a:rPr lang="en-US" i="1" dirty="0" smtClean="0"/>
              <a:t>n</a:t>
            </a:r>
            <a:r>
              <a:rPr lang="en-US" dirty="0" smtClean="0"/>
              <a:t>-1 </a:t>
            </a:r>
            <a:r>
              <a:rPr lang="en-US" dirty="0" smtClean="0"/>
              <a:t>for next, </a:t>
            </a:r>
            <a:r>
              <a:rPr lang="en-US" i="1" dirty="0" smtClean="0"/>
              <a:t>n</a:t>
            </a:r>
            <a:r>
              <a:rPr lang="en-US" dirty="0" smtClean="0"/>
              <a:t>-2 </a:t>
            </a:r>
            <a:r>
              <a:rPr lang="en-US" dirty="0" smtClean="0"/>
              <a:t>for next, …</a:t>
            </a:r>
          </a:p>
          <a:p>
            <a:pPr lvl="1"/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-1)(</a:t>
            </a:r>
            <a:r>
              <a:rPr lang="en-US" i="1" dirty="0" smtClean="0"/>
              <a:t>n</a:t>
            </a:r>
            <a:r>
              <a:rPr lang="en-US" dirty="0" smtClean="0"/>
              <a:t>-2)…(2)(1) = </a:t>
            </a:r>
            <a:r>
              <a:rPr lang="en-US" i="1" dirty="0" smtClean="0"/>
              <a:t>n</a:t>
            </a:r>
            <a:r>
              <a:rPr lang="en-US" dirty="0" smtClean="0"/>
              <a:t>! </a:t>
            </a:r>
            <a:r>
              <a:rPr lang="en-US" dirty="0" smtClean="0"/>
              <a:t> possible </a:t>
            </a:r>
            <a:r>
              <a:rPr lang="en-US" dirty="0" smtClean="0"/>
              <a:t>orderings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So </a:t>
            </a:r>
            <a:r>
              <a:rPr lang="en-US" i="1" dirty="0" smtClean="0"/>
              <a:t>every</a:t>
            </a:r>
            <a:r>
              <a:rPr lang="en-US" dirty="0" smtClean="0"/>
              <a:t> sorting algorithm has to “find” the right answer among the </a:t>
            </a:r>
            <a:r>
              <a:rPr lang="en-US" i="1" dirty="0" smtClean="0"/>
              <a:t>n</a:t>
            </a:r>
            <a:r>
              <a:rPr lang="en-US" dirty="0" smtClean="0"/>
              <a:t>! possible answers</a:t>
            </a:r>
          </a:p>
          <a:p>
            <a:pPr lvl="1"/>
            <a:r>
              <a:rPr lang="en-US" dirty="0" smtClean="0"/>
              <a:t>Starts </a:t>
            </a:r>
            <a:r>
              <a:rPr lang="en-US" dirty="0" smtClean="0"/>
              <a:t>“knowing nothing” and gains information with each comparison</a:t>
            </a:r>
          </a:p>
          <a:p>
            <a:pPr lvl="1"/>
            <a:r>
              <a:rPr lang="en-US" dirty="0" smtClean="0"/>
              <a:t>Intuition: </a:t>
            </a:r>
            <a:r>
              <a:rPr lang="en-US" dirty="0" smtClean="0"/>
              <a:t>Each </a:t>
            </a:r>
            <a:r>
              <a:rPr lang="en-US" dirty="0" smtClean="0"/>
              <a:t>comparison </a:t>
            </a:r>
            <a:r>
              <a:rPr lang="en-US" dirty="0" smtClean="0"/>
              <a:t>can </a:t>
            </a:r>
            <a:r>
              <a:rPr lang="en-US" i="1" dirty="0" smtClean="0"/>
              <a:t>at best</a:t>
            </a:r>
            <a:r>
              <a:rPr lang="en-US" dirty="0" smtClean="0"/>
              <a:t> </a:t>
            </a:r>
            <a:r>
              <a:rPr lang="en-US" dirty="0" smtClean="0"/>
              <a:t>eliminate </a:t>
            </a:r>
            <a:r>
              <a:rPr lang="en-US" i="1" dirty="0" smtClean="0"/>
              <a:t>half</a:t>
            </a:r>
            <a:r>
              <a:rPr lang="en-US" dirty="0" smtClean="0"/>
              <a:t> </a:t>
            </a:r>
            <a:r>
              <a:rPr lang="en-US" dirty="0" smtClean="0"/>
              <a:t> the </a:t>
            </a:r>
            <a:r>
              <a:rPr lang="en-US" dirty="0" smtClean="0"/>
              <a:t>remaining </a:t>
            </a:r>
            <a:r>
              <a:rPr lang="en-US" dirty="0" smtClean="0"/>
              <a:t>possibilities</a:t>
            </a:r>
          </a:p>
          <a:p>
            <a:pPr lvl="1"/>
            <a:r>
              <a:rPr lang="en-US" dirty="0" smtClean="0"/>
              <a:t>Must narrow answer down to a single possibility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What we will show:</a:t>
            </a:r>
          </a:p>
          <a:p>
            <a:pPr marL="0" indent="0">
              <a:buNone/>
            </a:pPr>
            <a:r>
              <a:rPr lang="en-US" dirty="0" smtClean="0"/>
              <a:t>   Any sorting algorithm must do </a:t>
            </a:r>
            <a:r>
              <a:rPr lang="en-US" i="1" dirty="0" smtClean="0"/>
              <a:t>at least</a:t>
            </a:r>
            <a:r>
              <a:rPr lang="en-US" dirty="0" smtClean="0"/>
              <a:t> </a:t>
            </a:r>
            <a:r>
              <a:rPr lang="en-US" dirty="0"/>
              <a:t>(1/2)</a:t>
            </a:r>
            <a:r>
              <a:rPr lang="en-US" i="1" dirty="0"/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i="1" dirty="0"/>
              <a:t> 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– </a:t>
            </a:r>
            <a:r>
              <a:rPr lang="en-US" dirty="0">
                <a:cs typeface="Courier New" pitchFamily="49" charset="0"/>
              </a:rPr>
              <a:t>(1/2)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</a:p>
          <a:p>
            <a:pPr marL="0" indent="0">
              <a:buNone/>
            </a:pPr>
            <a:r>
              <a:rPr lang="en-US" dirty="0" smtClean="0"/>
              <a:t>  (which is </a:t>
            </a:r>
            <a:r>
              <a:rPr lang="en-US" b="1" dirty="0" smtClean="0">
                <a:sym typeface="Symbol" pitchFamily="18" charset="2"/>
              </a:rPr>
              <a:t></a:t>
            </a:r>
            <a:r>
              <a:rPr lang="en-US" dirty="0">
                <a:sym typeface="Symbol" pitchFamily="18" charset="2"/>
              </a:rPr>
              <a:t>(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 smtClean="0"/>
              <a:t>)) comparisons</a:t>
            </a:r>
          </a:p>
          <a:p>
            <a:pPr lvl="1"/>
            <a:r>
              <a:rPr lang="en-US" dirty="0" smtClean="0"/>
              <a:t>Otherwise there are at least two </a:t>
            </a:r>
            <a:r>
              <a:rPr lang="en-US" dirty="0" smtClean="0"/>
              <a:t>permutations among the </a:t>
            </a:r>
            <a:r>
              <a:rPr lang="en-US" i="1" dirty="0" smtClean="0"/>
              <a:t>n</a:t>
            </a:r>
            <a:r>
              <a:rPr lang="en-US" dirty="0" smtClean="0"/>
              <a:t>! possible that cannot yet be distinguished, so the algorithm would have to guess and could be wrong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know what the algorithm is, but it cannot make progress without doing comparisons</a:t>
            </a:r>
          </a:p>
          <a:p>
            <a:pPr lvl="1"/>
            <a:r>
              <a:rPr lang="en-US" dirty="0" smtClean="0"/>
              <a:t>Eventually does a first comparison “is </a:t>
            </a:r>
            <a:r>
              <a:rPr lang="en-US" i="1" dirty="0" smtClean="0"/>
              <a:t>a</a:t>
            </a:r>
            <a:r>
              <a:rPr lang="en-US" dirty="0" smtClean="0"/>
              <a:t> &lt; </a:t>
            </a:r>
            <a:r>
              <a:rPr lang="en-US" i="1" dirty="0" smtClean="0"/>
              <a:t>b</a:t>
            </a:r>
            <a:r>
              <a:rPr lang="en-US" dirty="0" smtClean="0"/>
              <a:t> ?"</a:t>
            </a:r>
          </a:p>
          <a:p>
            <a:pPr lvl="1"/>
            <a:r>
              <a:rPr lang="en-US" dirty="0" smtClean="0"/>
              <a:t>Can use the result to decide what second comparison to do</a:t>
            </a:r>
          </a:p>
          <a:p>
            <a:pPr lvl="1"/>
            <a:r>
              <a:rPr lang="en-US" dirty="0" smtClean="0"/>
              <a:t>Etc.: comparison </a:t>
            </a:r>
            <a:r>
              <a:rPr lang="en-US" i="1" dirty="0" smtClean="0"/>
              <a:t>k</a:t>
            </a:r>
            <a:r>
              <a:rPr lang="en-US" dirty="0" smtClean="0"/>
              <a:t> can be chosen based on first </a:t>
            </a:r>
            <a:r>
              <a:rPr lang="en-US" i="1" dirty="0" smtClean="0"/>
              <a:t>k-1</a:t>
            </a:r>
            <a:r>
              <a:rPr lang="en-US" dirty="0" smtClean="0"/>
              <a:t> results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 smtClean="0"/>
              <a:t>represent this process as a </a:t>
            </a:r>
            <a:r>
              <a:rPr lang="en-US" i="1" dirty="0" smtClean="0"/>
              <a:t>decision tree</a:t>
            </a:r>
          </a:p>
          <a:p>
            <a:pPr lvl="1"/>
            <a:r>
              <a:rPr lang="en-US" dirty="0" smtClean="0"/>
              <a:t>Nodes </a:t>
            </a:r>
            <a:r>
              <a:rPr lang="en-US" dirty="0" smtClean="0"/>
              <a:t>contain “set of remaining </a:t>
            </a:r>
            <a:r>
              <a:rPr lang="en-US" dirty="0" smtClean="0"/>
              <a:t>possibilities”</a:t>
            </a:r>
          </a:p>
          <a:p>
            <a:pPr lvl="1"/>
            <a:r>
              <a:rPr lang="en-US" dirty="0" smtClean="0"/>
              <a:t>Edges are “answers from a comparison”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The algorithm does not actually build the tree; it’s </a:t>
            </a:r>
            <a:r>
              <a:rPr lang="en-US" dirty="0" smtClean="0">
                <a:solidFill>
                  <a:schemeClr val="accent2"/>
                </a:solidFill>
              </a:rPr>
              <a:t>what our </a:t>
            </a:r>
            <a:r>
              <a:rPr lang="en-US" i="1" dirty="0" smtClean="0">
                <a:solidFill>
                  <a:schemeClr val="accent2"/>
                </a:solidFill>
              </a:rPr>
              <a:t>proof</a:t>
            </a:r>
            <a:r>
              <a:rPr lang="en-US" dirty="0" smtClean="0">
                <a:solidFill>
                  <a:schemeClr val="accent2"/>
                </a:solidFill>
              </a:rPr>
              <a:t> uses to represent “the most </a:t>
            </a:r>
            <a:r>
              <a:rPr lang="en-US" dirty="0" smtClean="0">
                <a:solidFill>
                  <a:schemeClr val="accent2"/>
                </a:solidFill>
              </a:rPr>
              <a:t>the </a:t>
            </a:r>
            <a:r>
              <a:rPr lang="en-US" dirty="0" smtClean="0">
                <a:solidFill>
                  <a:schemeClr val="accent2"/>
                </a:solidFill>
              </a:rPr>
              <a:t>algorithm could </a:t>
            </a:r>
            <a:r>
              <a:rPr lang="en-US" dirty="0" smtClean="0">
                <a:solidFill>
                  <a:schemeClr val="accent2"/>
                </a:solidFill>
              </a:rPr>
              <a:t>know so far” as the algorithm progresses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85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Decision Tree </a:t>
            </a:r>
            <a:r>
              <a:rPr lang="en-US" dirty="0" smtClean="0"/>
              <a:t>for n=3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a &lt; c, c &lt; b &lt; a 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443" y="2555815"/>
            <a:ext cx="1117614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a &lt; </a:t>
            </a:r>
            <a:r>
              <a:rPr lang="en-US" sz="2000" dirty="0" smtClean="0">
                <a:latin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84646" y="2566927"/>
            <a:ext cx="1181735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  <a:p>
            <a:pPr algn="ctr"/>
            <a:r>
              <a:rPr lang="en-US" sz="2000">
                <a:latin typeface="Times New Roman" pitchFamily="18" charset="0"/>
              </a:rPr>
              <a:t>b &lt; c &lt; a</a:t>
            </a:r>
          </a:p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3319" y="3994090"/>
            <a:ext cx="1117614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82844" y="4005202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a &lt; b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8144" y="5162490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b &lt; c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97056" y="5132327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c &lt; b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4748" y="3963927"/>
            <a:ext cx="1245855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 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56494" y="3978215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49584" y="5098990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c &lt; a </a:t>
            </a:r>
          </a:p>
        </p:txBody>
      </p:sp>
      <p:sp>
        <p:nvSpPr>
          <p:cNvPr id="17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60884" y="5102165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392302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70077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11490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22602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62427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62427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608452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608452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19427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3054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28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495490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29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62152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30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31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32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38615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3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48140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34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6386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35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8291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36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55130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37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57035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39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00200" y="5715000"/>
            <a:ext cx="6322565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The leaves contain all the possible orderings of a, b, </a:t>
            </a:r>
            <a:r>
              <a:rPr lang="en-US" sz="2000" dirty="0" smtClean="0"/>
              <a:t>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 different algorithm would lead to a different tree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if a &lt; c &lt; 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CSE332: Data Abstractions</a:t>
            </a:r>
            <a:endParaRPr lang="en-US" dirty="0"/>
          </a:p>
        </p:txBody>
      </p:sp>
      <p:sp>
        <p:nvSpPr>
          <p:cNvPr id="42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642627" y="1450915"/>
            <a:ext cx="2242922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c, b &lt; c &lt; a,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b, c &lt; a &lt; b,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a &lt; c, c &lt; b &lt; a </a:t>
            </a:r>
          </a:p>
        </p:txBody>
      </p:sp>
      <p:sp>
        <p:nvSpPr>
          <p:cNvPr id="43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95443" y="2555815"/>
            <a:ext cx="1117615" cy="1015663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a &lt; </a:t>
            </a:r>
            <a:r>
              <a:rPr lang="en-US" sz="2000" dirty="0" smtClean="0">
                <a:latin typeface="Times New Roman" pitchFamily="18" charset="0"/>
              </a:rPr>
              <a:t>b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84646" y="2566927"/>
            <a:ext cx="1181735" cy="1015663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c &lt; b &lt; a</a:t>
            </a:r>
          </a:p>
        </p:txBody>
      </p:sp>
      <p:sp>
        <p:nvSpPr>
          <p:cNvPr id="45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3319" y="3994090"/>
            <a:ext cx="1117614" cy="707886"/>
          </a:xfrm>
          <a:prstGeom prst="rect">
            <a:avLst/>
          </a:prstGeom>
          <a:solidFill>
            <a:schemeClr val="bg1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b &lt; c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6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482844" y="4005202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c &lt; a &lt; b</a:t>
            </a:r>
          </a:p>
        </p:txBody>
      </p:sp>
      <p:sp>
        <p:nvSpPr>
          <p:cNvPr id="47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8144" y="5162490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a &lt; b &lt; c</a:t>
            </a:r>
          </a:p>
        </p:txBody>
      </p:sp>
      <p:sp>
        <p:nvSpPr>
          <p:cNvPr id="4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97056" y="5132327"/>
            <a:ext cx="1117614" cy="400110"/>
          </a:xfrm>
          <a:prstGeom prst="rect">
            <a:avLst/>
          </a:prstGeom>
          <a:solidFill>
            <a:srgbClr val="CCECFF"/>
          </a:solidFill>
          <a:ln w="34925">
            <a:solidFill>
              <a:srgbClr val="119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a &lt; c &lt; b</a:t>
            </a:r>
          </a:p>
        </p:txBody>
      </p:sp>
      <p:sp>
        <p:nvSpPr>
          <p:cNvPr id="49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174748" y="3963927"/>
            <a:ext cx="1245855" cy="707886"/>
          </a:xfrm>
          <a:prstGeom prst="rect">
            <a:avLst/>
          </a:prstGeom>
          <a:solidFill>
            <a:schemeClr val="bg1"/>
          </a:solidFill>
          <a:ln w="127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 b &lt; a &lt; c </a:t>
            </a:r>
          </a:p>
          <a:p>
            <a:pPr algn="ctr"/>
            <a:r>
              <a:rPr lang="en-US" sz="2000" dirty="0">
                <a:latin typeface="Times New Roman" pitchFamily="18" charset="0"/>
              </a:rPr>
              <a:t>b &lt; c &lt; a</a:t>
            </a:r>
          </a:p>
        </p:txBody>
      </p:sp>
      <p:sp>
        <p:nvSpPr>
          <p:cNvPr id="50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556494" y="3978215"/>
            <a:ext cx="111761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c &lt; b &lt; a</a:t>
            </a:r>
          </a:p>
        </p:txBody>
      </p:sp>
      <p:sp>
        <p:nvSpPr>
          <p:cNvPr id="51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49584" y="5098990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c &lt; a </a:t>
            </a:r>
          </a:p>
        </p:txBody>
      </p:sp>
      <p:sp>
        <p:nvSpPr>
          <p:cNvPr id="52" name="Text Box 13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60884" y="5102165"/>
            <a:ext cx="1181734" cy="400110"/>
          </a:xfrm>
          <a:prstGeom prst="rect">
            <a:avLst/>
          </a:prstGeom>
          <a:solidFill>
            <a:srgbClr val="CCECFF"/>
          </a:solidFill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Times New Roman" pitchFamily="18" charset="0"/>
              </a:rPr>
              <a:t>b &lt; a &lt; c </a:t>
            </a:r>
          </a:p>
        </p:txBody>
      </p:sp>
      <p:sp>
        <p:nvSpPr>
          <p:cNvPr id="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2814638" y="2392302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rot="13048408" flipH="1">
            <a:off x="5811838" y="2370077"/>
            <a:ext cx="852487" cy="298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97050" y="3511490"/>
            <a:ext cx="452438" cy="4524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260600" y="3522602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089025" y="4662427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36725" y="4662427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6172200" y="4608452"/>
            <a:ext cx="627063" cy="4635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6819900" y="4608452"/>
            <a:ext cx="615950" cy="48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H="1">
            <a:off x="6819900" y="3519427"/>
            <a:ext cx="452438" cy="4524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7283450" y="3530540"/>
            <a:ext cx="441325" cy="4413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800"/>
          </a:p>
        </p:txBody>
      </p:sp>
      <p:sp>
        <p:nvSpPr>
          <p:cNvPr id="63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133725" y="2495490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a &lt; b</a:t>
            </a:r>
          </a:p>
        </p:txBody>
      </p:sp>
      <p:sp>
        <p:nvSpPr>
          <p:cNvPr id="64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618163" y="2462152"/>
            <a:ext cx="72968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b</a:t>
            </a:r>
          </a:p>
        </p:txBody>
      </p:sp>
      <p:sp>
        <p:nvSpPr>
          <p:cNvPr id="65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546350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a &gt; c</a:t>
            </a:r>
          </a:p>
        </p:txBody>
      </p:sp>
      <p:sp>
        <p:nvSpPr>
          <p:cNvPr id="66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309688" y="3501965"/>
            <a:ext cx="70083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a &lt; c</a:t>
            </a:r>
          </a:p>
        </p:txBody>
      </p:sp>
      <p:sp>
        <p:nvSpPr>
          <p:cNvPr id="67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61988" y="4638615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68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2055813" y="4648140"/>
            <a:ext cx="71526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119F33"/>
                </a:solidFill>
                <a:latin typeface="Times New Roman" pitchFamily="18" charset="0"/>
              </a:rPr>
              <a:t>b &gt; c</a:t>
            </a:r>
          </a:p>
        </p:txBody>
      </p:sp>
      <p:sp>
        <p:nvSpPr>
          <p:cNvPr id="69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356350" y="346386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&lt; c</a:t>
            </a:r>
          </a:p>
        </p:txBody>
      </p:sp>
      <p:sp>
        <p:nvSpPr>
          <p:cNvPr id="70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7524750" y="3482915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b &gt; c </a:t>
            </a:r>
          </a:p>
        </p:txBody>
      </p:sp>
      <p:sp>
        <p:nvSpPr>
          <p:cNvPr id="71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5789613" y="455130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&lt; a</a:t>
            </a:r>
          </a:p>
        </p:txBody>
      </p:sp>
      <p:sp>
        <p:nvSpPr>
          <p:cNvPr id="72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7143750" y="4570352"/>
            <a:ext cx="7239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FF"/>
                </a:solidFill>
                <a:latin typeface="Times New Roman" pitchFamily="18" charset="0"/>
              </a:rPr>
              <a:t>c &gt; a</a:t>
            </a:r>
          </a:p>
        </p:txBody>
      </p:sp>
      <p:sp>
        <p:nvSpPr>
          <p:cNvPr id="74" name="Text Box 34"/>
          <p:cNvSpPr txBox="1">
            <a:spLocks noChangeArrowheads="1"/>
          </p:cNvSpPr>
          <p:nvPr/>
        </p:nvSpPr>
        <p:spPr bwMode="auto">
          <a:xfrm>
            <a:off x="6781800" y="9144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>
                <a:latin typeface="Times New Roman" pitchFamily="18" charset="0"/>
              </a:rPr>
              <a:t>possible orders</a:t>
            </a:r>
          </a:p>
        </p:txBody>
      </p:sp>
      <p:cxnSp>
        <p:nvCxnSpPr>
          <p:cNvPr id="75" name="AutoShape 35"/>
          <p:cNvCxnSpPr>
            <a:cxnSpLocks noChangeShapeType="1"/>
            <a:stCxn id="74" idx="1"/>
          </p:cNvCxnSpPr>
          <p:nvPr/>
        </p:nvCxnSpPr>
        <p:spPr bwMode="auto">
          <a:xfrm rot="10800000" flipV="1">
            <a:off x="5943600" y="1114455"/>
            <a:ext cx="838200" cy="638144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77" name="Text Box 34"/>
          <p:cNvSpPr txBox="1">
            <a:spLocks noChangeArrowheads="1"/>
          </p:cNvSpPr>
          <p:nvPr/>
        </p:nvSpPr>
        <p:spPr bwMode="auto">
          <a:xfrm>
            <a:off x="3353856" y="5715000"/>
            <a:ext cx="18277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actual order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78" name="AutoShape 35"/>
          <p:cNvCxnSpPr>
            <a:cxnSpLocks noChangeShapeType="1"/>
            <a:endCxn id="48" idx="3"/>
          </p:cNvCxnSpPr>
          <p:nvPr/>
        </p:nvCxnSpPr>
        <p:spPr bwMode="auto">
          <a:xfrm rot="16200000" flipV="1">
            <a:off x="2916226" y="5430826"/>
            <a:ext cx="611218" cy="414330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</a:t>
            </a:r>
            <a:r>
              <a:rPr lang="en-US" dirty="0" smtClean="0"/>
              <a:t>Decision Tree Tells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r>
              <a:rPr lang="en-US" dirty="0" smtClean="0"/>
              <a:t>A binary tree because each comparison has 2 outcomes</a:t>
            </a:r>
          </a:p>
          <a:p>
            <a:pPr lvl="1"/>
            <a:r>
              <a:rPr lang="en-US" dirty="0" smtClean="0"/>
              <a:t>(No </a:t>
            </a:r>
            <a:r>
              <a:rPr lang="en-US" dirty="0" smtClean="0"/>
              <a:t>duplicate </a:t>
            </a:r>
            <a:r>
              <a:rPr lang="en-US" dirty="0" smtClean="0"/>
              <a:t>elements)</a:t>
            </a:r>
            <a:endParaRPr lang="en-US" dirty="0" smtClean="0"/>
          </a:p>
          <a:p>
            <a:pPr lvl="1"/>
            <a:r>
              <a:rPr lang="en-US" dirty="0" smtClean="0"/>
              <a:t>(Would have 1 outcome if a comparison is redundant)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Because any data is possible, any algorithm needs to ask enough questions to produce all </a:t>
            </a:r>
            <a:r>
              <a:rPr lang="en-US" i="1" dirty="0" smtClean="0"/>
              <a:t>n</a:t>
            </a:r>
            <a:r>
              <a:rPr lang="en-US" dirty="0" smtClean="0"/>
              <a:t>! answers</a:t>
            </a:r>
          </a:p>
          <a:p>
            <a:pPr lvl="1"/>
            <a:r>
              <a:rPr lang="en-US" dirty="0" smtClean="0"/>
              <a:t>Each answer is a </a:t>
            </a:r>
            <a:r>
              <a:rPr lang="en-US" dirty="0" smtClean="0"/>
              <a:t>different leaf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So the tree must be big enough to have </a:t>
            </a:r>
            <a:r>
              <a:rPr lang="en-US" i="1" dirty="0" smtClean="0">
                <a:solidFill>
                  <a:schemeClr val="accent2"/>
                </a:solidFill>
              </a:rPr>
              <a:t>n</a:t>
            </a:r>
            <a:r>
              <a:rPr lang="en-US" dirty="0" smtClean="0">
                <a:solidFill>
                  <a:schemeClr val="accent2"/>
                </a:solidFill>
              </a:rPr>
              <a:t>! leaves</a:t>
            </a:r>
          </a:p>
          <a:p>
            <a:pPr lvl="1"/>
            <a:r>
              <a:rPr lang="en-US" dirty="0" smtClean="0"/>
              <a:t>Running </a:t>
            </a:r>
            <a:r>
              <a:rPr lang="en-US" i="1" dirty="0" smtClean="0"/>
              <a:t>any</a:t>
            </a:r>
            <a:r>
              <a:rPr lang="en-US" dirty="0" smtClean="0"/>
              <a:t> algorithm on </a:t>
            </a:r>
            <a:r>
              <a:rPr lang="en-US" i="1" dirty="0" smtClean="0"/>
              <a:t>any</a:t>
            </a:r>
            <a:r>
              <a:rPr lang="en-US" dirty="0" smtClean="0"/>
              <a:t> input will </a:t>
            </a:r>
            <a:r>
              <a:rPr lang="en-US" i="1" dirty="0" smtClean="0"/>
              <a:t>at best</a:t>
            </a:r>
            <a:r>
              <a:rPr lang="en-US" dirty="0" smtClean="0"/>
              <a:t> correspond to </a:t>
            </a:r>
            <a:r>
              <a:rPr lang="en-US" dirty="0" smtClean="0"/>
              <a:t>a </a:t>
            </a:r>
            <a:r>
              <a:rPr lang="en-US" dirty="0" smtClean="0"/>
              <a:t>root-to-leaf path in </a:t>
            </a:r>
            <a:r>
              <a:rPr lang="en-US" i="1" dirty="0" smtClean="0"/>
              <a:t>some</a:t>
            </a:r>
            <a:r>
              <a:rPr lang="en-US" dirty="0" smtClean="0"/>
              <a:t> </a:t>
            </a:r>
            <a:r>
              <a:rPr lang="en-US" dirty="0" smtClean="0"/>
              <a:t>decision </a:t>
            </a:r>
            <a:r>
              <a:rPr lang="en-US" dirty="0" smtClean="0"/>
              <a:t>tree with </a:t>
            </a:r>
            <a:r>
              <a:rPr lang="en-US" i="1" dirty="0"/>
              <a:t>n</a:t>
            </a:r>
            <a:r>
              <a:rPr lang="en-US" dirty="0"/>
              <a:t>! </a:t>
            </a:r>
            <a:r>
              <a:rPr lang="en-US" dirty="0" smtClean="0"/>
              <a:t>leaves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So no algorithm can have worst-case running time better than the height of </a:t>
            </a:r>
            <a:r>
              <a:rPr lang="en-US" dirty="0" smtClean="0">
                <a:solidFill>
                  <a:schemeClr val="accent2"/>
                </a:solidFill>
              </a:rPr>
              <a:t>a tree with </a:t>
            </a:r>
            <a:r>
              <a:rPr lang="en-US" i="1" dirty="0">
                <a:solidFill>
                  <a:schemeClr val="accent2"/>
                </a:solidFill>
              </a:rPr>
              <a:t>n</a:t>
            </a:r>
            <a:r>
              <a:rPr lang="en-US" dirty="0">
                <a:solidFill>
                  <a:schemeClr val="accent2"/>
                </a:solidFill>
              </a:rPr>
              <a:t>! </a:t>
            </a:r>
            <a:r>
              <a:rPr lang="en-US" dirty="0" smtClean="0">
                <a:solidFill>
                  <a:schemeClr val="accent2"/>
                </a:solidFill>
              </a:rPr>
              <a:t>leaves</a:t>
            </a:r>
          </a:p>
          <a:p>
            <a:pPr lvl="2"/>
            <a:r>
              <a:rPr lang="en-US" dirty="0" smtClean="0"/>
              <a:t>Worst-case number-of-comparisons for an algorithm is an input leading to a longest path in algorithm’s decision tree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CSE332: Data Abstractions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45778</TotalTime>
  <Words>1922</Words>
  <Application>Microsoft Office PowerPoint</Application>
  <PresentationFormat>On-screen Show (4:3)</PresentationFormat>
  <Paragraphs>527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dan_design_template</vt:lpstr>
      <vt:lpstr>CSE332: Data Abstractions  Lecture 14: Beyond Comparison Sorting</vt:lpstr>
      <vt:lpstr>The Big Picture</vt:lpstr>
      <vt:lpstr>How Fast Can We Sort?</vt:lpstr>
      <vt:lpstr>A General View of Sorting</vt:lpstr>
      <vt:lpstr>Counting Comparisons</vt:lpstr>
      <vt:lpstr>Counting Comparisons</vt:lpstr>
      <vt:lpstr>One Decision Tree for n=3</vt:lpstr>
      <vt:lpstr>Example if a &lt; c &lt; b</vt:lpstr>
      <vt:lpstr>What the Decision Tree Tells Us</vt:lpstr>
      <vt:lpstr>Where are we</vt:lpstr>
      <vt:lpstr>Lower bound on height</vt:lpstr>
      <vt:lpstr>The Big Picture</vt:lpstr>
      <vt:lpstr>BucketSort (a.k.a. BinSort)</vt:lpstr>
      <vt:lpstr>Analyzing Bucket Sort</vt:lpstr>
      <vt:lpstr>Radix sort</vt:lpstr>
      <vt:lpstr>Example</vt:lpstr>
      <vt:lpstr>Example</vt:lpstr>
      <vt:lpstr>Example</vt:lpstr>
      <vt:lpstr>Analysis</vt:lpstr>
      <vt:lpstr>Last Slide on Sorting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2129</cp:revision>
  <dcterms:created xsi:type="dcterms:W3CDTF">2009-03-13T20:43:19Z</dcterms:created>
  <dcterms:modified xsi:type="dcterms:W3CDTF">2012-04-25T20:07:18Z</dcterms:modified>
</cp:coreProperties>
</file>