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7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10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1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2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3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14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5.xml" ContentType="application/vnd.openxmlformats-officedocument.presentationml.notesSlide+xml"/>
  <Override PartName="/ppt/tags/tag276.xml" ContentType="application/vnd.openxmlformats-officedocument.presentationml.tags+xml"/>
  <Override PartName="/ppt/notesSlides/notesSlide16.xml" ContentType="application/vnd.openxmlformats-officedocument.presentationml.notesSlide+xml"/>
  <Override PartName="/ppt/tags/tag27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78.xml" ContentType="application/vnd.openxmlformats-officedocument.presentationml.tags+xml"/>
  <Override PartName="/ppt/notesSlides/notesSlide19.xml" ContentType="application/vnd.openxmlformats-officedocument.presentationml.notesSlide+xml"/>
  <Override PartName="/ppt/tags/tag279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80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24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25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75" r:id="rId5"/>
    <p:sldId id="260" r:id="rId6"/>
    <p:sldId id="261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2" r:id="rId25"/>
    <p:sldId id="281" r:id="rId26"/>
    <p:sldId id="283" r:id="rId27"/>
    <p:sldId id="284" r:id="rId28"/>
    <p:sldId id="285" r:id="rId29"/>
    <p:sldId id="286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134.xml"/><Relationship Id="rId21" Type="http://schemas.openxmlformats.org/officeDocument/2006/relationships/tags" Target="../tags/tag152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6" Type="http://schemas.openxmlformats.org/officeDocument/2006/relationships/tags" Target="../tags/tag147.xml"/><Relationship Id="rId20" Type="http://schemas.openxmlformats.org/officeDocument/2006/relationships/tags" Target="../tags/tag151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24" Type="http://schemas.openxmlformats.org/officeDocument/2006/relationships/tags" Target="../tags/tag155.xml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10" Type="http://schemas.openxmlformats.org/officeDocument/2006/relationships/tags" Target="../tags/tag141.xml"/><Relationship Id="rId19" Type="http://schemas.openxmlformats.org/officeDocument/2006/relationships/tags" Target="../tags/tag150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Relationship Id="rId22" Type="http://schemas.openxmlformats.org/officeDocument/2006/relationships/tags" Target="../tags/tag1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tags" Target="../tags/tag168.xml"/><Relationship Id="rId18" Type="http://schemas.openxmlformats.org/officeDocument/2006/relationships/tags" Target="../tags/tag173.xml"/><Relationship Id="rId26" Type="http://schemas.openxmlformats.org/officeDocument/2006/relationships/notesSlide" Target="../notesSlides/notesSlide11.xml"/><Relationship Id="rId3" Type="http://schemas.openxmlformats.org/officeDocument/2006/relationships/tags" Target="../tags/tag158.xml"/><Relationship Id="rId21" Type="http://schemas.openxmlformats.org/officeDocument/2006/relationships/tags" Target="../tags/tag176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17" Type="http://schemas.openxmlformats.org/officeDocument/2006/relationships/tags" Target="../tags/tag17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6" Type="http://schemas.openxmlformats.org/officeDocument/2006/relationships/tags" Target="../tags/tag171.xml"/><Relationship Id="rId20" Type="http://schemas.openxmlformats.org/officeDocument/2006/relationships/tags" Target="../tags/tag175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24" Type="http://schemas.openxmlformats.org/officeDocument/2006/relationships/tags" Target="../tags/tag179.xml"/><Relationship Id="rId5" Type="http://schemas.openxmlformats.org/officeDocument/2006/relationships/tags" Target="../tags/tag160.xml"/><Relationship Id="rId15" Type="http://schemas.openxmlformats.org/officeDocument/2006/relationships/tags" Target="../tags/tag170.xml"/><Relationship Id="rId23" Type="http://schemas.openxmlformats.org/officeDocument/2006/relationships/tags" Target="../tags/tag178.xml"/><Relationship Id="rId10" Type="http://schemas.openxmlformats.org/officeDocument/2006/relationships/tags" Target="../tags/tag165.xml"/><Relationship Id="rId19" Type="http://schemas.openxmlformats.org/officeDocument/2006/relationships/tags" Target="../tags/tag174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4" Type="http://schemas.openxmlformats.org/officeDocument/2006/relationships/tags" Target="../tags/tag169.xml"/><Relationship Id="rId22" Type="http://schemas.openxmlformats.org/officeDocument/2006/relationships/tags" Target="../tags/tag17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notesSlide" Target="../notesSlides/notesSlide12.xml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tags" Target="../tags/tag216.xml"/><Relationship Id="rId18" Type="http://schemas.openxmlformats.org/officeDocument/2006/relationships/tags" Target="../tags/tag221.xml"/><Relationship Id="rId26" Type="http://schemas.openxmlformats.org/officeDocument/2006/relationships/notesSlide" Target="../notesSlides/notesSlide13.xml"/><Relationship Id="rId3" Type="http://schemas.openxmlformats.org/officeDocument/2006/relationships/tags" Target="../tags/tag206.xml"/><Relationship Id="rId21" Type="http://schemas.openxmlformats.org/officeDocument/2006/relationships/tags" Target="../tags/tag224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17" Type="http://schemas.openxmlformats.org/officeDocument/2006/relationships/tags" Target="../tags/tag22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6" Type="http://schemas.openxmlformats.org/officeDocument/2006/relationships/tags" Target="../tags/tag219.xml"/><Relationship Id="rId20" Type="http://schemas.openxmlformats.org/officeDocument/2006/relationships/tags" Target="../tags/tag223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24" Type="http://schemas.openxmlformats.org/officeDocument/2006/relationships/tags" Target="../tags/tag227.xml"/><Relationship Id="rId5" Type="http://schemas.openxmlformats.org/officeDocument/2006/relationships/tags" Target="../tags/tag208.xml"/><Relationship Id="rId15" Type="http://schemas.openxmlformats.org/officeDocument/2006/relationships/tags" Target="../tags/tag218.xml"/><Relationship Id="rId23" Type="http://schemas.openxmlformats.org/officeDocument/2006/relationships/tags" Target="../tags/tag226.xml"/><Relationship Id="rId10" Type="http://schemas.openxmlformats.org/officeDocument/2006/relationships/tags" Target="../tags/tag213.xml"/><Relationship Id="rId19" Type="http://schemas.openxmlformats.org/officeDocument/2006/relationships/tags" Target="../tags/tag222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tags" Target="../tags/tag217.xml"/><Relationship Id="rId22" Type="http://schemas.openxmlformats.org/officeDocument/2006/relationships/tags" Target="../tags/tag22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notesSlide" Target="../notesSlides/notesSlide14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13" Type="http://schemas.openxmlformats.org/officeDocument/2006/relationships/tags" Target="../tags/tag264.xml"/><Relationship Id="rId18" Type="http://schemas.openxmlformats.org/officeDocument/2006/relationships/tags" Target="../tags/tag269.xml"/><Relationship Id="rId26" Type="http://schemas.openxmlformats.org/officeDocument/2006/relationships/notesSlide" Target="../notesSlides/notesSlide15.xml"/><Relationship Id="rId3" Type="http://schemas.openxmlformats.org/officeDocument/2006/relationships/tags" Target="../tags/tag254.xml"/><Relationship Id="rId21" Type="http://schemas.openxmlformats.org/officeDocument/2006/relationships/tags" Target="../tags/tag272.xml"/><Relationship Id="rId7" Type="http://schemas.openxmlformats.org/officeDocument/2006/relationships/tags" Target="../tags/tag258.xml"/><Relationship Id="rId12" Type="http://schemas.openxmlformats.org/officeDocument/2006/relationships/tags" Target="../tags/tag263.xml"/><Relationship Id="rId17" Type="http://schemas.openxmlformats.org/officeDocument/2006/relationships/tags" Target="../tags/tag26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6" Type="http://schemas.openxmlformats.org/officeDocument/2006/relationships/tags" Target="../tags/tag267.xml"/><Relationship Id="rId20" Type="http://schemas.openxmlformats.org/officeDocument/2006/relationships/tags" Target="../tags/tag271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1" Type="http://schemas.openxmlformats.org/officeDocument/2006/relationships/tags" Target="../tags/tag262.xml"/><Relationship Id="rId24" Type="http://schemas.openxmlformats.org/officeDocument/2006/relationships/tags" Target="../tags/tag275.xml"/><Relationship Id="rId5" Type="http://schemas.openxmlformats.org/officeDocument/2006/relationships/tags" Target="../tags/tag256.xml"/><Relationship Id="rId15" Type="http://schemas.openxmlformats.org/officeDocument/2006/relationships/tags" Target="../tags/tag266.xml"/><Relationship Id="rId23" Type="http://schemas.openxmlformats.org/officeDocument/2006/relationships/tags" Target="../tags/tag274.xml"/><Relationship Id="rId10" Type="http://schemas.openxmlformats.org/officeDocument/2006/relationships/tags" Target="../tags/tag261.xml"/><Relationship Id="rId19" Type="http://schemas.openxmlformats.org/officeDocument/2006/relationships/tags" Target="../tags/tag270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4" Type="http://schemas.openxmlformats.org/officeDocument/2006/relationships/tags" Target="../tags/tag265.xml"/><Relationship Id="rId22" Type="http://schemas.openxmlformats.org/officeDocument/2006/relationships/tags" Target="../tags/tag27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10" Type="http://schemas.openxmlformats.org/officeDocument/2006/relationships/tags" Target="../tags/tag290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0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10" Type="http://schemas.openxmlformats.org/officeDocument/2006/relationships/tags" Target="../tags/tag307.xml"/><Relationship Id="rId19" Type="http://schemas.openxmlformats.org/officeDocument/2006/relationships/notesSlide" Target="../notesSlides/notesSlide25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7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notesSlide" Target="../notesSlides/notesSlide26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62.xml"/><Relationship Id="rId21" Type="http://schemas.openxmlformats.org/officeDocument/2006/relationships/tags" Target="../tags/tag80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tags" Target="../tags/tag79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24" Type="http://schemas.openxmlformats.org/officeDocument/2006/relationships/tags" Target="../tags/tag83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tags" Target="../tags/tag82.xml"/><Relationship Id="rId10" Type="http://schemas.openxmlformats.org/officeDocument/2006/relationships/tags" Target="../tags/tag69.xml"/><Relationship Id="rId19" Type="http://schemas.openxmlformats.org/officeDocument/2006/relationships/tags" Target="../tags/tag78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tags" Target="../tags/tag8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notesSlide" Target="../notesSlides/notesSlide8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notesSlide" Target="../notesSlides/notesSlide9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CSE332: Data Abstractions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16: 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0     0      1       0      0              0      0      1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9209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0     0      1       0      0      1      0      0     1       0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0                    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1163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0     0      1       0      0      1      0      0      1      0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0                    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514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341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0     0      1       0      0      1      0      0      1      0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0                    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85348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341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351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0     0      1       0      0      1      0      0     1      0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0                      0                      0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35148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341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351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333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352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440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0     0      1       0      0      1      0      0     1      0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0                      0                      0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380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</a:t>
            </a:r>
            <a:r>
              <a:rPr lang="en-US" dirty="0" smtClean="0"/>
              <a:t>|+|E|) (assuming adjacency list)</a:t>
            </a:r>
            <a:endParaRPr lang="en-US" dirty="0" smtClean="0"/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</a:t>
            </a:r>
            <a:r>
              <a:rPr lang="en-US" dirty="0" smtClean="0"/>
              <a:t>bag, </a:t>
            </a:r>
            <a:r>
              <a:rPr lang="en-US" dirty="0" smtClean="0"/>
              <a:t>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dequeue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if new degree is 0, </a:t>
            </a:r>
            <a:r>
              <a:rPr lang="en-US" dirty="0" err="1" smtClean="0">
                <a:solidFill>
                  <a:schemeClr val="accent2"/>
                </a:solidFill>
              </a:rPr>
              <a:t>enqueue</a:t>
            </a:r>
            <a:r>
              <a:rPr lang="en-US" dirty="0" smtClean="0">
                <a:solidFill>
                  <a:schemeClr val="accent2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</a:t>
            </a:r>
            <a:r>
              <a:rPr lang="en-US" dirty="0" smtClean="0"/>
              <a:t>vertices </a:t>
            </a:r>
            <a:r>
              <a:rPr lang="en-US" dirty="0" smtClean="0"/>
              <a:t>in </a:t>
            </a:r>
            <a:r>
              <a:rPr lang="en-US" dirty="0" smtClean="0"/>
              <a:t>an order such that no </a:t>
            </a:r>
            <a:r>
              <a:rPr lang="en-US" dirty="0" smtClean="0"/>
              <a:t>vertex appears before </a:t>
            </a:r>
            <a:r>
              <a:rPr lang="en-US" dirty="0" smtClean="0"/>
              <a:t>another </a:t>
            </a:r>
            <a:r>
              <a:rPr lang="en-US" dirty="0" smtClean="0"/>
              <a:t>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</a:t>
            </a: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     142, </a:t>
            </a:r>
            <a:r>
              <a:rPr lang="en-US" dirty="0" smtClean="0"/>
              <a:t>143</a:t>
            </a:r>
            <a:r>
              <a:rPr lang="en-US" dirty="0" smtClean="0"/>
              <a:t>, 311, 331, 332, 312, 341, 351, 333, 440, 352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73325" y="3302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8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95700" y="3302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9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49825" y="2514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49825" y="3302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87925" y="4691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54925" y="4691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8" name="AutoShape 16"/>
          <p:cNvCxnSpPr>
            <a:cxnSpLocks noChangeShapeType="1"/>
            <a:stCxn id="7" idx="6"/>
            <a:endCxn id="8" idx="2"/>
          </p:cNvCxnSpPr>
          <p:nvPr>
            <p:custDataLst>
              <p:tags r:id="rId7"/>
            </p:custDataLst>
          </p:nvPr>
        </p:nvCxnSpPr>
        <p:spPr bwMode="auto">
          <a:xfrm>
            <a:off x="3429000" y="3563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7"/>
          <p:cNvCxnSpPr>
            <a:cxnSpLocks noChangeShapeType="1"/>
            <a:stCxn id="8" idx="6"/>
            <a:endCxn id="10" idx="2"/>
          </p:cNvCxnSpPr>
          <p:nvPr>
            <p:custDataLst>
              <p:tags r:id="rId8"/>
            </p:custDataLst>
          </p:nvPr>
        </p:nvCxnSpPr>
        <p:spPr bwMode="auto">
          <a:xfrm>
            <a:off x="4649788" y="3563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8"/>
          <p:cNvCxnSpPr>
            <a:cxnSpLocks noChangeShapeType="1"/>
            <a:stCxn id="8" idx="6"/>
            <a:endCxn id="9" idx="2"/>
          </p:cNvCxnSpPr>
          <p:nvPr>
            <p:custDataLst>
              <p:tags r:id="rId9"/>
            </p:custDataLst>
          </p:nvPr>
        </p:nvCxnSpPr>
        <p:spPr bwMode="auto">
          <a:xfrm flipV="1">
            <a:off x="4649788" y="2776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0"/>
          <p:cNvCxnSpPr>
            <a:cxnSpLocks noChangeShapeType="1"/>
            <a:stCxn id="11" idx="5"/>
            <a:endCxn id="62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5958409" y="4982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1"/>
          <p:cNvCxnSpPr>
            <a:cxnSpLocks noChangeShapeType="1"/>
            <a:stCxn id="8" idx="6"/>
            <a:endCxn id="11" idx="2"/>
          </p:cNvCxnSpPr>
          <p:nvPr>
            <p:custDataLst>
              <p:tags r:id="rId11"/>
            </p:custDataLst>
          </p:nvPr>
        </p:nvCxnSpPr>
        <p:spPr bwMode="auto">
          <a:xfrm>
            <a:off x="4649788" y="3563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83325" y="2946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10" idx="6"/>
            <a:endCxn id="27" idx="2"/>
          </p:cNvCxnSpPr>
          <p:nvPr>
            <p:custDataLst>
              <p:tags r:id="rId13"/>
            </p:custDataLst>
          </p:nvPr>
        </p:nvCxnSpPr>
        <p:spPr bwMode="auto">
          <a:xfrm flipV="1">
            <a:off x="5903913" y="3209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37"/>
          <p:cNvCxnSpPr>
            <a:cxnSpLocks noChangeShapeType="1"/>
            <a:stCxn id="8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4649788" y="3563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48237" y="4014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83325" y="3860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6" name="AutoShape 26"/>
          <p:cNvCxnSpPr>
            <a:cxnSpLocks noChangeShapeType="1"/>
            <a:stCxn id="10" idx="6"/>
            <a:endCxn id="55" idx="2"/>
          </p:cNvCxnSpPr>
          <p:nvPr>
            <p:custDataLst>
              <p:tags r:id="rId17"/>
            </p:custDataLst>
          </p:nvPr>
        </p:nvCxnSpPr>
        <p:spPr bwMode="auto">
          <a:xfrm>
            <a:off x="5903913" y="3563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9" name="AutoShape 26"/>
          <p:cNvCxnSpPr>
            <a:cxnSpLocks noChangeShapeType="1"/>
            <a:stCxn id="27" idx="4"/>
            <a:endCxn id="55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566694" y="3666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19837" y="5081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65" name="AutoShape 26"/>
          <p:cNvCxnSpPr>
            <a:cxnSpLocks noChangeShapeType="1"/>
            <a:stCxn id="27" idx="6"/>
            <a:endCxn id="17" idx="1"/>
          </p:cNvCxnSpPr>
          <p:nvPr>
            <p:custDataLst>
              <p:tags r:id="rId20"/>
            </p:custDataLst>
          </p:nvPr>
        </p:nvCxnSpPr>
        <p:spPr bwMode="auto">
          <a:xfrm>
            <a:off x="7239000" y="3209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26"/>
          <p:cNvCxnSpPr>
            <a:cxnSpLocks noChangeShapeType="1"/>
            <a:endCxn id="17" idx="2"/>
          </p:cNvCxnSpPr>
          <p:nvPr>
            <p:custDataLst>
              <p:tags r:id="rId21"/>
            </p:custDataLst>
          </p:nvPr>
        </p:nvCxnSpPr>
        <p:spPr bwMode="auto">
          <a:xfrm>
            <a:off x="5978525" y="4919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00" y="2524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flipH="1">
            <a:off x="8001000" y="3200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76" name="AutoShape 26"/>
          <p:cNvCxnSpPr>
            <a:cxnSpLocks noChangeShapeType="1"/>
            <a:endCxn id="74" idx="2"/>
          </p:cNvCxnSpPr>
          <p:nvPr>
            <p:custDataLst>
              <p:tags r:id="rId23"/>
            </p:custDataLst>
          </p:nvPr>
        </p:nvCxnSpPr>
        <p:spPr bwMode="auto">
          <a:xfrm flipV="1">
            <a:off x="6859588" y="2786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26"/>
          <p:cNvCxnSpPr>
            <a:cxnSpLocks noChangeShapeType="1"/>
            <a:endCxn id="62" idx="1"/>
          </p:cNvCxnSpPr>
          <p:nvPr>
            <p:custDataLst>
              <p:tags r:id="rId24"/>
            </p:custDataLst>
          </p:nvPr>
        </p:nvCxnSpPr>
        <p:spPr bwMode="auto">
          <a:xfrm>
            <a:off x="5902325" y="3597938"/>
            <a:ext cx="557235" cy="1560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Box 34"/>
          <p:cNvSpPr txBox="1"/>
          <p:nvPr>
            <p:custDataLst>
              <p:tags r:id="rId25"/>
            </p:custDataLst>
          </p:nvPr>
        </p:nvSpPr>
        <p:spPr>
          <a:xfrm>
            <a:off x="4297362" y="390525"/>
            <a:ext cx="4770438" cy="5238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rgbClr val="00B050"/>
                </a:solidFill>
              </a:rPr>
              <a:t>Disclaimer: Do not use for official advising </a:t>
            </a:r>
            <a:r>
              <a:rPr lang="en-US" sz="1400" b="0" dirty="0" smtClean="0">
                <a:solidFill>
                  <a:srgbClr val="00B050"/>
                </a:solidFill>
              </a:rPr>
              <a:t>purposes </a:t>
            </a:r>
            <a:r>
              <a:rPr lang="en-US" sz="1400" b="0" dirty="0">
                <a:solidFill>
                  <a:srgbClr val="00B050"/>
                </a:solidFill>
              </a:rPr>
              <a:t/>
            </a:r>
            <a:br>
              <a:rPr lang="en-US" sz="1400" b="0" dirty="0">
                <a:solidFill>
                  <a:srgbClr val="00B050"/>
                </a:solidFill>
              </a:rPr>
            </a:br>
            <a:r>
              <a:rPr lang="en-US" sz="1400" b="0" dirty="0">
                <a:solidFill>
                  <a:srgbClr val="00B050"/>
                </a:solidFill>
              </a:rPr>
              <a:t>(Implies that CSE 332 is a pre-</a:t>
            </a:r>
            <a:r>
              <a:rPr lang="en-US" sz="1400" b="0" dirty="0" err="1">
                <a:solidFill>
                  <a:srgbClr val="00B050"/>
                </a:solidFill>
              </a:rPr>
              <a:t>req</a:t>
            </a:r>
            <a:r>
              <a:rPr lang="en-US" sz="1400" b="0" dirty="0">
                <a:solidFill>
                  <a:srgbClr val="00B050"/>
                </a:solidFill>
              </a:rPr>
              <a:t> for CSE 312 – not true)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each w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</a:t>
            </a:r>
            <a:r>
              <a:rPr lang="en-US" dirty="0" smtClean="0"/>
              <a:t>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  <a:endParaRPr lang="en-US" dirty="0" smtClean="0"/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Next problem: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/>
              <a:t>reachable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path)</a:t>
            </a:r>
            <a:endParaRPr lang="en-US" dirty="0" smtClean="0"/>
          </a:p>
          <a:p>
            <a:pPr lvl="1"/>
            <a:r>
              <a:rPr lang="en-US" dirty="0" smtClean="0"/>
              <a:t>Possibly “do something” for each node </a:t>
            </a:r>
            <a:endParaRPr lang="en-US" dirty="0" smtClean="0"/>
          </a:p>
          <a:p>
            <a:pPr lvl="1"/>
            <a:r>
              <a:rPr lang="en-US" dirty="0" smtClean="0"/>
              <a:t>Examples: print to output, set a field, return from </a:t>
            </a:r>
            <a:r>
              <a:rPr lang="en-US" dirty="0" smtClean="0"/>
              <a:t>iterator, etc.</a:t>
            </a:r>
            <a:endParaRPr lang="en-US" dirty="0"/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Related problems:</a:t>
            </a:r>
            <a:endParaRPr lang="en-US" dirty="0" smtClean="0"/>
          </a:p>
          <a:p>
            <a:r>
              <a:rPr lang="en-US" dirty="0" smtClean="0"/>
              <a:t>Is an undirected graph connected?</a:t>
            </a:r>
          </a:p>
          <a:p>
            <a:r>
              <a:rPr lang="en-US" dirty="0" smtClean="0"/>
              <a:t>Is a directed graph weakly / strongly connected?</a:t>
            </a:r>
          </a:p>
          <a:p>
            <a:pPr lvl="1"/>
            <a:r>
              <a:rPr lang="en-US" dirty="0" smtClean="0"/>
              <a:t>For strongly, need a cycle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(start)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start 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while(pending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next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for each node u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if(u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mark</a:t>
            </a:r>
            <a:r>
              <a:rPr lang="en-US" sz="2000" kern="0" dirty="0" smtClean="0">
                <a:latin typeface="Courier New" pitchFamily="49" charset="0"/>
              </a:rPr>
              <a:t> 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smtClean="0"/>
              <a:t>Time </a:t>
            </a:r>
            <a:r>
              <a:rPr lang="en-US" dirty="0" smtClean="0"/>
              <a:t>and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add and remove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</a:t>
            </a:r>
            <a:r>
              <a:rPr lang="en-US" dirty="0" smtClean="0"/>
              <a:t>|)</a:t>
            </a:r>
          </a:p>
          <a:p>
            <a:pPr lvl="1"/>
            <a:r>
              <a:rPr lang="en-US" dirty="0" smtClean="0"/>
              <a:t>Use an adjacency list representation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order we traverse depends entirely on add and remove</a:t>
            </a:r>
          </a:p>
          <a:p>
            <a:pPr lvl="1"/>
            <a:r>
              <a:rPr lang="en-US" dirty="0" smtClean="0"/>
              <a:t>Popular choice: a stack  “depth-first graph search”  “DFS”</a:t>
            </a:r>
          </a:p>
          <a:p>
            <a:pPr lvl="1"/>
            <a:r>
              <a:rPr lang="en-US" dirty="0" smtClean="0"/>
              <a:t>Popular choice: a queue “breadth-first graph search” “BFS”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DFS and BFS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</a:t>
            </a:r>
            <a:r>
              <a:rPr lang="en-US" dirty="0" smtClean="0"/>
              <a:t>explore </a:t>
            </a:r>
            <a:r>
              <a:rPr lang="en-US" dirty="0" smtClean="0"/>
              <a:t>areas closer to the start node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</a:t>
            </a:r>
            <a:r>
              <a:rPr lang="en-US" dirty="0" smtClean="0"/>
              <a:t>paths, i.e., </a:t>
            </a:r>
            <a:r>
              <a:rPr lang="en-US" dirty="0" smtClean="0"/>
              <a:t>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  <a:endParaRPr lang="en-US" dirty="0" smtClean="0"/>
          </a:p>
          <a:p>
            <a:pPr lvl="2"/>
            <a:r>
              <a:rPr lang="en-US" dirty="0" smtClean="0"/>
              <a:t>Try </a:t>
            </a:r>
            <a:r>
              <a:rPr lang="en-US" dirty="0" smtClean="0"/>
              <a:t>DFS but </a:t>
            </a:r>
            <a:r>
              <a:rPr lang="en-US" dirty="0" smtClean="0"/>
              <a:t>disallow </a:t>
            </a:r>
            <a:r>
              <a:rPr lang="en-US" dirty="0" smtClean="0"/>
              <a:t>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</a:t>
            </a:r>
            <a:r>
              <a:rPr lang="en-US" dirty="0" smtClean="0"/>
              <a:t>deep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</a:t>
            </a:r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Easy: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</a:t>
            </a:r>
            <a:r>
              <a:rPr lang="en-US" sz="2000" b="0" dirty="0" smtClean="0">
                <a:latin typeface="+mn-lt"/>
              </a:rPr>
              <a:t>Note </a:t>
            </a:r>
            <a:r>
              <a:rPr lang="en-US" sz="2000" b="0" dirty="0" smtClean="0">
                <a:latin typeface="+mn-lt"/>
              </a:rPr>
              <a:t>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</a:t>
            </a:r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Graph with 5 topological orders: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DAGs have exactly 1 answer?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  <a:endParaRPr lang="en-US" sz="2000" dirty="0"/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  <a:endParaRPr lang="en-US" sz="2000" dirty="0"/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  <a:endParaRPr lang="en-US" sz="2000" dirty="0"/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  <a:endParaRPr lang="en-US" sz="2000" dirty="0"/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  <a:endParaRPr lang="en-US" sz="2000" dirty="0"/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finish your degree</a:t>
            </a:r>
          </a:p>
          <a:p>
            <a:endParaRPr lang="en-US" dirty="0" smtClean="0"/>
          </a:p>
          <a:p>
            <a:r>
              <a:rPr lang="en-US" dirty="0" smtClean="0"/>
              <a:t>Computing the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the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using a dependency graph to find 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First Algorithm </a:t>
            </a:r>
            <a:r>
              <a:rPr lang="en-US" dirty="0" smtClean="0"/>
              <a:t>for </a:t>
            </a:r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</a:t>
            </a:r>
            <a:r>
              <a:rPr lang="en-US" dirty="0" smtClean="0"/>
              <a:t>each vertex with its in-degree</a:t>
            </a:r>
          </a:p>
          <a:p>
            <a:pPr marL="857250" lvl="1" indent="-457200"/>
            <a:r>
              <a:rPr lang="en-US" dirty="0" smtClean="0"/>
              <a:t>Think </a:t>
            </a:r>
            <a:r>
              <a:rPr lang="en-US" dirty="0" smtClean="0"/>
              <a:t>“write in a field in the vertex</a:t>
            </a:r>
            <a:r>
              <a:rPr lang="en-US" dirty="0" smtClean="0"/>
              <a:t>”</a:t>
            </a:r>
          </a:p>
          <a:p>
            <a:pPr marL="857250" lvl="1" indent="-457200"/>
            <a:r>
              <a:rPr lang="en-US" dirty="0" smtClean="0"/>
              <a:t>Could </a:t>
            </a:r>
            <a:r>
              <a:rPr lang="en-US" dirty="0" smtClean="0"/>
              <a:t>also do this </a:t>
            </a:r>
            <a:r>
              <a:rPr lang="en-US" dirty="0" smtClean="0"/>
              <a:t>via</a:t>
            </a:r>
            <a:r>
              <a:rPr lang="en-US" dirty="0" smtClean="0"/>
              <a:t> </a:t>
            </a:r>
            <a:r>
              <a:rPr lang="en-US" dirty="0" smtClean="0"/>
              <a:t>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</a:t>
            </a:r>
            <a:r>
              <a:rPr lang="en-US" dirty="0" smtClean="0"/>
              <a:t>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059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0     0               0                      0      0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2763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609600"/>
            <a:ext cx="1905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r>
              <a:rPr lang="en-US" dirty="0" smtClean="0"/>
              <a:t>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311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</a:t>
            </a:r>
            <a:r>
              <a:rPr lang="en-US" sz="2000" b="0" kern="0" dirty="0" smtClean="0">
                <a:latin typeface="+mn-lt"/>
              </a:rPr>
              <a:t>142 </a:t>
            </a:r>
            <a:r>
              <a:rPr lang="en-US" sz="2000" b="0" kern="0" dirty="0" smtClean="0">
                <a:latin typeface="+mn-lt"/>
              </a:rPr>
              <a:t>143  311  312  331  332  333  341  351  352  440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</a:t>
            </a:r>
            <a:r>
              <a:rPr lang="en-US" sz="2000" b="0" kern="0" dirty="0" smtClean="0">
                <a:latin typeface="+mj-lt"/>
              </a:rPr>
              <a:t>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</a:t>
            </a:r>
            <a:r>
              <a:rPr lang="en-US" sz="2000" b="0" kern="0" dirty="0" smtClean="0">
                <a:latin typeface="+mj-lt"/>
              </a:rPr>
              <a:t>0       1     </a:t>
            </a:r>
            <a:r>
              <a:rPr lang="en-US" sz="2000" b="0" kern="0" dirty="0" smtClean="0">
                <a:latin typeface="+mj-lt"/>
              </a:rPr>
              <a:t>1      2       1       1     2      1      1      </a:t>
            </a:r>
            <a:r>
              <a:rPr lang="en-US" sz="2000" b="0" kern="0" dirty="0" smtClean="0">
                <a:latin typeface="+mj-lt"/>
              </a:rPr>
              <a:t>2      </a:t>
            </a:r>
            <a:r>
              <a:rPr lang="en-US" sz="2000" b="0" kern="0" dirty="0" smtClean="0">
                <a:latin typeface="+mj-lt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0     0      1       0      0              0      0     1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159000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142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7175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CSE 143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81300" y="1371600"/>
            <a:ext cx="954088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1300" y="2159000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3548062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548062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5" name="AutoShape 16"/>
          <p:cNvCxnSpPr>
            <a:cxnSpLocks noChangeShapeType="1"/>
            <a:stCxn id="29" idx="6"/>
            <a:endCxn id="30" idx="2"/>
          </p:cNvCxnSpPr>
          <p:nvPr>
            <p:custDataLst>
              <p:tags r:id="rId7"/>
            </p:custDataLst>
          </p:nvPr>
        </p:nvCxnSpPr>
        <p:spPr bwMode="auto">
          <a:xfrm>
            <a:off x="1260475" y="2420937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7"/>
          <p:cNvCxnSpPr>
            <a:cxnSpLocks noChangeShapeType="1"/>
            <a:stCxn id="30" idx="6"/>
            <a:endCxn id="32" idx="2"/>
          </p:cNvCxnSpPr>
          <p:nvPr>
            <p:custDataLst>
              <p:tags r:id="rId8"/>
            </p:custDataLst>
          </p:nvPr>
        </p:nvCxnSpPr>
        <p:spPr bwMode="auto">
          <a:xfrm>
            <a:off x="2481263" y="2420937"/>
            <a:ext cx="3000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8"/>
          <p:cNvCxnSpPr>
            <a:cxnSpLocks noChangeShapeType="1"/>
            <a:stCxn id="30" idx="6"/>
            <a:endCxn id="31" idx="2"/>
          </p:cNvCxnSpPr>
          <p:nvPr>
            <p:custDataLst>
              <p:tags r:id="rId9"/>
            </p:custDataLst>
          </p:nvPr>
        </p:nvCxnSpPr>
        <p:spPr bwMode="auto">
          <a:xfrm flipV="1">
            <a:off x="2481263" y="1633537"/>
            <a:ext cx="300037" cy="78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20"/>
          <p:cNvCxnSpPr>
            <a:cxnSpLocks noChangeShapeType="1"/>
            <a:stCxn id="33" idx="5"/>
            <a:endCxn id="47" idx="2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789884" y="3839097"/>
            <a:ext cx="205308" cy="5175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AutoShape 21"/>
          <p:cNvCxnSpPr>
            <a:cxnSpLocks noChangeShapeType="1"/>
            <a:stCxn id="30" idx="6"/>
            <a:endCxn id="33" idx="2"/>
          </p:cNvCxnSpPr>
          <p:nvPr>
            <p:custDataLst>
              <p:tags r:id="rId11"/>
            </p:custDataLst>
          </p:nvPr>
        </p:nvCxnSpPr>
        <p:spPr bwMode="auto">
          <a:xfrm>
            <a:off x="2481263" y="2420938"/>
            <a:ext cx="338137" cy="138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8034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332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1" name="AutoShape 26"/>
          <p:cNvCxnSpPr>
            <a:cxnSpLocks noChangeShapeType="1"/>
            <a:stCxn id="32" idx="6"/>
            <a:endCxn id="40" idx="2"/>
          </p:cNvCxnSpPr>
          <p:nvPr>
            <p:custDataLst>
              <p:tags r:id="rId13"/>
            </p:custDataLst>
          </p:nvPr>
        </p:nvCxnSpPr>
        <p:spPr bwMode="auto">
          <a:xfrm flipV="1">
            <a:off x="3735388" y="2066131"/>
            <a:ext cx="379412" cy="3548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37"/>
          <p:cNvCxnSpPr>
            <a:cxnSpLocks noChangeShapeType="1"/>
            <a:stCxn id="30" idx="6"/>
            <a:endCxn id="43" idx="2"/>
          </p:cNvCxnSpPr>
          <p:nvPr>
            <p:custDataLst>
              <p:tags r:id="rId14"/>
            </p:custDataLst>
          </p:nvPr>
        </p:nvCxnSpPr>
        <p:spPr bwMode="auto">
          <a:xfrm>
            <a:off x="2481263" y="2420938"/>
            <a:ext cx="298449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79712" y="28717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341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Oval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2717800"/>
            <a:ext cx="955675" cy="525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312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32" idx="6"/>
            <a:endCxn id="44" idx="2"/>
          </p:cNvCxnSpPr>
          <p:nvPr>
            <p:custDataLst>
              <p:tags r:id="rId17"/>
            </p:custDataLst>
          </p:nvPr>
        </p:nvCxnSpPr>
        <p:spPr bwMode="auto">
          <a:xfrm>
            <a:off x="3735388" y="2420938"/>
            <a:ext cx="379412" cy="5595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6"/>
          <p:cNvCxnSpPr>
            <a:cxnSpLocks noChangeShapeType="1"/>
            <a:stCxn id="40" idx="4"/>
            <a:endCxn id="4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4398169" y="2523331"/>
            <a:ext cx="3889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51312" y="3938587"/>
            <a:ext cx="954088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352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8" name="AutoShape 26"/>
          <p:cNvCxnSpPr>
            <a:cxnSpLocks noChangeShapeType="1"/>
            <a:stCxn id="40" idx="6"/>
            <a:endCxn id="34" idx="1"/>
          </p:cNvCxnSpPr>
          <p:nvPr>
            <p:custDataLst>
              <p:tags r:id="rId20"/>
            </p:custDataLst>
          </p:nvPr>
        </p:nvCxnSpPr>
        <p:spPr bwMode="auto">
          <a:xfrm>
            <a:off x="5070475" y="2066131"/>
            <a:ext cx="555880" cy="1558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6"/>
          <p:cNvCxnSpPr>
            <a:cxnSpLocks noChangeShapeType="1"/>
            <a:endCxn id="34" idx="2"/>
          </p:cNvCxnSpPr>
          <p:nvPr>
            <p:custDataLst>
              <p:tags r:id="rId21"/>
            </p:custDataLst>
          </p:nvPr>
        </p:nvCxnSpPr>
        <p:spPr bwMode="auto">
          <a:xfrm>
            <a:off x="3810000" y="3776142"/>
            <a:ext cx="1676400" cy="338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1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51475" y="1381125"/>
            <a:ext cx="955675" cy="523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CSE </a:t>
            </a:r>
            <a:r>
              <a:rPr lang="en-US" sz="2000" dirty="0" smtClean="0">
                <a:latin typeface="Times New Roman" pitchFamily="18" charset="0"/>
              </a:rPr>
              <a:t>440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832475" y="2057400"/>
            <a:ext cx="41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cxnSp>
        <p:nvCxnSpPr>
          <p:cNvPr id="54" name="AutoShape 26"/>
          <p:cNvCxnSpPr>
            <a:cxnSpLocks noChangeShapeType="1"/>
            <a:endCxn id="52" idx="2"/>
          </p:cNvCxnSpPr>
          <p:nvPr>
            <p:custDataLst>
              <p:tags r:id="rId23"/>
            </p:custDataLst>
          </p:nvPr>
        </p:nvCxnSpPr>
        <p:spPr bwMode="auto">
          <a:xfrm flipV="1">
            <a:off x="4691063" y="1643063"/>
            <a:ext cx="760412" cy="1595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26"/>
          <p:cNvCxnSpPr>
            <a:cxnSpLocks noChangeShapeType="1"/>
            <a:stCxn id="32" idx="6"/>
            <a:endCxn id="47" idx="1"/>
          </p:cNvCxnSpPr>
          <p:nvPr>
            <p:custDataLst>
              <p:tags r:id="rId24"/>
            </p:custDataLst>
          </p:nvPr>
        </p:nvCxnSpPr>
        <p:spPr bwMode="auto">
          <a:xfrm>
            <a:off x="3735388" y="2420938"/>
            <a:ext cx="555647" cy="15943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83963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24227</TotalTime>
  <Words>2369</Words>
  <Application>Microsoft Office PowerPoint</Application>
  <PresentationFormat>On-screen Show (4:3)</PresentationFormat>
  <Paragraphs>601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CSE332: Data Abstractions  Lecture 16: Topological Sort / Graph Traversals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Running time?</vt:lpstr>
      <vt:lpstr>Running time?</vt:lpstr>
      <vt:lpstr>Doing better</vt:lpstr>
      <vt:lpstr>Running time?</vt:lpstr>
      <vt:lpstr>Running time?</vt:lpstr>
      <vt:lpstr>Graph Traversals</vt:lpstr>
      <vt:lpstr>Abstract Idea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1148</cp:revision>
  <dcterms:created xsi:type="dcterms:W3CDTF">2009-03-13T20:43:19Z</dcterms:created>
  <dcterms:modified xsi:type="dcterms:W3CDTF">2012-05-03T15:24:38Z</dcterms:modified>
</cp:coreProperties>
</file>