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51" r:id="rId2"/>
    <p:sldId id="323" r:id="rId3"/>
    <p:sldId id="324" r:id="rId4"/>
    <p:sldId id="325" r:id="rId5"/>
    <p:sldId id="326" r:id="rId6"/>
    <p:sldId id="327" r:id="rId7"/>
    <p:sldId id="328" r:id="rId8"/>
    <p:sldId id="349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50" r:id="rId20"/>
    <p:sldId id="339" r:id="rId21"/>
    <p:sldId id="347" r:id="rId22"/>
    <p:sldId id="341" r:id="rId23"/>
    <p:sldId id="342" r:id="rId24"/>
    <p:sldId id="345" r:id="rId25"/>
    <p:sldId id="344" r:id="rId26"/>
    <p:sldId id="346" r:id="rId27"/>
    <p:sldId id="343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102" d="100"/>
          <a:sy n="102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28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1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3/11/2011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notesSlide" Target="../notesSlides/notesSlide13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47" Type="http://schemas.openxmlformats.org/officeDocument/2006/relationships/tags" Target="../tags/tag85.xml"/><Relationship Id="rId50" Type="http://schemas.openxmlformats.org/officeDocument/2006/relationships/tags" Target="../tags/tag88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46" Type="http://schemas.openxmlformats.org/officeDocument/2006/relationships/tags" Target="../tags/tag84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tags" Target="../tags/tag83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49" Type="http://schemas.openxmlformats.org/officeDocument/2006/relationships/tags" Target="../tags/tag87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tags" Target="../tags/tag82.xml"/><Relationship Id="rId52" Type="http://schemas.openxmlformats.org/officeDocument/2006/relationships/notesSlide" Target="../notesSlides/notesSlide14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Relationship Id="rId48" Type="http://schemas.openxmlformats.org/officeDocument/2006/relationships/tags" Target="../tags/tag86.xml"/><Relationship Id="rId8" Type="http://schemas.openxmlformats.org/officeDocument/2006/relationships/tags" Target="../tags/tag46.xml"/><Relationship Id="rId5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19</a:t>
            </a:r>
            <a:r>
              <a:rPr lang="en-US" sz="3200" i="0" dirty="0" smtClean="0"/>
              <a:t>: </a:t>
            </a:r>
            <a:r>
              <a:rPr lang="en-US" sz="3200" i="0" dirty="0"/>
              <a:t>Analysis of Fork-Join Parallel Programs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4740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Maps and reductions work just fine on balanced trees</a:t>
            </a:r>
          </a:p>
          <a:p>
            <a:pPr lvl="1"/>
            <a:r>
              <a:rPr lang="en-US" dirty="0" smtClean="0"/>
              <a:t>Divide-and-conquer each child rather than array </a:t>
            </a:r>
            <a:r>
              <a:rPr lang="en-US" dirty="0" err="1" smtClean="0"/>
              <a:t>subranges</a:t>
            </a:r>
            <a:endParaRPr lang="en-US" dirty="0" smtClean="0"/>
          </a:p>
          <a:p>
            <a:pPr lvl="1"/>
            <a:r>
              <a:rPr lang="en-US" dirty="0" smtClean="0"/>
              <a:t>Correct for unbalanced trees, but won’t get much speed-up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minimum element in an unsorted but balanced binary tree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time given enough processors</a:t>
            </a:r>
          </a:p>
          <a:p>
            <a:endParaRPr lang="en-US" dirty="0" smtClean="0"/>
          </a:p>
          <a:p>
            <a:r>
              <a:rPr lang="en-US" dirty="0" smtClean="0"/>
              <a:t>How to do the sequential cut-off?</a:t>
            </a:r>
          </a:p>
          <a:p>
            <a:pPr lvl="1"/>
            <a:r>
              <a:rPr lang="en-US" dirty="0" smtClean="0"/>
              <a:t>Store number-of-descendants at each node (easy to maintain)</a:t>
            </a:r>
          </a:p>
          <a:p>
            <a:pPr lvl="1"/>
            <a:r>
              <a:rPr lang="en-US" dirty="0" smtClean="0"/>
              <a:t>Or could approximate it with, e.g., AVL-tree height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1524000"/>
          </a:xfrm>
        </p:spPr>
        <p:txBody>
          <a:bodyPr/>
          <a:lstStyle/>
          <a:p>
            <a:r>
              <a:rPr lang="en-US" dirty="0" smtClean="0"/>
              <a:t>Can you parallelize maps or reduces over linked lists?</a:t>
            </a:r>
          </a:p>
          <a:p>
            <a:pPr lvl="1"/>
            <a:r>
              <a:rPr lang="en-US" dirty="0" smtClean="0"/>
              <a:t>Example: Increment all elements of a linked list</a:t>
            </a:r>
          </a:p>
          <a:p>
            <a:pPr lvl="1"/>
            <a:r>
              <a:rPr lang="en-US" dirty="0" smtClean="0"/>
              <a:t>Example: Sum all elements of a linked </a:t>
            </a:r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Parallelism still beneficial for expensive per-element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2971800"/>
            <a:ext cx="533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9" name="Group 2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057400" y="3124200"/>
            <a:ext cx="4800600" cy="977900"/>
            <a:chOff x="1200" y="1190"/>
            <a:chExt cx="3024" cy="616"/>
          </a:xfrm>
        </p:grpSpPr>
        <p:sp>
          <p:nvSpPr>
            <p:cNvPr id="10" name="Rectangle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6" name="AutoShape 9"/>
            <p:cNvCxnSpPr>
              <a:cxnSpLocks noChangeShapeType="1"/>
              <a:stCxn id="12" idx="3"/>
              <a:endCxn id="13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3"/>
            <p:cNvCxnSpPr>
              <a:cxnSpLocks noChangeShapeType="1"/>
              <a:stCxn id="15" idx="3"/>
              <a:endCxn id="17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4" name="AutoShape 17"/>
            <p:cNvCxnSpPr>
              <a:cxnSpLocks noChangeShapeType="1"/>
              <a:stCxn id="19" idx="3"/>
              <a:endCxn id="21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1"/>
            <p:cNvCxnSpPr>
              <a:cxnSpLocks noChangeShapeType="1"/>
              <a:stCxn id="23" idx="3"/>
              <a:endCxn id="25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9" name="Line 22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00" y="1554"/>
              <a:ext cx="4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front</a:t>
              </a:r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96" y="1554"/>
              <a:ext cx="4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back</a:t>
              </a:r>
            </a:p>
          </p:txBody>
        </p:sp>
        <p:cxnSp>
          <p:nvCxnSpPr>
            <p:cNvPr id="32" name="AutoShape 25"/>
            <p:cNvCxnSpPr>
              <a:cxnSpLocks noChangeShapeType="1"/>
              <a:stCxn id="30" idx="0"/>
              <a:endCxn id="10" idx="2"/>
            </p:cNvCxnSpPr>
            <p:nvPr>
              <p:custDataLst>
                <p:tags r:id="rId24"/>
              </p:custDataLst>
            </p:nvPr>
          </p:nvCxnSpPr>
          <p:spPr bwMode="auto">
            <a:xfrm rot="5400000" flipH="1" flipV="1">
              <a:off x="1344" y="1458"/>
              <a:ext cx="172" cy="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3" name="AutoShape 26"/>
            <p:cNvCxnSpPr>
              <a:cxnSpLocks noChangeShapeType="1"/>
              <a:stCxn id="31" idx="0"/>
              <a:endCxn id="25" idx="2"/>
            </p:cNvCxnSpPr>
            <p:nvPr>
              <p:custDataLst>
                <p:tags r:id="rId25"/>
              </p:custDataLst>
            </p:nvPr>
          </p:nvCxnSpPr>
          <p:spPr bwMode="auto">
            <a:xfrm rot="5400000" flipH="1" flipV="1">
              <a:off x="3844" y="1462"/>
              <a:ext cx="172" cy="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Once again, data structures matter!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parallelism,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balanced trees generally better than lists so that we can get to all the data exponentially faster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vs.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Trees have the same flexibility as lists compared to arrays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Like all algorithms, parallel algorithms should be:</a:t>
            </a:r>
          </a:p>
          <a:p>
            <a:pPr lvl="1"/>
            <a:r>
              <a:rPr lang="en-US" dirty="0" smtClean="0"/>
              <a:t>Correct 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For our algorithms so far, correctness is “obvious” so we’ll focus on efficiency</a:t>
            </a:r>
          </a:p>
          <a:p>
            <a:pPr lvl="1"/>
            <a:r>
              <a:rPr lang="en-US" dirty="0" smtClean="0"/>
              <a:t>Want asymptotic bounds</a:t>
            </a:r>
          </a:p>
          <a:p>
            <a:pPr lvl="1"/>
            <a:r>
              <a:rPr lang="en-US" dirty="0" smtClean="0"/>
              <a:t>Want to analyze the algorithm without regard to a specific number of processors</a:t>
            </a:r>
          </a:p>
          <a:p>
            <a:pPr lvl="1"/>
            <a:r>
              <a:rPr lang="en-US" dirty="0" smtClean="0"/>
              <a:t>The key “magic” of the </a:t>
            </a:r>
            <a:r>
              <a:rPr lang="en-US" dirty="0" err="1" smtClean="0"/>
              <a:t>ForkJoin</a:t>
            </a:r>
            <a:r>
              <a:rPr lang="en-US" dirty="0" smtClean="0"/>
              <a:t> Framework is getting expected run-time performance asymptotically optimal for the available number of processors</a:t>
            </a:r>
          </a:p>
          <a:p>
            <a:pPr lvl="2"/>
            <a:r>
              <a:rPr lang="en-US" dirty="0" smtClean="0"/>
              <a:t>So we can analyze algorithms assuming this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Work and Span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be the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Two key measures of run-time: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</a:t>
            </a:r>
            <a:r>
              <a:rPr lang="en-US" dirty="0" smtClean="0"/>
              <a:t>: How long it would take 1 processor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</a:p>
          <a:p>
            <a:pPr lvl="1"/>
            <a:r>
              <a:rPr lang="en-US" dirty="0" smtClean="0"/>
              <a:t>Just “</a:t>
            </a:r>
            <a:r>
              <a:rPr lang="en-US" dirty="0" err="1" smtClean="0"/>
              <a:t>sequentialize</a:t>
            </a:r>
            <a:r>
              <a:rPr lang="en-US" dirty="0" smtClean="0"/>
              <a:t>” the recursive forking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Span</a:t>
            </a:r>
            <a:r>
              <a:rPr lang="en-US" dirty="0" smtClean="0"/>
              <a:t>: How long it would take infinity processors = 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endParaRPr lang="en-US" sz="2800" b="1" baseline="-25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The longest dependence-chain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for summing an array </a:t>
            </a:r>
          </a:p>
          <a:p>
            <a:pPr lvl="2"/>
            <a:r>
              <a:rPr lang="en-US" dirty="0" smtClean="0"/>
              <a:t>Notice having &gt; </a:t>
            </a:r>
            <a:r>
              <a:rPr lang="en-US" i="1" dirty="0" smtClean="0"/>
              <a:t>n</a:t>
            </a:r>
            <a:r>
              <a:rPr lang="en-US" dirty="0" smtClean="0"/>
              <a:t>/2 processors is no additional help</a:t>
            </a:r>
          </a:p>
          <a:p>
            <a:pPr lvl="1"/>
            <a:r>
              <a:rPr lang="en-US" dirty="0" smtClean="0"/>
              <a:t>Also called “critical path length” or “computational depth”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The DAG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1752600"/>
          </a:xfrm>
        </p:spPr>
        <p:txBody>
          <a:bodyPr/>
          <a:lstStyle/>
          <a:p>
            <a:r>
              <a:rPr lang="en-US" dirty="0" smtClean="0"/>
              <a:t>A program execution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can be seen as a DAG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Nodes: Pieces of work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Edges: Source must finish before destination starts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5400000">
            <a:off x="659607" y="3831897"/>
            <a:ext cx="2566986" cy="1600200"/>
            <a:chOff x="2995614" y="2590801"/>
            <a:chExt cx="2566986" cy="1600200"/>
          </a:xfrm>
        </p:grpSpPr>
        <p:sp>
          <p:nvSpPr>
            <p:cNvPr id="7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1" name="AutoShape 9"/>
            <p:cNvCxnSpPr>
              <a:cxnSpLocks noChangeShapeType="1"/>
            </p:cNvCxnSpPr>
            <p:nvPr>
              <p:custDataLst>
                <p:tags r:id="rId5"/>
              </p:custDataLst>
            </p:nvPr>
          </p:nvCxnSpPr>
          <p:spPr bwMode="auto">
            <a:xfrm>
              <a:off x="3398635" y="3532340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" name="AutoShape 10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 flipV="1">
              <a:off x="3398635" y="293226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1"/>
            <p:cNvCxnSpPr>
              <a:cxnSpLocks noChangeShapeType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2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1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6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3429000" y="30480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fork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two outgoing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thread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baseline="0" dirty="0" smtClean="0">
                <a:latin typeface="+mn-lt"/>
              </a:rPr>
              <a:t>Continuation</a:t>
            </a:r>
            <a:r>
              <a:rPr lang="en-US" sz="2000" b="0" kern="0" dirty="0" smtClean="0">
                <a:latin typeface="+mn-lt"/>
              </a:rPr>
              <a:t> of current thread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join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“ends a node” and makes a node with two incoming edges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 smtClean="0">
                <a:latin typeface="+mn-lt"/>
              </a:rPr>
              <a:t>Node just ended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of thread joined on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are very flexible, but divide-and-conquer maps and reductions use them in a very basic way:</a:t>
            </a:r>
          </a:p>
          <a:p>
            <a:pPr lvl="1"/>
            <a:r>
              <a:rPr lang="en-US" dirty="0" smtClean="0"/>
              <a:t>A tree on top of an upside-down tree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67175" y="24234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24500" y="30180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76500" y="30136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13" name="AutoShape 9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rot="10800000" flipV="1">
            <a:off x="2857500" y="2826454"/>
            <a:ext cx="1268262" cy="206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endCxn id="11" idx="0"/>
          </p:cNvCxnSpPr>
          <p:nvPr>
            <p:custDataLst>
              <p:tags r:id="rId5"/>
            </p:custDataLst>
          </p:nvPr>
        </p:nvCxnSpPr>
        <p:spPr bwMode="auto">
          <a:xfrm>
            <a:off x="4457700" y="2804432"/>
            <a:ext cx="1266825" cy="2136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6705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1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866900" y="37038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 rot="5400000">
            <a:off x="2238795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10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 rot="5400000" flipV="1">
            <a:off x="2838870" y="3486245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7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1505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14900" y="3677421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8" name="AutoShape 9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rot="5400000">
            <a:off x="5286795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5400000" flipV="1">
            <a:off x="5886870" y="3459802"/>
            <a:ext cx="256336" cy="317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2479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4668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AutoShape 9"/>
          <p:cNvCxnSpPr>
            <a:cxnSpLocks noChangeShapeType="1"/>
            <a:stCxn id="21" idx="3"/>
            <a:endCxn id="31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165479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0"/>
          <p:cNvCxnSpPr>
            <a:cxnSpLocks noChangeShapeType="1"/>
            <a:endCxn id="30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216489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8615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2705100" y="4389664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2" name="AutoShape 9"/>
          <p:cNvCxnSpPr>
            <a:cxnSpLocks noChangeShapeType="1"/>
            <a:endCxn id="41" idx="0"/>
          </p:cNvCxnSpPr>
          <p:nvPr>
            <p:custDataLst>
              <p:tags r:id="rId20"/>
            </p:custDataLst>
          </p:nvPr>
        </p:nvCxnSpPr>
        <p:spPr bwMode="auto">
          <a:xfrm rot="5400000">
            <a:off x="2893042" y="4118969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0"/>
          <p:cNvCxnSpPr>
            <a:cxnSpLocks noChangeShapeType="1"/>
            <a:endCxn id="40" idx="0"/>
          </p:cNvCxnSpPr>
          <p:nvPr>
            <p:custDataLst>
              <p:tags r:id="rId21"/>
            </p:custDataLst>
          </p:nvPr>
        </p:nvCxnSpPr>
        <p:spPr bwMode="auto">
          <a:xfrm rot="16200000" flipH="1">
            <a:off x="3403147" y="4106635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Oval 7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53149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5339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46" name="AutoShape 9"/>
          <p:cNvCxnSpPr>
            <a:cxnSpLocks noChangeShapeType="1"/>
            <a:endCxn id="4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47218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10"/>
          <p:cNvCxnSpPr>
            <a:cxnSpLocks noChangeShapeType="1"/>
            <a:endCxn id="44" idx="0"/>
          </p:cNvCxnSpPr>
          <p:nvPr>
            <p:custDataLst>
              <p:tags r:id="rId25"/>
            </p:custDataLst>
          </p:nvPr>
        </p:nvCxnSpPr>
        <p:spPr bwMode="auto">
          <a:xfrm rot="16200000" flipH="1">
            <a:off x="52319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53415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753100" y="438966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0" name="AutoShape 9"/>
          <p:cNvCxnSpPr>
            <a:cxnSpLocks noChangeShapeType="1"/>
            <a:endCxn id="4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5941042" y="4118970"/>
            <a:ext cx="282779" cy="258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10"/>
          <p:cNvCxnSpPr>
            <a:cxnSpLocks noChangeShapeType="1"/>
            <a:endCxn id="48" idx="0"/>
          </p:cNvCxnSpPr>
          <p:nvPr>
            <p:custDataLst>
              <p:tags r:id="rId29"/>
            </p:custDataLst>
          </p:nvPr>
        </p:nvCxnSpPr>
        <p:spPr bwMode="auto">
          <a:xfrm rot="16200000" flipH="1">
            <a:off x="6451147" y="4106636"/>
            <a:ext cx="289831" cy="276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9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16002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9"/>
          <p:cNvCxnSpPr>
            <a:cxnSpLocks noChangeShapeType="1"/>
          </p:cNvCxnSpPr>
          <p:nvPr>
            <p:custDataLst>
              <p:tags r:id="rId31"/>
            </p:custDataLst>
          </p:nvPr>
        </p:nvCxnSpPr>
        <p:spPr bwMode="auto">
          <a:xfrm rot="5400000">
            <a:off x="2133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8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182880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59" name="AutoShape 9"/>
          <p:cNvCxnSpPr>
            <a:cxnSpLocks noChangeShapeType="1"/>
          </p:cNvCxnSpPr>
          <p:nvPr>
            <p:custDataLst>
              <p:tags r:id="rId33"/>
            </p:custDataLst>
          </p:nvPr>
        </p:nvCxnSpPr>
        <p:spPr bwMode="auto">
          <a:xfrm rot="16200000" flipH="1">
            <a:off x="28956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 rot="5400000">
            <a:off x="3352800" y="4938032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3105150" y="51666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 rot="16200000" flipH="1">
            <a:off x="46482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9"/>
          <p:cNvCxnSpPr>
            <a:cxnSpLocks noChangeShapeType="1"/>
          </p:cNvCxnSpPr>
          <p:nvPr>
            <p:custDataLst>
              <p:tags r:id="rId37"/>
            </p:custDataLst>
          </p:nvPr>
        </p:nvCxnSpPr>
        <p:spPr bwMode="auto">
          <a:xfrm rot="5400000">
            <a:off x="51816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8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48768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68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 rot="16200000" flipH="1">
            <a:off x="58674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 rot="5400000">
            <a:off x="6400800" y="4938033"/>
            <a:ext cx="381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Oval 8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6096000" y="5166633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71" name="AutoShape 9"/>
          <p:cNvCxnSpPr>
            <a:cxnSpLocks noChangeShapeType="1"/>
            <a:stCxn id="58" idx="4"/>
            <a:endCxn id="73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2197716" y="5469908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9"/>
          <p:cNvCxnSpPr>
            <a:cxnSpLocks noChangeShapeType="1"/>
            <a:stCxn id="64" idx="3"/>
            <a:endCxn id="73" idx="7"/>
          </p:cNvCxnSpPr>
          <p:nvPr>
            <p:custDataLst>
              <p:tags r:id="rId43"/>
            </p:custDataLst>
          </p:nvPr>
        </p:nvCxnSpPr>
        <p:spPr bwMode="auto">
          <a:xfrm rot="5400000">
            <a:off x="2872037" y="5477480"/>
            <a:ext cx="199526" cy="3838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Oval 8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2438400" y="57000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2" name="AutoShape 9"/>
          <p:cNvCxnSpPr>
            <a:cxnSpLocks noChangeShapeType="1"/>
            <a:endCxn id="84" idx="1"/>
          </p:cNvCxnSpPr>
          <p:nvPr>
            <p:custDataLst>
              <p:tags r:id="rId45"/>
            </p:custDataLst>
          </p:nvPr>
        </p:nvCxnSpPr>
        <p:spPr bwMode="auto">
          <a:xfrm rot="16200000" flipH="1">
            <a:off x="5282380" y="5462855"/>
            <a:ext cx="130379" cy="4681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3" name="AutoShape 9"/>
          <p:cNvCxnSpPr>
            <a:cxnSpLocks noChangeShapeType="1"/>
            <a:endCxn id="84" idx="7"/>
          </p:cNvCxnSpPr>
          <p:nvPr>
            <p:custDataLst>
              <p:tags r:id="rId46"/>
            </p:custDataLst>
          </p:nvPr>
        </p:nvCxnSpPr>
        <p:spPr bwMode="auto">
          <a:xfrm rot="10800000" flipV="1">
            <a:off x="5864528" y="5562600"/>
            <a:ext cx="383872" cy="19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4" name="Oval 8"/>
          <p:cNvSpPr>
            <a:spLocks noChangeAspect="1" noChangeArrowheads="1"/>
          </p:cNvSpPr>
          <p:nvPr>
            <p:custDataLst>
              <p:tags r:id="rId47"/>
            </p:custDataLst>
          </p:nvPr>
        </p:nvSpPr>
        <p:spPr bwMode="auto">
          <a:xfrm>
            <a:off x="5523064" y="5692979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6" name="Oval 5"/>
          <p:cNvSpPr>
            <a:spLocks noChangeAspect="1" noChangeArrowheads="1"/>
          </p:cNvSpPr>
          <p:nvPr>
            <p:custDataLst>
              <p:tags r:id="rId48"/>
            </p:custDataLst>
          </p:nvPr>
        </p:nvSpPr>
        <p:spPr bwMode="auto">
          <a:xfrm>
            <a:off x="4114800" y="600483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87" name="AutoShape 9"/>
          <p:cNvCxnSpPr>
            <a:cxnSpLocks noChangeShapeType="1"/>
            <a:endCxn id="86" idx="2"/>
          </p:cNvCxnSpPr>
          <p:nvPr>
            <p:custDataLst>
              <p:tags r:id="rId49"/>
            </p:custDataLst>
          </p:nvPr>
        </p:nvCxnSpPr>
        <p:spPr bwMode="auto">
          <a:xfrm>
            <a:off x="2884639" y="5965621"/>
            <a:ext cx="1230161" cy="275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9" name="AutoShape 9"/>
          <p:cNvCxnSpPr>
            <a:cxnSpLocks noChangeShapeType="1"/>
            <a:stCxn id="84" idx="2"/>
          </p:cNvCxnSpPr>
          <p:nvPr>
            <p:custDataLst>
              <p:tags r:id="rId50"/>
            </p:custDataLst>
          </p:nvPr>
        </p:nvCxnSpPr>
        <p:spPr bwMode="auto">
          <a:xfrm rot="10800000" flipV="1">
            <a:off x="4569128" y="5929063"/>
            <a:ext cx="953936" cy="31933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1" name="Left Brace 90"/>
          <p:cNvSpPr/>
          <p:nvPr/>
        </p:nvSpPr>
        <p:spPr bwMode="auto">
          <a:xfrm rot="10800000">
            <a:off x="7098173" y="442872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441960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base cases</a:t>
            </a:r>
          </a:p>
        </p:txBody>
      </p:sp>
      <p:sp>
        <p:nvSpPr>
          <p:cNvPr id="93" name="Left Brace 92"/>
          <p:cNvSpPr/>
          <p:nvPr/>
        </p:nvSpPr>
        <p:spPr bwMode="auto">
          <a:xfrm rot="10800000">
            <a:off x="7010400" y="2590799"/>
            <a:ext cx="304800" cy="16764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379827" y="320040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divide </a:t>
            </a:r>
          </a:p>
        </p:txBody>
      </p:sp>
      <p:sp>
        <p:nvSpPr>
          <p:cNvPr id="95" name="Left Brace 94"/>
          <p:cNvSpPr/>
          <p:nvPr/>
        </p:nvSpPr>
        <p:spPr bwMode="auto">
          <a:xfrm rot="10800000">
            <a:off x="7086601" y="4952999"/>
            <a:ext cx="304800" cy="1524001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456028" y="5410200"/>
            <a:ext cx="123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combine results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More interesting DAGs?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DAGs are not always this simple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Suppose combining two results might be expensive enough that we want to parallelize each one</a:t>
            </a:r>
          </a:p>
          <a:p>
            <a:pPr lvl="1"/>
            <a:r>
              <a:rPr lang="en-US" dirty="0" smtClean="0"/>
              <a:t>Then each node in the inverted tree on the previous slide would itself expand into another set of nodes for that parallel computation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Connecting to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= running time if there are </a:t>
            </a:r>
            <a:r>
              <a:rPr lang="en-US" b="1" dirty="0" smtClean="0"/>
              <a:t>P</a:t>
            </a:r>
            <a:r>
              <a:rPr lang="en-US" dirty="0" smtClean="0"/>
              <a:t> processors available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Work =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= sum of run-time of all nodes in the DAG</a:t>
            </a:r>
          </a:p>
          <a:p>
            <a:pPr lvl="1"/>
            <a:r>
              <a:rPr lang="en-US" dirty="0" smtClean="0"/>
              <a:t>That lonely processor does everything</a:t>
            </a:r>
          </a:p>
          <a:p>
            <a:pPr lvl="1"/>
            <a:r>
              <a:rPr lang="en-US" dirty="0" smtClean="0"/>
              <a:t>Any topological sort is a legal execution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for simple maps and reductions</a:t>
            </a:r>
          </a:p>
          <a:p>
            <a:endParaRPr lang="en-US" sz="1200" dirty="0" smtClean="0"/>
          </a:p>
          <a:p>
            <a:r>
              <a:rPr lang="en-US" dirty="0" smtClean="0"/>
              <a:t>Span =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 </a:t>
            </a:r>
            <a:r>
              <a:rPr lang="en-US" dirty="0" smtClean="0"/>
              <a:t>= sum of run-time of all nodes on the most-expensive path in the DAG</a:t>
            </a:r>
          </a:p>
          <a:p>
            <a:pPr lvl="1"/>
            <a:r>
              <a:rPr lang="en-US" dirty="0" smtClean="0"/>
              <a:t>Note: costs are on the nodes not the edges</a:t>
            </a:r>
          </a:p>
          <a:p>
            <a:pPr lvl="1"/>
            <a:r>
              <a:rPr lang="en-US" dirty="0" smtClean="0"/>
              <a:t>Our infinite army can do everything that is ready to be done, but still has to wait for earlier results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for simple maps 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couple more terms: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lvl="1"/>
            <a:endParaRPr lang="en-US" sz="1500" dirty="0" smtClean="0"/>
          </a:p>
          <a:p>
            <a:r>
              <a:rPr lang="en-US" dirty="0" smtClean="0"/>
              <a:t>If speed-up is </a:t>
            </a:r>
            <a:r>
              <a:rPr lang="en-US" b="1" dirty="0" smtClean="0"/>
              <a:t>P</a:t>
            </a:r>
            <a:r>
              <a:rPr lang="en-US" dirty="0" smtClean="0"/>
              <a:t> as we vary </a:t>
            </a:r>
            <a:r>
              <a:rPr lang="en-US" b="1" dirty="0" smtClean="0"/>
              <a:t>P</a:t>
            </a:r>
            <a:r>
              <a:rPr lang="en-US" dirty="0" smtClean="0"/>
              <a:t>, we call it </a:t>
            </a:r>
            <a:r>
              <a:rPr lang="en-US" dirty="0" smtClean="0">
                <a:solidFill>
                  <a:schemeClr val="accent2"/>
                </a:solidFill>
              </a:rPr>
              <a:t>perfect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linear speed-up</a:t>
            </a:r>
          </a:p>
          <a:p>
            <a:pPr lvl="1"/>
            <a:r>
              <a:rPr lang="en-US" dirty="0" smtClean="0"/>
              <a:t>Perfect linear speed-up means doubling </a:t>
            </a:r>
            <a:r>
              <a:rPr lang="en-US" b="1" dirty="0" smtClean="0"/>
              <a:t>P</a:t>
            </a:r>
            <a:r>
              <a:rPr lang="en-US" dirty="0" smtClean="0"/>
              <a:t> halves running time</a:t>
            </a:r>
          </a:p>
          <a:p>
            <a:pPr lvl="1"/>
            <a:r>
              <a:rPr lang="en-US" dirty="0" smtClean="0"/>
              <a:t>Usually our goal; hard to get in practice</a:t>
            </a:r>
          </a:p>
          <a:p>
            <a:pPr lvl="1"/>
            <a:endParaRPr lang="en-US" sz="15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/>
              <a:t>At some point, adding processors won’t help</a:t>
            </a:r>
          </a:p>
          <a:p>
            <a:pPr lvl="1"/>
            <a:r>
              <a:rPr lang="en-US" dirty="0" smtClean="0"/>
              <a:t>What that point is depends on the span</a:t>
            </a:r>
          </a:p>
          <a:p>
            <a:pPr lvl="1"/>
            <a:endParaRPr lang="en-US" sz="1500" dirty="0"/>
          </a:p>
          <a:p>
            <a:pPr marL="0" indent="0" algn="ctr">
              <a:buNone/>
            </a:pPr>
            <a:r>
              <a:rPr lang="en-US" i="1" dirty="0"/>
              <a:t>Parallel algorithms is about decreasing span without </a:t>
            </a:r>
          </a:p>
          <a:p>
            <a:pPr marL="0" indent="0" algn="ctr">
              <a:buNone/>
            </a:pPr>
            <a:r>
              <a:rPr lang="en-US" i="1" dirty="0"/>
              <a:t>increasing work too much</a:t>
            </a:r>
            <a:endParaRPr lang="en-US" dirty="0" smtClean="0"/>
          </a:p>
          <a:p>
            <a:pPr>
              <a:buNone/>
            </a:pPr>
            <a:r>
              <a:rPr lang="en-US" b="1" baseline="-25000" dirty="0" smtClean="0"/>
              <a:t>	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Optimal T</a:t>
            </a:r>
            <a:r>
              <a:rPr lang="en-US" baseline="-25000" dirty="0" smtClean="0"/>
              <a:t>P</a:t>
            </a:r>
            <a:r>
              <a:rPr lang="en-US" dirty="0" smtClean="0"/>
              <a:t>: Thanks </a:t>
            </a:r>
            <a:r>
              <a:rPr lang="en-US" dirty="0" err="1" smtClean="0"/>
              <a:t>ForkJoin</a:t>
            </a:r>
            <a:r>
              <a:rPr lang="en-US" dirty="0" smtClean="0"/>
              <a:t> library!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dirty="0" smtClean="0"/>
              <a:t>So we know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and </a:t>
            </a:r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</a:t>
            </a:r>
            <a:r>
              <a:rPr lang="en-US" dirty="0" smtClean="0"/>
              <a:t> but we want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 (e.g., </a:t>
            </a:r>
            <a:r>
              <a:rPr lang="en-US" b="1" dirty="0" smtClean="0"/>
              <a:t>P</a:t>
            </a:r>
            <a:r>
              <a:rPr lang="en-US" dirty="0" smtClean="0"/>
              <a:t>=4)</a:t>
            </a:r>
          </a:p>
          <a:p>
            <a:endParaRPr lang="en-US" sz="1000" dirty="0"/>
          </a:p>
          <a:p>
            <a:r>
              <a:rPr lang="en-US" dirty="0" smtClean="0"/>
              <a:t>Ignoring memory-hierarchy issues (caching), </a:t>
            </a:r>
            <a:r>
              <a:rPr lang="en-US" b="1" dirty="0"/>
              <a:t>T</a:t>
            </a:r>
            <a:r>
              <a:rPr lang="en-US" b="1" baseline="-25000" dirty="0"/>
              <a:t>P</a:t>
            </a:r>
            <a:r>
              <a:rPr lang="en-US" dirty="0" smtClean="0"/>
              <a:t> can’t beat</a:t>
            </a:r>
          </a:p>
          <a:p>
            <a:pPr lvl="1"/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/ </a:t>
            </a:r>
            <a:r>
              <a:rPr lang="en-US" b="1" dirty="0" smtClean="0"/>
              <a:t>P</a:t>
            </a:r>
            <a:r>
              <a:rPr lang="en-US" dirty="0" smtClean="0"/>
              <a:t>    why not?</a:t>
            </a:r>
          </a:p>
          <a:p>
            <a:pPr lvl="1"/>
            <a:r>
              <a:rPr lang="en-US" b="1" dirty="0"/>
              <a:t>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dirty="0" smtClean="0"/>
              <a:t>        why not?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an </a:t>
            </a:r>
            <a:r>
              <a:rPr lang="en-US" i="1" dirty="0" smtClean="0"/>
              <a:t>asymptotically</a:t>
            </a:r>
            <a:r>
              <a:rPr lang="en-US" dirty="0" smtClean="0"/>
              <a:t> optimal execution would be:</a:t>
            </a:r>
          </a:p>
          <a:p>
            <a:pPr marL="0" lvl="1" indent="0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>
                <a:sym typeface="Symbol"/>
              </a:rPr>
              <a:t>O</a:t>
            </a:r>
            <a:r>
              <a:rPr lang="en-US" b="1" dirty="0">
                <a:sym typeface="Symbol"/>
              </a:rPr>
              <a:t>((</a:t>
            </a:r>
            <a:r>
              <a:rPr lang="en-US" b="1" dirty="0"/>
              <a:t>T</a:t>
            </a:r>
            <a:r>
              <a:rPr lang="en-US" b="1" baseline="-25000" dirty="0"/>
              <a:t>1</a:t>
            </a:r>
            <a:r>
              <a:rPr lang="en-US" b="1" dirty="0"/>
              <a:t> / P) + 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First term dominates for small </a:t>
            </a:r>
            <a:r>
              <a:rPr lang="en-US" b="1" dirty="0" smtClean="0"/>
              <a:t>P</a:t>
            </a:r>
            <a:r>
              <a:rPr lang="en-US" dirty="0" smtClean="0"/>
              <a:t>, second for large </a:t>
            </a:r>
            <a:r>
              <a:rPr lang="en-US" b="1" dirty="0" smtClean="0"/>
              <a:t>P</a:t>
            </a:r>
          </a:p>
          <a:p>
            <a:pPr lvl="1"/>
            <a:endParaRPr lang="en-US" sz="1000" dirty="0"/>
          </a:p>
          <a:p>
            <a:r>
              <a:rPr lang="en-US" dirty="0" smtClean="0"/>
              <a:t>The </a:t>
            </a:r>
            <a:r>
              <a:rPr lang="en-US" dirty="0" err="1" smtClean="0"/>
              <a:t>ForkJoin</a:t>
            </a:r>
            <a:r>
              <a:rPr lang="en-US" dirty="0" smtClean="0"/>
              <a:t> Framework gives an </a:t>
            </a:r>
            <a:r>
              <a:rPr lang="en-US" i="1" dirty="0" smtClean="0"/>
              <a:t>expected-time guarantee</a:t>
            </a:r>
            <a:r>
              <a:rPr lang="en-US" dirty="0" smtClean="0"/>
              <a:t> of asymptotically </a:t>
            </a:r>
            <a:r>
              <a:rPr lang="en-US" dirty="0"/>
              <a:t>optimal! </a:t>
            </a:r>
            <a:endParaRPr lang="en-US" dirty="0" smtClean="0"/>
          </a:p>
          <a:p>
            <a:pPr lvl="1"/>
            <a:r>
              <a:rPr lang="en-US" dirty="0" smtClean="0"/>
              <a:t>Expected time because it flips coins when </a:t>
            </a:r>
            <a:r>
              <a:rPr lang="en-US" i="1" dirty="0" smtClean="0"/>
              <a:t>scheduling</a:t>
            </a:r>
            <a:endParaRPr lang="en-US" dirty="0" smtClean="0"/>
          </a:p>
          <a:p>
            <a:pPr lvl="1"/>
            <a:r>
              <a:rPr lang="en-US" dirty="0" smtClean="0"/>
              <a:t>How? For an advanced course (few need to know)</a:t>
            </a:r>
          </a:p>
          <a:p>
            <a:pPr lvl="1"/>
            <a:r>
              <a:rPr lang="en-US" dirty="0" smtClean="0"/>
              <a:t>Guarantee requires a few assumptions about your code…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96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r>
              <a:rPr lang="en-US" dirty="0" smtClean="0"/>
              <a:t>How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to write a parallel algorithm</a:t>
            </a:r>
          </a:p>
          <a:p>
            <a:r>
              <a:rPr lang="en-US" dirty="0" smtClean="0"/>
              <a:t>Why using divide-and-conquer with lots of small tasks is best</a:t>
            </a:r>
          </a:p>
          <a:p>
            <a:pPr lvl="1"/>
            <a:r>
              <a:rPr lang="en-US" dirty="0" smtClean="0"/>
              <a:t>Combines results in parallel</a:t>
            </a:r>
          </a:p>
          <a:p>
            <a:r>
              <a:rPr lang="en-US" dirty="0" smtClean="0"/>
              <a:t>Some Java and </a:t>
            </a:r>
            <a:r>
              <a:rPr lang="en-US" dirty="0" err="1" smtClean="0"/>
              <a:t>ForkJoin</a:t>
            </a:r>
            <a:r>
              <a:rPr lang="en-US" dirty="0" smtClean="0"/>
              <a:t> Framework specifics</a:t>
            </a:r>
          </a:p>
          <a:p>
            <a:pPr lvl="1"/>
            <a:r>
              <a:rPr lang="en-US" dirty="0" smtClean="0"/>
              <a:t>More pragmatics (e.g., installation) in separate notes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More examples of simple parallel programs</a:t>
            </a:r>
          </a:p>
          <a:p>
            <a:r>
              <a:rPr lang="en-US" dirty="0" smtClean="0"/>
              <a:t>Arrays &amp; balanced trees support </a:t>
            </a:r>
            <a:r>
              <a:rPr lang="en-US" dirty="0" smtClean="0"/>
              <a:t>parallelism better than linked lists</a:t>
            </a:r>
            <a:endParaRPr lang="en-US" dirty="0" smtClean="0"/>
          </a:p>
          <a:p>
            <a:r>
              <a:rPr lang="en-US" dirty="0" smtClean="0"/>
              <a:t>Asymptotic analysis for fork-join parallelism</a:t>
            </a:r>
          </a:p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41148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Division of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job as </a:t>
            </a:r>
            <a:r>
              <a:rPr lang="en-US" dirty="0" err="1" smtClean="0"/>
              <a:t>ForkJoin</a:t>
            </a:r>
            <a:r>
              <a:rPr lang="en-US" dirty="0" smtClean="0"/>
              <a:t> Framework users:</a:t>
            </a:r>
          </a:p>
          <a:p>
            <a:pPr lvl="1"/>
            <a:r>
              <a:rPr lang="en-US" dirty="0" smtClean="0"/>
              <a:t>Pick a good </a:t>
            </a:r>
            <a:r>
              <a:rPr lang="en-US" dirty="0" smtClean="0"/>
              <a:t>algorithm, write a program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run, </a:t>
            </a:r>
            <a:r>
              <a:rPr lang="en-US" dirty="0" smtClean="0"/>
              <a:t>program </a:t>
            </a:r>
            <a:r>
              <a:rPr lang="en-US" dirty="0" smtClean="0"/>
              <a:t>creates a DAG of things to do</a:t>
            </a:r>
          </a:p>
          <a:p>
            <a:pPr lvl="1"/>
            <a:r>
              <a:rPr lang="en-US" i="1" dirty="0" smtClean="0"/>
              <a:t>Make all the nodes a small-</a:t>
            </a:r>
            <a:r>
              <a:rPr lang="en-US" i="1" dirty="0" err="1" smtClean="0"/>
              <a:t>ish</a:t>
            </a:r>
            <a:r>
              <a:rPr lang="en-US" i="1" dirty="0" smtClean="0"/>
              <a:t> and approximately equal amount of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framework-writer’s job:</a:t>
            </a:r>
          </a:p>
          <a:p>
            <a:pPr lvl="1"/>
            <a:r>
              <a:rPr lang="en-US" dirty="0" smtClean="0"/>
              <a:t>Assign work to available processors to avoid </a:t>
            </a:r>
            <a:r>
              <a:rPr lang="en-US" dirty="0" smtClean="0">
                <a:solidFill>
                  <a:schemeClr val="accent2"/>
                </a:solidFill>
              </a:rPr>
              <a:t>idling</a:t>
            </a:r>
          </a:p>
          <a:p>
            <a:pPr lvl="2"/>
            <a:r>
              <a:rPr lang="en-US" dirty="0" smtClean="0"/>
              <a:t>Let framework-user ignore all </a:t>
            </a:r>
            <a:r>
              <a:rPr lang="en-US" dirty="0" smtClean="0">
                <a:solidFill>
                  <a:schemeClr val="accent2"/>
                </a:solidFill>
              </a:rPr>
              <a:t>scheduling</a:t>
            </a:r>
            <a:r>
              <a:rPr lang="en-US" dirty="0" smtClean="0"/>
              <a:t> issues</a:t>
            </a:r>
            <a:endParaRPr lang="en-US" dirty="0" smtClean="0"/>
          </a:p>
          <a:p>
            <a:pPr lvl="1"/>
            <a:r>
              <a:rPr lang="en-US" dirty="0" smtClean="0"/>
              <a:t>Keep constant factors low</a:t>
            </a:r>
          </a:p>
          <a:p>
            <a:pPr lvl="1"/>
            <a:r>
              <a:rPr lang="en-US" dirty="0" smtClean="0"/>
              <a:t>Give the </a:t>
            </a:r>
            <a:r>
              <a:rPr lang="en-US" dirty="0" smtClean="0">
                <a:solidFill>
                  <a:schemeClr val="accent2"/>
                </a:solidFill>
              </a:rPr>
              <a:t>expected-time optimal guarantee</a:t>
            </a:r>
            <a:r>
              <a:rPr lang="en-US" dirty="0" smtClean="0"/>
              <a:t> assuming framework-user did his/her job</a:t>
            </a:r>
          </a:p>
          <a:p>
            <a:pPr lvl="1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>
                <a:sym typeface="Symbol"/>
              </a:rPr>
              <a:t>O</a:t>
            </a:r>
            <a:r>
              <a:rPr lang="en-US" b="1" dirty="0" smtClean="0">
                <a:sym typeface="Symbol"/>
              </a:rPr>
              <a:t>((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b="1" dirty="0"/>
              <a:t>T</a:t>
            </a:r>
            <a:r>
              <a:rPr lang="en-US" b="1" baseline="-25000" dirty="0"/>
              <a:t>P  </a:t>
            </a:r>
            <a:r>
              <a:rPr lang="en-US" sz="2800" b="1" dirty="0">
                <a:sym typeface="Symbol"/>
              </a:rPr>
              <a:t>=</a:t>
            </a:r>
            <a:r>
              <a:rPr lang="en-US" b="1" dirty="0">
                <a:sym typeface="Symbol"/>
              </a:rPr>
              <a:t>  </a:t>
            </a:r>
            <a:r>
              <a:rPr lang="en-US" b="1" i="1" dirty="0">
                <a:sym typeface="Symbol"/>
              </a:rPr>
              <a:t>O</a:t>
            </a:r>
            <a:r>
              <a:rPr lang="en-US" b="1" dirty="0">
                <a:sym typeface="Symbol"/>
              </a:rPr>
              <a:t>((</a:t>
            </a:r>
            <a:r>
              <a:rPr lang="en-US" b="1" dirty="0"/>
              <a:t>T</a:t>
            </a:r>
            <a:r>
              <a:rPr lang="en-US" b="1" baseline="-25000" dirty="0"/>
              <a:t>1</a:t>
            </a:r>
            <a:r>
              <a:rPr lang="en-US" b="1" dirty="0"/>
              <a:t> / P) + T</a:t>
            </a:r>
            <a:r>
              <a:rPr lang="en-US" b="1" baseline="-25000" dirty="0">
                <a:sym typeface="Symbol"/>
              </a:rPr>
              <a:t> </a:t>
            </a:r>
            <a:r>
              <a:rPr lang="en-US" sz="2800" b="1" baseline="-25000" dirty="0">
                <a:sym typeface="Symbol"/>
              </a:rPr>
              <a:t></a:t>
            </a:r>
            <a:r>
              <a:rPr lang="en-US" b="1" dirty="0"/>
              <a:t>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the algorithms seen so far (e.g., sum an array):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b="1" dirty="0" smtClean="0"/>
              <a:t>/P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Suppose instead: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/>
              <a:t>1 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dirty="0" smtClean="0"/>
              <a:t>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expect (ignoring overheads): </a:t>
            </a: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=</a:t>
            </a:r>
            <a:r>
              <a:rPr lang="en-US" b="1" dirty="0" smtClean="0">
                <a:sym typeface="Symbol"/>
              </a:rPr>
              <a:t>  </a:t>
            </a:r>
            <a:r>
              <a:rPr lang="en-US" b="1" i="1" dirty="0" smtClean="0"/>
              <a:t>O</a:t>
            </a:r>
            <a:r>
              <a:rPr lang="en-US" b="1" dirty="0" smtClean="0"/>
              <a:t>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b="1" dirty="0" smtClean="0"/>
              <a:t>/P + </a:t>
            </a:r>
            <a:r>
              <a:rPr lang="en-US" i="1" dirty="0" smtClean="0"/>
              <a:t>n</a:t>
            </a:r>
            <a:r>
              <a:rPr lang="en-US" b="1" dirty="0" smtClean="0"/>
              <a:t>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</p:spPr>
        <p:txBody>
          <a:bodyPr/>
          <a:lstStyle/>
          <a:p>
            <a:r>
              <a:rPr lang="en-US" dirty="0" smtClean="0"/>
              <a:t>So far: analyze parallel programs in terms of work and span</a:t>
            </a:r>
          </a:p>
          <a:p>
            <a:endParaRPr lang="en-US" dirty="0" smtClean="0"/>
          </a:p>
          <a:p>
            <a:r>
              <a:rPr lang="en-US" dirty="0" smtClean="0"/>
              <a:t>In practice, typically have parts of programs that parallelize well…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as maps/reductions over arrays and trees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…and parts that don’t parallelize at all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Such as reading a linked list, getting input, doing computations where each needs the previous step, etc.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i="1" dirty="0" smtClean="0"/>
              <a:t>“Nine women can’t make a baby in one month”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Amdahl’s Law (mostly bad 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can’t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Suppose we get perfect linear speedup </a:t>
            </a:r>
            <a:r>
              <a:rPr lang="en-US" i="1" dirty="0" smtClean="0">
                <a:cs typeface="Latha" pitchFamily="2"/>
              </a:rPr>
              <a:t>on the parallel portion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So the overall speedup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 (Amdahl’s Law):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parallelism (infinite processors) is: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Why such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b="1" baseline="-25000" dirty="0" smtClean="0">
                <a:solidFill>
                  <a:schemeClr val="accent2"/>
                </a:solidFill>
              </a:rPr>
              <a:t>P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(S + (1-S)/P) </a:t>
            </a:r>
            <a:r>
              <a:rPr lang="en-US" b="1" dirty="0" smtClean="0">
                <a:cs typeface="Latha" pitchFamily="2"/>
              </a:rPr>
              <a:t> 		</a:t>
            </a:r>
            <a:r>
              <a:rPr lang="en-US" b="1" dirty="0" smtClean="0">
                <a:solidFill>
                  <a:schemeClr val="accent2"/>
                </a:solidFill>
              </a:rPr>
              <a:t>T</a:t>
            </a:r>
            <a:r>
              <a:rPr lang="en-US" b="1" baseline="-25000" dirty="0" smtClean="0">
                <a:solidFill>
                  <a:schemeClr val="accent2"/>
                </a:solidFill>
              </a:rPr>
              <a:t>1</a:t>
            </a:r>
            <a:r>
              <a:rPr lang="en-US" b="1" dirty="0" smtClean="0">
                <a:solidFill>
                  <a:schemeClr val="accent2"/>
                </a:solidFill>
              </a:rPr>
              <a:t> / T</a:t>
            </a:r>
            <a:r>
              <a:rPr lang="en-US" sz="2800" b="1" baseline="-25000" dirty="0" smtClean="0">
                <a:solidFill>
                  <a:schemeClr val="accent2"/>
                </a:solidFill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</a:t>
            </a:r>
            <a:r>
              <a:rPr lang="en-US" b="1" dirty="0" smtClean="0">
                <a:solidFill>
                  <a:schemeClr val="accent2"/>
                </a:solidFill>
                <a:cs typeface="Latha" pitchFamily="2"/>
              </a:rPr>
              <a:t>= 1 / S</a:t>
            </a:r>
            <a:endParaRPr lang="en-US" dirty="0" smtClean="0">
              <a:cs typeface="Latha" pitchFamily="2"/>
            </a:endParaRP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Suppose 33% of a </a:t>
            </a:r>
            <a:r>
              <a:rPr lang="en-US" smtClean="0"/>
              <a:t>program’s execution </a:t>
            </a:r>
            <a:r>
              <a:rPr lang="en-US" dirty="0" smtClean="0"/>
              <a:t>is sequential</a:t>
            </a:r>
          </a:p>
          <a:p>
            <a:pPr lvl="1"/>
            <a:r>
              <a:rPr lang="en-US" dirty="0" smtClean="0"/>
              <a:t>Then a billion processors won’t give a speedup over 3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Suppose you miss the good old days (1980-2005) where 12ish years was long enough to get 100x speedup</a:t>
            </a:r>
          </a:p>
          <a:p>
            <a:pPr lvl="1"/>
            <a:r>
              <a:rPr lang="en-US" dirty="0" smtClean="0"/>
              <a:t>Now suppose in 12 years, clock speed is the same but you get 256 processors instead of 1</a:t>
            </a:r>
          </a:p>
          <a:p>
            <a:pPr lvl="1"/>
            <a:r>
              <a:rPr lang="en-US" dirty="0" smtClean="0"/>
              <a:t>For 256 processors to get at least 100x speedup, we need</a:t>
            </a:r>
          </a:p>
          <a:p>
            <a:pPr lvl="1">
              <a:buNone/>
            </a:pPr>
            <a:r>
              <a:rPr lang="en-US" dirty="0" smtClean="0"/>
              <a:t>			100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1 / (</a:t>
            </a:r>
            <a:r>
              <a:rPr lang="en-US" b="1" dirty="0" smtClean="0"/>
              <a:t>S</a:t>
            </a:r>
            <a:r>
              <a:rPr lang="en-US" dirty="0" smtClean="0"/>
              <a:t> + (1-</a:t>
            </a:r>
            <a:r>
              <a:rPr lang="en-US" b="1" dirty="0" smtClean="0"/>
              <a:t>S</a:t>
            </a:r>
            <a:r>
              <a:rPr lang="en-US" dirty="0" smtClean="0"/>
              <a:t>)/256)</a:t>
            </a:r>
          </a:p>
          <a:p>
            <a:pPr lvl="1">
              <a:buNone/>
            </a:pPr>
            <a:r>
              <a:rPr lang="en-US" dirty="0" smtClean="0"/>
              <a:t>	Which means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b="1" dirty="0" smtClean="0">
                <a:sym typeface="Symbol"/>
              </a:rPr>
              <a:t></a:t>
            </a:r>
            <a:r>
              <a:rPr lang="en-US" dirty="0" smtClean="0"/>
              <a:t> .0061  (i.e., 99.4% perfectly parallelizable)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Plots you have to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256 processors</a:t>
            </a:r>
          </a:p>
          <a:p>
            <a:pPr marL="857250" lvl="1" indent="-457200"/>
            <a:r>
              <a:rPr lang="en-US" dirty="0" smtClean="0"/>
              <a:t>x-axis: sequential portion </a:t>
            </a:r>
            <a:r>
              <a:rPr lang="en-US" b="1" dirty="0" smtClean="0"/>
              <a:t>S</a:t>
            </a:r>
            <a:r>
              <a:rPr lang="en-US" dirty="0" smtClean="0"/>
              <a:t>, ranging from .01 to .25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down as </a:t>
            </a:r>
            <a:r>
              <a:rPr lang="en-US" b="1" dirty="0" smtClean="0"/>
              <a:t>S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Assume </a:t>
            </a:r>
            <a:r>
              <a:rPr lang="en-US" b="1" dirty="0" smtClean="0"/>
              <a:t>S</a:t>
            </a:r>
            <a:r>
              <a:rPr lang="en-US" dirty="0" smtClean="0"/>
              <a:t> = .01 or .1 or .25 (three separate lines)</a:t>
            </a:r>
          </a:p>
          <a:p>
            <a:pPr marL="857250" lvl="1" indent="-457200"/>
            <a:r>
              <a:rPr lang="en-US" dirty="0" smtClean="0"/>
              <a:t>x-axis: number of processors </a:t>
            </a:r>
            <a:r>
              <a:rPr lang="en-US" b="1" dirty="0" smtClean="0"/>
              <a:t>P</a:t>
            </a:r>
            <a:r>
              <a:rPr lang="en-US" dirty="0" smtClean="0"/>
              <a:t>, ranging from 2 to 32</a:t>
            </a:r>
          </a:p>
          <a:p>
            <a:pPr marL="857250" lvl="1" indent="-457200"/>
            <a:r>
              <a:rPr lang="en-US" dirty="0" smtClean="0"/>
              <a:t>y-axis: speedup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</a:t>
            </a:r>
            <a:r>
              <a:rPr lang="en-US" dirty="0" smtClean="0"/>
              <a:t>(will go up as </a:t>
            </a:r>
            <a:r>
              <a:rPr lang="en-US" b="1" dirty="0" smtClean="0"/>
              <a:t>P</a:t>
            </a:r>
            <a:r>
              <a:rPr lang="en-US" dirty="0" smtClean="0"/>
              <a:t> increases)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Do this as a homework problem!</a:t>
            </a:r>
          </a:p>
          <a:p>
            <a:pPr marL="857250" lvl="1" indent="-457200"/>
            <a:r>
              <a:rPr lang="en-US" dirty="0" smtClean="0"/>
              <a:t>Chance to use a spreadsheet or other graphing program  </a:t>
            </a:r>
          </a:p>
          <a:p>
            <a:pPr marL="857250" lvl="1" indent="-457200"/>
            <a:r>
              <a:rPr lang="en-US" dirty="0" smtClean="0"/>
              <a:t>Compare against your intuition</a:t>
            </a:r>
          </a:p>
          <a:p>
            <a:pPr marL="857250" lvl="1" indent="-457200"/>
            <a:r>
              <a:rPr lang="en-US" dirty="0" smtClean="0"/>
              <a:t>A picture is worth 1000 words, especially if you made 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All is not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Amdahl’s Law is a bummer</a:t>
            </a:r>
            <a:r>
              <a:rPr lang="en-US" dirty="0" smtClean="0"/>
              <a:t>!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Unparallelized</a:t>
            </a:r>
            <a:r>
              <a:rPr lang="en-US" dirty="0" smtClean="0">
                <a:solidFill>
                  <a:schemeClr val="accent2"/>
                </a:solidFill>
              </a:rPr>
              <a:t> parts become a bottleneck very quickly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it doesn’t mean additional processors are worthless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can find new parallel algorithms</a:t>
            </a:r>
          </a:p>
          <a:p>
            <a:pPr lvl="1"/>
            <a:r>
              <a:rPr lang="en-US" dirty="0" smtClean="0"/>
              <a:t>Some things that seem sequential are actually parallelizable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</a:t>
            </a:r>
            <a:r>
              <a:rPr lang="en-US" dirty="0" smtClean="0"/>
              <a:t>change the problem </a:t>
            </a:r>
            <a:r>
              <a:rPr lang="en-US" dirty="0" smtClean="0"/>
              <a:t>or </a:t>
            </a:r>
            <a:r>
              <a:rPr lang="en-US" dirty="0" smtClean="0"/>
              <a:t>do new things</a:t>
            </a:r>
          </a:p>
          <a:p>
            <a:pPr lvl="1"/>
            <a:r>
              <a:rPr lang="en-US" dirty="0" smtClean="0"/>
              <a:t>Example: Video games use tons of parallel processors  </a:t>
            </a:r>
          </a:p>
          <a:p>
            <a:pPr lvl="2"/>
            <a:r>
              <a:rPr lang="en-US" dirty="0" smtClean="0"/>
              <a:t>They are not rendering 10-year-old graphics faster</a:t>
            </a:r>
          </a:p>
          <a:p>
            <a:pPr lvl="2"/>
            <a:r>
              <a:rPr lang="en-US" dirty="0" smtClean="0"/>
              <a:t>They are rendering more beautiful(?) monsters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Moore and Amdahl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7772400" cy="2743200"/>
          </a:xfrm>
        </p:spPr>
        <p:txBody>
          <a:bodyPr/>
          <a:lstStyle/>
          <a:p>
            <a:r>
              <a:rPr lang="en-US" dirty="0" smtClean="0"/>
              <a:t>Moore’s “Law” is an observation about the progress of the semiconductor industry</a:t>
            </a:r>
          </a:p>
          <a:p>
            <a:pPr lvl="1"/>
            <a:r>
              <a:rPr lang="en-US" dirty="0" smtClean="0"/>
              <a:t>Transistor density doubles roughly every 18 months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Amdahl’s Law is a mathematical theorem</a:t>
            </a:r>
          </a:p>
          <a:p>
            <a:pPr lvl="1"/>
            <a:r>
              <a:rPr lang="en-US" dirty="0" smtClean="0"/>
              <a:t>Diminishing returns of adding more processors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Both are incredibly important in designing computer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9" name="Picture 8" descr="moo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253519"/>
            <a:ext cx="1219200" cy="1870681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14849" y="1219200"/>
            <a:ext cx="1567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else looks like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143000"/>
          </a:xfrm>
        </p:spPr>
        <p:txBody>
          <a:bodyPr/>
          <a:lstStyle/>
          <a:p>
            <a:r>
              <a:rPr lang="en-US" dirty="0" smtClean="0"/>
              <a:t>Saw summing an array went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sequential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parallel (</a:t>
            </a:r>
            <a:r>
              <a:rPr lang="en-US" i="1" dirty="0" smtClean="0"/>
              <a:t>assuming </a:t>
            </a:r>
            <a:r>
              <a:rPr lang="en-US" b="1" i="1" dirty="0" smtClean="0"/>
              <a:t>a lot</a:t>
            </a:r>
            <a:r>
              <a:rPr lang="en-US" i="1" dirty="0" smtClean="0"/>
              <a:t> of processors and very large n!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Exponential </a:t>
            </a:r>
            <a:r>
              <a:rPr lang="en-US" dirty="0" smtClean="0"/>
              <a:t>speed-up in </a:t>
            </a:r>
            <a:r>
              <a:rPr lang="en-US" dirty="0" smtClean="0"/>
              <a:t>theory (</a:t>
            </a:r>
            <a:r>
              <a:rPr lang="en-US" i="1" dirty="0" smtClean="0"/>
              <a:t>n </a:t>
            </a:r>
            <a:r>
              <a:rPr lang="en-US" dirty="0" smtClean="0"/>
              <a:t>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 </a:t>
            </a:r>
            <a:r>
              <a:rPr lang="en-US" dirty="0" smtClean="0"/>
              <a:t>grows exponentially)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8002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30669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30669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30669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30669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30669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30669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35050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35241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3543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3524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3543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3447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3466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38362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38217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3817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3802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3924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3740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3726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3847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42480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42480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43813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47052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47052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47052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116" name="Content Placeholder 2"/>
          <p:cNvSpPr txBox="1">
            <a:spLocks/>
          </p:cNvSpPr>
          <p:nvPr/>
        </p:nvSpPr>
        <p:spPr bwMode="auto">
          <a:xfrm>
            <a:off x="762000" y="5410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Anything that can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 results from two halves and merge them in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time has the same property…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Maximum or minimum element</a:t>
            </a:r>
          </a:p>
          <a:p>
            <a:endParaRPr lang="en-US" sz="1000" dirty="0" smtClean="0"/>
          </a:p>
          <a:p>
            <a:r>
              <a:rPr lang="en-US" dirty="0" smtClean="0"/>
              <a:t>Is there an element satisfying some property (e.g., is there a 17)?</a:t>
            </a:r>
          </a:p>
          <a:p>
            <a:endParaRPr lang="en-US" sz="1000" dirty="0" smtClean="0"/>
          </a:p>
          <a:p>
            <a:r>
              <a:rPr lang="en-US" dirty="0" smtClean="0"/>
              <a:t>Left-most element satisfying some property (e.g., first 17)</a:t>
            </a:r>
          </a:p>
          <a:p>
            <a:pPr lvl="1"/>
            <a:r>
              <a:rPr lang="en-US" dirty="0" smtClean="0"/>
              <a:t>What should the recursive tasks return?</a:t>
            </a:r>
          </a:p>
          <a:p>
            <a:pPr lvl="1"/>
            <a:r>
              <a:rPr lang="en-US" dirty="0" smtClean="0"/>
              <a:t>How should we merge the results?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Corners of a rectangle containing all points (a “bounding box”)</a:t>
            </a:r>
          </a:p>
          <a:p>
            <a:endParaRPr lang="en-US" sz="1000" dirty="0" smtClean="0"/>
          </a:p>
          <a:p>
            <a:r>
              <a:rPr lang="en-US" dirty="0" smtClean="0"/>
              <a:t>Counts, for example, number of strings that start with a vowel</a:t>
            </a:r>
          </a:p>
          <a:p>
            <a:pPr lvl="1"/>
            <a:r>
              <a:rPr lang="en-US" dirty="0" smtClean="0"/>
              <a:t>This is just summing with a different base case</a:t>
            </a:r>
          </a:p>
          <a:p>
            <a:pPr lvl="1"/>
            <a:r>
              <a:rPr lang="en-US" dirty="0" smtClean="0"/>
              <a:t>Many problems are!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Computations of this form are called </a:t>
            </a:r>
            <a:r>
              <a:rPr lang="en-US" dirty="0" smtClean="0">
                <a:solidFill>
                  <a:schemeClr val="accent2"/>
                </a:solidFill>
              </a:rPr>
              <a:t>reductions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chemeClr val="accent2"/>
                </a:solidFill>
              </a:rPr>
              <a:t>reduces</a:t>
            </a:r>
            <a:r>
              <a:rPr lang="en-US" dirty="0" smtClean="0"/>
              <a:t>?)</a:t>
            </a:r>
          </a:p>
          <a:p>
            <a:endParaRPr lang="en-US" sz="1000" dirty="0" smtClean="0"/>
          </a:p>
          <a:p>
            <a:r>
              <a:rPr lang="en-US" dirty="0" smtClean="0"/>
              <a:t>Produce single answer from collection via an </a:t>
            </a:r>
            <a:r>
              <a:rPr lang="en-US" dirty="0" smtClean="0">
                <a:solidFill>
                  <a:schemeClr val="accent2"/>
                </a:solidFill>
              </a:rPr>
              <a:t>associative operator</a:t>
            </a:r>
          </a:p>
          <a:p>
            <a:pPr lvl="1"/>
            <a:r>
              <a:rPr lang="en-US" dirty="0" smtClean="0"/>
              <a:t>Examples: max, count, leftmost, rightmost, sum, </a:t>
            </a:r>
            <a:r>
              <a:rPr lang="en-US" dirty="0" smtClean="0"/>
              <a:t>product, …</a:t>
            </a:r>
            <a:endParaRPr lang="en-US" dirty="0" smtClean="0"/>
          </a:p>
          <a:p>
            <a:pPr lvl="1"/>
            <a:r>
              <a:rPr lang="en-US" dirty="0" smtClean="0"/>
              <a:t>Non-examples: median, subtraction, exponentiation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(</a:t>
            </a:r>
            <a:r>
              <a:rPr lang="en-US" dirty="0" smtClean="0"/>
              <a:t>Recursive) results don’t have to be single numbers or strings.  They can be arrays or objects with multiple fields.</a:t>
            </a:r>
          </a:p>
          <a:p>
            <a:pPr lvl="1"/>
            <a:r>
              <a:rPr lang="en-US" dirty="0" smtClean="0"/>
              <a:t>Example: Histogram of test results is a variant of sum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But some things are inherently sequential</a:t>
            </a:r>
          </a:p>
          <a:p>
            <a:pPr lvl="1"/>
            <a:r>
              <a:rPr lang="en-US" dirty="0" smtClean="0"/>
              <a:t>How we process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may depend entirely on the result of processing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[i-1]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Even easier: Maps (Data Parallelism)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2209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map</a:t>
            </a:r>
            <a:r>
              <a:rPr lang="en-US" dirty="0" smtClean="0"/>
              <a:t> operates on each element of a collection independently to create a new collection of the same size</a:t>
            </a:r>
          </a:p>
          <a:p>
            <a:pPr lvl="1"/>
            <a:r>
              <a:rPr lang="en-US" dirty="0" smtClean="0"/>
              <a:t>No combining results</a:t>
            </a:r>
          </a:p>
          <a:p>
            <a:pPr lvl="1"/>
            <a:r>
              <a:rPr lang="en-US" dirty="0" smtClean="0"/>
              <a:t>For arrays, this is so trivial some hardware has direct support</a:t>
            </a:r>
          </a:p>
          <a:p>
            <a:endParaRPr lang="en-US" sz="1000" dirty="0" smtClean="0"/>
          </a:p>
          <a:p>
            <a:r>
              <a:rPr lang="en-US" dirty="0" smtClean="0"/>
              <a:t>Canonical example: Vector addition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733800"/>
            <a:ext cx="6477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vector_add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arr1.length; i++)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result[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arr1[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arr2[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smtClean="0"/>
              <a:t>Maps in </a:t>
            </a:r>
            <a:r>
              <a:rPr lang="en-US" dirty="0" err="1" smtClean="0"/>
              <a:t>ForkJoin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Even though there is no result-combining, it still helps with load balancing to create many small tasks</a:t>
            </a:r>
          </a:p>
          <a:p>
            <a:pPr lvl="1"/>
            <a:r>
              <a:rPr lang="en-US" dirty="0" smtClean="0"/>
              <a:t>Maybe not for vector-add but for more compute-intensive maps</a:t>
            </a:r>
          </a:p>
          <a:p>
            <a:pPr lvl="1"/>
            <a:r>
              <a:rPr lang="en-US" dirty="0" smtClean="0"/>
              <a:t>The forking is O(log n) whereas theoretically other approaches to vector-add is O(1)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9144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RecursiveAction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,int[]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res[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= arr1[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 + arr2[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mid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(lo,mid,res,arr1,arr2);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VecAdd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(mid,hi,res,arr1,arr2);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add(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assert </a:t>
            </a:r>
            <a:r>
              <a:rPr lang="en-US" sz="2000" kern="0" dirty="0" smtClean="0">
                <a:latin typeface="Courier New" pitchFamily="49" charset="0"/>
              </a:rPr>
              <a:t>(arr1.length == arr2.length);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[arr1.length];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fjPool.invoke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VecAdd</a:t>
            </a:r>
            <a:r>
              <a:rPr lang="en-US" sz="2000" kern="0" dirty="0" smtClean="0">
                <a:latin typeface="Courier New" pitchFamily="49" charset="0"/>
              </a:rPr>
              <a:t>(0,arr.length,ans,arr1,arr2);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Maps and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Maps and reductions: the “workhorses” of parallel programming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far the two most important and common patterns</a:t>
            </a:r>
          </a:p>
          <a:p>
            <a:pPr lvl="2"/>
            <a:r>
              <a:rPr lang="en-US" dirty="0" smtClean="0"/>
              <a:t>Two more-advanced patterns in next lecture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Learn to recognize when an algorithm can be written in terms of maps and reductions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 maps and reductions to describe (parallel) algorithms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Programming them becomes “trivial” with a little practice</a:t>
            </a:r>
          </a:p>
          <a:p>
            <a:pPr lvl="2"/>
            <a:r>
              <a:rPr lang="en-US" dirty="0" smtClean="0"/>
              <a:t>Exactly like sequential for-loops seem second-nature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67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Digression:  </a:t>
            </a:r>
            <a:r>
              <a:rPr lang="en-US" dirty="0" err="1" smtClean="0"/>
              <a:t>MapReduce</a:t>
            </a:r>
            <a:r>
              <a:rPr lang="en-US" dirty="0" smtClean="0"/>
              <a:t> on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You may have heard of Google’s “map/reduce”</a:t>
            </a:r>
          </a:p>
          <a:p>
            <a:pPr lvl="1"/>
            <a:r>
              <a:rPr lang="en-US" dirty="0" smtClean="0"/>
              <a:t>Or the open-source version </a:t>
            </a:r>
            <a:r>
              <a:rPr lang="en-US" dirty="0" err="1" smtClean="0"/>
              <a:t>Hadoop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Idea: Perform maps/reduces on data using many machines</a:t>
            </a:r>
          </a:p>
          <a:p>
            <a:pPr lvl="1"/>
            <a:r>
              <a:rPr lang="en-US" dirty="0" smtClean="0"/>
              <a:t>The system takes care of distributing the data and managing fault tolerance</a:t>
            </a:r>
          </a:p>
          <a:p>
            <a:pPr lvl="1"/>
            <a:r>
              <a:rPr lang="en-US" dirty="0" smtClean="0"/>
              <a:t>You just write code to map one element and reduce elements to a combined result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Separates how to do recursive divide-and-conquer from what computation to perform</a:t>
            </a:r>
          </a:p>
          <a:p>
            <a:pPr lvl="1"/>
            <a:r>
              <a:rPr lang="en-US" dirty="0" smtClean="0"/>
              <a:t>Old idea in higher-order functional programming transferred to large-scale distributed computing</a:t>
            </a:r>
          </a:p>
          <a:p>
            <a:pPr lvl="1"/>
            <a:r>
              <a:rPr lang="en-US" dirty="0" smtClean="0"/>
              <a:t>Complementary approach to declarative queries for databases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00800"/>
            <a:ext cx="41148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37692</TotalTime>
  <Words>2176</Words>
  <Application>Microsoft Office PowerPoint</Application>
  <PresentationFormat>On-screen Show (4:3)</PresentationFormat>
  <Paragraphs>443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CSE332: Data Abstractions  Lecture 19: Analysis of Fork-Join Parallel Programs</vt:lpstr>
      <vt:lpstr>Outline</vt:lpstr>
      <vt:lpstr>What else looks like this?</vt:lpstr>
      <vt:lpstr>Examples</vt:lpstr>
      <vt:lpstr>Reductions</vt:lpstr>
      <vt:lpstr>Even easier: Maps (Data Parallelism)</vt:lpstr>
      <vt:lpstr>Maps in ForkJoin Framework</vt:lpstr>
      <vt:lpstr>Maps and reductions</vt:lpstr>
      <vt:lpstr>Digression:  MapReduce on clusters</vt:lpstr>
      <vt:lpstr>Trees</vt:lpstr>
      <vt:lpstr>Linked lists</vt:lpstr>
      <vt:lpstr>Analyzing algorithms</vt:lpstr>
      <vt:lpstr>Work and Span</vt:lpstr>
      <vt:lpstr>The DAG</vt:lpstr>
      <vt:lpstr>Our simple examples</vt:lpstr>
      <vt:lpstr>More interesting DAGs?</vt:lpstr>
      <vt:lpstr>Connecting to performance</vt:lpstr>
      <vt:lpstr>Definitions</vt:lpstr>
      <vt:lpstr>Optimal TP: Thanks ForkJoin library!</vt:lpstr>
      <vt:lpstr>Division of responsibility</vt:lpstr>
      <vt:lpstr>Examples</vt:lpstr>
      <vt:lpstr>Amdahl’s Law (mostly bad news)</vt:lpstr>
      <vt:lpstr>Amdahl’s Law (mostly bad news)</vt:lpstr>
      <vt:lpstr>Why such bad news</vt:lpstr>
      <vt:lpstr>Plots you have to see</vt:lpstr>
      <vt:lpstr>All is not lost</vt:lpstr>
      <vt:lpstr>Moore and Amdahl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1442</cp:revision>
  <dcterms:created xsi:type="dcterms:W3CDTF">2009-03-13T20:43:19Z</dcterms:created>
  <dcterms:modified xsi:type="dcterms:W3CDTF">2012-05-08T16:34:48Z</dcterms:modified>
</cp:coreProperties>
</file>