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67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81" r:id="rId21"/>
    <p:sldId id="279" r:id="rId22"/>
    <p:sldId id="280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Math Review;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36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74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log N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fast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733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base doesn’t matter much!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“Any base </a:t>
            </a:r>
            <a:r>
              <a:rPr lang="en-US" i="1" dirty="0" smtClean="0"/>
              <a:t>B</a:t>
            </a:r>
            <a:r>
              <a:rPr lang="en-US" dirty="0" smtClean="0"/>
              <a:t> log is equivalent to base 2 log within a constant factor”</a:t>
            </a:r>
          </a:p>
          <a:p>
            <a:pPr lvl="1"/>
            <a:r>
              <a:rPr lang="en-US" dirty="0" smtClean="0"/>
              <a:t>And we are about to stop worrying about constant factors!</a:t>
            </a:r>
          </a:p>
          <a:p>
            <a:pPr lvl="1"/>
            <a:r>
              <a:rPr lang="en-US" dirty="0" smtClean="0"/>
              <a:t>In particular,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general,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lvl="2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endParaRPr lang="en-US" b="1" dirty="0" smtClean="0"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cs typeface="Courier New" pitchFamily="49" charset="0"/>
              </a:rPr>
              <a:t>                    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“size” of an algorithm’s input grows</a:t>
            </a:r>
          </a:p>
          <a:p>
            <a:pPr>
              <a:buNone/>
            </a:pPr>
            <a:r>
              <a:rPr lang="en-US" dirty="0" smtClean="0"/>
              <a:t> (integer, length of array, size of queue, etc.):</a:t>
            </a:r>
          </a:p>
          <a:p>
            <a:pPr lvl="1"/>
            <a:r>
              <a:rPr lang="en-US" dirty="0" smtClean="0"/>
              <a:t>How much longer does the algorithm take (time)</a:t>
            </a:r>
          </a:p>
          <a:p>
            <a:pPr lvl="1"/>
            <a:r>
              <a:rPr lang="en-US" dirty="0" smtClean="0"/>
              <a:t>How much more memory does the algorithm need (space)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Because the curves we saw are so different, </a:t>
            </a:r>
            <a:r>
              <a:rPr lang="en-US" dirty="0" smtClean="0"/>
              <a:t>often care </a:t>
            </a:r>
            <a:r>
              <a:rPr lang="en-US" dirty="0" smtClean="0"/>
              <a:t>about </a:t>
            </a:r>
            <a:r>
              <a:rPr lang="en-US" dirty="0" smtClean="0"/>
              <a:t>only “which </a:t>
            </a:r>
            <a:r>
              <a:rPr lang="en-US" dirty="0" smtClean="0"/>
              <a:t>curve we are like”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Separate issue: Algorithm </a:t>
            </a:r>
            <a:r>
              <a:rPr lang="en-US" i="1" dirty="0" smtClean="0"/>
              <a:t>correctness</a:t>
            </a:r>
            <a:r>
              <a:rPr lang="en-US" dirty="0" smtClean="0"/>
              <a:t> – does it produce the right answer for all inputs</a:t>
            </a:r>
          </a:p>
          <a:p>
            <a:pPr lvl="1"/>
            <a:r>
              <a:rPr lang="en-US" dirty="0" smtClean="0"/>
              <a:t>Usually more important, naturally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dirty="0" smtClean="0"/>
          </a:p>
          <a:p>
            <a:r>
              <a:rPr lang="en-US" dirty="0" smtClean="0"/>
              <a:t>Correctness: For any N ≥ 0, it returns…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</a:t>
            </a:r>
            <a:r>
              <a:rPr lang="en-US" dirty="0" err="1" smtClean="0"/>
              <a:t>pseudocode</a:t>
            </a:r>
            <a:r>
              <a:rPr lang="en-US" dirty="0" smtClean="0"/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Correctness: For any N ≥ 0, it returns 3N(N+1)/2</a:t>
            </a:r>
          </a:p>
          <a:p>
            <a:r>
              <a:rPr lang="en-US" dirty="0" smtClean="0"/>
              <a:t>Proof: By induction on </a:t>
            </a:r>
            <a:r>
              <a:rPr lang="en-US" i="1" dirty="0" smtClean="0"/>
              <a:t>n</a:t>
            </a:r>
          </a:p>
          <a:p>
            <a:pPr lvl="1"/>
            <a:r>
              <a:rPr lang="en-US" i="1" dirty="0" smtClean="0"/>
              <a:t>P(n)</a:t>
            </a:r>
            <a:r>
              <a:rPr lang="en-US" dirty="0" smtClean="0"/>
              <a:t> = after outer for-loop executes </a:t>
            </a:r>
            <a:r>
              <a:rPr lang="en-US" i="1" dirty="0" smtClean="0"/>
              <a:t>n</a:t>
            </a:r>
            <a:r>
              <a:rPr lang="en-US" dirty="0" smtClean="0"/>
              <a:t> times,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holds   	 	 3n(n+1)/2</a:t>
            </a:r>
          </a:p>
          <a:p>
            <a:pPr lvl="1"/>
            <a:r>
              <a:rPr lang="en-US" dirty="0" smtClean="0"/>
              <a:t>Base: n=0, returns 0</a:t>
            </a:r>
          </a:p>
          <a:p>
            <a:pPr lvl="1"/>
            <a:r>
              <a:rPr lang="en-US" dirty="0" smtClean="0"/>
              <a:t>Inductive: From </a:t>
            </a:r>
            <a:r>
              <a:rPr lang="en-US" i="1" dirty="0" smtClean="0"/>
              <a:t>P(k)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holds 3k(k+1)/2 after </a:t>
            </a:r>
            <a:r>
              <a:rPr lang="en-US" i="1" dirty="0" smtClean="0"/>
              <a:t>k</a:t>
            </a:r>
            <a:r>
              <a:rPr lang="en-US" dirty="0" smtClean="0"/>
              <a:t> iterations. Next iteration adds 3(k+1), for total of 3k(k+1)/2 + 3(k+1) 		= (3k(k+1) + 6(k+1))/2 = (k+1)(3k+6)/2 = 3(k+1)(k+2)/2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Running time: For any N ≥ 0, </a:t>
            </a:r>
          </a:p>
          <a:p>
            <a:pPr lvl="1"/>
            <a:r>
              <a:rPr lang="en-US" dirty="0" smtClean="0"/>
              <a:t>Assignments, additions, returns take “1 unit time”</a:t>
            </a:r>
          </a:p>
          <a:p>
            <a:pPr lvl="1"/>
            <a:r>
              <a:rPr lang="en-US" dirty="0" smtClean="0"/>
              <a:t>Loops take the sum of the time for their iterations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So: 2 + 2*(number of times inner loop runs)</a:t>
            </a:r>
          </a:p>
          <a:p>
            <a:pPr lvl="1"/>
            <a:r>
              <a:rPr lang="en-US" dirty="0" smtClean="0"/>
              <a:t>And how many times is that…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The total number of loop iterations is N*(N+1)/2</a:t>
            </a:r>
          </a:p>
          <a:p>
            <a:pPr lvl="1"/>
            <a:r>
              <a:rPr lang="en-US" dirty="0" smtClean="0"/>
              <a:t>This is a very common loop structure, worth memorizing</a:t>
            </a:r>
          </a:p>
          <a:p>
            <a:pPr lvl="1"/>
            <a:r>
              <a:rPr lang="en-US" dirty="0" smtClean="0"/>
              <a:t>Proof is by induction on N, known for centuries</a:t>
            </a:r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proportional to</a:t>
            </a:r>
            <a:r>
              <a:rPr lang="en-US" dirty="0" smtClean="0"/>
              <a:t> N</a:t>
            </a:r>
            <a:r>
              <a:rPr lang="en-US" baseline="30000" dirty="0" smtClean="0"/>
              <a:t>2</a:t>
            </a:r>
            <a:r>
              <a:rPr lang="en-US" dirty="0" smtClean="0"/>
              <a:t> , and we say </a:t>
            </a:r>
            <a:r>
              <a:rPr lang="en-US" i="1" dirty="0" smtClean="0"/>
              <a:t>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), “big-Oh of”</a:t>
            </a:r>
            <a:endParaRPr lang="en-US" baseline="30000" dirty="0" smtClean="0"/>
          </a:p>
          <a:p>
            <a:pPr lvl="2"/>
            <a:r>
              <a:rPr lang="en-US" dirty="0" smtClean="0"/>
              <a:t>For large enough N, the N and constant terms are irrelevant, as are the first assignment and return</a:t>
            </a:r>
          </a:p>
          <a:p>
            <a:pPr lvl="2"/>
            <a:r>
              <a:rPr lang="en-US" dirty="0" smtClean="0"/>
              <a:t>See plot… 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Lower-order terms don’t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dirty="0" smtClean="0"/>
              <a:t>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09800"/>
            <a:ext cx="3886200" cy="234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209800"/>
            <a:ext cx="4419600" cy="266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Project 1 posted</a:t>
            </a:r>
          </a:p>
          <a:p>
            <a:pPr lvl="1"/>
            <a:r>
              <a:rPr lang="en-US" dirty="0" smtClean="0"/>
              <a:t>Section materials on </a:t>
            </a:r>
            <a:r>
              <a:rPr lang="en-US" dirty="0" smtClean="0"/>
              <a:t>Eclipse </a:t>
            </a:r>
            <a:r>
              <a:rPr lang="en-US" dirty="0" smtClean="0"/>
              <a:t>will be very useful if you have never used it</a:t>
            </a:r>
          </a:p>
          <a:p>
            <a:pPr lvl="1"/>
            <a:r>
              <a:rPr lang="en-US" dirty="0" smtClean="0"/>
              <a:t>(Could also start in a different environment if necessary)</a:t>
            </a:r>
          </a:p>
          <a:p>
            <a:pPr lvl="1"/>
            <a:r>
              <a:rPr lang="en-US" dirty="0" smtClean="0"/>
              <a:t>Section </a:t>
            </a:r>
            <a:r>
              <a:rPr lang="en-US" dirty="0" smtClean="0"/>
              <a:t>materials </a:t>
            </a:r>
            <a:r>
              <a:rPr lang="en-US" dirty="0" smtClean="0"/>
              <a:t>on generics will be very useful for Phase B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Homework 1 posted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Feedback on typos is welcome</a:t>
            </a:r>
          </a:p>
          <a:p>
            <a:pPr lvl="1"/>
            <a:r>
              <a:rPr lang="en-US" dirty="0" smtClean="0"/>
              <a:t>Won’t announce every </a:t>
            </a:r>
            <a:r>
              <a:rPr lang="en-US" dirty="0" smtClean="0"/>
              <a:t>minor fix to posted materials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Section tomorrow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200400" cy="2057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∑ </a:t>
            </a:r>
            <a:r>
              <a:rPr lang="en-US" dirty="0" err="1" smtClean="0"/>
              <a:t>i</a:t>
            </a:r>
            <a:r>
              <a:rPr lang="en-US" dirty="0" smtClean="0"/>
              <a:t>  = N*N/2+N/2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j=1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// small work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0493" y="15048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133600"/>
            <a:ext cx="534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r>
              <a:rPr lang="en-US" sz="2000" b="0" dirty="0" smtClean="0">
                <a:latin typeface="+mn-lt"/>
              </a:rPr>
              <a:t>=1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76800" y="1495455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18288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76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876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76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76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57800" y="18287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57800" y="21335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57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257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38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38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38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38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638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19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19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9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019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19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019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00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21336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400800" y="24384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00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400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781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81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81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81800" y="24383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781800" y="27431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81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724400" y="1371600"/>
            <a:ext cx="2743200" cy="2209800"/>
          </a:xfrm>
          <a:prstGeom prst="line">
            <a:avLst/>
          </a:prstGeom>
          <a:solidFill>
            <a:schemeClr val="accent1"/>
          </a:solidFill>
          <a:ln w="603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685800" y="41148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en-US" b="0" dirty="0" smtClean="0"/>
              <a:t>Area of square: N*N</a:t>
            </a:r>
          </a:p>
          <a:p>
            <a:pPr marL="342900" lvl="2" indent="-342900"/>
            <a:r>
              <a:rPr lang="en-US" b="0" dirty="0" smtClean="0"/>
              <a:t>Area of lower triangle of square: N*N/2</a:t>
            </a:r>
          </a:p>
          <a:p>
            <a:pPr marL="342900" lvl="2" indent="-342900"/>
            <a:r>
              <a:rPr lang="en-US" b="0" dirty="0" smtClean="0"/>
              <a:t>Extra area from squares crossing the diagonal: N*1/2</a:t>
            </a:r>
          </a:p>
          <a:p>
            <a:pPr marL="342900" lvl="2" indent="-342900"/>
            <a:r>
              <a:rPr lang="en-US" b="0" dirty="0" smtClean="0"/>
              <a:t>As N grows, fraction of “extra area” compared to lower triangle goes to zero (becomes insignificant)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90818155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Equations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 running time, what the loops did was irrelevant, it was how many times they executed.</a:t>
            </a:r>
          </a:p>
          <a:p>
            <a:endParaRPr lang="en-US" sz="1000" dirty="0" smtClean="0"/>
          </a:p>
          <a:p>
            <a:r>
              <a:rPr lang="en-US" dirty="0" smtClean="0"/>
              <a:t>Running time as a function of input size </a:t>
            </a:r>
            <a:r>
              <a:rPr lang="en-US" i="1" dirty="0" smtClean="0"/>
              <a:t>n</a:t>
            </a:r>
            <a:r>
              <a:rPr lang="en-US" dirty="0" smtClean="0"/>
              <a:t> (here loop bound):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T(n)</a:t>
            </a:r>
            <a:r>
              <a:rPr lang="en-US" dirty="0" smtClean="0"/>
              <a:t> = </a:t>
            </a:r>
            <a:r>
              <a:rPr lang="en-US" i="1" dirty="0" smtClean="0"/>
              <a:t>n + T(n-1)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	(and </a:t>
            </a:r>
            <a:r>
              <a:rPr lang="en-US" i="1" dirty="0" smtClean="0"/>
              <a:t>T</a:t>
            </a:r>
            <a:r>
              <a:rPr lang="en-US" dirty="0" smtClean="0"/>
              <a:t>(0) = 2ish, but usually implicit that </a:t>
            </a:r>
            <a:r>
              <a:rPr lang="en-US" i="1" dirty="0" smtClean="0"/>
              <a:t>T</a:t>
            </a:r>
            <a:r>
              <a:rPr lang="en-US" dirty="0" smtClean="0"/>
              <a:t>(0) is some constant)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Any algorithm with running time described by this formula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000" dirty="0" smtClean="0"/>
          </a:p>
          <a:p>
            <a:r>
              <a:rPr lang="en-US" dirty="0" smtClean="0"/>
              <a:t>“Big-Oh” notation also ignores the constant factor on the high-order term, so 3N</a:t>
            </a:r>
            <a:r>
              <a:rPr lang="en-US" baseline="30000" dirty="0" smtClean="0"/>
              <a:t>2</a:t>
            </a:r>
            <a:r>
              <a:rPr lang="en-US" dirty="0" smtClean="0"/>
              <a:t> and 17N</a:t>
            </a:r>
            <a:r>
              <a:rPr lang="en-US" baseline="30000" dirty="0" smtClean="0"/>
              <a:t>2</a:t>
            </a:r>
            <a:r>
              <a:rPr lang="en-US" dirty="0" smtClean="0"/>
              <a:t> and (1/1000) N</a:t>
            </a:r>
            <a:r>
              <a:rPr lang="en-US" baseline="30000" dirty="0" smtClean="0"/>
              <a:t>2  </a:t>
            </a:r>
            <a:r>
              <a:rPr lang="en-US" dirty="0" smtClean="0"/>
              <a:t>are all </a:t>
            </a:r>
            <a:r>
              <a:rPr lang="en-US" i="1" dirty="0" smtClean="0"/>
              <a:t>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As N grows large enough, no smaller term matters</a:t>
            </a:r>
          </a:p>
          <a:p>
            <a:pPr lvl="1"/>
            <a:r>
              <a:rPr lang="en-US" dirty="0" smtClean="0"/>
              <a:t>Next time: Many more examples + formal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Big-O: Common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Pet peeve: 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</a:p>
          <a:p>
            <a:pPr lvl="1"/>
            <a:r>
              <a:rPr lang="en-US" dirty="0" smtClean="0"/>
              <a:t>A savings account accrues interest exponentially (</a:t>
            </a:r>
            <a:r>
              <a:rPr lang="en-US" i="1" dirty="0" smtClean="0"/>
              <a:t>k</a:t>
            </a:r>
            <a:r>
              <a:rPr lang="en-US" dirty="0" smtClean="0"/>
              <a:t>=1.01?)</a:t>
            </a:r>
          </a:p>
          <a:p>
            <a:pPr lvl="1"/>
            <a:r>
              <a:rPr lang="en-US" dirty="0" smtClean="0"/>
              <a:t>If you don’t know </a:t>
            </a:r>
            <a:r>
              <a:rPr lang="en-US" i="1" dirty="0" smtClean="0"/>
              <a:t>k</a:t>
            </a:r>
            <a:r>
              <a:rPr lang="en-US" dirty="0" smtClean="0"/>
              <a:t>, you probably don’t know it’s exponential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discussing queues</a:t>
            </a:r>
          </a:p>
          <a:p>
            <a:endParaRPr lang="en-US" dirty="0" smtClean="0"/>
          </a:p>
          <a:p>
            <a:r>
              <a:rPr lang="en-US" dirty="0" smtClean="0"/>
              <a:t>Review math essential to algorithm analysis</a:t>
            </a:r>
          </a:p>
          <a:p>
            <a:pPr lvl="1"/>
            <a:r>
              <a:rPr lang="en-US" dirty="0" smtClean="0"/>
              <a:t>Proof by induction</a:t>
            </a:r>
          </a:p>
          <a:p>
            <a:pPr lvl="1"/>
            <a:r>
              <a:rPr lang="en-US" dirty="0" smtClean="0"/>
              <a:t>Powers of 2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Begin analyzing algorithms</a:t>
            </a:r>
          </a:p>
          <a:p>
            <a:pPr lvl="1"/>
            <a:r>
              <a:rPr lang="en-US" dirty="0" smtClean="0"/>
              <a:t>Using asymptotic analysis (continue next time)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P(n)</a:t>
            </a:r>
            <a:r>
              <a:rPr lang="en-US" dirty="0" smtClean="0"/>
              <a:t> is some predicate (mentioning integer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sz="2400" dirty="0" smtClean="0"/>
              <a:t>≥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+ 1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To prove </a:t>
            </a:r>
            <a:r>
              <a:rPr lang="en-US" i="1" dirty="0" smtClean="0"/>
              <a:t>P(n)</a:t>
            </a:r>
            <a:r>
              <a:rPr lang="en-US" dirty="0" smtClean="0"/>
              <a:t> for all integers </a:t>
            </a:r>
            <a:r>
              <a:rPr lang="en-US" i="1" dirty="0" smtClean="0"/>
              <a:t>n</a:t>
            </a:r>
            <a:r>
              <a:rPr lang="en-US" dirty="0" smtClean="0"/>
              <a:t> ≥ </a:t>
            </a:r>
            <a:r>
              <a:rPr lang="en-US" i="1" dirty="0" smtClean="0"/>
              <a:t>c</a:t>
            </a:r>
            <a:r>
              <a:rPr lang="en-US" dirty="0" smtClean="0"/>
              <a:t>, it suffices to prove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P(c)</a:t>
            </a:r>
            <a:r>
              <a:rPr lang="en-US" dirty="0" smtClean="0"/>
              <a:t> – called the “basis” or “base case”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P(k)</a:t>
            </a:r>
            <a:r>
              <a:rPr lang="en-US" dirty="0" smtClean="0"/>
              <a:t> then </a:t>
            </a:r>
            <a:r>
              <a:rPr lang="en-US" i="1" dirty="0" smtClean="0"/>
              <a:t>P(k+1)</a:t>
            </a:r>
            <a:r>
              <a:rPr lang="en-US" dirty="0" smtClean="0"/>
              <a:t> – called the “induction step” or “inductive case”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Why we will care: </a:t>
            </a:r>
          </a:p>
          <a:p>
            <a:pPr marL="457200" indent="-457200">
              <a:buNone/>
            </a:pPr>
            <a:r>
              <a:rPr lang="en-US" dirty="0" smtClean="0"/>
              <a:t>	To show an algorithm is correct or has a certain running time     </a:t>
            </a:r>
            <a:r>
              <a:rPr lang="en-US" i="1" dirty="0" smtClean="0"/>
              <a:t>no matter how big a data structure or input value is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dirty="0" smtClean="0"/>
              <a:t>(Our “</a:t>
            </a:r>
            <a:r>
              <a:rPr lang="en-US" i="1" dirty="0" smtClean="0"/>
              <a:t>n</a:t>
            </a:r>
            <a:r>
              <a:rPr lang="en-US" dirty="0" smtClean="0"/>
              <a:t>” will be the data structure or input size.)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0) is 2</a:t>
            </a:r>
            <a:r>
              <a:rPr lang="en-US" baseline="30000" dirty="0" smtClean="0"/>
              <a:t>n</a:t>
            </a:r>
            <a:r>
              <a:rPr lang="en-US" dirty="0" smtClean="0"/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</a:t>
            </a:r>
            <a:r>
              <a:rPr lang="en-US" dirty="0" smtClean="0"/>
              <a:t> </a:t>
            </a:r>
            <a:r>
              <a:rPr lang="en-US" i="1" dirty="0" smtClean="0"/>
              <a:t>P(n</a:t>
            </a:r>
            <a:r>
              <a:rPr lang="en-US" i="1" dirty="0" smtClean="0"/>
              <a:t>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</a:t>
            </a:r>
            <a:r>
              <a:rPr lang="en-US" dirty="0" smtClean="0"/>
              <a:t> By </a:t>
            </a:r>
            <a:r>
              <a:rPr lang="en-US" dirty="0" smtClean="0"/>
              <a:t>induction on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=1.  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1.</a:t>
            </a:r>
          </a:p>
          <a:p>
            <a:pPr>
              <a:buNone/>
            </a:pPr>
            <a:r>
              <a:rPr lang="en-US" dirty="0" smtClean="0"/>
              <a:t>			      </a:t>
            </a:r>
            <a:r>
              <a:rPr lang="en-US" dirty="0" smtClean="0"/>
              <a:t> And </a:t>
            </a:r>
            <a:r>
              <a:rPr lang="en-US" dirty="0" smtClean="0"/>
              <a:t>for </a:t>
            </a:r>
            <a:r>
              <a:rPr lang="en-US" i="1" dirty="0" smtClean="0"/>
              <a:t>n</a:t>
            </a:r>
            <a:r>
              <a:rPr lang="en-US" dirty="0" smtClean="0"/>
              <a:t>=1, 2</a:t>
            </a:r>
            <a:r>
              <a:rPr lang="en-US" baseline="30000" dirty="0" smtClean="0"/>
              <a:t>n</a:t>
            </a:r>
            <a:r>
              <a:rPr lang="en-US" dirty="0" smtClean="0"/>
              <a:t>-1 equals 1.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 smtClean="0"/>
              <a:t>Assume 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2</a:t>
            </a:r>
            <a:r>
              <a:rPr lang="en-US" baseline="30000" dirty="0" smtClean="0"/>
              <a:t>k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</a:p>
          <a:p>
            <a:pPr lvl="1">
              <a:buNone/>
            </a:pPr>
            <a:r>
              <a:rPr lang="en-US" dirty="0" smtClean="0"/>
              <a:t>Using assumption,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</a:t>
            </a:r>
          </a:p>
          <a:p>
            <a:pPr lvl="1">
              <a:buNone/>
            </a:pPr>
            <a:r>
              <a:rPr lang="en-US" dirty="0" smtClean="0"/>
              <a:t>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(k+1)-1</a:t>
            </a:r>
            <a:r>
              <a:rPr lang="en-US" dirty="0" smtClean="0"/>
              <a:t> = 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k</a:t>
            </a:r>
            <a:r>
              <a:rPr lang="en-US" dirty="0" smtClean="0"/>
              <a:t> =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bit is 0 or 1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32 bits and signed, so “max </a:t>
            </a:r>
            <a:r>
              <a:rPr lang="en-US" dirty="0" err="1" smtClean="0"/>
              <a:t>int</a:t>
            </a:r>
            <a:r>
              <a:rPr lang="en-US" dirty="0" smtClean="0"/>
              <a:t>” is “about 2 billion”</a:t>
            </a:r>
          </a:p>
          <a:p>
            <a:pPr>
              <a:buNone/>
            </a:pPr>
            <a:r>
              <a:rPr lang="en-US" dirty="0" smtClean="0"/>
              <a:t>         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is 64 bits and signed, so “max long” is 2</a:t>
            </a:r>
            <a:r>
              <a:rPr lang="en-US" baseline="30000" dirty="0" smtClean="0"/>
              <a:t>63</a:t>
            </a:r>
            <a:r>
              <a:rPr lang="en-US" dirty="0" smtClean="0"/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Could give a unique id to…</a:t>
            </a:r>
          </a:p>
          <a:p>
            <a:endParaRPr lang="en-US" dirty="0" smtClean="0"/>
          </a:p>
          <a:p>
            <a:r>
              <a:rPr lang="en-US" dirty="0" smtClean="0"/>
              <a:t>Every person in the U.S. with 29 bits</a:t>
            </a:r>
          </a:p>
          <a:p>
            <a:endParaRPr lang="en-US" dirty="0" smtClean="0"/>
          </a:p>
          <a:p>
            <a:r>
              <a:rPr lang="en-US" dirty="0" smtClean="0"/>
              <a:t>Every person in the world with 33 bits</a:t>
            </a:r>
          </a:p>
          <a:p>
            <a:endParaRPr lang="en-US" dirty="0" smtClean="0"/>
          </a:p>
          <a:p>
            <a:r>
              <a:rPr lang="en-US" dirty="0" smtClean="0"/>
              <a:t>Every person to have ever lived with 38 bits (estimate)</a:t>
            </a:r>
          </a:p>
          <a:p>
            <a:endParaRPr lang="en-US" dirty="0" smtClean="0"/>
          </a:p>
          <a:p>
            <a:r>
              <a:rPr lang="en-US" dirty="0" smtClean="0"/>
              <a:t>Every atom in the universe with 250-300 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if a password is 128 bits long and randomly generated, </a:t>
            </a:r>
          </a:p>
          <a:p>
            <a:pPr>
              <a:buNone/>
            </a:pPr>
            <a:r>
              <a:rPr lang="en-US" dirty="0" smtClean="0"/>
              <a:t>	do you think you could guess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in CS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latin typeface="+mj-lt"/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12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429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22541</TotalTime>
  <Words>1422</Words>
  <Application>Microsoft Office PowerPoint</Application>
  <PresentationFormat>On-screen Show (4:3)</PresentationFormat>
  <Paragraphs>312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CSE332: Data Abstractions  Lecture 2: Math Review; Algorithm Analysis</vt:lpstr>
      <vt:lpstr>Announcements</vt:lpstr>
      <vt:lpstr>Today</vt:lpstr>
      <vt:lpstr>Mathematical induction</vt:lpstr>
      <vt:lpstr>Example</vt:lpstr>
      <vt:lpstr>Powers of 2</vt:lpstr>
      <vt:lpstr>Therefore…</vt:lpstr>
      <vt:lpstr>Logarithms and Exponents</vt:lpstr>
      <vt:lpstr>Logarithms and Exponents</vt:lpstr>
      <vt:lpstr>Logarithms and Exponents</vt:lpstr>
      <vt:lpstr>Logarithms and Exponents</vt:lpstr>
      <vt:lpstr>Properties of logarithms</vt:lpstr>
      <vt:lpstr>Log base doesn’t matter much!</vt:lpstr>
      <vt:lpstr>Algorithm Analysis</vt:lpstr>
      <vt:lpstr>Example</vt:lpstr>
      <vt:lpstr>Example</vt:lpstr>
      <vt:lpstr>Example</vt:lpstr>
      <vt:lpstr>Example</vt:lpstr>
      <vt:lpstr>Lower-order terms don’t matter</vt:lpstr>
      <vt:lpstr>Geometric interpretation</vt:lpstr>
      <vt:lpstr>Recurrence Equations </vt:lpstr>
      <vt:lpstr>Big-O: Common Names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728</cp:revision>
  <dcterms:created xsi:type="dcterms:W3CDTF">2009-03-13T20:43:19Z</dcterms:created>
  <dcterms:modified xsi:type="dcterms:W3CDTF">2012-03-27T20:39:26Z</dcterms:modified>
</cp:coreProperties>
</file>