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2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23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24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5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6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1" r:id="rId2"/>
    <p:sldId id="323" r:id="rId3"/>
    <p:sldId id="324" r:id="rId4"/>
    <p:sldId id="325" r:id="rId5"/>
    <p:sldId id="352" r:id="rId6"/>
    <p:sldId id="326" r:id="rId7"/>
    <p:sldId id="341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4" r:id="rId23"/>
    <p:sldId id="345" r:id="rId24"/>
    <p:sldId id="347" r:id="rId25"/>
    <p:sldId id="346" r:id="rId26"/>
    <p:sldId id="343" r:id="rId27"/>
    <p:sldId id="342" r:id="rId28"/>
    <p:sldId id="348" r:id="rId29"/>
    <p:sldId id="349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6F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6" autoAdjust="0"/>
    <p:restoredTop sz="94696" autoAdjust="0"/>
  </p:normalViewPr>
  <p:slideViewPr>
    <p:cSldViewPr>
      <p:cViewPr varScale="1">
        <p:scale>
          <a:sx n="64" d="100"/>
          <a:sy n="64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9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62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26" Type="http://schemas.openxmlformats.org/officeDocument/2006/relationships/tags" Target="../tags/tag60.xml"/><Relationship Id="rId3" Type="http://schemas.openxmlformats.org/officeDocument/2006/relationships/tags" Target="../tags/tag37.xml"/><Relationship Id="rId21" Type="http://schemas.openxmlformats.org/officeDocument/2006/relationships/tags" Target="../tags/tag55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5" Type="http://schemas.openxmlformats.org/officeDocument/2006/relationships/tags" Target="../tags/tag59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tags" Target="../tags/tag54.xml"/><Relationship Id="rId29" Type="http://schemas.openxmlformats.org/officeDocument/2006/relationships/tags" Target="../tags/tag63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tags" Target="../tags/tag58.xml"/><Relationship Id="rId32" Type="http://schemas.openxmlformats.org/officeDocument/2006/relationships/notesSlide" Target="../notesSlides/notesSlide19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tags" Target="../tags/tag57.xml"/><Relationship Id="rId28" Type="http://schemas.openxmlformats.org/officeDocument/2006/relationships/tags" Target="../tags/tag62.xml"/><Relationship Id="rId10" Type="http://schemas.openxmlformats.org/officeDocument/2006/relationships/tags" Target="../tags/tag44.xml"/><Relationship Id="rId19" Type="http://schemas.openxmlformats.org/officeDocument/2006/relationships/tags" Target="../tags/tag5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tags" Target="../tags/tag56.xml"/><Relationship Id="rId27" Type="http://schemas.openxmlformats.org/officeDocument/2006/relationships/tags" Target="../tags/tag61.xml"/><Relationship Id="rId30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notesSlide" Target="../notesSlides/notesSlide2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notesSlide" Target="../notesSlides/notesSlide22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notesSlide" Target="../notesSlides/notesSlide23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10" Type="http://schemas.openxmlformats.org/officeDocument/2006/relationships/tags" Target="../tags/tag94.xml"/><Relationship Id="rId4" Type="http://schemas.openxmlformats.org/officeDocument/2006/relationships/tags" Target="../tags/tag88.xml"/><Relationship Id="rId9" Type="http://schemas.openxmlformats.org/officeDocument/2006/relationships/tags" Target="../tags/tag9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12" Type="http://schemas.openxmlformats.org/officeDocument/2006/relationships/notesSlide" Target="../notesSlides/notesSlide24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" Type="http://schemas.openxmlformats.org/officeDocument/2006/relationships/tags" Target="../tags/tag107.xml"/><Relationship Id="rId21" Type="http://schemas.openxmlformats.org/officeDocument/2006/relationships/tags" Target="../tags/tag125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2" Type="http://schemas.openxmlformats.org/officeDocument/2006/relationships/tags" Target="../tags/tag106.xml"/><Relationship Id="rId16" Type="http://schemas.openxmlformats.org/officeDocument/2006/relationships/tags" Target="../tags/tag120.xml"/><Relationship Id="rId20" Type="http://schemas.openxmlformats.org/officeDocument/2006/relationships/tags" Target="../tags/tag124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tags" Target="../tags/tag119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114.xml"/><Relationship Id="rId19" Type="http://schemas.openxmlformats.org/officeDocument/2006/relationships/tags" Target="../tags/tag123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tags" Target="../tags/tag118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tags" Target="../tags/tag143.xml"/><Relationship Id="rId3" Type="http://schemas.openxmlformats.org/officeDocument/2006/relationships/tags" Target="../tags/tag128.xml"/><Relationship Id="rId21" Type="http://schemas.openxmlformats.org/officeDocument/2006/relationships/tags" Target="../tags/tag146.xml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tags" Target="../tags/tag145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135.xml"/><Relationship Id="rId19" Type="http://schemas.openxmlformats.org/officeDocument/2006/relationships/tags" Target="../tags/tag144.xml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tags" Target="../tags/tag164.xml"/><Relationship Id="rId3" Type="http://schemas.openxmlformats.org/officeDocument/2006/relationships/tags" Target="../tags/tag14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20" Type="http://schemas.openxmlformats.org/officeDocument/2006/relationships/tags" Target="../tags/tag166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10" Type="http://schemas.openxmlformats.org/officeDocument/2006/relationships/tags" Target="../tags/tag156.xml"/><Relationship Id="rId19" Type="http://schemas.openxmlformats.org/officeDocument/2006/relationships/tags" Target="../tags/tag165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Relationship Id="rId2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notesSlide" Target="../notesSlides/notesSlide6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r>
              <a:rPr lang="en-US" sz="3200" i="0" dirty="0"/>
              <a:t>: Parallel Prefix, Pack, and Sorting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31458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cut-off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Adding a sequential cut-off is easy as always:</a:t>
            </a:r>
          </a:p>
          <a:p>
            <a:endParaRPr lang="en-US" dirty="0" smtClean="0"/>
          </a:p>
          <a:p>
            <a:r>
              <a:rPr lang="en-US" dirty="0" smtClean="0"/>
              <a:t>Up: </a:t>
            </a:r>
          </a:p>
          <a:p>
            <a:pPr lvl="1">
              <a:buNone/>
            </a:pPr>
            <a:r>
              <a:rPr lang="en-US" dirty="0" smtClean="0"/>
              <a:t>	just a sum, have leaf node hold the sum of a range</a:t>
            </a:r>
          </a:p>
          <a:p>
            <a:endParaRPr lang="en-US" dirty="0" smtClean="0"/>
          </a:p>
          <a:p>
            <a:r>
              <a:rPr lang="en-US" dirty="0" smtClean="0"/>
              <a:t>Down: 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output[lo]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input[lo];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=lo+1;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     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output[i-1] + input[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prefix,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Just as sum-array was the simplest example of a common pattern,</a:t>
            </a:r>
          </a:p>
          <a:p>
            <a:pPr>
              <a:buNone/>
            </a:pPr>
            <a:r>
              <a:rPr lang="en-US" dirty="0" smtClean="0"/>
              <a:t>prefix-sum illustrates a pattern that arises in many, many problems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Minimum, maximum of all elements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Is there an element to the left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+mj-lt"/>
                <a:cs typeface="Courier New" pitchFamily="49" charset="0"/>
              </a:rPr>
              <a:t> satisfying some property?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Count of elements to the left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</a:t>
            </a:r>
            <a:r>
              <a:rPr lang="en-US" dirty="0" smtClean="0">
                <a:latin typeface="+mj-lt"/>
                <a:cs typeface="Courier New" pitchFamily="49" charset="0"/>
              </a:rPr>
              <a:t>satisfying some property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This last one is perfect for an efficient parallel pack…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Perfect for building on top of the “parallel prefix trick”</a:t>
            </a: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did an </a:t>
            </a:r>
            <a:r>
              <a:rPr lang="en-US" i="1" dirty="0" smtClean="0">
                <a:latin typeface="+mj-lt"/>
                <a:cs typeface="Courier New" pitchFamily="49" charset="0"/>
              </a:rPr>
              <a:t>inclusive</a:t>
            </a:r>
            <a:r>
              <a:rPr lang="en-US" dirty="0" smtClean="0">
                <a:latin typeface="+mj-lt"/>
                <a:cs typeface="Courier New" pitchFamily="49" charset="0"/>
              </a:rPr>
              <a:t> sum, but </a:t>
            </a:r>
            <a:r>
              <a:rPr lang="en-US" i="1" dirty="0" smtClean="0">
                <a:latin typeface="+mj-lt"/>
                <a:cs typeface="Courier New" pitchFamily="49" charset="0"/>
              </a:rPr>
              <a:t>exclusive</a:t>
            </a:r>
            <a:r>
              <a:rPr lang="en-US" dirty="0" smtClean="0">
                <a:latin typeface="+mj-lt"/>
                <a:cs typeface="Courier New" pitchFamily="49" charset="0"/>
              </a:rPr>
              <a:t> is just as easy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[Non-standard terminology]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Given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containing only elements 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[17, 4, 6, 8, 11, 5, 13, 19, 0, 24]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f: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10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output [17, 11, 13, 19, 24]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Parallelizable?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Finding elements for the output is easy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getting them in the right place seems hard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971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Parallel map to compute a </a:t>
            </a:r>
            <a:r>
              <a:rPr lang="en-US" dirty="0" smtClean="0">
                <a:solidFill>
                  <a:schemeClr val="accent2"/>
                </a:solidFill>
              </a:rPr>
              <a:t>bit-vector</a:t>
            </a:r>
            <a:r>
              <a:rPr lang="en-US" dirty="0" smtClean="0"/>
              <a:t> for true elements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  [17, 4, 6, 8, 11, 5, 13, 19, 0, 24]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bits   [1,  0, 0, 0,  1, 0,  1,  1, 0,  1]</a:t>
            </a:r>
          </a:p>
          <a:p>
            <a:pPr marL="857250" lvl="1" indent="-457200">
              <a:buNone/>
            </a:pPr>
            <a:endParaRPr lang="en-US" sz="1000" dirty="0" smtClean="0"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Parallel-prefix sum on the bit-vector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bitsum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[1,  1, 1, 1,  2, 2,  3,  4, 4,  5]</a:t>
            </a:r>
          </a:p>
          <a:p>
            <a:pPr marL="457200" lvl="1" indent="-45720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-457200">
              <a:buFont typeface="+mj-lt"/>
              <a:buAutoNum type="arabicPeriod" startAt="3"/>
            </a:pPr>
            <a:r>
              <a:rPr lang="en-US" dirty="0" smtClean="0">
                <a:latin typeface="+mj-lt"/>
                <a:cs typeface="Courier New" pitchFamily="49" charset="0"/>
              </a:rPr>
              <a:t>Parallel map to produce the output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 [17, 11, 13, 19, 24]</a:t>
            </a:r>
          </a:p>
          <a:p>
            <a:pPr marL="457200" lvl="1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+mj-lt"/>
              <a:cs typeface="Courier New" pitchFamily="49" charset="0"/>
            </a:endParaRPr>
          </a:p>
          <a:p>
            <a:pPr marL="457200" indent="-45720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4724400"/>
            <a:ext cx="6019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new array of size </a:t>
            </a:r>
            <a:r>
              <a:rPr lang="en-US" sz="2000" i="1" kern="0" dirty="0" err="1" smtClean="0">
                <a:latin typeface="Courier New" pitchFamily="49" charset="0"/>
              </a:rPr>
              <a:t>bitsum</a:t>
            </a:r>
            <a:r>
              <a:rPr lang="en-US" sz="2000" i="1" kern="0" dirty="0" smtClean="0">
                <a:latin typeface="Courier New" pitchFamily="49" charset="0"/>
              </a:rPr>
              <a:t>[n-1]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i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i++){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if(bits[i]==1)</a:t>
            </a:r>
          </a:p>
          <a:p>
            <a:pPr>
              <a:lnSpc>
                <a:spcPts val="22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bitsum</a:t>
            </a:r>
            <a:r>
              <a:rPr lang="en-US" sz="2000" kern="0" dirty="0" smtClean="0">
                <a:latin typeface="Courier New" pitchFamily="49" charset="0"/>
              </a:rPr>
              <a:t>[i]-1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input[i];</a:t>
            </a:r>
          </a:p>
          <a:p>
            <a:pPr>
              <a:lnSpc>
                <a:spcPts val="2200"/>
              </a:lnSpc>
              <a:buNone/>
            </a:pPr>
            <a:r>
              <a:rPr kumimoji="0" lang="en-US" sz="2000" b="1" i="0" u="none" strike="noStrike" kern="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two steps can be combined into one pass</a:t>
            </a:r>
          </a:p>
          <a:p>
            <a:pPr lvl="1"/>
            <a:r>
              <a:rPr lang="en-US" dirty="0" smtClean="0"/>
              <a:t>Just using a different base case for the prefix sum</a:t>
            </a:r>
          </a:p>
          <a:p>
            <a:pPr lvl="1"/>
            <a:r>
              <a:rPr lang="en-US" dirty="0" smtClean="0"/>
              <a:t>No effect on asymptotic complexity</a:t>
            </a:r>
          </a:p>
          <a:p>
            <a:pPr lvl="1"/>
            <a:endParaRPr lang="en-US" dirty="0"/>
          </a:p>
          <a:p>
            <a:r>
              <a:rPr lang="en-US" dirty="0" smtClean="0"/>
              <a:t>Can also combine third step into the down pass of the prefix sum</a:t>
            </a:r>
          </a:p>
          <a:p>
            <a:pPr lvl="1"/>
            <a:r>
              <a:rPr lang="en-US" dirty="0" smtClean="0"/>
              <a:t>Again no effect on asymptotic complexity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</a:t>
            </a:r>
          </a:p>
          <a:p>
            <a:pPr lvl="1"/>
            <a:r>
              <a:rPr lang="en-US" dirty="0" smtClean="0"/>
              <a:t>2 or 3 passes, but 3 is a constant</a:t>
            </a:r>
          </a:p>
          <a:p>
            <a:pPr lvl="1"/>
            <a:endParaRPr lang="en-US" dirty="0"/>
          </a:p>
          <a:p>
            <a:r>
              <a:rPr lang="en-US" dirty="0"/>
              <a:t>Parallelized packs will help us parallelize </a:t>
            </a:r>
            <a:r>
              <a:rPr lang="en-US" dirty="0" smtClean="0"/>
              <a:t>quicksort…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quicksort</a:t>
            </a:r>
            <a:r>
              <a:rPr lang="en-US" dirty="0" smtClean="0"/>
              <a:t> was sequential, in-place, expected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 Best / expected case </a:t>
            </a:r>
            <a:r>
              <a:rPr lang="en-US" sz="2000" i="1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should we parallelize this?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447800"/>
            <a:ext cx="7696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   Best / expected case </a:t>
            </a:r>
            <a:r>
              <a:rPr lang="en-US" sz="2000" i="1" dirty="0" smtClean="0"/>
              <a:t>work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Pick a pivot element				    O(1)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Partition all the data into:			    O(n)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Recursively sort A and C                        	    2T(n/2)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1148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42672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Easy: Do the two recursive calls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Work: unchanged of course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b="0" i="1" dirty="0" smtClean="0">
                <a:latin typeface="+mj-lt"/>
              </a:rPr>
              <a:t>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  <a:endParaRPr lang="en-US" sz="2000" b="0" kern="0" dirty="0" smtClean="0">
              <a:latin typeface="+mj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Span: now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/2) =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So parallelism</a:t>
            </a:r>
            <a:r>
              <a:rPr lang="en-US" sz="2000" b="0" kern="0" dirty="0" smtClean="0">
                <a:latin typeface="+mn-lt"/>
              </a:rPr>
              <a:t> (i.e., work / span) is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dirty="0" smtClean="0">
                <a:latin typeface="+mj-lt"/>
              </a:rPr>
              <a:t> </a:t>
            </a:r>
            <a:r>
              <a:rPr lang="en-US" sz="2000" b="0" i="1" dirty="0" smtClean="0">
                <a:latin typeface="+mj-lt"/>
              </a:rPr>
              <a:t>n</a:t>
            </a:r>
            <a:r>
              <a:rPr lang="en-US" sz="2000" b="0" dirty="0" smtClean="0">
                <a:latin typeface="+mj-lt"/>
              </a:rPr>
              <a:t>)</a:t>
            </a:r>
          </a:p>
          <a:p>
            <a:pPr marL="1257300" lvl="2" indent="-342900">
              <a:spcBef>
                <a:spcPct val="20000"/>
              </a:spcBef>
            </a:pPr>
            <a:endParaRPr lang="en-US" sz="2000" b="0" kern="0" dirty="0" smtClean="0"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speed-up with an infinite number of processors is okay, but a bit underwhelming</a:t>
            </a:r>
          </a:p>
          <a:p>
            <a:pPr lvl="1"/>
            <a:r>
              <a:rPr lang="en-US" dirty="0" smtClean="0"/>
              <a:t>Sort 10</a:t>
            </a:r>
            <a:r>
              <a:rPr lang="en-US" b="1" baseline="30000" dirty="0" smtClean="0"/>
              <a:t>9</a:t>
            </a:r>
            <a:r>
              <a:rPr lang="en-US" dirty="0" smtClean="0"/>
              <a:t> elements 30 times faster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Google searches strongly suggest </a:t>
            </a:r>
            <a:r>
              <a:rPr lang="en-US" dirty="0" err="1" smtClean="0"/>
              <a:t>quicksort</a:t>
            </a:r>
            <a:r>
              <a:rPr lang="en-US" dirty="0" smtClean="0"/>
              <a:t> cannot do better because the partition cannot be parallelized</a:t>
            </a:r>
          </a:p>
          <a:p>
            <a:pPr lvl="1"/>
            <a:r>
              <a:rPr lang="en-US" dirty="0" smtClean="0"/>
              <a:t>The Internet has been known to be wrong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But we need auxiliary storage (no longer in place)</a:t>
            </a:r>
          </a:p>
          <a:p>
            <a:pPr lvl="1"/>
            <a:r>
              <a:rPr lang="en-US" dirty="0" smtClean="0"/>
              <a:t>In practice, constant factors may make it not worth it, but remember Amdahl’s Law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Already have everything we need to parallelize the partition…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partition (not in place)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This is just two packs!</a:t>
            </a:r>
          </a:p>
          <a:p>
            <a:pPr lvl="1"/>
            <a:r>
              <a:rPr lang="en-US" dirty="0" smtClean="0"/>
              <a:t>We know a pack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Pack elements less than pivot into left side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 </a:t>
            </a:r>
          </a:p>
          <a:p>
            <a:pPr lvl="1"/>
            <a:r>
              <a:rPr lang="en-US" dirty="0" smtClean="0"/>
              <a:t>Pack elements greater than pivot into right size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aux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Put pivot between them and recursively sort</a:t>
            </a:r>
          </a:p>
          <a:p>
            <a:pPr lvl="1"/>
            <a:r>
              <a:rPr lang="en-US" dirty="0" smtClean="0"/>
              <a:t>With a little more cleverness, can do both packs at once but no effect on asymptotic complexity</a:t>
            </a:r>
          </a:p>
          <a:p>
            <a:endParaRPr lang="en-US" sz="1000" dirty="0" smtClean="0"/>
          </a:p>
          <a:p>
            <a:r>
              <a:rPr lang="en-US" dirty="0" smtClean="0"/>
              <a:t>With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 for partition, the total span for quicksort is	T(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  <a:r>
              <a:rPr lang="en-US" dirty="0" smtClean="0"/>
              <a:t>) + 1T(</a:t>
            </a:r>
            <a:r>
              <a:rPr lang="en-US" i="1" dirty="0" smtClean="0"/>
              <a:t>n</a:t>
            </a:r>
            <a:r>
              <a:rPr lang="en-US" dirty="0" smtClean="0"/>
              <a:t>/2) =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400" b="1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1371600"/>
            <a:ext cx="7696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Partition all the data into:			    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sz="2000" dirty="0" smtClean="0"/>
              <a:t>The elements greater than the pivot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57200"/>
          </a:xfrm>
        </p:spPr>
        <p:txBody>
          <a:bodyPr/>
          <a:lstStyle/>
          <a:p>
            <a:r>
              <a:rPr lang="en-US" dirty="0" smtClean="0"/>
              <a:t>Step 1: pick pivot as median of three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0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2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4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05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86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67400" y="2209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48400" y="22098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urier New" pitchFamily="49" charset="0"/>
              </a:rPr>
              <a:t>6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762000" y="2819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Steps 2a and 2c (combinable): pack less than, then pack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greater than into a second array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Fancy parallel prefix to pull this off not shown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038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743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24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05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Text Box 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886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267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648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Text Box 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10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8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Text Box 1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791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72200" y="4572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762000" y="5562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Two recursive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sorts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Can sort back into original array (like in </a:t>
            </a:r>
            <a:r>
              <a:rPr lang="en-US" sz="2000" b="0" kern="0" baseline="0" dirty="0" err="1" smtClean="0">
                <a:latin typeface="+mn-lt"/>
              </a:rPr>
              <a:t>mergesort</a:t>
            </a:r>
            <a:r>
              <a:rPr lang="en-US" sz="2000" b="0" kern="0" baseline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695700" y="4076700"/>
            <a:ext cx="304800" cy="2209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5829300" y="4610100"/>
            <a:ext cx="304800" cy="1143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Simple ways to use parallelism for counting, summing, finding</a:t>
            </a:r>
          </a:p>
          <a:p>
            <a:pPr lvl="1"/>
            <a:r>
              <a:rPr lang="en-US" dirty="0" smtClean="0"/>
              <a:t>Analysis of running time and implications of Amdahl’s Law</a:t>
            </a:r>
          </a:p>
          <a:p>
            <a:pPr lvl="1"/>
            <a:endParaRPr lang="en-US" sz="1000" dirty="0" smtClean="0"/>
          </a:p>
          <a:p>
            <a:pPr marL="342900" lvl="1" indent="-342900">
              <a:buNone/>
            </a:pPr>
            <a:r>
              <a:rPr lang="en-US" dirty="0" smtClean="0"/>
              <a:t>Now</a:t>
            </a:r>
            <a:r>
              <a:rPr lang="en-US" dirty="0"/>
              <a:t>:  Clever ways to parallelize more than is intuitively </a:t>
            </a:r>
            <a:r>
              <a:rPr lang="en-US" dirty="0" smtClean="0"/>
              <a:t>possible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prefix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This “key trick” typically underlies surprising parallelization</a:t>
            </a:r>
          </a:p>
          <a:p>
            <a:pPr lvl="2"/>
            <a:r>
              <a:rPr lang="en-US" dirty="0" smtClean="0"/>
              <a:t>Enables other things like </a:t>
            </a:r>
            <a:r>
              <a:rPr lang="en-US" dirty="0" smtClean="0">
                <a:solidFill>
                  <a:schemeClr val="accent2"/>
                </a:solidFill>
              </a:rPr>
              <a:t>packs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Parallel sorting:</a:t>
            </a:r>
            <a:r>
              <a:rPr lang="en-US" dirty="0" smtClean="0"/>
              <a:t> </a:t>
            </a:r>
            <a:r>
              <a:rPr lang="en-US" dirty="0" err="1" smtClean="0"/>
              <a:t>quicksort</a:t>
            </a:r>
            <a:r>
              <a:rPr lang="en-US" dirty="0" smtClean="0"/>
              <a:t> (not in place) and </a:t>
            </a:r>
            <a:r>
              <a:rPr lang="en-US" dirty="0" err="1" smtClean="0"/>
              <a:t>mergesort</a:t>
            </a:r>
            <a:endParaRPr lang="en-US" dirty="0" smtClean="0"/>
          </a:p>
          <a:p>
            <a:pPr lvl="2"/>
            <a:r>
              <a:rPr lang="en-US" dirty="0" smtClean="0"/>
              <a:t>Easy to get a little parallelism</a:t>
            </a:r>
          </a:p>
          <a:p>
            <a:pPr lvl="2"/>
            <a:r>
              <a:rPr lang="en-US" dirty="0" smtClean="0"/>
              <a:t>With cleverness can get a lot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</a:t>
            </a:r>
            <a:r>
              <a:rPr lang="en-US" dirty="0" err="1" smtClean="0"/>
              <a:t>mergesort</a:t>
            </a:r>
            <a:r>
              <a:rPr lang="en-US" dirty="0" smtClean="0"/>
              <a:t>: sequential, not-in-place, worst-case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209800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000" dirty="0" smtClean="0"/>
              <a:t>						</a:t>
            </a:r>
            <a:endParaRPr lang="en-US" sz="20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Sort left half and right half			   2T(n/2)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Merge results				   O(n)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6576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like quicksort, doing the two recursive sorts in parallel changes the recurrence for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span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T(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 + 1T(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/2) =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</a:t>
            </a:r>
            <a:r>
              <a:rPr lang="en-US" sz="2000" b="0" i="1" kern="0" dirty="0" smtClean="0">
                <a:latin typeface="+mj-lt"/>
              </a:rPr>
              <a:t>n</a:t>
            </a:r>
            <a:r>
              <a:rPr lang="en-US" sz="2000" b="0" kern="0" dirty="0" smtClean="0">
                <a:latin typeface="+mj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Again, parallelism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is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j-lt"/>
              </a:rPr>
              <a:t>To do better, need to parallelize the merge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 trick won’t use parallel prefix this time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60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Need to merge two </a:t>
            </a:r>
            <a:r>
              <a:rPr lang="en-US" i="1" dirty="0" smtClean="0"/>
              <a:t>sorted</a:t>
            </a:r>
            <a:r>
              <a:rPr lang="en-US" dirty="0" smtClean="0"/>
              <a:t> </a:t>
            </a:r>
            <a:r>
              <a:rPr lang="en-US" dirty="0" err="1" smtClean="0"/>
              <a:t>subarrays</a:t>
            </a:r>
            <a:r>
              <a:rPr lang="en-US" dirty="0" smtClean="0"/>
              <a:t> (may not have the same size)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62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05600" y="2362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3429000"/>
            <a:ext cx="777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Idea: Suppose the larger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subarray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elements.  I</a:t>
            </a:r>
            <a:r>
              <a:rPr lang="en-US" sz="2000" b="0" kern="0" dirty="0" smtClean="0">
                <a:latin typeface="+mn-lt"/>
              </a:rPr>
              <a:t>n parallel: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first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the “appropriate” elements of the smaller half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Merge the second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 elements of the larger half with the rest of the smaller half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dirty="0" smtClean="0">
                <a:latin typeface="+mn-lt"/>
              </a:rPr>
              <a:t>Size of two sub-merges conceptually splits output array: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(1)</a:t>
            </a:r>
            <a:endParaRPr lang="en-US" sz="2000" b="0" kern="0" baseline="0" dirty="0" smtClean="0"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2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Parallelizing the merge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median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bigger half: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to compute middle index</a:t>
            </a:r>
            <a:endParaRPr kumimoji="0" lang="en-US" sz="200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0" kern="0" baseline="0" dirty="0" smtClean="0">
                <a:latin typeface="+mn-lt"/>
              </a:rPr>
              <a:t>Find how to split the smaller half at the same value as the left-half split: </a:t>
            </a:r>
            <a:r>
              <a:rPr lang="en-US" sz="2000" b="0" i="1" kern="0" baseline="0" dirty="0" smtClean="0">
                <a:latin typeface="+mn-lt"/>
              </a:rPr>
              <a:t>O</a:t>
            </a:r>
            <a:r>
              <a:rPr lang="en-US" sz="2000" b="0" kern="0" baseline="0" dirty="0" smtClean="0">
                <a:latin typeface="+mn-lt"/>
              </a:rPr>
              <a:t>(</a:t>
            </a:r>
            <a:r>
              <a:rPr lang="en-US" sz="2000" kern="0" baseline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baseline="0" dirty="0" smtClean="0">
                <a:latin typeface="+mn-lt"/>
              </a:rPr>
              <a:t> </a:t>
            </a:r>
            <a:r>
              <a:rPr lang="en-US" sz="2000" b="0" i="1" kern="0" baseline="0" dirty="0" smtClean="0">
                <a:latin typeface="+mn-lt"/>
              </a:rPr>
              <a:t>n</a:t>
            </a:r>
            <a:r>
              <a:rPr lang="en-US" sz="2000" b="0" kern="0" baseline="0" dirty="0" smtClean="0">
                <a:latin typeface="+mn-lt"/>
              </a:rPr>
              <a:t>) to do binary search on the sorted small half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Size of two sub-merges conceptually splits output array: </a:t>
            </a:r>
            <a:r>
              <a:rPr lang="en-US" sz="2000" b="0" i="1" kern="0" dirty="0" smtClean="0">
                <a:latin typeface="+mj-lt"/>
              </a:rPr>
              <a:t>O</a:t>
            </a:r>
            <a:r>
              <a:rPr lang="en-US" sz="2000" b="0" kern="0" dirty="0" smtClean="0">
                <a:latin typeface="+mj-lt"/>
              </a:rPr>
              <a:t>(1)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000" b="0" kern="0" dirty="0" smtClean="0">
                <a:latin typeface="+mj-lt"/>
              </a:rPr>
              <a:t>Do two submerges in parallel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30480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7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30480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342900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lo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68158" y="3409890"/>
            <a:ext cx="385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hi</a:t>
            </a:r>
          </a:p>
        </p:txBody>
      </p:sp>
      <p:sp>
        <p:nvSpPr>
          <p:cNvPr id="43" name="Line 1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9200" y="2819400"/>
            <a:ext cx="0" cy="99060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9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91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1752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553200" y="1752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098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9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10200" y="2514600"/>
            <a:ext cx="381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91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72200" y="2514600"/>
            <a:ext cx="381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762000" y="42672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we do each merge in parallel, we split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bigger one in half and use binary search to split the smaller one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7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10000" y="2514600"/>
            <a:ext cx="3810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Courier New" pitchFamily="49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191000" y="2514600"/>
            <a:ext cx="381000" cy="381000"/>
          </a:xfrm>
          <a:prstGeom prst="rect">
            <a:avLst/>
          </a:prstGeom>
          <a:solidFill>
            <a:srgbClr val="F18B6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 smtClean="0">
                <a:latin typeface="Courier New" pitchFamily="49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r>
              <a:rPr lang="en-US" dirty="0" smtClean="0"/>
              <a:t>Sequential recurrence for </a:t>
            </a:r>
            <a:r>
              <a:rPr lang="en-US" dirty="0" err="1" smtClean="0"/>
              <a:t>mergesort</a:t>
            </a:r>
            <a:r>
              <a:rPr lang="en-US" dirty="0" smtClean="0"/>
              <a:t>:</a:t>
            </a:r>
          </a:p>
          <a:p>
            <a:pPr algn="ctr">
              <a:buNone/>
            </a:pPr>
            <a:r>
              <a:rPr lang="en-US" dirty="0" smtClean="0"/>
              <a:t>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Doing the two recursive calls in parallel but a sequential merge:</a:t>
            </a:r>
          </a:p>
          <a:p>
            <a:pPr algn="ctr">
              <a:buNone/>
            </a:pPr>
            <a:r>
              <a:rPr lang="en-US" dirty="0" smtClean="0"/>
              <a:t>Work: same as sequential    Span: T(</a:t>
            </a:r>
            <a:r>
              <a:rPr lang="en-US" i="1" dirty="0" smtClean="0"/>
              <a:t>n</a:t>
            </a:r>
            <a:r>
              <a:rPr lang="en-US" dirty="0" smtClean="0"/>
              <a:t>)=1T(</a:t>
            </a:r>
            <a:r>
              <a:rPr lang="en-US" i="1" dirty="0" smtClean="0"/>
              <a:t>n</a:t>
            </a:r>
            <a:r>
              <a:rPr lang="en-US" dirty="0" smtClean="0"/>
              <a:t>/2)+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Parallel merge makes work and span harder to compute</a:t>
            </a:r>
          </a:p>
          <a:p>
            <a:pPr lvl="1"/>
            <a:r>
              <a:rPr lang="en-US" dirty="0" smtClean="0"/>
              <a:t>Each merge step does an extra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binary search to find how to split the smaller </a:t>
            </a:r>
            <a:r>
              <a:rPr lang="en-US" dirty="0" err="1" smtClean="0"/>
              <a:t>subarray</a:t>
            </a:r>
            <a:endParaRPr lang="en-US" dirty="0" smtClean="0"/>
          </a:p>
          <a:p>
            <a:pPr lvl="1"/>
            <a:r>
              <a:rPr lang="en-US" dirty="0" smtClean="0"/>
              <a:t>To merge </a:t>
            </a:r>
            <a:r>
              <a:rPr lang="en-US" i="1" dirty="0" smtClean="0"/>
              <a:t>n</a:t>
            </a:r>
            <a:r>
              <a:rPr lang="en-US" dirty="0" smtClean="0"/>
              <a:t> elements total, do two smaller merges of possibly different sizes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worst-case split is (1/4)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and (3/4)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When </a:t>
            </a:r>
            <a:r>
              <a:rPr lang="en-US" dirty="0" err="1" smtClean="0">
                <a:solidFill>
                  <a:schemeClr val="accent2"/>
                </a:solidFill>
              </a:rPr>
              <a:t>subarrays</a:t>
            </a:r>
            <a:r>
              <a:rPr lang="en-US" dirty="0" smtClean="0">
                <a:solidFill>
                  <a:schemeClr val="accent2"/>
                </a:solidFill>
              </a:rPr>
              <a:t> same size and “smaller” splits “all” / “none”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just a parallel merge of </a:t>
            </a:r>
            <a:r>
              <a:rPr lang="en-US" i="1" dirty="0" smtClean="0"/>
              <a:t>n</a:t>
            </a:r>
            <a:r>
              <a:rPr lang="en-US" dirty="0" smtClean="0"/>
              <a:t> elements:</a:t>
            </a:r>
          </a:p>
          <a:p>
            <a:r>
              <a:rPr lang="en-US" dirty="0"/>
              <a:t>Work is T(</a:t>
            </a:r>
            <a:r>
              <a:rPr lang="en-US" i="1" dirty="0"/>
              <a:t>n</a:t>
            </a:r>
            <a:r>
              <a:rPr lang="en-US" dirty="0"/>
              <a:t>) = T(3</a:t>
            </a:r>
            <a:r>
              <a:rPr lang="en-US" i="1" dirty="0"/>
              <a:t>n</a:t>
            </a:r>
            <a:r>
              <a:rPr lang="en-US" dirty="0"/>
              <a:t>/4) + T(</a:t>
            </a:r>
            <a:r>
              <a:rPr lang="en-US" i="1" dirty="0"/>
              <a:t>n</a:t>
            </a:r>
            <a:r>
              <a:rPr lang="en-US" dirty="0"/>
              <a:t>/4)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T(3</a:t>
            </a:r>
            <a:r>
              <a:rPr lang="en-US" i="1" dirty="0" smtClean="0"/>
              <a:t>n</a:t>
            </a:r>
            <a:r>
              <a:rPr lang="en-US" dirty="0" smtClean="0"/>
              <a:t>/4)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(neither bound is immediately obvious, but “trust me”)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for </a:t>
            </a:r>
            <a:r>
              <a:rPr lang="en-US" dirty="0" err="1" smtClean="0"/>
              <a:t>mergesort</a:t>
            </a:r>
            <a:r>
              <a:rPr lang="en-US" dirty="0" smtClean="0"/>
              <a:t> with parallel merge overall:</a:t>
            </a:r>
          </a:p>
          <a:p>
            <a:r>
              <a:rPr lang="en-US" dirty="0"/>
              <a:t>Work is T(</a:t>
            </a:r>
            <a:r>
              <a:rPr lang="en-US" i="1" dirty="0"/>
              <a:t>n</a:t>
            </a:r>
            <a:r>
              <a:rPr lang="en-US" dirty="0"/>
              <a:t>) = 2T(</a:t>
            </a:r>
            <a:r>
              <a:rPr lang="en-US" i="1" dirty="0"/>
              <a:t>n</a:t>
            </a:r>
            <a:r>
              <a:rPr lang="en-US" dirty="0"/>
              <a:t>/2) +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which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Span is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which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parallelism (work / span)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quite as good as quicksort’s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But worst-case guarantee</a:t>
            </a:r>
          </a:p>
          <a:p>
            <a:pPr lvl="1"/>
            <a:r>
              <a:rPr lang="en-US" dirty="0" smtClean="0"/>
              <a:t>And as always this is just the asymptotic result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prefix-sum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44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Given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/>
              <a:t>, produce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output[i]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input[0]+input[1]+…+input[i]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Sequential can be a CSE142 exam problem: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4038600" cy="45720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248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prefix_sum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output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input.length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output[0] = input[0];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noProof="0" dirty="0" smtClean="0">
                <a:solidFill>
                  <a:schemeClr val="accent2"/>
                </a:solidFill>
                <a:latin typeface="Courier New" pitchFamily="49" charset="0"/>
              </a:rPr>
              <a:t>  for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=1;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</a:t>
            </a:r>
            <a:r>
              <a:rPr lang="en-US" sz="2000" kern="0" dirty="0" smtClean="0">
                <a:latin typeface="Courier New" pitchFamily="49" charset="0"/>
              </a:rPr>
              <a:t>input</a:t>
            </a:r>
            <a:r>
              <a:rPr lang="en-US" sz="2000" kern="0" noProof="0" dirty="0" smtClean="0">
                <a:latin typeface="Courier New" pitchFamily="49" charset="0"/>
              </a:rPr>
              <a:t>.length;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</a:t>
            </a: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output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2000" kern="0" dirty="0" smtClean="0">
                <a:latin typeface="Courier New" pitchFamily="49" charset="0"/>
              </a:rPr>
              <a:t>output[i-1]+input[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0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return</a:t>
            </a:r>
            <a:r>
              <a:rPr lang="en-US" sz="2000" kern="0" dirty="0" smtClean="0">
                <a:latin typeface="Courier New" pitchFamily="49" charset="0"/>
              </a:rPr>
              <a:t> output;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953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seem parallelizable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baseline="0" dirty="0" smtClean="0">
                <a:latin typeface="+mn-lt"/>
              </a:rPr>
              <a:t>Work: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), Span: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This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is sequential, but a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</a:rPr>
              <a:t>different algorithm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en-US" sz="2000" b="0" kern="0" dirty="0">
                <a:latin typeface="+mj-lt"/>
              </a:rPr>
              <a:t>has Work: </a:t>
            </a:r>
            <a:r>
              <a:rPr lang="en-US" sz="2000" b="0" i="1" kern="0" dirty="0">
                <a:latin typeface="+mj-lt"/>
              </a:rPr>
              <a:t>O</a:t>
            </a:r>
            <a:r>
              <a:rPr lang="en-US" sz="2000" b="0" kern="0" dirty="0">
                <a:latin typeface="+mj-lt"/>
              </a:rPr>
              <a:t>(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), Span: </a:t>
            </a:r>
            <a:r>
              <a:rPr lang="en-US" sz="2000" b="0" i="1" kern="0" dirty="0">
                <a:latin typeface="+mj-lt"/>
              </a:rPr>
              <a:t>O</a:t>
            </a:r>
            <a:r>
              <a:rPr lang="en-US" sz="2000" b="0" kern="0" dirty="0">
                <a:latin typeface="+mj-lt"/>
              </a:rPr>
              <a:t>(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>
                <a:latin typeface="+mj-lt"/>
              </a:rPr>
              <a:t> </a:t>
            </a:r>
            <a:r>
              <a:rPr lang="en-US" sz="2000" b="0" i="1" kern="0" dirty="0">
                <a:latin typeface="+mj-lt"/>
              </a:rPr>
              <a:t>n</a:t>
            </a:r>
            <a:r>
              <a:rPr lang="en-US" sz="2000" b="0" kern="0" dirty="0">
                <a:latin typeface="+mj-lt"/>
              </a:rPr>
              <a:t>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prefix-sum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114800"/>
          </a:xfrm>
        </p:spPr>
        <p:txBody>
          <a:bodyPr/>
          <a:lstStyle/>
          <a:p>
            <a:r>
              <a:rPr lang="en-US" dirty="0" smtClean="0"/>
              <a:t>The parallel-prefix algorithm does two passes</a:t>
            </a:r>
          </a:p>
          <a:p>
            <a:pPr lvl="1"/>
            <a:r>
              <a:rPr lang="en-US" dirty="0" smtClean="0"/>
              <a:t>Each pass 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 span</a:t>
            </a:r>
          </a:p>
          <a:p>
            <a:pPr lvl="1"/>
            <a:r>
              <a:rPr lang="en-US" dirty="0" smtClean="0"/>
              <a:t>So in total there is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work and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span</a:t>
            </a:r>
          </a:p>
          <a:p>
            <a:pPr lvl="1"/>
            <a:r>
              <a:rPr lang="en-US" dirty="0" smtClean="0"/>
              <a:t>So like with array summing, parallelism is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/>
          </a:p>
          <a:p>
            <a:pPr lvl="2"/>
            <a:r>
              <a:rPr lang="en-US" dirty="0" smtClean="0"/>
              <a:t>An exponential speedup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First pass builds a tree bottom-up: the “up” pass</a:t>
            </a:r>
          </a:p>
          <a:p>
            <a:endParaRPr lang="en-US" sz="1000" dirty="0"/>
          </a:p>
          <a:p>
            <a:r>
              <a:rPr lang="en-US" dirty="0" smtClean="0"/>
              <a:t>Second pass traverses the tree top-down: the “down” pass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bragging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Historical note:</a:t>
            </a:r>
          </a:p>
          <a:p>
            <a:pPr lvl="1"/>
            <a:r>
              <a:rPr lang="en-US" dirty="0" smtClean="0"/>
              <a:t>Original algorithm due to R. </a:t>
            </a:r>
            <a:r>
              <a:rPr lang="en-US" dirty="0" err="1" smtClean="0"/>
              <a:t>Ladner</a:t>
            </a:r>
            <a:r>
              <a:rPr lang="en-US" dirty="0" smtClean="0"/>
              <a:t> and M. Fischer at UW in 1977</a:t>
            </a:r>
          </a:p>
          <a:p>
            <a:pPr lvl="1"/>
            <a:r>
              <a:rPr lang="en-US" dirty="0" smtClean="0"/>
              <a:t>Richard Ladner </a:t>
            </a:r>
            <a:r>
              <a:rPr lang="en-US" dirty="0"/>
              <a:t>joined the UW faculty in 1971 and hasn’t left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762310"/>
            <a:ext cx="12858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95600" y="4438710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1968?  1973?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 l="5685" t="15490"/>
          <a:stretch>
            <a:fillRect/>
          </a:stretch>
        </p:blipFill>
        <p:spPr bwMode="auto">
          <a:xfrm>
            <a:off x="4876800" y="2743200"/>
            <a:ext cx="1295400" cy="172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23401" y="443871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recent</a:t>
            </a:r>
          </a:p>
        </p:txBody>
      </p:sp>
    </p:spTree>
    <p:extLst>
      <p:ext uri="{BB962C8B-B14F-4D97-AF65-F5344CB8AC3E}">
        <p14:creationId xmlns:p14="http://schemas.microsoft.com/office/powerpoint/2010/main" val="774255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18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9" grpId="0"/>
      <p:bldP spid="110" grpId="0"/>
      <p:bldP spid="111" grpId="0"/>
      <p:bldP spid="112" grpId="0"/>
      <p:bldP spid="113" grpId="0"/>
      <p:bldP spid="114" grpId="0"/>
      <p:bldP spid="1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958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5146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2484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334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42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6002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52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43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35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26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181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096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010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7924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 7,8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3147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0960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4003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5814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1722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3533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19431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4003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810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267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6388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0960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3914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78486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19050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819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6576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486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4168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832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297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5908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419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3246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0932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212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2390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5786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6388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5814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670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50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24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024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315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194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5720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4008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4196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0932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2550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6" grpId="0"/>
      <p:bldP spid="77" grpId="0"/>
      <p:bldP spid="79" grpId="0"/>
      <p:bldP spid="80" grpId="0"/>
      <p:bldP spid="81" grpId="0"/>
      <p:bldP spid="82" grpId="0"/>
      <p:bldP spid="84" grpId="0"/>
      <p:bldP spid="85" grpId="0"/>
      <p:bldP spid="89" grpId="0"/>
      <p:bldP spid="90" grpId="0"/>
      <p:bldP spid="92" grpId="0"/>
      <p:bldP spid="93" grpId="0"/>
      <p:bldP spid="108" grpId="0"/>
      <p:bldP spid="1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Up: Build a binary tree where </a:t>
            </a:r>
          </a:p>
          <a:p>
            <a:pPr marL="857250" lvl="1" indent="-457200"/>
            <a:r>
              <a:rPr lang="en-US" dirty="0" smtClean="0"/>
              <a:t>Root has sum of the range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If a node has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lo,hi</a:t>
            </a:r>
            <a:r>
              <a:rPr lang="en-US" dirty="0" smtClean="0"/>
              <a:t>)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hi&gt;lo</a:t>
            </a:r>
            <a:r>
              <a:rPr lang="en-US" dirty="0" smtClean="0"/>
              <a:t>, </a:t>
            </a:r>
          </a:p>
          <a:p>
            <a:pPr marL="1257300" lvl="2" indent="-457200"/>
            <a:r>
              <a:rPr lang="en-US" dirty="0" smtClean="0"/>
              <a:t>Left child has sum of </a:t>
            </a:r>
            <a:r>
              <a:rPr lang="en-US" dirty="0"/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lo,middle</a:t>
            </a:r>
            <a:r>
              <a:rPr lang="en-US" dirty="0" smtClean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Right child has sum of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middle,hi</a:t>
            </a:r>
            <a:r>
              <a:rPr lang="en-US" dirty="0"/>
              <a:t>) </a:t>
            </a:r>
            <a:endParaRPr lang="en-US" dirty="0" smtClean="0"/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A leaf has sum of </a:t>
            </a:r>
            <a:r>
              <a:rPr lang="en-US" dirty="0" smtClean="0"/>
              <a:t>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i,i+1</a:t>
            </a:r>
            <a:r>
              <a:rPr lang="en-US" dirty="0" smtClean="0"/>
              <a:t>), </a:t>
            </a:r>
            <a:r>
              <a:rPr lang="en-US" dirty="0" smtClean="0">
                <a:latin typeface="+mj-lt"/>
                <a:cs typeface="Courier New" pitchFamily="49" charset="0"/>
              </a:rPr>
              <a:t> 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input[i]</a:t>
            </a:r>
          </a:p>
          <a:p>
            <a:pPr marL="1257300" lvl="2" indent="-457200"/>
            <a:endParaRPr lang="en-US" sz="1000" dirty="0" smtClean="0"/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combine results by actually building a binary tree with all the range-sums</a:t>
            </a:r>
          </a:p>
          <a:p>
            <a:pPr marL="857250" lvl="1" indent="-457200"/>
            <a:r>
              <a:rPr lang="en-US" dirty="0" smtClean="0"/>
              <a:t>Tree built bottom-up in parallel</a:t>
            </a:r>
          </a:p>
          <a:p>
            <a:pPr marL="857250" lvl="1" indent="-457200"/>
            <a:r>
              <a:rPr lang="en-US" dirty="0" smtClean="0"/>
              <a:t>Could be more clever with an array like with heaps</a:t>
            </a:r>
            <a:endParaRPr lang="en-US" sz="1000" dirty="0" smtClean="0"/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Down: Pass down a value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Root given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857250" lvl="1" indent="-457200"/>
            <a:r>
              <a:rPr lang="en-US" dirty="0" smtClean="0"/>
              <a:t>Node takes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value and</a:t>
            </a:r>
          </a:p>
          <a:p>
            <a:pPr marL="1257300" lvl="2" indent="-457200"/>
            <a:r>
              <a:rPr lang="en-US" dirty="0" smtClean="0"/>
              <a:t>Passes its left child the same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257300" lvl="2" indent="-457200"/>
            <a:r>
              <a:rPr lang="en-US" dirty="0" smtClean="0"/>
              <a:t>Passes its right child its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/>
              <a:t> plus its left child’s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 (as stored in part 1)</a:t>
            </a:r>
          </a:p>
          <a:p>
            <a:pPr marL="857250" lvl="1" indent="-457200"/>
            <a:r>
              <a:rPr lang="en-US" dirty="0" smtClean="0"/>
              <a:t>At the leaf for array position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fromLeft+input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257300" lvl="2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This is an easy fork-join computation: traverse the tree built in step 1 and produce no result </a:t>
            </a:r>
            <a:endParaRPr lang="en-US" dirty="0"/>
          </a:p>
          <a:p>
            <a:pPr lvl="1"/>
            <a:r>
              <a:rPr lang="en-US" dirty="0" smtClean="0"/>
              <a:t>Leaves assign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output</a:t>
            </a:r>
            <a:endParaRPr lang="en-US" dirty="0" smtClean="0"/>
          </a:p>
          <a:p>
            <a:pPr lvl="1"/>
            <a:r>
              <a:rPr lang="en-US" dirty="0" smtClean="0"/>
              <a:t>Invariant: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fromLeft</a:t>
            </a:r>
            <a:r>
              <a:rPr lang="en-US" dirty="0" smtClean="0">
                <a:solidFill>
                  <a:schemeClr val="accent2"/>
                </a:solidFill>
              </a:rPr>
              <a:t> is sum of elements left of the node’s range</a:t>
            </a:r>
          </a:p>
          <a:p>
            <a:pPr marL="457200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Analysis: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work,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span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4038600" cy="457200"/>
          </a:xfrm>
        </p:spPr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2012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37388</TotalTime>
  <Words>2254</Words>
  <Application>Microsoft Office PowerPoint</Application>
  <PresentationFormat>On-screen Show (4:3)</PresentationFormat>
  <Paragraphs>653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dan_design_template</vt:lpstr>
      <vt:lpstr>CSE332: Data Abstractions  Lecture 20: Parallel Prefix, Pack, and Sorting</vt:lpstr>
      <vt:lpstr>Outline</vt:lpstr>
      <vt:lpstr>The prefix-sum problem</vt:lpstr>
      <vt:lpstr>Parallel prefix-sum</vt:lpstr>
      <vt:lpstr>Local bragging</vt:lpstr>
      <vt:lpstr>Example</vt:lpstr>
      <vt:lpstr>Example</vt:lpstr>
      <vt:lpstr>The algorithm, part 1</vt:lpstr>
      <vt:lpstr>The algorithm, part 2</vt:lpstr>
      <vt:lpstr>Sequential cut-off</vt:lpstr>
      <vt:lpstr>Parallel prefix, generalized</vt:lpstr>
      <vt:lpstr>Pack</vt:lpstr>
      <vt:lpstr>Parallel prefix to the rescue</vt:lpstr>
      <vt:lpstr>Pack comments</vt:lpstr>
      <vt:lpstr>Quicksort review</vt:lpstr>
      <vt:lpstr>Quicksort</vt:lpstr>
      <vt:lpstr>Doing better</vt:lpstr>
      <vt:lpstr>Parallel partition (not in place)</vt:lpstr>
      <vt:lpstr>Example</vt:lpstr>
      <vt:lpstr>Now mergesort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Parallelizing the merge</vt:lpstr>
      <vt:lpstr>The Recursion</vt:lpstr>
      <vt:lpstr>Analysis</vt:lpstr>
      <vt:lpstr>Analysis continued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1613</cp:revision>
  <dcterms:created xsi:type="dcterms:W3CDTF">2009-03-13T20:43:19Z</dcterms:created>
  <dcterms:modified xsi:type="dcterms:W3CDTF">2012-05-10T15:08:23Z</dcterms:modified>
</cp:coreProperties>
</file>