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371" r:id="rId3"/>
    <p:sldId id="369" r:id="rId4"/>
    <p:sldId id="362" r:id="rId5"/>
    <p:sldId id="363" r:id="rId6"/>
    <p:sldId id="364" r:id="rId7"/>
    <p:sldId id="365" r:id="rId8"/>
    <p:sldId id="366" r:id="rId9"/>
    <p:sldId id="367" r:id="rId10"/>
    <p:sldId id="368" r:id="rId11"/>
    <p:sldId id="370" r:id="rId12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1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417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509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524000"/>
          </a:xfrm>
        </p:spPr>
        <p:txBody>
          <a:bodyPr/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smtClean="0"/>
              <a:t>Lecture 24.5</a:t>
            </a:r>
            <a:r>
              <a:rPr lang="en-US" sz="3200" i="0" dirty="0" smtClean="0"/>
              <a:t>: Interlude on Intractability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2012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Satisfiability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7772400" cy="3048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Input: a logic formula of size </a:t>
            </a:r>
            <a:r>
              <a:rPr lang="en-US" b="1" dirty="0" smtClean="0"/>
              <a:t>m</a:t>
            </a:r>
            <a:r>
              <a:rPr lang="en-US" dirty="0" smtClean="0"/>
              <a:t> containing </a:t>
            </a:r>
            <a:r>
              <a:rPr lang="en-US" b="1" dirty="0" smtClean="0"/>
              <a:t>n</a:t>
            </a:r>
            <a:r>
              <a:rPr lang="en-US" dirty="0" smtClean="0"/>
              <a:t> variables</a:t>
            </a:r>
          </a:p>
          <a:p>
            <a:pPr>
              <a:buNone/>
            </a:pPr>
            <a:r>
              <a:rPr lang="en-US" dirty="0" smtClean="0"/>
              <a:t>Output: An assignment of Boolean values to the variables in the formula such that the formula is true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m</a:t>
            </a:r>
            <a:r>
              <a:rPr lang="en-US" dirty="0" smtClean="0"/>
              <a:t>*</a:t>
            </a:r>
            <a:r>
              <a:rPr lang="en-US" i="1" dirty="0" smtClean="0"/>
              <a:t>2</a:t>
            </a:r>
            <a:r>
              <a:rPr lang="en-US" sz="2400" b="1" baseline="30000" dirty="0" smtClean="0"/>
              <a:t>n</a:t>
            </a:r>
            <a:r>
              <a:rPr lang="en-US" dirty="0" smtClean="0"/>
              <a:t>) algorithm: Try every variable assignment</a:t>
            </a:r>
          </a:p>
          <a:p>
            <a:pPr>
              <a:buNone/>
            </a:pPr>
            <a:r>
              <a:rPr lang="en-US" dirty="0" smtClean="0"/>
              <a:t>O(</a:t>
            </a:r>
            <a:r>
              <a:rPr lang="en-US" b="1" dirty="0" err="1" smtClean="0"/>
              <a:t>m</a:t>
            </a:r>
            <a:r>
              <a:rPr lang="en-US" sz="2400" b="1" baseline="30000" dirty="0" err="1" smtClean="0"/>
              <a:t>k</a:t>
            </a:r>
            <a:r>
              <a:rPr lang="en-US" b="1" dirty="0" err="1" smtClean="0"/>
              <a:t>n</a:t>
            </a:r>
            <a:r>
              <a:rPr lang="en-US" sz="2400" b="1" baseline="30000" dirty="0" err="1" smtClean="0"/>
              <a:t>k</a:t>
            </a:r>
            <a:r>
              <a:rPr lang="en-US" dirty="0" smtClean="0"/>
              <a:t>) algorithm: Unknown, probably does not exist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828800"/>
            <a:ext cx="62484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290925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So… what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problem, how can you:</a:t>
            </a:r>
          </a:p>
          <a:p>
            <a:pPr lvl="1"/>
            <a:r>
              <a:rPr lang="en-US" dirty="0" smtClean="0"/>
              <a:t>Find an efficient solution…</a:t>
            </a:r>
          </a:p>
          <a:p>
            <a:pPr lvl="1"/>
            <a:r>
              <a:rPr lang="en-US" dirty="0" smtClean="0"/>
              <a:t>… or prove that one (probably) does not exist?</a:t>
            </a:r>
          </a:p>
          <a:p>
            <a:pPr lvl="1"/>
            <a:endParaRPr lang="en-US" dirty="0"/>
          </a:p>
          <a:p>
            <a:r>
              <a:rPr lang="en-US" dirty="0" smtClean="0"/>
              <a:t>See CSE312, CSE421, CSE431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37330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No, the material in lecture 24.5 (this one) won’t be on the final</a:t>
            </a:r>
          </a:p>
          <a:p>
            <a:pPr lvl="1"/>
            <a:r>
              <a:rPr lang="en-US" dirty="0" smtClean="0"/>
              <a:t>But it’s still an important high-level idea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7572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Intractable Graph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r>
              <a:rPr lang="en-US" dirty="0" smtClean="0"/>
              <a:t>Graph problems we studied all had efficient solutions (</a:t>
            </a:r>
            <a:r>
              <a:rPr lang="en-US" i="1" dirty="0" smtClean="0"/>
              <a:t>roughly</a:t>
            </a:r>
            <a:r>
              <a:rPr lang="en-US" dirty="0" smtClean="0"/>
              <a:t> </a:t>
            </a:r>
            <a:r>
              <a:rPr lang="en-US" i="1" dirty="0"/>
              <a:t>O</a:t>
            </a:r>
            <a:r>
              <a:rPr lang="en-US" dirty="0"/>
              <a:t>(|V|</a:t>
            </a:r>
            <a:r>
              <a:rPr lang="en-US" baseline="30000" dirty="0"/>
              <a:t>2</a:t>
            </a:r>
            <a:r>
              <a:rPr lang="en-US" dirty="0" smtClean="0"/>
              <a:t>) </a:t>
            </a:r>
            <a:r>
              <a:rPr lang="en-US" dirty="0" smtClean="0"/>
              <a:t>or </a:t>
            </a:r>
            <a:r>
              <a:rPr lang="en-US" dirty="0" smtClean="0"/>
              <a:t>better)</a:t>
            </a:r>
          </a:p>
          <a:p>
            <a:pPr lvl="1"/>
            <a:r>
              <a:rPr lang="en-US" dirty="0" smtClean="0"/>
              <a:t>Topological sort</a:t>
            </a:r>
          </a:p>
          <a:p>
            <a:pPr lvl="1"/>
            <a:r>
              <a:rPr lang="en-US" dirty="0" smtClean="0"/>
              <a:t>Traversals/connectedness</a:t>
            </a:r>
          </a:p>
          <a:p>
            <a:pPr lvl="1"/>
            <a:r>
              <a:rPr lang="en-US" dirty="0" smtClean="0"/>
              <a:t>Shortest paths</a:t>
            </a:r>
          </a:p>
          <a:p>
            <a:pPr lvl="1"/>
            <a:r>
              <a:rPr lang="en-US" dirty="0" smtClean="0"/>
              <a:t>Minimum Spanning Tree</a:t>
            </a:r>
          </a:p>
          <a:p>
            <a:pPr lvl="1"/>
            <a:endParaRPr lang="en-US" sz="1000" dirty="0"/>
          </a:p>
          <a:p>
            <a:r>
              <a:rPr lang="en-US" dirty="0" smtClean="0"/>
              <a:t>But there are plenty of </a:t>
            </a:r>
            <a:r>
              <a:rPr lang="en-US" i="1" dirty="0" smtClean="0"/>
              <a:t>intractable</a:t>
            </a:r>
            <a:r>
              <a:rPr lang="en-US" dirty="0" smtClean="0"/>
              <a:t> graph problems</a:t>
            </a:r>
          </a:p>
          <a:p>
            <a:pPr lvl="1"/>
            <a:r>
              <a:rPr lang="en-US" dirty="0" smtClean="0"/>
              <a:t>Worst-case exponential in some aspect of the </a:t>
            </a:r>
            <a:r>
              <a:rPr lang="en-US" dirty="0" smtClean="0"/>
              <a:t>problem as far as we know</a:t>
            </a:r>
            <a:endParaRPr lang="en-US" dirty="0" smtClean="0"/>
          </a:p>
          <a:p>
            <a:pPr lvl="1"/>
            <a:r>
              <a:rPr lang="en-US" dirty="0"/>
              <a:t>Topic studied in CSE312 and CSE421, but </a:t>
            </a:r>
            <a:r>
              <a:rPr lang="en-US" dirty="0" smtClean="0"/>
              <a:t>do not </a:t>
            </a:r>
            <a:r>
              <a:rPr lang="en-US" dirty="0"/>
              <a:t>want to give false impression that there is always an efficient solution to </a:t>
            </a:r>
            <a:r>
              <a:rPr lang="en-US" dirty="0" smtClean="0"/>
              <a:t>everything</a:t>
            </a:r>
          </a:p>
          <a:p>
            <a:pPr lvl="1"/>
            <a:r>
              <a:rPr lang="en-US" dirty="0" smtClean="0"/>
              <a:t>Common instances or approximate solutions can be better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828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Vertex Cover: Optimal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7772400" cy="3581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Input: A graph 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Output: A minimum size subset </a:t>
            </a:r>
            <a:r>
              <a:rPr lang="en-US" b="1" dirty="0" smtClean="0"/>
              <a:t>S</a:t>
            </a:r>
            <a:r>
              <a:rPr lang="en-US" dirty="0" smtClean="0"/>
              <a:t> of </a:t>
            </a:r>
            <a:r>
              <a:rPr lang="en-US" b="1" dirty="0" smtClean="0"/>
              <a:t>V</a:t>
            </a:r>
            <a:r>
              <a:rPr lang="en-US" dirty="0" smtClean="0"/>
              <a:t> such that </a:t>
            </a:r>
          </a:p>
          <a:p>
            <a:pPr>
              <a:buNone/>
            </a:pPr>
            <a:r>
              <a:rPr lang="en-US" dirty="0" smtClean="0"/>
              <a:t>	        for every edge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err="1" smtClean="0"/>
              <a:t>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) in </a:t>
            </a:r>
            <a:r>
              <a:rPr lang="en-US" b="1" dirty="0" smtClean="0"/>
              <a:t>E</a:t>
            </a:r>
            <a:r>
              <a:rPr lang="en-US" dirty="0" smtClean="0"/>
              <a:t>, at least one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is in </a:t>
            </a:r>
            <a:r>
              <a:rPr lang="en-US" b="1" dirty="0" smtClean="0"/>
              <a:t>S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2</a:t>
            </a:r>
            <a:r>
              <a:rPr lang="en-US" sz="2400" b="1" baseline="30000" dirty="0" smtClean="0"/>
              <a:t>|V|</a:t>
            </a:r>
            <a:r>
              <a:rPr lang="en-US" dirty="0" smtClean="0"/>
              <a:t>) algorithm: Try every subset of vertices; pick smallest one</a:t>
            </a:r>
          </a:p>
          <a:p>
            <a:pPr>
              <a:buNone/>
            </a:pPr>
            <a:r>
              <a:rPr lang="en-US" dirty="0" smtClean="0"/>
              <a:t>O(</a:t>
            </a:r>
            <a:r>
              <a:rPr lang="en-US" b="1" i="1" dirty="0" smtClean="0"/>
              <a:t>|</a:t>
            </a:r>
            <a:r>
              <a:rPr lang="en-US" b="1" dirty="0" err="1" smtClean="0"/>
              <a:t>V</a:t>
            </a:r>
            <a:r>
              <a:rPr lang="en-US" b="1" i="1" dirty="0" err="1" smtClean="0"/>
              <a:t>|</a:t>
            </a:r>
            <a:r>
              <a:rPr lang="en-US" sz="2400" b="1" baseline="30000" dirty="0" err="1" smtClean="0"/>
              <a:t>k</a:t>
            </a:r>
            <a:r>
              <a:rPr lang="en-US" dirty="0" smtClean="0"/>
              <a:t>) algorithm: Unknown, probably does not exist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5410200" y="838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5105400" y="2209800"/>
            <a:ext cx="304800" cy="304800"/>
          </a:xfrm>
          <a:prstGeom prst="rect">
            <a:avLst/>
          </a:prstGeom>
          <a:solidFill>
            <a:srgbClr val="C0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6705600" y="2667000"/>
            <a:ext cx="304800" cy="304800"/>
          </a:xfrm>
          <a:prstGeom prst="rect">
            <a:avLst/>
          </a:prstGeom>
          <a:solidFill>
            <a:srgbClr val="C0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auto">
          <a:xfrm>
            <a:off x="8077200" y="2209800"/>
            <a:ext cx="304800" cy="304800"/>
          </a:xfrm>
          <a:prstGeom prst="rect">
            <a:avLst/>
          </a:prstGeom>
          <a:solidFill>
            <a:srgbClr val="C0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auto">
          <a:xfrm>
            <a:off x="6858000" y="533400"/>
            <a:ext cx="304800" cy="304800"/>
          </a:xfrm>
          <a:prstGeom prst="rect">
            <a:avLst/>
          </a:prstGeom>
          <a:solidFill>
            <a:srgbClr val="C0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6705600" y="1524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26"/>
          <p:cNvSpPr>
            <a:spLocks noChangeArrowheads="1"/>
          </p:cNvSpPr>
          <p:nvPr/>
        </p:nvSpPr>
        <p:spPr bwMode="auto">
          <a:xfrm>
            <a:off x="8305800" y="1066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27"/>
          <p:cNvSpPr>
            <a:spLocks noChangeShapeType="1"/>
          </p:cNvSpPr>
          <p:nvPr/>
        </p:nvSpPr>
        <p:spPr bwMode="auto">
          <a:xfrm flipV="1">
            <a:off x="5715000" y="684213"/>
            <a:ext cx="1143000" cy="30638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28"/>
          <p:cNvSpPr>
            <a:spLocks noChangeShapeType="1"/>
          </p:cNvSpPr>
          <p:nvPr/>
        </p:nvSpPr>
        <p:spPr bwMode="auto">
          <a:xfrm flipH="1">
            <a:off x="6858000" y="838200"/>
            <a:ext cx="152400" cy="685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29"/>
          <p:cNvSpPr>
            <a:spLocks noChangeShapeType="1"/>
          </p:cNvSpPr>
          <p:nvPr/>
        </p:nvSpPr>
        <p:spPr bwMode="auto">
          <a:xfrm>
            <a:off x="7162800" y="685800"/>
            <a:ext cx="1143000" cy="533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30"/>
          <p:cNvSpPr>
            <a:spLocks noChangeShapeType="1"/>
          </p:cNvSpPr>
          <p:nvPr/>
        </p:nvSpPr>
        <p:spPr bwMode="auto">
          <a:xfrm>
            <a:off x="7010400" y="16764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31"/>
          <p:cNvSpPr>
            <a:spLocks noChangeShapeType="1"/>
          </p:cNvSpPr>
          <p:nvPr/>
        </p:nvSpPr>
        <p:spPr bwMode="auto">
          <a:xfrm flipH="1">
            <a:off x="8305800" y="13716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32"/>
          <p:cNvSpPr>
            <a:spLocks noChangeShapeType="1"/>
          </p:cNvSpPr>
          <p:nvPr/>
        </p:nvSpPr>
        <p:spPr bwMode="auto">
          <a:xfrm>
            <a:off x="6858000" y="1828800"/>
            <a:ext cx="0" cy="838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33"/>
          <p:cNvSpPr>
            <a:spLocks noChangeShapeType="1"/>
          </p:cNvSpPr>
          <p:nvPr/>
        </p:nvSpPr>
        <p:spPr bwMode="auto">
          <a:xfrm flipV="1">
            <a:off x="7010400" y="2438400"/>
            <a:ext cx="1066800" cy="3810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34"/>
          <p:cNvSpPr>
            <a:spLocks noChangeShapeType="1"/>
          </p:cNvSpPr>
          <p:nvPr/>
        </p:nvSpPr>
        <p:spPr bwMode="auto">
          <a:xfrm>
            <a:off x="5410200" y="2362200"/>
            <a:ext cx="1295400" cy="457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35"/>
          <p:cNvSpPr>
            <a:spLocks noChangeShapeType="1"/>
          </p:cNvSpPr>
          <p:nvPr/>
        </p:nvSpPr>
        <p:spPr bwMode="auto">
          <a:xfrm flipH="1">
            <a:off x="5257800" y="11430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36"/>
          <p:cNvSpPr>
            <a:spLocks noChangeShapeType="1"/>
          </p:cNvSpPr>
          <p:nvPr/>
        </p:nvSpPr>
        <p:spPr bwMode="auto">
          <a:xfrm>
            <a:off x="5715000" y="11430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6630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5029200" cy="1524000"/>
          </a:xfrm>
        </p:spPr>
        <p:txBody>
          <a:bodyPr/>
          <a:lstStyle/>
          <a:p>
            <a:r>
              <a:rPr lang="en-US" dirty="0" smtClean="0"/>
              <a:t>Vertex Cover: </a:t>
            </a:r>
            <a:br>
              <a:rPr lang="en-US" dirty="0" smtClean="0"/>
            </a:br>
            <a:r>
              <a:rPr lang="en-US" dirty="0" smtClean="0"/>
              <a:t>Decision Problem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2667000"/>
            <a:ext cx="7772400" cy="3581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Input: A graph 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</a:t>
            </a:r>
            <a:r>
              <a:rPr lang="en-US" dirty="0" smtClean="0"/>
              <a:t>) </a:t>
            </a:r>
            <a:r>
              <a:rPr lang="en-US" dirty="0" smtClean="0">
                <a:solidFill>
                  <a:schemeClr val="accent2"/>
                </a:solidFill>
              </a:rPr>
              <a:t>and a number </a:t>
            </a:r>
            <a:r>
              <a:rPr lang="en-US" b="1" dirty="0" smtClean="0">
                <a:solidFill>
                  <a:schemeClr val="accent2"/>
                </a:solidFill>
              </a:rPr>
              <a:t>m</a:t>
            </a:r>
          </a:p>
          <a:p>
            <a:pPr>
              <a:buNone/>
            </a:pPr>
            <a:r>
              <a:rPr lang="en-US" dirty="0" smtClean="0"/>
              <a:t>Output: A subset </a:t>
            </a:r>
            <a:r>
              <a:rPr lang="en-US" b="1" dirty="0" smtClean="0"/>
              <a:t>S</a:t>
            </a:r>
            <a:r>
              <a:rPr lang="en-US" dirty="0" smtClean="0"/>
              <a:t> of </a:t>
            </a:r>
            <a:r>
              <a:rPr lang="en-US" b="1" dirty="0" smtClean="0"/>
              <a:t>V</a:t>
            </a:r>
            <a:r>
              <a:rPr lang="en-US" dirty="0" smtClean="0"/>
              <a:t> such that for every edge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err="1" smtClean="0"/>
              <a:t>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) in </a:t>
            </a:r>
            <a:r>
              <a:rPr lang="en-US" b="1" dirty="0" smtClean="0"/>
              <a:t>E</a:t>
            </a:r>
            <a:r>
              <a:rPr lang="en-US" dirty="0" smtClean="0"/>
              <a:t>, at least one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is in </a:t>
            </a:r>
            <a:r>
              <a:rPr lang="en-US" b="1" dirty="0" smtClean="0"/>
              <a:t>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and </a:t>
            </a:r>
            <a:r>
              <a:rPr lang="en-US" b="1" dirty="0" smtClean="0">
                <a:solidFill>
                  <a:schemeClr val="accent2"/>
                </a:solidFill>
              </a:rPr>
              <a:t>|S|=m </a:t>
            </a:r>
            <a:r>
              <a:rPr lang="en-US" dirty="0" smtClean="0">
                <a:solidFill>
                  <a:schemeClr val="accent2"/>
                </a:solidFill>
              </a:rPr>
              <a:t>(if such an </a:t>
            </a:r>
            <a:r>
              <a:rPr lang="en-US" b="1" dirty="0" smtClean="0">
                <a:solidFill>
                  <a:schemeClr val="accent2"/>
                </a:solidFill>
              </a:rPr>
              <a:t>S</a:t>
            </a:r>
            <a:r>
              <a:rPr lang="en-US" dirty="0" smtClean="0">
                <a:solidFill>
                  <a:schemeClr val="accent2"/>
                </a:solidFill>
              </a:rPr>
              <a:t> exists)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2</a:t>
            </a:r>
            <a:r>
              <a:rPr lang="en-US" sz="2400" b="1" baseline="30000" dirty="0" smtClean="0"/>
              <a:t>m</a:t>
            </a:r>
            <a:r>
              <a:rPr lang="en-US" dirty="0" smtClean="0"/>
              <a:t>) algorithm: Try every subset of vertices of size </a:t>
            </a:r>
            <a:r>
              <a:rPr lang="en-US" b="1" dirty="0" smtClean="0"/>
              <a:t>m</a:t>
            </a:r>
          </a:p>
          <a:p>
            <a:pPr>
              <a:buNone/>
            </a:pPr>
            <a:r>
              <a:rPr lang="en-US" dirty="0" smtClean="0"/>
              <a:t>O(</a:t>
            </a:r>
            <a:r>
              <a:rPr lang="en-US" i="1" dirty="0" err="1" smtClean="0"/>
              <a:t>m</a:t>
            </a:r>
            <a:r>
              <a:rPr lang="en-US" sz="2400" b="1" baseline="30000" dirty="0" err="1" smtClean="0"/>
              <a:t>k</a:t>
            </a:r>
            <a:r>
              <a:rPr lang="en-US" dirty="0" smtClean="0"/>
              <a:t>) algorithm: Unknown, probably does not exist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Good enough: Binary search on </a:t>
            </a:r>
            <a:r>
              <a:rPr lang="en-US" b="1" dirty="0" smtClean="0"/>
              <a:t>m</a:t>
            </a:r>
            <a:r>
              <a:rPr lang="en-US" dirty="0" smtClean="0"/>
              <a:t> can solve the original problem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Easy to </a:t>
            </a:r>
            <a:r>
              <a:rPr lang="en-US" i="1" dirty="0" smtClean="0"/>
              <a:t>verify</a:t>
            </a:r>
            <a:r>
              <a:rPr lang="en-US" dirty="0" smtClean="0"/>
              <a:t> </a:t>
            </a:r>
            <a:r>
              <a:rPr lang="en-US" dirty="0"/>
              <a:t>a solution: </a:t>
            </a:r>
            <a:r>
              <a:rPr lang="en-US" dirty="0" smtClean="0"/>
              <a:t>See </a:t>
            </a:r>
            <a:r>
              <a:rPr lang="en-US" dirty="0"/>
              <a:t>if </a:t>
            </a:r>
            <a:r>
              <a:rPr lang="en-US" b="1" dirty="0"/>
              <a:t>S</a:t>
            </a:r>
            <a:r>
              <a:rPr lang="en-US" dirty="0"/>
              <a:t> has size </a:t>
            </a:r>
            <a:r>
              <a:rPr lang="en-US" b="1" dirty="0"/>
              <a:t>m</a:t>
            </a:r>
            <a:r>
              <a:rPr lang="en-US" dirty="0"/>
              <a:t> and covers edges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5" name="Rectangle 20"/>
          <p:cNvSpPr>
            <a:spLocks noChangeArrowheads="1"/>
          </p:cNvSpPr>
          <p:nvPr/>
        </p:nvSpPr>
        <p:spPr bwMode="auto">
          <a:xfrm>
            <a:off x="5410200" y="76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5105400" y="2133600"/>
            <a:ext cx="304800" cy="304800"/>
          </a:xfrm>
          <a:prstGeom prst="rect">
            <a:avLst/>
          </a:prstGeom>
          <a:solidFill>
            <a:srgbClr val="C0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2"/>
          <p:cNvSpPr>
            <a:spLocks noChangeArrowheads="1"/>
          </p:cNvSpPr>
          <p:nvPr/>
        </p:nvSpPr>
        <p:spPr bwMode="auto">
          <a:xfrm>
            <a:off x="6705600" y="2590800"/>
            <a:ext cx="304800" cy="304800"/>
          </a:xfrm>
          <a:prstGeom prst="rect">
            <a:avLst/>
          </a:prstGeom>
          <a:solidFill>
            <a:srgbClr val="C0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3"/>
          <p:cNvSpPr>
            <a:spLocks noChangeArrowheads="1"/>
          </p:cNvSpPr>
          <p:nvPr/>
        </p:nvSpPr>
        <p:spPr bwMode="auto">
          <a:xfrm>
            <a:off x="8077200" y="2133600"/>
            <a:ext cx="304800" cy="304800"/>
          </a:xfrm>
          <a:prstGeom prst="rect">
            <a:avLst/>
          </a:prstGeom>
          <a:solidFill>
            <a:srgbClr val="C0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4"/>
          <p:cNvSpPr>
            <a:spLocks noChangeArrowheads="1"/>
          </p:cNvSpPr>
          <p:nvPr/>
        </p:nvSpPr>
        <p:spPr bwMode="auto">
          <a:xfrm>
            <a:off x="6858000" y="457200"/>
            <a:ext cx="304800" cy="304800"/>
          </a:xfrm>
          <a:prstGeom prst="rect">
            <a:avLst/>
          </a:prstGeom>
          <a:solidFill>
            <a:srgbClr val="C0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Rectangle 25"/>
          <p:cNvSpPr>
            <a:spLocks noChangeArrowheads="1"/>
          </p:cNvSpPr>
          <p:nvPr/>
        </p:nvSpPr>
        <p:spPr bwMode="auto">
          <a:xfrm>
            <a:off x="6705600" y="144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26"/>
          <p:cNvSpPr>
            <a:spLocks noChangeArrowheads="1"/>
          </p:cNvSpPr>
          <p:nvPr/>
        </p:nvSpPr>
        <p:spPr bwMode="auto">
          <a:xfrm>
            <a:off x="8305800" y="9906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27"/>
          <p:cNvSpPr>
            <a:spLocks noChangeShapeType="1"/>
          </p:cNvSpPr>
          <p:nvPr/>
        </p:nvSpPr>
        <p:spPr bwMode="auto">
          <a:xfrm flipV="1">
            <a:off x="5715000" y="608013"/>
            <a:ext cx="1143000" cy="30638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8"/>
          <p:cNvSpPr>
            <a:spLocks noChangeShapeType="1"/>
          </p:cNvSpPr>
          <p:nvPr/>
        </p:nvSpPr>
        <p:spPr bwMode="auto">
          <a:xfrm flipH="1">
            <a:off x="6858000" y="762000"/>
            <a:ext cx="152400" cy="685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29"/>
          <p:cNvSpPr>
            <a:spLocks noChangeShapeType="1"/>
          </p:cNvSpPr>
          <p:nvPr/>
        </p:nvSpPr>
        <p:spPr bwMode="auto">
          <a:xfrm>
            <a:off x="7162800" y="609600"/>
            <a:ext cx="1143000" cy="533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0"/>
          <p:cNvSpPr>
            <a:spLocks noChangeShapeType="1"/>
          </p:cNvSpPr>
          <p:nvPr/>
        </p:nvSpPr>
        <p:spPr bwMode="auto">
          <a:xfrm>
            <a:off x="7010400" y="16002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1"/>
          <p:cNvSpPr>
            <a:spLocks noChangeShapeType="1"/>
          </p:cNvSpPr>
          <p:nvPr/>
        </p:nvSpPr>
        <p:spPr bwMode="auto">
          <a:xfrm flipH="1">
            <a:off x="8305800" y="12954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2"/>
          <p:cNvSpPr>
            <a:spLocks noChangeShapeType="1"/>
          </p:cNvSpPr>
          <p:nvPr/>
        </p:nvSpPr>
        <p:spPr bwMode="auto">
          <a:xfrm>
            <a:off x="6858000" y="1752600"/>
            <a:ext cx="0" cy="838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3"/>
          <p:cNvSpPr>
            <a:spLocks noChangeShapeType="1"/>
          </p:cNvSpPr>
          <p:nvPr/>
        </p:nvSpPr>
        <p:spPr bwMode="auto">
          <a:xfrm flipV="1">
            <a:off x="7010400" y="2362200"/>
            <a:ext cx="1066800" cy="3810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4"/>
          <p:cNvSpPr>
            <a:spLocks noChangeShapeType="1"/>
          </p:cNvSpPr>
          <p:nvPr/>
        </p:nvSpPr>
        <p:spPr bwMode="auto">
          <a:xfrm>
            <a:off x="5410200" y="2286000"/>
            <a:ext cx="1295400" cy="4572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35"/>
          <p:cNvSpPr>
            <a:spLocks noChangeShapeType="1"/>
          </p:cNvSpPr>
          <p:nvPr/>
        </p:nvSpPr>
        <p:spPr bwMode="auto">
          <a:xfrm flipH="1">
            <a:off x="5257800" y="10668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36"/>
          <p:cNvSpPr>
            <a:spLocks noChangeShapeType="1"/>
          </p:cNvSpPr>
          <p:nvPr/>
        </p:nvSpPr>
        <p:spPr bwMode="auto">
          <a:xfrm>
            <a:off x="5715000" y="10668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11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Traveling Salesman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[Like vertex cover, usually interested in the optimal solution, but we can ask a yes/no question and rely on binary search for optimal]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Input: A complete directed graph 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</a:t>
            </a:r>
            <a:r>
              <a:rPr lang="en-US" dirty="0" smtClean="0"/>
              <a:t>) and a number </a:t>
            </a:r>
            <a:r>
              <a:rPr lang="en-US" b="1" dirty="0" smtClean="0"/>
              <a:t>m</a:t>
            </a:r>
          </a:p>
          <a:p>
            <a:pPr>
              <a:buNone/>
            </a:pPr>
            <a:r>
              <a:rPr lang="en-US" dirty="0" smtClean="0"/>
              <a:t>Output: A path that visits each vertex exactly once and has total cost &lt; </a:t>
            </a:r>
            <a:r>
              <a:rPr lang="en-US" b="1" dirty="0" smtClean="0"/>
              <a:t>m </a:t>
            </a:r>
            <a:r>
              <a:rPr lang="en-US" dirty="0" smtClean="0"/>
              <a:t>if one exists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i="1" dirty="0"/>
              <a:t>|</a:t>
            </a:r>
            <a:r>
              <a:rPr lang="en-US" b="1" dirty="0"/>
              <a:t>V</a:t>
            </a:r>
            <a:r>
              <a:rPr lang="en-US" b="1" i="1" dirty="0" smtClean="0"/>
              <a:t>|</a:t>
            </a:r>
            <a:r>
              <a:rPr lang="en-US" b="1" dirty="0" smtClean="0"/>
              <a:t>!</a:t>
            </a:r>
            <a:r>
              <a:rPr lang="en-US" dirty="0" smtClean="0"/>
              <a:t>) algorithm: Try every path, stop if find cheap enough one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Verifying a solution: Easy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764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Input: An undirected graph 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</a:t>
            </a:r>
            <a:r>
              <a:rPr lang="en-US" dirty="0" smtClean="0"/>
              <a:t>) and a number </a:t>
            </a:r>
            <a:r>
              <a:rPr lang="en-US" b="1" dirty="0" smtClean="0"/>
              <a:t>m</a:t>
            </a:r>
          </a:p>
          <a:p>
            <a:pPr>
              <a:buNone/>
            </a:pPr>
            <a:r>
              <a:rPr lang="en-US" dirty="0" smtClean="0"/>
              <a:t>Output: Is there a </a:t>
            </a:r>
            <a:r>
              <a:rPr lang="en-US" i="1" dirty="0" err="1" smtClean="0"/>
              <a:t>subgraph</a:t>
            </a:r>
            <a:r>
              <a:rPr lang="en-US" dirty="0" smtClean="0"/>
              <a:t> of </a:t>
            </a:r>
            <a:r>
              <a:rPr lang="en-US" b="1" dirty="0" smtClean="0"/>
              <a:t>m</a:t>
            </a:r>
            <a:r>
              <a:rPr lang="en-US" dirty="0" smtClean="0"/>
              <a:t> nodes such that every edge in the </a:t>
            </a:r>
            <a:r>
              <a:rPr lang="en-US" dirty="0" err="1" smtClean="0"/>
              <a:t>subgraph</a:t>
            </a:r>
            <a:r>
              <a:rPr lang="en-US" dirty="0" smtClean="0"/>
              <a:t> is present?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Naïve algorithm: Try all subsets of </a:t>
            </a:r>
            <a:r>
              <a:rPr lang="en-US" b="1" dirty="0" smtClean="0"/>
              <a:t>m</a:t>
            </a:r>
            <a:r>
              <a:rPr lang="en-US" dirty="0" smtClean="0"/>
              <a:t> nodes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Verifying a solution: Easy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45987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Just Graph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problem studied in CSE332 has an efficient solution</a:t>
            </a:r>
          </a:p>
          <a:p>
            <a:pPr lvl="1"/>
            <a:r>
              <a:rPr lang="en-US" dirty="0" smtClean="0"/>
              <a:t>Correct cause and effect: </a:t>
            </a:r>
            <a:r>
              <a:rPr lang="en-US" i="1" dirty="0" smtClean="0"/>
              <a:t>Chose</a:t>
            </a:r>
            <a:r>
              <a:rPr lang="en-US" dirty="0" smtClean="0"/>
              <a:t> to study problems for which we know efficient solutions!</a:t>
            </a:r>
          </a:p>
          <a:p>
            <a:pPr lvl="1"/>
            <a:endParaRPr lang="en-US" dirty="0"/>
          </a:p>
          <a:p>
            <a:r>
              <a:rPr lang="en-US" dirty="0" smtClean="0"/>
              <a:t>There are plenty of intractable problems…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4846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Subset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19400"/>
            <a:ext cx="7772400" cy="3048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Input: An </a:t>
            </a:r>
            <a:r>
              <a:rPr lang="en-US" i="1" dirty="0" smtClean="0"/>
              <a:t>array</a:t>
            </a:r>
            <a:r>
              <a:rPr lang="en-US" dirty="0" smtClean="0"/>
              <a:t> of </a:t>
            </a:r>
            <a:r>
              <a:rPr lang="en-US" i="1" dirty="0" smtClean="0"/>
              <a:t>n</a:t>
            </a:r>
            <a:r>
              <a:rPr lang="en-US" dirty="0" smtClean="0"/>
              <a:t> numbers and a target-sum </a:t>
            </a:r>
            <a:r>
              <a:rPr lang="en-US" i="1" dirty="0" smtClean="0"/>
              <a:t>sum</a:t>
            </a:r>
          </a:p>
          <a:p>
            <a:pPr>
              <a:buNone/>
            </a:pPr>
            <a:r>
              <a:rPr lang="en-US" dirty="0" smtClean="0"/>
              <a:t>Output: A subset of the numbers that add up to </a:t>
            </a:r>
            <a:r>
              <a:rPr lang="en-US" i="1" dirty="0" smtClean="0"/>
              <a:t>sum </a:t>
            </a:r>
            <a:r>
              <a:rPr lang="en-US" dirty="0" smtClean="0"/>
              <a:t>if one exists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2</a:t>
            </a:r>
            <a:r>
              <a:rPr lang="en-US" sz="2400" b="1" baseline="30000" dirty="0" smtClean="0"/>
              <a:t>n</a:t>
            </a:r>
            <a:r>
              <a:rPr lang="en-US" dirty="0" smtClean="0"/>
              <a:t>) algorithm: Try every subset of array</a:t>
            </a:r>
          </a:p>
          <a:p>
            <a:pPr>
              <a:buNone/>
            </a:pPr>
            <a:r>
              <a:rPr lang="en-US" dirty="0" smtClean="0"/>
              <a:t>O(</a:t>
            </a:r>
            <a:r>
              <a:rPr lang="en-US" i="1" dirty="0" err="1" smtClean="0"/>
              <a:t>n</a:t>
            </a:r>
            <a:r>
              <a:rPr lang="en-US" sz="2400" b="1" baseline="30000" dirty="0" err="1" smtClean="0"/>
              <a:t>k</a:t>
            </a:r>
            <a:r>
              <a:rPr lang="en-US" dirty="0" smtClean="0"/>
              <a:t>) algorithm: Unknown, probably does not exist</a:t>
            </a:r>
          </a:p>
          <a:p>
            <a:pPr>
              <a:buNone/>
            </a:pPr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25505" y="1828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658905" y="1828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192305" y="1828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725705" y="1828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259105" y="1828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792505" y="1828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325905" y="1828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859305" y="1828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392705" y="1828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926105" y="1828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01705" y="18288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35105" y="18288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  <a:latin typeface="+mn-lt"/>
              </a:rPr>
              <a:t>17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44705" y="1828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878105" y="1828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  <a:latin typeface="+mn-lt"/>
              </a:rPr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388971" y="1828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  <a:latin typeface="+mn-lt"/>
              </a:rPr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22371" y="1828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  <a:latin typeface="+mn-lt"/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02105" y="1828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6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89171" y="1828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  <a:latin typeface="+mn-lt"/>
              </a:rPr>
              <a:t>7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45105" y="1828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6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02305" y="18288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17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840505" y="1809690"/>
            <a:ext cx="6270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119F33"/>
                </a:solidFill>
                <a:latin typeface="+mn-lt"/>
              </a:rPr>
              <a:t>31?</a:t>
            </a:r>
          </a:p>
        </p:txBody>
      </p:sp>
    </p:spTree>
    <p:extLst>
      <p:ext uri="{BB962C8B-B14F-4D97-AF65-F5344CB8AC3E}">
        <p14:creationId xmlns:p14="http://schemas.microsoft.com/office/powerpoint/2010/main" val="147416125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58664</TotalTime>
  <Words>623</Words>
  <Application>Microsoft Office PowerPoint</Application>
  <PresentationFormat>On-screen Show (4:3)</PresentationFormat>
  <Paragraphs>137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dan_design_template</vt:lpstr>
      <vt:lpstr>CSE332: Data Abstractions  Lecture 24.5: Interlude on Intractability</vt:lpstr>
      <vt:lpstr>PowerPoint Presentation</vt:lpstr>
      <vt:lpstr>Intractable Graph Problems</vt:lpstr>
      <vt:lpstr>Vertex Cover: Optimal</vt:lpstr>
      <vt:lpstr>Vertex Cover:  Decision Problem</vt:lpstr>
      <vt:lpstr>Traveling Salesman</vt:lpstr>
      <vt:lpstr>Clique</vt:lpstr>
      <vt:lpstr>Not Just Graph Problems</vt:lpstr>
      <vt:lpstr>Subset Sum</vt:lpstr>
      <vt:lpstr>Satisfiability</vt:lpstr>
      <vt:lpstr>So… what to do?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2284</cp:revision>
  <dcterms:created xsi:type="dcterms:W3CDTF">2009-03-13T20:43:19Z</dcterms:created>
  <dcterms:modified xsi:type="dcterms:W3CDTF">2012-05-29T17:16:36Z</dcterms:modified>
</cp:coreProperties>
</file>