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256" r:id="rId2"/>
    <p:sldId id="341" r:id="rId3"/>
    <p:sldId id="324" r:id="rId4"/>
    <p:sldId id="340" r:id="rId5"/>
    <p:sldId id="323" r:id="rId6"/>
    <p:sldId id="325" r:id="rId7"/>
    <p:sldId id="326" r:id="rId8"/>
    <p:sldId id="342" r:id="rId9"/>
    <p:sldId id="344" r:id="rId10"/>
    <p:sldId id="345" r:id="rId11"/>
    <p:sldId id="346" r:id="rId12"/>
    <p:sldId id="347" r:id="rId13"/>
    <p:sldId id="348" r:id="rId14"/>
    <p:sldId id="349" r:id="rId15"/>
    <p:sldId id="350" r:id="rId16"/>
    <p:sldId id="351" r:id="rId17"/>
    <p:sldId id="352" r:id="rId18"/>
    <p:sldId id="328" r:id="rId19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9F33"/>
    <a:srgbClr val="FFFF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4458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2875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524000"/>
          </a:xfrm>
        </p:spPr>
        <p:txBody>
          <a:bodyPr/>
          <a:lstStyle/>
          <a:p>
            <a:pPr algn="ctr"/>
            <a:r>
              <a:rPr lang="en-US" sz="3200" i="0" dirty="0" smtClean="0"/>
              <a:t>CSE332: Data Abstractions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</a:t>
            </a:r>
            <a:r>
              <a:rPr lang="en-US" sz="3200" i="0" dirty="0" smtClean="0"/>
              <a:t>26: </a:t>
            </a:r>
            <a:r>
              <a:rPr lang="en-US" sz="3200" i="0" dirty="0" smtClean="0"/>
              <a:t>Course </a:t>
            </a:r>
            <a:r>
              <a:rPr lang="en-US" sz="3200" i="0" dirty="0" smtClean="0"/>
              <a:t>Victory </a:t>
            </a:r>
            <a:r>
              <a:rPr lang="en-US" sz="3200" i="0" dirty="0" smtClean="0"/>
              <a:t>Lap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</a:t>
            </a:r>
            <a:r>
              <a:rPr lang="en-US" sz="2400" dirty="0" smtClean="0"/>
              <a:t>2012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332 is 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Deeply understand the basic structures used in all software</a:t>
            </a:r>
          </a:p>
          <a:p>
            <a:pPr lvl="1"/>
            <a:r>
              <a:rPr lang="en-US" dirty="0" smtClean="0"/>
              <a:t>Understand the data structures and their trade-offs</a:t>
            </a:r>
          </a:p>
          <a:p>
            <a:pPr lvl="1"/>
            <a:r>
              <a:rPr lang="en-US" dirty="0" smtClean="0"/>
              <a:t>Rigorously analyze the algorithms that use them (math!)</a:t>
            </a:r>
          </a:p>
          <a:p>
            <a:pPr lvl="1"/>
            <a:r>
              <a:rPr lang="en-US" dirty="0" smtClean="0"/>
              <a:t>Learn how to pick “the right thing for the job”</a:t>
            </a:r>
            <a:endParaRPr lang="en-US" sz="1000" dirty="0" smtClean="0"/>
          </a:p>
          <a:p>
            <a:endParaRPr lang="en-US" dirty="0" smtClean="0"/>
          </a:p>
          <a:p>
            <a:r>
              <a:rPr lang="en-US" dirty="0" smtClean="0"/>
              <a:t>Experience </a:t>
            </a:r>
            <a:r>
              <a:rPr lang="en-US" dirty="0"/>
              <a:t>the purposes and headaches of </a:t>
            </a:r>
            <a:r>
              <a:rPr lang="en-US" dirty="0" smtClean="0"/>
              <a:t>multithreading</a:t>
            </a:r>
          </a:p>
          <a:p>
            <a:endParaRPr lang="en-US" dirty="0"/>
          </a:p>
          <a:p>
            <a:r>
              <a:rPr lang="en-US" dirty="0" smtClean="0"/>
              <a:t>Practice design, analysis, and implementation</a:t>
            </a:r>
          </a:p>
          <a:p>
            <a:pPr lvl="1"/>
            <a:r>
              <a:rPr lang="en-US" dirty="0" smtClean="0"/>
              <a:t>The elegant interplay of “theory” and “engineering” at the core of computer science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9821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able to </a:t>
            </a:r>
            <a:r>
              <a:rPr lang="en-US" dirty="0" smtClean="0">
                <a:solidFill>
                  <a:schemeClr val="accent2"/>
                </a:solidFill>
              </a:rPr>
              <a:t>make good design choices</a:t>
            </a:r>
            <a:r>
              <a:rPr lang="en-US" dirty="0" smtClean="0"/>
              <a:t> as a developer, project manager, etc.</a:t>
            </a:r>
          </a:p>
          <a:p>
            <a:pPr lvl="1"/>
            <a:r>
              <a:rPr lang="en-US" dirty="0" smtClean="0"/>
              <a:t>Reason in terms of the general abstractions that come up in all non-trivial software (and many non-software) systems</a:t>
            </a:r>
          </a:p>
          <a:p>
            <a:r>
              <a:rPr lang="en-US" dirty="0" smtClean="0"/>
              <a:t>Be able to </a:t>
            </a:r>
            <a:r>
              <a:rPr lang="en-US" dirty="0" smtClean="0">
                <a:solidFill>
                  <a:schemeClr val="accent2"/>
                </a:solidFill>
              </a:rPr>
              <a:t>justify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2"/>
                </a:solidFill>
              </a:rPr>
              <a:t>communicate</a:t>
            </a:r>
            <a:r>
              <a:rPr lang="en-US" dirty="0" smtClean="0"/>
              <a:t> your design decisions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Dan’s take: </a:t>
            </a:r>
          </a:p>
          <a:p>
            <a:pPr>
              <a:buNone/>
            </a:pPr>
            <a:r>
              <a:rPr lang="en-US" dirty="0" smtClean="0"/>
              <a:t>	3 years from now this course will seem like it was a waste of your time because you can’t imagine not “just knowing” every main concept in it</a:t>
            </a:r>
          </a:p>
          <a:p>
            <a:pPr lvl="1"/>
            <a:r>
              <a:rPr lang="en-US" dirty="0" smtClean="0"/>
              <a:t>Key abstractions computer scientists and engineers use almost </a:t>
            </a:r>
            <a:r>
              <a:rPr lang="en-US" dirty="0" smtClean="0">
                <a:solidFill>
                  <a:schemeClr val="accent2"/>
                </a:solidFill>
              </a:rPr>
              <a:t>every day</a:t>
            </a:r>
          </a:p>
          <a:p>
            <a:pPr lvl="1"/>
            <a:r>
              <a:rPr lang="en-US" dirty="0" smtClean="0"/>
              <a:t>A big piece of what separates us from others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4358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(Often highly </a:t>
            </a:r>
            <a:r>
              <a:rPr lang="en-US" i="1" dirty="0" smtClean="0"/>
              <a:t>non-obvious</a:t>
            </a:r>
            <a:r>
              <a:rPr lang="en-US" dirty="0" smtClean="0"/>
              <a:t>) ways to organize information to enable </a:t>
            </a:r>
            <a:r>
              <a:rPr lang="en-US" i="1" dirty="0" smtClean="0">
                <a:solidFill>
                  <a:schemeClr val="accent2"/>
                </a:solidFill>
              </a:rPr>
              <a:t>efficient</a:t>
            </a:r>
            <a:r>
              <a:rPr lang="en-US" dirty="0" smtClean="0"/>
              <a:t> computation over that information</a:t>
            </a:r>
          </a:p>
          <a:p>
            <a:pPr>
              <a:buNone/>
            </a:pPr>
            <a:endParaRPr lang="en-US" sz="1000" dirty="0" smtClean="0"/>
          </a:p>
          <a:p>
            <a:pPr lvl="1"/>
            <a:r>
              <a:rPr lang="en-US" dirty="0" smtClean="0"/>
              <a:t>Key goal over the next week is introducing </a:t>
            </a:r>
            <a:r>
              <a:rPr lang="en-US" dirty="0" smtClean="0">
                <a:solidFill>
                  <a:schemeClr val="accent2"/>
                </a:solidFill>
              </a:rPr>
              <a:t>asymptotic analysis</a:t>
            </a:r>
            <a:r>
              <a:rPr lang="en-US" dirty="0" smtClean="0"/>
              <a:t> to </a:t>
            </a:r>
            <a:r>
              <a:rPr lang="en-US" i="1" dirty="0" smtClean="0"/>
              <a:t>precisely</a:t>
            </a:r>
            <a:r>
              <a:rPr lang="en-US" dirty="0" smtClean="0"/>
              <a:t> and </a:t>
            </a:r>
            <a:r>
              <a:rPr lang="en-US" i="1" dirty="0" smtClean="0"/>
              <a:t>generally</a:t>
            </a:r>
            <a:r>
              <a:rPr lang="en-US" dirty="0" smtClean="0"/>
              <a:t> describe efficient use of time and space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A data structure supports certain </a:t>
            </a:r>
            <a:r>
              <a:rPr lang="en-US" i="1" dirty="0" smtClean="0"/>
              <a:t>operations</a:t>
            </a:r>
            <a:r>
              <a:rPr lang="en-US" dirty="0" smtClean="0"/>
              <a:t>, each with a:</a:t>
            </a:r>
          </a:p>
          <a:p>
            <a:pPr lvl="1"/>
            <a:r>
              <a:rPr lang="en-US" dirty="0" smtClean="0"/>
              <a:t>Meaning: what does the operation do/return</a:t>
            </a:r>
          </a:p>
          <a:p>
            <a:pPr lvl="1"/>
            <a:r>
              <a:rPr lang="en-US" dirty="0" smtClean="0"/>
              <a:t>Performance: how efficient is the operation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Examples:</a:t>
            </a:r>
          </a:p>
          <a:p>
            <a:pPr lvl="1"/>
            <a:r>
              <a:rPr lang="en-US" b="1" i="1" dirty="0" smtClean="0"/>
              <a:t>List</a:t>
            </a:r>
            <a:r>
              <a:rPr lang="en-US" dirty="0" smtClean="0"/>
              <a:t>  with operations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</a:p>
          <a:p>
            <a:pPr lvl="1"/>
            <a:r>
              <a:rPr lang="en-US" b="1" i="1" dirty="0" smtClean="0"/>
              <a:t>Stack</a:t>
            </a:r>
            <a:r>
              <a:rPr lang="en-US" dirty="0" smtClean="0"/>
              <a:t>  with operations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push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pop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000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Trade-offs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 data structure strives to provide many useful, efficient operations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But there are unavoidable trade-offs:</a:t>
            </a:r>
          </a:p>
          <a:p>
            <a:pPr lvl="1"/>
            <a:r>
              <a:rPr lang="en-US" dirty="0" smtClean="0"/>
              <a:t>Time vs. space</a:t>
            </a:r>
          </a:p>
          <a:p>
            <a:pPr lvl="1"/>
            <a:r>
              <a:rPr lang="en-US" dirty="0" smtClean="0"/>
              <a:t>One operation more efficient if another less efficient</a:t>
            </a:r>
          </a:p>
          <a:p>
            <a:pPr lvl="1"/>
            <a:r>
              <a:rPr lang="en-US" dirty="0" smtClean="0"/>
              <a:t>Generality vs. simplicity vs. performance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That is why there are many data structures and educated </a:t>
            </a:r>
            <a:r>
              <a:rPr lang="en-US" dirty="0" err="1" smtClean="0"/>
              <a:t>CSEers</a:t>
            </a:r>
            <a:r>
              <a:rPr lang="en-US" dirty="0" smtClean="0"/>
              <a:t> internalize their main trade-offs and techniques</a:t>
            </a:r>
          </a:p>
          <a:p>
            <a:pPr lvl="1"/>
            <a:r>
              <a:rPr lang="en-US" dirty="0" smtClean="0"/>
              <a:t>And recognize logarithmic &lt; linear &lt; quadratic &lt; exponential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425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Now thoughts on teaching parallelism and concurrency in this class</a:t>
            </a:r>
          </a:p>
          <a:p>
            <a:pPr lvl="1"/>
            <a:r>
              <a:rPr lang="en-US" dirty="0" smtClean="0"/>
              <a:t>Something I have vigorously advocated personally</a:t>
            </a:r>
          </a:p>
          <a:p>
            <a:pPr lvl="1"/>
            <a:r>
              <a:rPr lang="en-US" dirty="0" smtClean="0"/>
              <a:t>And it seems to be working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126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/>
              <a:t>O</a:t>
            </a:r>
            <a:r>
              <a:rPr lang="en-US" dirty="0" smtClean="0"/>
              <a:t>ld” data structures course taught more data structures and algorithms</a:t>
            </a:r>
          </a:p>
          <a:p>
            <a:pPr lvl="1"/>
            <a:r>
              <a:rPr lang="en-US" dirty="0" smtClean="0"/>
              <a:t>Splay trees, leftist heaps, skew heaps, disjoint-set, network flow, …</a:t>
            </a:r>
          </a:p>
          <a:p>
            <a:pPr lvl="1"/>
            <a:endParaRPr lang="en-US" dirty="0"/>
          </a:p>
          <a:p>
            <a:r>
              <a:rPr lang="en-US" dirty="0" smtClean="0"/>
              <a:t>Threads are way more important than they used to be</a:t>
            </a:r>
          </a:p>
          <a:p>
            <a:endParaRPr lang="en-US" dirty="0"/>
          </a:p>
          <a:p>
            <a:r>
              <a:rPr lang="en-US" dirty="0" smtClean="0"/>
              <a:t>“Data structures” is not what most faculty would think of for the “best place to fit it”…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719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Hopefully it did not seem to odd to you, because: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Work, span, Amdahl’s Law are about </a:t>
            </a:r>
            <a:r>
              <a:rPr lang="en-US" dirty="0" err="1" smtClean="0"/>
              <a:t>asymptotics</a:t>
            </a:r>
            <a:endParaRPr lang="en-US" dirty="0" smtClean="0"/>
          </a:p>
          <a:p>
            <a:r>
              <a:rPr lang="en-US" dirty="0" smtClean="0"/>
              <a:t>Fork-join is great for divide-and-conquer</a:t>
            </a:r>
          </a:p>
          <a:p>
            <a:r>
              <a:rPr lang="en-US" dirty="0" smtClean="0"/>
              <a:t>Sequential cutoffs are like quicksort/insertion-sort cutoffs</a:t>
            </a:r>
          </a:p>
          <a:p>
            <a:r>
              <a:rPr lang="en-US" dirty="0" smtClean="0"/>
              <a:t>ADTs need critical sections</a:t>
            </a:r>
          </a:p>
          <a:p>
            <a:r>
              <a:rPr lang="en-US" dirty="0" smtClean="0"/>
              <a:t>Queues motivate passive waiting</a:t>
            </a:r>
          </a:p>
          <a:p>
            <a:r>
              <a:rPr lang="en-US" dirty="0" smtClean="0"/>
              <a:t>… (several more examples)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Other main thesis: emphasize parallelism vs. concurrency distinction</a:t>
            </a:r>
          </a:p>
          <a:p>
            <a:pPr lvl="1"/>
            <a:r>
              <a:rPr lang="en-US" dirty="0" smtClean="0"/>
              <a:t>Not always widely appreciated</a:t>
            </a:r>
          </a:p>
          <a:p>
            <a:pPr lvl="1"/>
            <a:r>
              <a:rPr lang="en-US" dirty="0" smtClean="0"/>
              <a:t>Often mixed in practice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7515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Seems to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495800"/>
          </a:xfrm>
        </p:spPr>
        <p:txBody>
          <a:bodyPr/>
          <a:lstStyle/>
          <a:p>
            <a:r>
              <a:rPr lang="en-US" dirty="0" smtClean="0"/>
              <a:t>CSE332 instructors at UW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Parts of materials picked up by 8 other schools so far</a:t>
            </a:r>
          </a:p>
          <a:p>
            <a:pPr lvl="1"/>
            <a:r>
              <a:rPr lang="en-US" dirty="0" smtClean="0"/>
              <a:t>So please keep reporting typos, especially in </a:t>
            </a:r>
            <a:r>
              <a:rPr lang="en-US" dirty="0" smtClean="0">
                <a:solidFill>
                  <a:schemeClr val="accent2"/>
                </a:solidFill>
              </a:rPr>
              <a:t>reading notes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A paper at SIGCSE2012 (main CS Education Conference)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659"/>
          <a:stretch/>
        </p:blipFill>
        <p:spPr bwMode="auto">
          <a:xfrm>
            <a:off x="2275225" y="1706561"/>
            <a:ext cx="995988" cy="1155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http://www.cs.washington.edu/homes/tompa/pics/tomp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706561"/>
            <a:ext cx="990600" cy="1139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cs.washington.edu/sites/default/files/RuthAnderson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706561"/>
            <a:ext cx="1066800" cy="1131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cs.washington.edu/homes/tanimoto/SteveT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681162"/>
            <a:ext cx="1143000" cy="1214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cs.washington.edu/sites/default/files/jfogarty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661687"/>
            <a:ext cx="1143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djg\Desktop\Capture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343400"/>
            <a:ext cx="5192375" cy="2008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http://www.cs.washington.edu/sites/default/files/RuthAnderson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8775" y="4572000"/>
            <a:ext cx="1066800" cy="1131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312" y="4427072"/>
            <a:ext cx="1025470" cy="1285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2088" y="1590492"/>
            <a:ext cx="1025470" cy="1285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28540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b="1" i="1" dirty="0" smtClean="0"/>
              <a:t>What do you think was good about 332?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i="1" dirty="0" smtClean="0"/>
              <a:t>What could be improved?</a:t>
            </a:r>
          </a:p>
          <a:p>
            <a:pPr algn="ctr">
              <a:buNone/>
            </a:pPr>
            <a:endParaRPr lang="en-US" b="1" i="1" dirty="0" smtClean="0"/>
          </a:p>
          <a:p>
            <a:pPr algn="ctr">
              <a:buNone/>
            </a:pPr>
            <a:endParaRPr lang="en-US" b="1" i="1" dirty="0" smtClean="0"/>
          </a:p>
          <a:p>
            <a:pPr>
              <a:buNone/>
            </a:pPr>
            <a:r>
              <a:rPr lang="en-US" dirty="0" smtClean="0"/>
              <a:t>And: </a:t>
            </a:r>
          </a:p>
          <a:p>
            <a:pPr>
              <a:buNone/>
            </a:pPr>
            <a:r>
              <a:rPr lang="en-US" dirty="0" smtClean="0"/>
              <a:t>	Don’t be a stranger: let me know how the rest of your time in CSE (and beyond!) goes… I really do like to </a:t>
            </a:r>
            <a:r>
              <a:rPr lang="en-US" dirty="0" smtClean="0"/>
              <a:t>know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Rest-of-course logistics: exam, etc.</a:t>
            </a:r>
          </a:p>
          <a:p>
            <a:endParaRPr lang="en-US" dirty="0"/>
          </a:p>
          <a:p>
            <a:r>
              <a:rPr lang="en-US" dirty="0" smtClean="0"/>
              <a:t>Review of main course themes</a:t>
            </a:r>
          </a:p>
          <a:p>
            <a:endParaRPr lang="en-US" dirty="0"/>
          </a:p>
          <a:p>
            <a:r>
              <a:rPr lang="en-US" dirty="0" smtClean="0"/>
              <a:t>Some thoughts on “data structures and threads” together</a:t>
            </a:r>
          </a:p>
          <a:p>
            <a:endParaRPr lang="en-US" dirty="0"/>
          </a:p>
          <a:p>
            <a:r>
              <a:rPr lang="en-US" dirty="0" smtClean="0"/>
              <a:t>Some time for questions and discussion</a:t>
            </a:r>
          </a:p>
          <a:p>
            <a:endParaRPr lang="en-US" dirty="0"/>
          </a:p>
          <a:p>
            <a:r>
              <a:rPr lang="en-US" dirty="0" smtClean="0"/>
              <a:t>Course evaluations</a:t>
            </a:r>
          </a:p>
          <a:p>
            <a:pPr lvl="1"/>
            <a:r>
              <a:rPr lang="en-US" dirty="0" smtClean="0"/>
              <a:t>Thoughtful and constructive feedback deeply appreciated</a:t>
            </a:r>
          </a:p>
          <a:p>
            <a:pPr lvl="1"/>
            <a:r>
              <a:rPr lang="en-US" dirty="0" smtClean="0"/>
              <a:t>(Including what you liked)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8670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Exam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3352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As also indicated </a:t>
            </a:r>
            <a:r>
              <a:rPr lang="en-US" dirty="0" smtClean="0"/>
              <a:t>on </a:t>
            </a:r>
            <a:r>
              <a:rPr lang="en-US" dirty="0" smtClean="0"/>
              <a:t>the web page: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Next </a:t>
            </a:r>
            <a:r>
              <a:rPr lang="en-US" dirty="0" smtClean="0">
                <a:solidFill>
                  <a:srgbClr val="FF0000"/>
                </a:solidFill>
              </a:rPr>
              <a:t>Tuesday</a:t>
            </a:r>
            <a:r>
              <a:rPr lang="en-US" dirty="0" smtClean="0"/>
              <a:t>, 2:30-4:20</a:t>
            </a:r>
          </a:p>
          <a:p>
            <a:r>
              <a:rPr lang="en-US" dirty="0" smtClean="0"/>
              <a:t>Intention is to test a subset of the topics in </a:t>
            </a:r>
            <a:r>
              <a:rPr lang="en-US" dirty="0" smtClean="0">
                <a:solidFill>
                  <a:schemeClr val="accent2"/>
                </a:solidFill>
              </a:rPr>
              <a:t>sorting, graphs, parallelism, concurrency, amortization</a:t>
            </a:r>
          </a:p>
          <a:p>
            <a:pPr lvl="1"/>
            <a:r>
              <a:rPr lang="en-US" dirty="0" smtClean="0"/>
              <a:t>In other words, “stuff not covered by the midterm”</a:t>
            </a:r>
          </a:p>
          <a:p>
            <a:pPr lvl="1"/>
            <a:r>
              <a:rPr lang="en-US" dirty="0" smtClean="0"/>
              <a:t>But as always the course topics build on earlier </a:t>
            </a:r>
            <a:r>
              <a:rPr lang="en-US" dirty="0" smtClean="0"/>
              <a:t>ones, especially algorithm analysis</a:t>
            </a:r>
            <a:endParaRPr lang="en-US" dirty="0" smtClean="0"/>
          </a:p>
          <a:p>
            <a:r>
              <a:rPr lang="en-US" dirty="0" smtClean="0"/>
              <a:t>May </a:t>
            </a:r>
            <a:r>
              <a:rPr lang="en-US" dirty="0" smtClean="0"/>
              <a:t>need to read and write Java, among other things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Needs grading:</a:t>
            </a:r>
          </a:p>
          <a:p>
            <a:pPr lvl="1"/>
            <a:r>
              <a:rPr lang="en-US" dirty="0" smtClean="0"/>
              <a:t>Homework 8 [Stanley]</a:t>
            </a:r>
          </a:p>
          <a:p>
            <a:pPr lvl="1"/>
            <a:r>
              <a:rPr lang="en-US" dirty="0" smtClean="0"/>
              <a:t>Project 3 [Tyler]</a:t>
            </a:r>
          </a:p>
          <a:p>
            <a:pPr lvl="1"/>
            <a:r>
              <a:rPr lang="en-US" dirty="0" smtClean="0"/>
              <a:t>Final exam [Dan]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Will let you know when grading is done</a:t>
            </a:r>
          </a:p>
          <a:p>
            <a:pPr lvl="1"/>
            <a:r>
              <a:rPr lang="en-US" dirty="0" smtClean="0"/>
              <a:t>Encourage you to pick up your homework, exam</a:t>
            </a:r>
          </a:p>
          <a:p>
            <a:pPr lvl="1"/>
            <a:r>
              <a:rPr lang="en-US" dirty="0" smtClean="0"/>
              <a:t>But Dan will be out of town June 9-20</a:t>
            </a:r>
          </a:p>
          <a:p>
            <a:pPr lvl="2"/>
            <a:r>
              <a:rPr lang="en-US" dirty="0" smtClean="0"/>
              <a:t>Exams at department front desk during this time?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3781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Victory Lap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9248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 victory lap is an extra trip </a:t>
            </a:r>
          </a:p>
          <a:p>
            <a:pPr>
              <a:buNone/>
            </a:pPr>
            <a:r>
              <a:rPr lang="en-US" dirty="0" smtClean="0"/>
              <a:t>around the track </a:t>
            </a:r>
          </a:p>
          <a:p>
            <a:pPr lvl="1"/>
            <a:r>
              <a:rPr lang="en-US" dirty="0" smtClean="0"/>
              <a:t>By the exhausted victors </a:t>
            </a:r>
          </a:p>
          <a:p>
            <a:pPr lvl="1">
              <a:buNone/>
            </a:pPr>
            <a:r>
              <a:rPr lang="en-US" dirty="0" smtClean="0"/>
              <a:t>	(that’s us)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Review course goals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Slides from Lecture 1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What </a:t>
            </a:r>
            <a:r>
              <a:rPr lang="en-US" dirty="0" smtClean="0">
                <a:sym typeface="Wingdings" pitchFamily="2" charset="2"/>
              </a:rPr>
              <a:t>makes CSE332 special</a:t>
            </a:r>
            <a:endParaRPr lang="en-US" dirty="0" smtClean="0">
              <a:sym typeface="Wingdings" pitchFamily="2" charset="2"/>
            </a:endParaRPr>
          </a:p>
          <a:p>
            <a:pPr lvl="1"/>
            <a:endParaRPr lang="en-US" dirty="0" smtClean="0">
              <a:sym typeface="Wingdings" pitchFamily="2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pic>
        <p:nvPicPr>
          <p:cNvPr id="7" name="Picture 6" descr="freema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05400" y="533400"/>
            <a:ext cx="3352800" cy="273113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057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Big </a:t>
            </a:r>
            <a:r>
              <a:rPr lang="en-US" dirty="0" smtClean="0"/>
              <a:t>thank-you to your TAs</a:t>
            </a:r>
          </a:p>
          <a:p>
            <a:pPr lvl="1"/>
            <a:r>
              <a:rPr lang="en-US" dirty="0" smtClean="0"/>
              <a:t>Section covers essential software topics and complements lecture: indispensable in my opinion</a:t>
            </a:r>
          </a:p>
          <a:p>
            <a:pPr lvl="1"/>
            <a:r>
              <a:rPr lang="en-US" i="1" dirty="0" smtClean="0"/>
              <a:t>Lots</a:t>
            </a:r>
            <a:r>
              <a:rPr lang="en-US" dirty="0" smtClean="0"/>
              <a:t> of grading in CSE332: “free response” and “open design” better for students, harder for TAs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659"/>
          <a:stretch/>
        </p:blipFill>
        <p:spPr bwMode="auto">
          <a:xfrm>
            <a:off x="2737812" y="3810000"/>
            <a:ext cx="1453251" cy="168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 descr="C:\Users\djg\Desktop\IMG_022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3812" y="3733800"/>
            <a:ext cx="1376988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2743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And huge thank you to all of </a:t>
            </a:r>
            <a:r>
              <a:rPr lang="en-US" b="1" dirty="0" smtClean="0"/>
              <a:t>you</a:t>
            </a:r>
          </a:p>
          <a:p>
            <a:pPr lvl="1"/>
            <a:r>
              <a:rPr lang="en-US" dirty="0" smtClean="0"/>
              <a:t>Great </a:t>
            </a:r>
            <a:r>
              <a:rPr lang="en-US" dirty="0" smtClean="0"/>
              <a:t>attitude</a:t>
            </a:r>
            <a:endParaRPr lang="en-US" dirty="0" smtClean="0"/>
          </a:p>
          <a:p>
            <a:pPr lvl="1"/>
            <a:r>
              <a:rPr lang="en-US" i="1" dirty="0" smtClean="0"/>
              <a:t>Extraordinarily good </a:t>
            </a:r>
            <a:r>
              <a:rPr lang="en-US" i="1" dirty="0" smtClean="0"/>
              <a:t>class attendance and questions</a:t>
            </a:r>
          </a:p>
          <a:p>
            <a:pPr lvl="1"/>
            <a:r>
              <a:rPr lang="en-US" dirty="0" smtClean="0"/>
              <a:t>Occasionally laughed at stuff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Now five slides, completely unedited, from Lecture 1</a:t>
            </a:r>
          </a:p>
          <a:p>
            <a:pPr lvl="1"/>
            <a:r>
              <a:rPr lang="en-US" dirty="0" smtClean="0"/>
              <a:t>Hopefully they make more sense now</a:t>
            </a:r>
          </a:p>
          <a:p>
            <a:pPr lvl="1"/>
            <a:r>
              <a:rPr lang="en-US" dirty="0" smtClean="0"/>
              <a:t>Hopefully we succeeded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0441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Structures + 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r>
              <a:rPr lang="en-US" dirty="0" smtClean="0"/>
              <a:t>About 70% of the course is a “classic data-structures course”</a:t>
            </a:r>
          </a:p>
          <a:p>
            <a:pPr lvl="1"/>
            <a:r>
              <a:rPr lang="en-US" dirty="0" smtClean="0"/>
              <a:t>Timeless, essential stuff</a:t>
            </a:r>
          </a:p>
          <a:p>
            <a:pPr lvl="1"/>
            <a:r>
              <a:rPr lang="en-US" dirty="0" smtClean="0"/>
              <a:t>Core data structures and algorithms that underlie most software</a:t>
            </a:r>
          </a:p>
          <a:p>
            <a:pPr lvl="1"/>
            <a:r>
              <a:rPr lang="en-US" dirty="0" smtClean="0"/>
              <a:t>How to analyze algorithms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Plus a serious first treatment of programming with </a:t>
            </a:r>
            <a:r>
              <a:rPr lang="en-US" i="1" dirty="0" smtClean="0">
                <a:solidFill>
                  <a:schemeClr val="accent2"/>
                </a:solidFill>
              </a:rPr>
              <a:t>multiple threads</a:t>
            </a:r>
          </a:p>
          <a:p>
            <a:pPr lvl="1"/>
            <a:r>
              <a:rPr lang="en-US" dirty="0" smtClean="0"/>
              <a:t>For </a:t>
            </a:r>
            <a:r>
              <a:rPr lang="en-US" i="1" dirty="0" smtClean="0">
                <a:solidFill>
                  <a:schemeClr val="accent2"/>
                </a:solidFill>
              </a:rPr>
              <a:t>parallelism</a:t>
            </a:r>
            <a:r>
              <a:rPr lang="en-US" dirty="0" smtClean="0"/>
              <a:t>:  Use multiple processors to finish sooner</a:t>
            </a:r>
          </a:p>
          <a:p>
            <a:pPr lvl="1"/>
            <a:r>
              <a:rPr lang="en-US" dirty="0" smtClean="0"/>
              <a:t>For </a:t>
            </a:r>
            <a:r>
              <a:rPr lang="en-US" i="1" dirty="0" smtClean="0">
                <a:solidFill>
                  <a:schemeClr val="accent2"/>
                </a:solidFill>
              </a:rPr>
              <a:t>concurrency</a:t>
            </a:r>
            <a:r>
              <a:rPr lang="en-US" dirty="0" smtClean="0"/>
              <a:t>:  Correct access to shared resources</a:t>
            </a:r>
          </a:p>
          <a:p>
            <a:pPr lvl="1"/>
            <a:r>
              <a:rPr lang="en-US" dirty="0" smtClean="0"/>
              <a:t>Will make many connections to the classic material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2602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55567</TotalTime>
  <Words>944</Words>
  <Application>Microsoft Office PowerPoint</Application>
  <PresentationFormat>On-screen Show (4:3)</PresentationFormat>
  <Paragraphs>217</Paragraphs>
  <Slides>18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dan_design_template</vt:lpstr>
      <vt:lpstr>CSE332: Data Abstractions  Lecture 26: Course Victory Lap</vt:lpstr>
      <vt:lpstr>Today</vt:lpstr>
      <vt:lpstr>Final Exam  </vt:lpstr>
      <vt:lpstr>Grading Schedule</vt:lpstr>
      <vt:lpstr>Victory Lap</vt:lpstr>
      <vt:lpstr>Thank you!</vt:lpstr>
      <vt:lpstr>Thank you!</vt:lpstr>
      <vt:lpstr>PowerPoint Presentation</vt:lpstr>
      <vt:lpstr>Data Structures + Threads</vt:lpstr>
      <vt:lpstr>What is 332 is about</vt:lpstr>
      <vt:lpstr>Goals</vt:lpstr>
      <vt:lpstr>Data structures</vt:lpstr>
      <vt:lpstr>Trade-offs</vt:lpstr>
      <vt:lpstr>PowerPoint Presentation</vt:lpstr>
      <vt:lpstr>Background</vt:lpstr>
      <vt:lpstr>The fit</vt:lpstr>
      <vt:lpstr>Seems to work</vt:lpstr>
      <vt:lpstr>Last slide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2246</cp:revision>
  <dcterms:created xsi:type="dcterms:W3CDTF">2009-03-13T20:43:19Z</dcterms:created>
  <dcterms:modified xsi:type="dcterms:W3CDTF">2012-05-31T16:56:05Z</dcterms:modified>
</cp:coreProperties>
</file>