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4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5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6.xml" ContentType="application/vnd.openxmlformats-officedocument.presentationml.notesSlide+xml"/>
  <Override PartName="/ppt/tags/tag6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1.xml" ContentType="application/vnd.openxmlformats-officedocument.presentationml.notesSlide+xml"/>
  <Override PartName="/ppt/tags/tag65.xml" ContentType="application/vnd.openxmlformats-officedocument.presentationml.tags+xml"/>
  <Override PartName="/ppt/notesSlides/notesSlide12.xml" ContentType="application/vnd.openxmlformats-officedocument.presentationml.notesSlide+xml"/>
  <Override PartName="/ppt/tags/tag66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256" r:id="rId2"/>
    <p:sldId id="280" r:id="rId3"/>
    <p:sldId id="258" r:id="rId4"/>
    <p:sldId id="257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2" r:id="rId20"/>
    <p:sldId id="283" r:id="rId21"/>
    <p:sldId id="284" r:id="rId22"/>
    <p:sldId id="281" r:id="rId23"/>
    <p:sldId id="274" r:id="rId24"/>
    <p:sldId id="275" r:id="rId25"/>
    <p:sldId id="276" r:id="rId26"/>
    <p:sldId id="277" r:id="rId27"/>
    <p:sldId id="278" r:id="rId28"/>
    <p:sldId id="279" r:id="rId29"/>
    <p:sldId id="285" r:id="rId3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119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08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83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40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6237E7-6AFD-47D9-A01F-F634E91D81A0}" type="slidenum">
              <a:rPr lang="en-US"/>
              <a:pPr/>
              <a:t>4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3" Type="http://schemas.openxmlformats.org/officeDocument/2006/relationships/tags" Target="../tags/tag4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tags" Target="../tags/tag34.xml"/><Relationship Id="rId18" Type="http://schemas.openxmlformats.org/officeDocument/2006/relationships/tags" Target="../tags/tag39.xml"/><Relationship Id="rId3" Type="http://schemas.openxmlformats.org/officeDocument/2006/relationships/tags" Target="../tags/tag24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28.xml"/><Relationship Id="rId12" Type="http://schemas.openxmlformats.org/officeDocument/2006/relationships/tags" Target="../tags/tag33.xml"/><Relationship Id="rId17" Type="http://schemas.openxmlformats.org/officeDocument/2006/relationships/tags" Target="../tags/tag38.xml"/><Relationship Id="rId2" Type="http://schemas.openxmlformats.org/officeDocument/2006/relationships/tags" Target="../tags/tag23.xml"/><Relationship Id="rId16" Type="http://schemas.openxmlformats.org/officeDocument/2006/relationships/tags" Target="../tags/tag37.xml"/><Relationship Id="rId20" Type="http://schemas.openxmlformats.org/officeDocument/2006/relationships/tags" Target="../tags/tag41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5" Type="http://schemas.openxmlformats.org/officeDocument/2006/relationships/tags" Target="../tags/tag26.xml"/><Relationship Id="rId15" Type="http://schemas.openxmlformats.org/officeDocument/2006/relationships/tags" Target="../tags/tag36.xml"/><Relationship Id="rId10" Type="http://schemas.openxmlformats.org/officeDocument/2006/relationships/tags" Target="../tags/tag31.xml"/><Relationship Id="rId19" Type="http://schemas.openxmlformats.org/officeDocument/2006/relationships/tags" Target="../tags/tag40.xml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4" Type="http://schemas.openxmlformats.org/officeDocument/2006/relationships/tags" Target="../tags/tag35.xml"/><Relationship Id="rId2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13" Type="http://schemas.openxmlformats.org/officeDocument/2006/relationships/tags" Target="../tags/tag54.xml"/><Relationship Id="rId18" Type="http://schemas.openxmlformats.org/officeDocument/2006/relationships/tags" Target="../tags/tag59.xml"/><Relationship Id="rId3" Type="http://schemas.openxmlformats.org/officeDocument/2006/relationships/tags" Target="../tags/tag44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48.xml"/><Relationship Id="rId12" Type="http://schemas.openxmlformats.org/officeDocument/2006/relationships/tags" Target="../tags/tag53.xml"/><Relationship Id="rId17" Type="http://schemas.openxmlformats.org/officeDocument/2006/relationships/tags" Target="../tags/tag58.xml"/><Relationship Id="rId2" Type="http://schemas.openxmlformats.org/officeDocument/2006/relationships/tags" Target="../tags/tag43.xml"/><Relationship Id="rId16" Type="http://schemas.openxmlformats.org/officeDocument/2006/relationships/tags" Target="../tags/tag57.xml"/><Relationship Id="rId20" Type="http://schemas.openxmlformats.org/officeDocument/2006/relationships/tags" Target="../tags/tag61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tags" Target="../tags/tag52.xml"/><Relationship Id="rId5" Type="http://schemas.openxmlformats.org/officeDocument/2006/relationships/tags" Target="../tags/tag46.xml"/><Relationship Id="rId15" Type="http://schemas.openxmlformats.org/officeDocument/2006/relationships/tags" Target="../tags/tag56.xml"/><Relationship Id="rId10" Type="http://schemas.openxmlformats.org/officeDocument/2006/relationships/tags" Target="../tags/tag51.xml"/><Relationship Id="rId19" Type="http://schemas.openxmlformats.org/officeDocument/2006/relationships/tags" Target="../tags/tag60.xml"/><Relationship Id="rId4" Type="http://schemas.openxmlformats.org/officeDocument/2006/relationships/tags" Target="../tags/tag45.xml"/><Relationship Id="rId9" Type="http://schemas.openxmlformats.org/officeDocument/2006/relationships/tags" Target="../tags/tag50.xml"/><Relationship Id="rId14" Type="http://schemas.openxmlformats.org/officeDocument/2006/relationships/tags" Target="../tags/tag55.xml"/><Relationship Id="rId2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3: Asymptotic Analysis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2012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Ignoring constant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So binary search is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 and linear is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But which is faster</a:t>
            </a:r>
          </a:p>
          <a:p>
            <a:endParaRPr lang="en-US" dirty="0" smtClean="0"/>
          </a:p>
          <a:p>
            <a:r>
              <a:rPr lang="en-US" dirty="0" smtClean="0"/>
              <a:t>Could depend on constant factors</a:t>
            </a:r>
          </a:p>
          <a:p>
            <a:pPr lvl="1"/>
            <a:r>
              <a:rPr lang="en-US" dirty="0" smtClean="0"/>
              <a:t>How </a:t>
            </a:r>
            <a:r>
              <a:rPr lang="en-US" i="1" dirty="0" smtClean="0"/>
              <a:t>many</a:t>
            </a:r>
            <a:r>
              <a:rPr lang="en-US" dirty="0" smtClean="0"/>
              <a:t> assignments, additions, etc. for each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And could depend on size of </a:t>
            </a:r>
            <a:r>
              <a:rPr lang="en-US" i="1" dirty="0" smtClean="0"/>
              <a:t>n</a:t>
            </a:r>
          </a:p>
          <a:p>
            <a:endParaRPr lang="en-US" dirty="0" smtClean="0"/>
          </a:p>
          <a:p>
            <a:r>
              <a:rPr lang="en-US" dirty="0" smtClean="0"/>
              <a:t>But there exists some </a:t>
            </a:r>
            <a:r>
              <a:rPr lang="en-US" i="1" dirty="0" smtClean="0"/>
              <a:t>n</a:t>
            </a:r>
            <a:r>
              <a:rPr lang="en-US" baseline="-25000" dirty="0" smtClean="0"/>
              <a:t>0</a:t>
            </a:r>
            <a:r>
              <a:rPr lang="en-US" dirty="0" smtClean="0"/>
              <a:t> such that for all </a:t>
            </a:r>
            <a:r>
              <a:rPr lang="en-US" i="1" dirty="0" smtClean="0"/>
              <a:t>n</a:t>
            </a:r>
            <a:r>
              <a:rPr lang="en-US" dirty="0" smtClean="0"/>
              <a:t> &gt; n</a:t>
            </a:r>
            <a:r>
              <a:rPr lang="en-US" baseline="-25000" dirty="0" smtClean="0"/>
              <a:t>0</a:t>
            </a:r>
            <a:r>
              <a:rPr lang="en-US" dirty="0" smtClean="0"/>
              <a:t> binary search wins</a:t>
            </a:r>
          </a:p>
          <a:p>
            <a:endParaRPr lang="en-US" dirty="0" smtClean="0"/>
          </a:p>
          <a:p>
            <a:r>
              <a:rPr lang="en-US" dirty="0" smtClean="0"/>
              <a:t>Let’s play with a couple plots to get some intuition…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2286000"/>
          </a:xfrm>
        </p:spPr>
        <p:txBody>
          <a:bodyPr/>
          <a:lstStyle/>
          <a:p>
            <a:r>
              <a:rPr lang="en-US" dirty="0" smtClean="0"/>
              <a:t>Let’s try to “help” linear search</a:t>
            </a:r>
          </a:p>
          <a:p>
            <a:pPr lvl="1"/>
            <a:r>
              <a:rPr lang="en-US" dirty="0" smtClean="0"/>
              <a:t>Run it on a computer 100x as fast (say 2010 model vs. 1990)</a:t>
            </a:r>
          </a:p>
          <a:p>
            <a:pPr lvl="1"/>
            <a:r>
              <a:rPr lang="en-US" dirty="0" smtClean="0"/>
              <a:t>Use a new compiler/language that is 3x as fast</a:t>
            </a:r>
          </a:p>
          <a:p>
            <a:pPr lvl="1"/>
            <a:r>
              <a:rPr lang="en-US" dirty="0" smtClean="0"/>
              <a:t>Be a clever programmer to eliminate half the work</a:t>
            </a:r>
          </a:p>
          <a:p>
            <a:pPr lvl="1"/>
            <a:r>
              <a:rPr lang="en-US" dirty="0" smtClean="0"/>
              <a:t>So doing each iteration is 600x as fast as in binary search</a:t>
            </a:r>
          </a:p>
          <a:p>
            <a:r>
              <a:rPr lang="en-US" dirty="0" smtClean="0"/>
              <a:t>Note: 600x still helpful for problems without logarithmic algorithms!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657600"/>
            <a:ext cx="4296212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13246" y="3657600"/>
            <a:ext cx="4302154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example: sum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Two “obviously” linear algorithms: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0" y="2133600"/>
            <a:ext cx="52578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int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=0;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&lt;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arr.length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; </a:t>
            </a:r>
            <a:r>
              <a:rPr lang="en-US" sz="2000" kern="0" dirty="0" smtClean="0">
                <a:latin typeface="Courier New" pitchFamily="49" charset="0"/>
              </a:rPr>
              <a:t>++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ans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+=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[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];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return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ans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4191000"/>
            <a:ext cx="51816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help(arr,0);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help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kern="0" dirty="0" err="1" smtClean="0">
                <a:latin typeface="Courier New" pitchFamily="49" charset="0"/>
              </a:rPr>
              <a:t>,int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if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==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arr.length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) 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return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0;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+ help(arr,i+1);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762000" y="4191000"/>
            <a:ext cx="2743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Recursive: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Recurrence is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+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 + … +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for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times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762000" y="2286000"/>
            <a:ext cx="137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Iterative: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a binary version?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Content Placeholder 2"/>
          <p:cNvSpPr txBox="1">
            <a:spLocks noGrp="1"/>
          </p:cNvSpPr>
          <p:nvPr>
            <p:ph idx="1"/>
          </p:nvPr>
        </p:nvSpPr>
        <p:spPr bwMode="auto">
          <a:xfrm>
            <a:off x="762000" y="3810000"/>
            <a:ext cx="7772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buNone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Recurrence is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O(1) + 2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/2)</a:t>
            </a:r>
          </a:p>
          <a:p>
            <a:pPr lvl="1"/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+ 2 + 4 + 8 + …   for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log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times</a:t>
            </a:r>
          </a:p>
          <a:p>
            <a:pPr lvl="1"/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(log n)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1 which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proportional to </a:t>
            </a:r>
            <a:r>
              <a:rPr kumimoji="0" lang="en-US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(definition of logarithm)</a:t>
            </a:r>
          </a:p>
          <a:p>
            <a:pPr lvl="1"/>
            <a:endParaRPr lang="en-US" sz="1000" baseline="0" dirty="0" smtClean="0">
              <a:ea typeface="+mn-ea"/>
              <a:cs typeface="+mn-cs"/>
            </a:endParaRPr>
          </a:p>
          <a:p>
            <a:pPr>
              <a:buNone/>
            </a:pP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Easier explanation: it adds each number once while doing little else</a:t>
            </a:r>
          </a:p>
          <a:p>
            <a:pPr>
              <a:buNone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/>
              <a:t>“Obvious”: You can’t do better than </a:t>
            </a:r>
            <a:r>
              <a:rPr lang="en-US" i="1" dirty="0" smtClean="0"/>
              <a:t>O(n)</a:t>
            </a:r>
            <a:r>
              <a:rPr lang="en-US" dirty="0" smtClean="0"/>
              <a:t> – have to read whole array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/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295400"/>
            <a:ext cx="7315200" cy="2362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help(arr,0,arr.length);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help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(lo==hi)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0;</a:t>
            </a:r>
          </a:p>
          <a:p>
            <a:pPr marL="34290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(lo==hi-1)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[lo];   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mid</a:t>
            </a:r>
            <a:r>
              <a:rPr lang="en-US" sz="2000" kern="0" dirty="0" smtClean="0">
                <a:latin typeface="Courier New" pitchFamily="49" charset="0"/>
              </a:rPr>
              <a:t> = (</a:t>
            </a:r>
            <a:r>
              <a:rPr lang="en-US" sz="2000" kern="0" dirty="0" err="1" smtClean="0">
                <a:latin typeface="Courier New" pitchFamily="49" charset="0"/>
              </a:rPr>
              <a:t>hi+lo</a:t>
            </a:r>
            <a:r>
              <a:rPr lang="en-US" sz="2000" kern="0" dirty="0" smtClean="0">
                <a:latin typeface="Courier New" pitchFamily="49" charset="0"/>
              </a:rPr>
              <a:t>)/2;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</a:t>
            </a:r>
            <a:r>
              <a:rPr lang="en-US" sz="2000" kern="0" dirty="0" err="1" smtClean="0">
                <a:latin typeface="Courier New" pitchFamily="49" charset="0"/>
              </a:rPr>
              <a:t>arr,lo,mid</a:t>
            </a:r>
            <a:r>
              <a:rPr lang="en-US" sz="2000" kern="0" dirty="0" smtClean="0">
                <a:latin typeface="Courier New" pitchFamily="49" charset="0"/>
              </a:rPr>
              <a:t>) + help(</a:t>
            </a:r>
            <a:r>
              <a:rPr lang="en-US" sz="2000" kern="0" dirty="0" err="1" smtClean="0">
                <a:latin typeface="Courier New" pitchFamily="49" charset="0"/>
              </a:rPr>
              <a:t>arr,mid,hi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 teaser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914400"/>
          </a:xfrm>
        </p:spPr>
        <p:txBody>
          <a:bodyPr/>
          <a:lstStyle/>
          <a:p>
            <a:r>
              <a:rPr lang="en-US" dirty="0" smtClean="0"/>
              <a:t>But suppose we could do two recursive calls </a:t>
            </a:r>
            <a:r>
              <a:rPr lang="en-US" i="1" dirty="0" smtClean="0"/>
              <a:t>at the same time</a:t>
            </a:r>
          </a:p>
          <a:p>
            <a:pPr lvl="1"/>
            <a:r>
              <a:rPr lang="en-US" i="1" dirty="0" smtClean="0"/>
              <a:t>Like having a friend do half the work for you!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914400" y="2209800"/>
            <a:ext cx="7315200" cy="2362200"/>
            <a:chOff x="914400" y="2286000"/>
            <a:chExt cx="7315200" cy="2362200"/>
          </a:xfrm>
        </p:grpSpPr>
        <p:sp>
          <p:nvSpPr>
            <p:cNvPr id="7" name="Rectangle 3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914400" y="2286000"/>
              <a:ext cx="7315200" cy="236220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800"/>
                </a:lnSpc>
                <a:buNone/>
              </a:pPr>
              <a:r>
                <a:rPr lang="en-US" sz="2000" dirty="0" err="1" smtClean="0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dirty="0" smtClean="0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</a:rPr>
                <a:t>sum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dirty="0" err="1" smtClean="0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[]</a:t>
              </a:r>
              <a:r>
                <a:rPr lang="en-US" sz="2000" dirty="0" err="1" smtClean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arr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)</a:t>
              </a: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{</a:t>
              </a:r>
            </a:p>
            <a:p>
              <a:pPr>
                <a:lnSpc>
                  <a:spcPts val="1800"/>
                </a:lnSpc>
                <a:buNone/>
              </a:pPr>
              <a:r>
                <a:rPr lang="en-US" sz="2000" kern="0" dirty="0" smtClean="0">
                  <a:latin typeface="Courier New" pitchFamily="49" charset="0"/>
                </a:rPr>
                <a:t>   </a:t>
              </a: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return</a:t>
              </a:r>
              <a:r>
                <a:rPr lang="en-US" sz="2000" kern="0" dirty="0" smtClean="0">
                  <a:latin typeface="Courier New" pitchFamily="49" charset="0"/>
                </a:rPr>
                <a:t> help(arr,0,arr.length);</a:t>
              </a:r>
              <a:endPara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ts val="1800"/>
                </a:lnSpc>
                <a:spcBef>
                  <a:spcPts val="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</a:rPr>
                <a:t>}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ts val="1800"/>
                </a:lnSpc>
                <a:spcBef>
                  <a:spcPts val="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0" dirty="0" err="1" smtClean="0">
                  <a:latin typeface="Courier New" pitchFamily="49" charset="0"/>
                </a:rPr>
                <a:t>int</a:t>
              </a:r>
              <a:r>
                <a:rPr lang="en-US" sz="2000" kern="0" dirty="0" smtClean="0">
                  <a:latin typeface="Courier New" pitchFamily="49" charset="0"/>
                </a:rPr>
                <a:t> </a:t>
              </a:r>
              <a:r>
                <a:rPr lang="en-US" sz="2000" kern="0" dirty="0" smtClean="0">
                  <a:solidFill>
                    <a:srgbClr val="119F33"/>
                  </a:solidFill>
                  <a:latin typeface="Courier New" pitchFamily="49" charset="0"/>
                </a:rPr>
                <a:t>help</a:t>
              </a:r>
              <a:r>
                <a:rPr lang="en-US" sz="2000" kern="0" dirty="0" smtClean="0">
                  <a:latin typeface="Courier New" pitchFamily="49" charset="0"/>
                </a:rPr>
                <a:t>(</a:t>
              </a:r>
              <a:r>
                <a:rPr lang="en-US" sz="2000" kern="0" dirty="0" err="1" smtClean="0">
                  <a:latin typeface="Courier New" pitchFamily="49" charset="0"/>
                </a:rPr>
                <a:t>int</a:t>
              </a:r>
              <a:r>
                <a:rPr lang="en-US" sz="2000" kern="0" dirty="0" smtClean="0">
                  <a:latin typeface="Courier New" pitchFamily="49" charset="0"/>
                </a:rPr>
                <a:t>[]</a:t>
              </a:r>
              <a:r>
                <a:rPr lang="en-US" sz="2000" kern="0" dirty="0" err="1" smtClean="0">
                  <a:solidFill>
                    <a:srgbClr val="119F33"/>
                  </a:solidFill>
                  <a:latin typeface="Courier New" pitchFamily="49" charset="0"/>
                </a:rPr>
                <a:t>arr</a:t>
              </a:r>
              <a:r>
                <a:rPr lang="en-US" sz="2000" kern="0" dirty="0" smtClean="0">
                  <a:latin typeface="Courier New" pitchFamily="49" charset="0"/>
                </a:rPr>
                <a:t>, </a:t>
              </a:r>
              <a:r>
                <a:rPr lang="en-US" sz="2000" kern="0" dirty="0" err="1" smtClean="0">
                  <a:latin typeface="Courier New" pitchFamily="49" charset="0"/>
                </a:rPr>
                <a:t>int</a:t>
              </a:r>
              <a:r>
                <a:rPr lang="en-US" sz="2000" kern="0" dirty="0" smtClean="0">
                  <a:latin typeface="Courier New" pitchFamily="49" charset="0"/>
                </a:rPr>
                <a:t> </a:t>
              </a:r>
              <a:r>
                <a:rPr lang="en-US" sz="2000" kern="0" dirty="0" smtClean="0">
                  <a:solidFill>
                    <a:srgbClr val="119F33"/>
                  </a:solidFill>
                  <a:latin typeface="Courier New" pitchFamily="49" charset="0"/>
                </a:rPr>
                <a:t>lo</a:t>
              </a:r>
              <a:r>
                <a:rPr lang="en-US" sz="2000" kern="0" dirty="0" smtClean="0">
                  <a:latin typeface="Courier New" pitchFamily="49" charset="0"/>
                </a:rPr>
                <a:t>, </a:t>
              </a:r>
              <a:r>
                <a:rPr lang="en-US" sz="2000" kern="0" dirty="0" err="1" smtClean="0">
                  <a:latin typeface="Courier New" pitchFamily="49" charset="0"/>
                </a:rPr>
                <a:t>int</a:t>
              </a:r>
              <a:r>
                <a:rPr lang="en-US" sz="2000" kern="0" dirty="0" smtClean="0">
                  <a:latin typeface="Courier New" pitchFamily="49" charset="0"/>
                </a:rPr>
                <a:t> </a:t>
              </a:r>
              <a:r>
                <a:rPr lang="en-US" sz="2000" kern="0" dirty="0" smtClean="0">
                  <a:solidFill>
                    <a:srgbClr val="119F33"/>
                  </a:solidFill>
                  <a:latin typeface="Courier New" pitchFamily="49" charset="0"/>
                </a:rPr>
                <a:t>hi</a:t>
              </a:r>
              <a:r>
                <a:rPr lang="en-US" sz="2000" kern="0" dirty="0" smtClean="0">
                  <a:latin typeface="Courier New" pitchFamily="49" charset="0"/>
                </a:rPr>
                <a:t>) {</a:t>
              </a:r>
            </a:p>
            <a:p>
              <a:pPr marL="342900" lvl="0" indent="-342900">
                <a:lnSpc>
                  <a:spcPts val="1800"/>
                </a:lnSpc>
                <a:spcBef>
                  <a:spcPts val="200"/>
                </a:spcBef>
                <a:defRPr/>
              </a:pPr>
              <a:r>
                <a:rPr lang="en-US" sz="2000" kern="0" dirty="0" smtClean="0">
                  <a:latin typeface="Courier New" pitchFamily="49" charset="0"/>
                </a:rPr>
                <a:t>   </a:t>
              </a: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if</a:t>
              </a:r>
              <a:r>
                <a:rPr lang="en-US" sz="2000" kern="0" dirty="0" smtClean="0">
                  <a:latin typeface="Courier New" pitchFamily="49" charset="0"/>
                </a:rPr>
                <a:t>(lo==hi)   </a:t>
              </a: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return</a:t>
              </a:r>
              <a:r>
                <a:rPr lang="en-US" sz="2000" kern="0" dirty="0" smtClean="0">
                  <a:latin typeface="Courier New" pitchFamily="49" charset="0"/>
                </a:rPr>
                <a:t> 0;</a:t>
              </a:r>
            </a:p>
            <a:p>
              <a:pPr marL="342900" indent="-342900">
                <a:lnSpc>
                  <a:spcPts val="1800"/>
                </a:lnSpc>
                <a:spcBef>
                  <a:spcPts val="200"/>
                </a:spcBef>
                <a:defRPr/>
              </a:pPr>
              <a:r>
                <a:rPr lang="en-US" sz="2000" kern="0" dirty="0" smtClean="0">
                  <a:latin typeface="Courier New" pitchFamily="49" charset="0"/>
                </a:rPr>
                <a:t>   </a:t>
              </a: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if</a:t>
              </a:r>
              <a:r>
                <a:rPr lang="en-US" sz="2000" kern="0" dirty="0" smtClean="0">
                  <a:latin typeface="Courier New" pitchFamily="49" charset="0"/>
                </a:rPr>
                <a:t>(lo==hi-1) </a:t>
              </a: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return</a:t>
              </a:r>
              <a:r>
                <a:rPr lang="en-US" sz="2000" kern="0" dirty="0" smtClean="0">
                  <a:latin typeface="Courier New" pitchFamily="49" charset="0"/>
                </a:rPr>
                <a:t> </a:t>
              </a:r>
              <a:r>
                <a:rPr lang="en-US" sz="2000" kern="0" dirty="0" err="1" smtClean="0">
                  <a:latin typeface="Courier New" pitchFamily="49" charset="0"/>
                </a:rPr>
                <a:t>arr</a:t>
              </a:r>
              <a:r>
                <a:rPr lang="en-US" sz="2000" kern="0" dirty="0" smtClean="0">
                  <a:latin typeface="Courier New" pitchFamily="49" charset="0"/>
                </a:rPr>
                <a:t>[lo];   </a:t>
              </a:r>
            </a:p>
            <a:p>
              <a:pPr marL="342900" lvl="0" indent="-342900">
                <a:lnSpc>
                  <a:spcPts val="1800"/>
                </a:lnSpc>
                <a:spcBef>
                  <a:spcPts val="200"/>
                </a:spcBef>
                <a:defRPr/>
              </a:pPr>
              <a:r>
                <a:rPr lang="en-US" sz="2000" kern="0" dirty="0" smtClean="0">
                  <a:latin typeface="Courier New" pitchFamily="49" charset="0"/>
                </a:rPr>
                <a:t>   </a:t>
              </a:r>
              <a:r>
                <a:rPr lang="en-US" sz="2000" kern="0" dirty="0" err="1" smtClean="0">
                  <a:solidFill>
                    <a:schemeClr val="accent2"/>
                  </a:solidFill>
                  <a:latin typeface="Courier New" pitchFamily="49" charset="0"/>
                </a:rPr>
                <a:t>int</a:t>
              </a:r>
              <a:r>
                <a:rPr lang="en-US" sz="2000" kern="0" dirty="0" smtClean="0">
                  <a:latin typeface="Courier New" pitchFamily="49" charset="0"/>
                </a:rPr>
                <a:t> </a:t>
              </a:r>
              <a:r>
                <a:rPr lang="en-US" sz="2000" kern="0" dirty="0" smtClean="0">
                  <a:solidFill>
                    <a:srgbClr val="119F33"/>
                  </a:solidFill>
                  <a:latin typeface="Courier New" pitchFamily="49" charset="0"/>
                </a:rPr>
                <a:t>mid</a:t>
              </a:r>
              <a:r>
                <a:rPr lang="en-US" sz="2000" kern="0" dirty="0" smtClean="0">
                  <a:latin typeface="Courier New" pitchFamily="49" charset="0"/>
                </a:rPr>
                <a:t> = (</a:t>
              </a:r>
              <a:r>
                <a:rPr lang="en-US" sz="2000" kern="0" dirty="0" err="1" smtClean="0">
                  <a:latin typeface="Courier New" pitchFamily="49" charset="0"/>
                </a:rPr>
                <a:t>hi+lo</a:t>
              </a:r>
              <a:r>
                <a:rPr lang="en-US" sz="2000" kern="0" dirty="0" smtClean="0">
                  <a:latin typeface="Courier New" pitchFamily="49" charset="0"/>
                </a:rPr>
                <a:t>)/2;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ts val="1800"/>
                </a:lnSpc>
                <a:spcBef>
                  <a:spcPts val="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0" dirty="0" smtClean="0">
                  <a:latin typeface="Courier New" pitchFamily="49" charset="0"/>
                </a:rPr>
                <a:t>   </a:t>
              </a: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return</a:t>
              </a:r>
              <a:r>
                <a:rPr lang="en-US" sz="2000" kern="0" dirty="0" smtClean="0">
                  <a:latin typeface="Courier New" pitchFamily="49" charset="0"/>
                </a:rPr>
                <a:t> help(</a:t>
              </a:r>
              <a:r>
                <a:rPr lang="en-US" sz="2000" kern="0" dirty="0" err="1" smtClean="0">
                  <a:latin typeface="Courier New" pitchFamily="49" charset="0"/>
                </a:rPr>
                <a:t>arr,lo,mid</a:t>
              </a:r>
              <a:r>
                <a:rPr lang="en-US" sz="2000" kern="0" dirty="0" smtClean="0">
                  <a:latin typeface="Courier New" pitchFamily="49" charset="0"/>
                </a:rPr>
                <a:t>) + help(</a:t>
              </a:r>
              <a:r>
                <a:rPr lang="en-US" sz="2000" kern="0" dirty="0" err="1" smtClean="0">
                  <a:latin typeface="Courier New" pitchFamily="49" charset="0"/>
                </a:rPr>
                <a:t>arr,mid,hi</a:t>
              </a:r>
              <a:r>
                <a:rPr lang="en-US" sz="2000" kern="0" dirty="0" smtClean="0">
                  <a:latin typeface="Courier New" pitchFamily="49" charset="0"/>
                </a:rPr>
                <a:t>);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ts val="1800"/>
                </a:lnSpc>
                <a:spcBef>
                  <a:spcPts val="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0" dirty="0" smtClean="0">
                  <a:latin typeface="Courier New" pitchFamily="49" charset="0"/>
                </a:rPr>
                <a:t>}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ts val="1800"/>
                </a:lnSpc>
                <a:spcBef>
                  <a:spcPts val="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</a:rPr>
                <a:t>   </a:t>
              </a:r>
              <a:endPara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2362200" y="3810000"/>
              <a:ext cx="2743200" cy="762000"/>
            </a:xfrm>
            <a:prstGeom prst="ellipse">
              <a:avLst/>
            </a:prstGeom>
            <a:noFill/>
            <a:ln w="603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334000" y="3810000"/>
              <a:ext cx="2743200" cy="762000"/>
            </a:xfrm>
            <a:prstGeom prst="ellipse">
              <a:avLst/>
            </a:prstGeom>
            <a:noFill/>
            <a:ln w="603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762000" y="47244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762000" y="480060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as many “friends of friends” as needed the recurrence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now  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lang="en-US" sz="2000" b="0" i="1" kern="0" baseline="0" dirty="0" smtClean="0">
                <a:latin typeface="+mn-lt"/>
              </a:rPr>
              <a:t>(n)</a:t>
            </a:r>
            <a:r>
              <a:rPr lang="en-US" sz="2000" b="0" kern="0" dirty="0" smtClean="0">
                <a:latin typeface="+mn-lt"/>
              </a:rPr>
              <a:t> = </a:t>
            </a:r>
            <a:r>
              <a:rPr lang="en-US" sz="2000" b="0" i="1" kern="0" dirty="0" smtClean="0">
                <a:latin typeface="+mn-lt"/>
              </a:rPr>
              <a:t>O(</a:t>
            </a:r>
            <a:r>
              <a:rPr lang="en-US" sz="2000" b="0" kern="0" dirty="0" smtClean="0">
                <a:latin typeface="+mn-lt"/>
              </a:rPr>
              <a:t>1</a:t>
            </a:r>
            <a:r>
              <a:rPr lang="en-US" sz="2000" b="0" i="1" kern="0" dirty="0" smtClean="0">
                <a:latin typeface="+mn-lt"/>
              </a:rPr>
              <a:t>)</a:t>
            </a:r>
            <a:r>
              <a:rPr lang="en-US" sz="2000" b="0" kern="0" dirty="0" smtClean="0">
                <a:latin typeface="+mn-lt"/>
              </a:rPr>
              <a:t> + </a:t>
            </a:r>
            <a:r>
              <a:rPr lang="en-US" sz="2000" b="0" kern="0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2000" b="0" i="1" kern="0" dirty="0" smtClean="0">
                <a:latin typeface="+mn-lt"/>
              </a:rPr>
              <a:t>T(n/</a:t>
            </a:r>
            <a:r>
              <a:rPr lang="en-US" sz="2000" b="0" kern="0" dirty="0" smtClean="0">
                <a:latin typeface="+mn-lt"/>
              </a:rPr>
              <a:t>2</a:t>
            </a:r>
            <a:r>
              <a:rPr lang="en-US" sz="2000" b="0" i="1" kern="0" dirty="0" smtClean="0">
                <a:latin typeface="+mn-lt"/>
              </a:rPr>
              <a:t>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O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</a:t>
            </a:r>
            <a:r>
              <a:rPr kumimoji="0" lang="en-US" sz="20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log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: 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same</a:t>
            </a:r>
            <a:r>
              <a:rPr kumimoji="0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recurrence as for </a:t>
            </a:r>
            <a:r>
              <a:rPr kumimoji="0" lang="en-US" sz="200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find</a:t>
            </a:r>
            <a:endParaRPr kumimoji="0" lang="en-US" sz="200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Really common recurrences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Should know how to solve recurrences but also recognize some</a:t>
            </a:r>
          </a:p>
          <a:p>
            <a:pPr>
              <a:buNone/>
            </a:pPr>
            <a:r>
              <a:rPr lang="en-US" dirty="0" smtClean="0"/>
              <a:t>really common ones: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		linear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+ 2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/2) 	linear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/2) 		logarithmic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+ 2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 	exponential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+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 		quadratic (see previous lecture)</a:t>
            </a:r>
          </a:p>
          <a:p>
            <a:pPr>
              <a:buNone/>
            </a:pPr>
            <a:r>
              <a:rPr lang="en-US" i="1" dirty="0" smtClean="0"/>
              <a:t>	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+ </a:t>
            </a:r>
            <a:r>
              <a:rPr lang="en-US" i="1" dirty="0" smtClean="0"/>
              <a:t>T(n/2)</a:t>
            </a:r>
            <a:r>
              <a:rPr lang="en-US" dirty="0" smtClean="0"/>
              <a:t> 		linear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+ 2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/2) 	</a:t>
            </a:r>
            <a:r>
              <a:rPr lang="en-US" i="1" dirty="0" smtClean="0"/>
              <a:t>O</a:t>
            </a:r>
            <a:r>
              <a:rPr lang="en-US" dirty="0" smtClean="0"/>
              <a:t>(n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n)</a:t>
            </a:r>
          </a:p>
          <a:p>
            <a:endParaRPr lang="en-US" sz="1500" dirty="0" smtClean="0"/>
          </a:p>
          <a:p>
            <a:pPr>
              <a:buNone/>
            </a:pPr>
            <a:r>
              <a:rPr lang="en-US" dirty="0" smtClean="0"/>
              <a:t>Note big-Oh can also use more than one variable</a:t>
            </a:r>
          </a:p>
          <a:p>
            <a:r>
              <a:rPr lang="en-US" dirty="0" smtClean="0"/>
              <a:t>Example: can sum all elements of an </a:t>
            </a:r>
            <a:r>
              <a:rPr lang="en-US" i="1" dirty="0" smtClean="0"/>
              <a:t>n</a:t>
            </a:r>
            <a:r>
              <a:rPr lang="en-US" dirty="0" smtClean="0"/>
              <a:t>-by-</a:t>
            </a:r>
            <a:r>
              <a:rPr lang="en-US" i="1" dirty="0" smtClean="0"/>
              <a:t>m</a:t>
            </a:r>
            <a:r>
              <a:rPr lang="en-US" dirty="0" smtClean="0"/>
              <a:t> matrix in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nm</a:t>
            </a:r>
            <a:r>
              <a:rPr lang="en-US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About to show formal definition, which amounts to saying: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Eliminate low-order terms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Eliminate coefficients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Examples:</a:t>
            </a:r>
          </a:p>
          <a:p>
            <a:pPr marL="857250" lvl="1" indent="-457200"/>
            <a:r>
              <a:rPr lang="en-US" dirty="0" smtClean="0"/>
              <a:t>4</a:t>
            </a:r>
            <a:r>
              <a:rPr lang="en-US" i="1" dirty="0" smtClean="0"/>
              <a:t>n</a:t>
            </a:r>
            <a:r>
              <a:rPr lang="en-US" dirty="0" smtClean="0"/>
              <a:t> + 5</a:t>
            </a:r>
          </a:p>
          <a:p>
            <a:pPr marL="857250" lvl="1" indent="-457200"/>
            <a:r>
              <a:rPr lang="en-US" dirty="0" smtClean="0"/>
              <a:t>0.5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+ 2</a:t>
            </a:r>
            <a:r>
              <a:rPr lang="en-US" i="1" dirty="0" smtClean="0"/>
              <a:t>n</a:t>
            </a:r>
            <a:r>
              <a:rPr lang="en-US" dirty="0" smtClean="0"/>
              <a:t> + 7</a:t>
            </a:r>
          </a:p>
          <a:p>
            <a:pPr marL="857250" lvl="1" indent="-457200"/>
            <a:r>
              <a:rPr lang="en-US" i="1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 + 2</a:t>
            </a:r>
            <a:r>
              <a:rPr lang="en-US" i="1" baseline="30000" dirty="0" smtClean="0"/>
              <a:t>n</a:t>
            </a:r>
            <a:r>
              <a:rPr lang="en-US" dirty="0" smtClean="0"/>
              <a:t> + 3</a:t>
            </a:r>
            <a:r>
              <a:rPr lang="en-US" i="1" dirty="0" smtClean="0"/>
              <a:t>n</a:t>
            </a:r>
          </a:p>
          <a:p>
            <a:pPr marL="857250" lvl="1" indent="-457200"/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(10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)</a:t>
            </a:r>
            <a:endParaRPr lang="en-US" baseline="30000" dirty="0" smtClean="0"/>
          </a:p>
          <a:p>
            <a:pPr marL="0" indent="0">
              <a:buNone/>
            </a:pPr>
            <a:endParaRPr lang="en-US" dirty="0" smtClean="0"/>
          </a:p>
          <a:p>
            <a:pPr marL="457200" indent="-457200"/>
            <a:endParaRPr lang="en-US" baseline="30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Big-Oh relates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use </a:t>
            </a:r>
            <a:r>
              <a:rPr lang="en-US" i="1" dirty="0" smtClean="0"/>
              <a:t>O</a:t>
            </a:r>
            <a:r>
              <a:rPr lang="en-US" dirty="0" smtClean="0"/>
              <a:t> on a function f(</a:t>
            </a:r>
            <a:r>
              <a:rPr lang="en-US" i="1" dirty="0" smtClean="0"/>
              <a:t>n</a:t>
            </a:r>
            <a:r>
              <a:rPr lang="en-US" dirty="0" smtClean="0"/>
              <a:t>) (for example 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to mean </a:t>
            </a:r>
            <a:r>
              <a:rPr lang="en-US" i="1" dirty="0" smtClean="0"/>
              <a:t>the </a:t>
            </a:r>
            <a:r>
              <a:rPr lang="en-US" i="1" dirty="0" smtClean="0">
                <a:solidFill>
                  <a:srgbClr val="FF0000"/>
                </a:solidFill>
              </a:rPr>
              <a:t>set of functions</a:t>
            </a:r>
            <a:r>
              <a:rPr lang="en-US" i="1" dirty="0" smtClean="0"/>
              <a:t> with asymptotic behavior </a:t>
            </a:r>
            <a:r>
              <a:rPr lang="en-US" b="1" i="1" dirty="0" smtClean="0">
                <a:solidFill>
                  <a:schemeClr val="accent2"/>
                </a:solidFill>
              </a:rPr>
              <a:t>less than or equal to</a:t>
            </a:r>
            <a:r>
              <a:rPr lang="en-US" b="1" i="1" dirty="0" smtClean="0"/>
              <a:t> </a:t>
            </a:r>
            <a:r>
              <a:rPr lang="en-US" dirty="0" smtClean="0"/>
              <a:t>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endParaRPr lang="en-US" b="1" i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 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  </a:t>
            </a:r>
            <a:r>
              <a:rPr lang="en-US" b="1" dirty="0" smtClean="0">
                <a:solidFill>
                  <a:srgbClr val="FF0000"/>
                </a:solidFill>
              </a:rPr>
              <a:t>is in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 and </a:t>
            </a:r>
            <a:r>
              <a:rPr lang="en-US" i="1" dirty="0" smtClean="0"/>
              <a:t>n</a:t>
            </a:r>
            <a:r>
              <a:rPr lang="en-US" baseline="30000" dirty="0" smtClean="0"/>
              <a:t>2 </a:t>
            </a:r>
            <a:r>
              <a:rPr lang="en-US" dirty="0" smtClean="0"/>
              <a:t> have the same asymptotic behavior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Confusingly, we also say/write:</a:t>
            </a:r>
          </a:p>
          <a:p>
            <a:pPr lvl="1"/>
            <a:r>
              <a:rPr lang="en-US" dirty="0" smtClean="0"/>
              <a:t>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  </a:t>
            </a:r>
            <a:r>
              <a:rPr lang="en-US" b="1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  </a:t>
            </a:r>
            <a:r>
              <a:rPr lang="en-US" dirty="0" smtClean="0">
                <a:solidFill>
                  <a:srgbClr val="FF0000"/>
                </a:solidFill>
              </a:rPr>
              <a:t>=</a:t>
            </a:r>
            <a:r>
              <a:rPr lang="en-US" dirty="0" smtClean="0"/>
              <a:t>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But we would never say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=  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400800" y="1173481"/>
            <a:ext cx="2438400" cy="1874519"/>
            <a:chOff x="6400800" y="1173481"/>
            <a:chExt cx="2247900" cy="1569719"/>
          </a:xfrm>
        </p:grpSpPr>
        <p:pic>
          <p:nvPicPr>
            <p:cNvPr id="7" name="Picture 6" descr="bigOsketch.PNG"/>
            <p:cNvPicPr>
              <a:picLocks noChangeAspect="1"/>
            </p:cNvPicPr>
            <p:nvPr/>
          </p:nvPicPr>
          <p:blipFill>
            <a:blip r:embed="rId3" cstate="print"/>
            <a:srcRect b="47386"/>
            <a:stretch>
              <a:fillRect/>
            </a:stretch>
          </p:blipFill>
          <p:spPr>
            <a:xfrm>
              <a:off x="6400800" y="1209675"/>
              <a:ext cx="2247900" cy="153352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 bwMode="auto">
            <a:xfrm>
              <a:off x="6705600" y="1173481"/>
              <a:ext cx="152400" cy="12191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Formally Big-Oh (Dr? Ms? </a:t>
            </a:r>
            <a:r>
              <a:rPr lang="en-US" dirty="0" err="1" smtClean="0"/>
              <a:t>Mr</a:t>
            </a:r>
            <a:r>
              <a:rPr lang="en-US" dirty="0" smtClean="0"/>
              <a:t>? </a:t>
            </a:r>
            <a:r>
              <a:rPr lang="en-US" dirty="0" smtClean="0">
                <a:sym typeface="Wingdings" pitchFamily="2" charset="2"/>
              </a:rPr>
              <a:t>)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Definition: </a:t>
            </a:r>
          </a:p>
          <a:p>
            <a:pPr>
              <a:buNone/>
            </a:pPr>
            <a:r>
              <a:rPr lang="en-US" dirty="0" smtClean="0"/>
              <a:t>	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O( f(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 if there exist constants </a:t>
            </a:r>
          </a:p>
          <a:p>
            <a:pPr>
              <a:buNone/>
            </a:pPr>
            <a:r>
              <a:rPr lang="en-US" i="1" dirty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     c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such that  </a:t>
            </a:r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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</a:p>
          <a:p>
            <a:pPr>
              <a:buNone/>
            </a:pPr>
            <a:endParaRPr lang="en-US" dirty="0" smtClean="0"/>
          </a:p>
          <a:p>
            <a:endParaRPr lang="en-US" sz="1400" dirty="0" smtClean="0"/>
          </a:p>
          <a:p>
            <a:r>
              <a:rPr lang="en-US" dirty="0" smtClean="0"/>
              <a:t>To show 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O( f(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, pick a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large enough to “cover the constant factors”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 </a:t>
            </a:r>
            <a:r>
              <a:rPr lang="en-US" dirty="0" smtClean="0">
                <a:sym typeface="Symbol" pitchFamily="18" charset="2"/>
              </a:rPr>
              <a:t>large enough to “cover the lower-order terms”</a:t>
            </a:r>
          </a:p>
          <a:p>
            <a:pPr lvl="1"/>
            <a:r>
              <a:rPr lang="en-US" dirty="0" smtClean="0">
                <a:sym typeface="Symbol" pitchFamily="18" charset="2"/>
              </a:rPr>
              <a:t>Example: Let g(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= </a:t>
            </a:r>
            <a:r>
              <a:rPr lang="en-US" dirty="0" smtClean="0"/>
              <a:t>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 and f(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i="1" dirty="0" smtClean="0"/>
              <a:t>c</a:t>
            </a:r>
            <a:r>
              <a:rPr lang="en-US" dirty="0" smtClean="0"/>
              <a:t>=5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 </a:t>
            </a:r>
            <a:r>
              <a:rPr lang="en-US" dirty="0" smtClean="0"/>
              <a:t>=10 is more than good enough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This is “less than or equal to”</a:t>
            </a:r>
          </a:p>
          <a:p>
            <a:pPr lvl="1"/>
            <a:r>
              <a:rPr lang="en-US" dirty="0" smtClean="0"/>
              <a:t>So 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 is also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5</a:t>
            </a:r>
            <a:r>
              <a:rPr lang="en-US" dirty="0" smtClean="0"/>
              <a:t>) and </a:t>
            </a:r>
            <a:r>
              <a:rPr lang="en-US" i="1" dirty="0" smtClean="0"/>
              <a:t>O</a:t>
            </a:r>
            <a:r>
              <a:rPr lang="en-US" dirty="0" smtClean="0"/>
              <a:t>(2</a:t>
            </a:r>
            <a:r>
              <a:rPr lang="en-US" i="1" baseline="30000" dirty="0" smtClean="0"/>
              <a:t>n</a:t>
            </a:r>
            <a:r>
              <a:rPr lang="en-US" dirty="0" smtClean="0"/>
              <a:t>) 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09600" y="1524000"/>
            <a:ext cx="5791200" cy="1524000"/>
          </a:xfrm>
          <a:prstGeom prst="rect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examples, using formal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>
                <a:sym typeface="Symbol" pitchFamily="18" charset="2"/>
              </a:rPr>
              <a:t>Let g(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) = </a:t>
            </a:r>
            <a:r>
              <a:rPr lang="en-US" dirty="0" smtClean="0"/>
              <a:t>4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and f(</a:t>
            </a:r>
            <a:r>
              <a:rPr lang="en-US" i="1" dirty="0"/>
              <a:t>n</a:t>
            </a:r>
            <a:r>
              <a:rPr lang="en-US" dirty="0"/>
              <a:t>) = </a:t>
            </a:r>
            <a:r>
              <a:rPr lang="en-US" i="1" dirty="0"/>
              <a:t>n</a:t>
            </a:r>
            <a:r>
              <a:rPr lang="en-US" baseline="30000" dirty="0"/>
              <a:t>2</a:t>
            </a:r>
          </a:p>
          <a:p>
            <a:pPr lvl="1"/>
            <a:r>
              <a:rPr lang="en-US" dirty="0" smtClean="0"/>
              <a:t>A valid proof is to find valid </a:t>
            </a:r>
            <a:r>
              <a:rPr lang="en-US" i="1" dirty="0" smtClean="0"/>
              <a:t>c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i="1" baseline="-25000" dirty="0">
                <a:sym typeface="Symbol" pitchFamily="18" charset="2"/>
              </a:rPr>
              <a:t>0 </a:t>
            </a:r>
            <a:endParaRPr lang="en-US" dirty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The “cross-over point” is </a:t>
            </a:r>
            <a:r>
              <a:rPr lang="en-US" i="1" dirty="0" smtClean="0"/>
              <a:t>n</a:t>
            </a:r>
            <a:r>
              <a:rPr lang="en-US" dirty="0" smtClean="0"/>
              <a:t>=4</a:t>
            </a:r>
          </a:p>
          <a:p>
            <a:pPr lvl="1"/>
            <a:r>
              <a:rPr lang="en-US" dirty="0" smtClean="0"/>
              <a:t>So we can choose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/>
              <a:t>=4 and </a:t>
            </a:r>
            <a:r>
              <a:rPr lang="en-US" i="1" dirty="0" smtClean="0"/>
              <a:t>c</a:t>
            </a:r>
            <a:r>
              <a:rPr lang="en-US" dirty="0" smtClean="0"/>
              <a:t>=1</a:t>
            </a:r>
          </a:p>
          <a:p>
            <a:pPr lvl="2"/>
            <a:r>
              <a:rPr lang="en-US" dirty="0" smtClean="0"/>
              <a:t>Many other possible choices, e.g., larger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 </a:t>
            </a:r>
            <a:r>
              <a:rPr lang="en-US" dirty="0" smtClean="0"/>
              <a:t>and/or </a:t>
            </a:r>
            <a:r>
              <a:rPr lang="en-US" i="1" dirty="0" smtClean="0"/>
              <a:t>c</a:t>
            </a:r>
          </a:p>
          <a:p>
            <a:pPr lvl="1"/>
            <a:endParaRPr lang="en-US" i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600200" y="4495800"/>
            <a:ext cx="5791200" cy="1524000"/>
            <a:chOff x="609600" y="3962400"/>
            <a:chExt cx="5791200" cy="1524000"/>
          </a:xfrm>
        </p:grpSpPr>
        <p:sp>
          <p:nvSpPr>
            <p:cNvPr id="7" name="Content Placeholder 2"/>
            <p:cNvSpPr txBox="1">
              <a:spLocks/>
            </p:cNvSpPr>
            <p:nvPr/>
          </p:nvSpPr>
          <p:spPr bwMode="auto">
            <a:xfrm>
              <a:off x="685800" y="4038600"/>
              <a:ext cx="57150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FontTx/>
                <a:buNone/>
              </a:pPr>
              <a:r>
                <a:rPr lang="en-US" b="0" dirty="0" smtClean="0"/>
                <a:t>Definition: </a:t>
              </a:r>
            </a:p>
            <a:p>
              <a:pPr>
                <a:buFontTx/>
                <a:buNone/>
              </a:pPr>
              <a:r>
                <a:rPr lang="en-US" b="0" dirty="0" smtClean="0"/>
                <a:t>	g(</a:t>
              </a:r>
              <a:r>
                <a:rPr lang="en-US" b="0" i="1" dirty="0" smtClean="0"/>
                <a:t>n</a:t>
              </a:r>
              <a:r>
                <a:rPr lang="en-US" b="0" dirty="0" smtClean="0"/>
                <a:t>) </a:t>
              </a:r>
              <a:r>
                <a:rPr lang="en-US" b="0" dirty="0" smtClean="0">
                  <a:sym typeface="Symbol" pitchFamily="18" charset="2"/>
                </a:rPr>
                <a:t>is in 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O( f(</a:t>
              </a:r>
              <a:r>
                <a:rPr lang="en-US" b="0" i="1" dirty="0" smtClean="0">
                  <a:solidFill>
                    <a:schemeClr val="accent2"/>
                  </a:solidFill>
                  <a:sym typeface="Symbol" pitchFamily="18" charset="2"/>
                </a:rPr>
                <a:t>n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) )</a:t>
              </a:r>
              <a:r>
                <a:rPr lang="en-US" b="0" dirty="0" smtClean="0">
                  <a:sym typeface="Symbol" pitchFamily="18" charset="2"/>
                </a:rPr>
                <a:t> if there exist constants </a:t>
              </a:r>
            </a:p>
            <a:p>
              <a:pPr>
                <a:buFontTx/>
                <a:buNone/>
              </a:pPr>
              <a:r>
                <a:rPr lang="en-US" b="0" i="1" dirty="0">
                  <a:sym typeface="Symbol" pitchFamily="18" charset="2"/>
                </a:rPr>
                <a:t> </a:t>
              </a:r>
              <a:r>
                <a:rPr lang="en-US" b="0" i="1" dirty="0" smtClean="0">
                  <a:sym typeface="Symbol" pitchFamily="18" charset="2"/>
                </a:rPr>
                <a:t>     c</a:t>
              </a:r>
              <a:r>
                <a:rPr lang="en-US" b="0" dirty="0" smtClean="0">
                  <a:sym typeface="Symbol" pitchFamily="18" charset="2"/>
                </a:rPr>
                <a:t> and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i="1" baseline="-25000" dirty="0" smtClean="0">
                  <a:sym typeface="Symbol" pitchFamily="18" charset="2"/>
                </a:rPr>
                <a:t>0</a:t>
              </a:r>
              <a:r>
                <a:rPr lang="en-US" b="0" dirty="0" smtClean="0">
                  <a:sym typeface="Symbol" pitchFamily="18" charset="2"/>
                </a:rPr>
                <a:t> such that  </a:t>
              </a:r>
              <a:r>
                <a:rPr lang="en-US" b="0" dirty="0" smtClean="0"/>
                <a:t>g(</a:t>
              </a:r>
              <a:r>
                <a:rPr lang="en-US" b="0" i="1" dirty="0" smtClean="0"/>
                <a:t>n</a:t>
              </a:r>
              <a:r>
                <a:rPr lang="en-US" b="0" dirty="0" smtClean="0"/>
                <a:t>) 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</a:t>
              </a:r>
              <a:r>
                <a:rPr lang="en-US" b="0" dirty="0" smtClean="0">
                  <a:sym typeface="Symbol" pitchFamily="18" charset="2"/>
                </a:rPr>
                <a:t>  </a:t>
              </a:r>
              <a:r>
                <a:rPr lang="en-US" b="0" i="1" dirty="0" smtClean="0">
                  <a:sym typeface="Symbol" pitchFamily="18" charset="2"/>
                </a:rPr>
                <a:t>c</a:t>
              </a:r>
              <a:r>
                <a:rPr lang="en-US" b="0" dirty="0" smtClean="0">
                  <a:sym typeface="Symbol" pitchFamily="18" charset="2"/>
                </a:rPr>
                <a:t> f(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dirty="0" smtClean="0">
                  <a:sym typeface="Symbol" pitchFamily="18" charset="2"/>
                </a:rPr>
                <a:t>) for all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dirty="0" smtClean="0">
                  <a:sym typeface="Symbol" pitchFamily="18" charset="2"/>
                </a:rPr>
                <a:t> </a:t>
              </a:r>
              <a:r>
                <a:rPr lang="en-US" b="0" dirty="0" smtClean="0">
                  <a:solidFill>
                    <a:schemeClr val="accent2"/>
                  </a:solidFill>
                  <a:sym typeface="Symbol"/>
                </a:rPr>
                <a:t></a:t>
              </a:r>
              <a:r>
                <a:rPr lang="en-US" b="0" dirty="0" smtClean="0">
                  <a:sym typeface="Symbol" pitchFamily="18" charset="2"/>
                </a:rPr>
                <a:t>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i="1" baseline="-25000" dirty="0" smtClean="0">
                  <a:sym typeface="Symbol" pitchFamily="18" charset="2"/>
                </a:rPr>
                <a:t>0</a:t>
              </a:r>
              <a:endParaRPr lang="en-US" b="0" dirty="0" smtClean="0"/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09600" y="3962400"/>
              <a:ext cx="5791200" cy="1524000"/>
            </a:xfrm>
            <a:prstGeom prst="rect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11280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Gauging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Uh, why not just run the program and time it</a:t>
            </a:r>
          </a:p>
          <a:p>
            <a:pPr lvl="1"/>
            <a:r>
              <a:rPr lang="en-US" dirty="0" smtClean="0"/>
              <a:t>Too much </a:t>
            </a:r>
            <a:r>
              <a:rPr lang="en-US" i="1" dirty="0" smtClean="0">
                <a:solidFill>
                  <a:schemeClr val="accent2"/>
                </a:solidFill>
              </a:rPr>
              <a:t>variability</a:t>
            </a:r>
            <a:r>
              <a:rPr lang="en-US" dirty="0" smtClean="0"/>
              <a:t>, not reliable or </a:t>
            </a:r>
            <a:r>
              <a:rPr lang="en-US" i="1" dirty="0" smtClean="0">
                <a:solidFill>
                  <a:schemeClr val="accent2"/>
                </a:solidFill>
              </a:rPr>
              <a:t>portable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Hardware: processor(s), memory, etc.</a:t>
            </a:r>
          </a:p>
          <a:p>
            <a:pPr lvl="2"/>
            <a:r>
              <a:rPr lang="en-US" dirty="0" smtClean="0"/>
              <a:t>OS, Java version, libraries, drivers</a:t>
            </a:r>
          </a:p>
          <a:p>
            <a:pPr lvl="2"/>
            <a:r>
              <a:rPr lang="en-US" dirty="0" smtClean="0"/>
              <a:t>Other programs running</a:t>
            </a:r>
          </a:p>
          <a:p>
            <a:pPr lvl="2"/>
            <a:r>
              <a:rPr lang="en-US" dirty="0" smtClean="0"/>
              <a:t>Implementation dependent</a:t>
            </a:r>
          </a:p>
          <a:p>
            <a:pPr lvl="1"/>
            <a:r>
              <a:rPr lang="en-US" dirty="0" smtClean="0"/>
              <a:t>Choice of input</a:t>
            </a:r>
          </a:p>
          <a:p>
            <a:pPr lvl="2"/>
            <a:r>
              <a:rPr lang="en-US" dirty="0" smtClean="0"/>
              <a:t>Testing (</a:t>
            </a:r>
            <a:r>
              <a:rPr lang="en-US" dirty="0" err="1" smtClean="0"/>
              <a:t>inexhaustive</a:t>
            </a:r>
            <a:r>
              <a:rPr lang="en-US" dirty="0" smtClean="0"/>
              <a:t>) may </a:t>
            </a:r>
            <a:r>
              <a:rPr lang="en-US" i="1" dirty="0" smtClean="0">
                <a:solidFill>
                  <a:schemeClr val="accent2"/>
                </a:solidFill>
              </a:rPr>
              <a:t>miss</a:t>
            </a:r>
            <a:r>
              <a:rPr lang="en-US" dirty="0" smtClean="0"/>
              <a:t> worst-case input</a:t>
            </a:r>
          </a:p>
          <a:p>
            <a:pPr lvl="2"/>
            <a:r>
              <a:rPr lang="en-US" dirty="0" smtClean="0"/>
              <a:t>Timing does not </a:t>
            </a:r>
            <a:r>
              <a:rPr lang="en-US" i="1" dirty="0" smtClean="0">
                <a:solidFill>
                  <a:schemeClr val="accent2"/>
                </a:solidFill>
              </a:rPr>
              <a:t>explain</a:t>
            </a:r>
            <a:r>
              <a:rPr lang="en-US" dirty="0" smtClean="0"/>
              <a:t> relative timing among inputs (what happens when </a:t>
            </a:r>
            <a:r>
              <a:rPr lang="en-US" i="1" dirty="0" smtClean="0"/>
              <a:t>n</a:t>
            </a:r>
            <a:r>
              <a:rPr lang="en-US" dirty="0" smtClean="0"/>
              <a:t> doubles in size)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Often want to evaluate an </a:t>
            </a:r>
            <a:r>
              <a:rPr lang="en-US" i="1" dirty="0" smtClean="0">
                <a:solidFill>
                  <a:schemeClr val="accent2"/>
                </a:solidFill>
              </a:rPr>
              <a:t>algorithm</a:t>
            </a:r>
            <a:r>
              <a:rPr lang="en-US" dirty="0" smtClean="0"/>
              <a:t>, not an implementation</a:t>
            </a:r>
          </a:p>
          <a:p>
            <a:pPr lvl="1"/>
            <a:r>
              <a:rPr lang="en-US" dirty="0" smtClean="0"/>
              <a:t>Even </a:t>
            </a:r>
            <a:r>
              <a:rPr lang="en-US" i="1" dirty="0" smtClean="0">
                <a:solidFill>
                  <a:schemeClr val="accent2"/>
                </a:solidFill>
              </a:rPr>
              <a:t>before</a:t>
            </a:r>
            <a:r>
              <a:rPr lang="en-US" dirty="0" smtClean="0"/>
              <a:t> creating the implementation (“coding it up”)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48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examples, using formal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>
                <a:sym typeface="Symbol" pitchFamily="18" charset="2"/>
              </a:rPr>
              <a:t>Let g(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) = </a:t>
            </a:r>
            <a:r>
              <a:rPr lang="en-US" i="1" dirty="0" smtClean="0"/>
              <a:t>n</a:t>
            </a:r>
            <a:r>
              <a:rPr lang="en-US" baseline="30000" dirty="0" smtClean="0"/>
              <a:t>4</a:t>
            </a:r>
            <a:r>
              <a:rPr lang="en-US" dirty="0" smtClean="0"/>
              <a:t> </a:t>
            </a:r>
            <a:r>
              <a:rPr lang="en-US" dirty="0"/>
              <a:t>and f(</a:t>
            </a:r>
            <a:r>
              <a:rPr lang="en-US" i="1" dirty="0"/>
              <a:t>n</a:t>
            </a:r>
            <a:r>
              <a:rPr lang="en-US" dirty="0"/>
              <a:t>) = </a:t>
            </a:r>
            <a:r>
              <a:rPr lang="en-US" dirty="0" smtClean="0"/>
              <a:t>2</a:t>
            </a:r>
            <a:r>
              <a:rPr lang="en-US" i="1" baseline="30000" dirty="0" smtClean="0"/>
              <a:t>n</a:t>
            </a:r>
            <a:endParaRPr lang="en-US" i="1" baseline="30000" dirty="0"/>
          </a:p>
          <a:p>
            <a:pPr lvl="1"/>
            <a:r>
              <a:rPr lang="en-US" dirty="0" smtClean="0"/>
              <a:t>A valid proof is to find valid </a:t>
            </a:r>
            <a:r>
              <a:rPr lang="en-US" i="1" dirty="0" smtClean="0"/>
              <a:t>c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i="1" baseline="-25000" dirty="0">
                <a:sym typeface="Symbol" pitchFamily="18" charset="2"/>
              </a:rPr>
              <a:t>0 </a:t>
            </a:r>
            <a:endParaRPr lang="en-US" dirty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W</a:t>
            </a:r>
            <a:r>
              <a:rPr lang="en-US" dirty="0" smtClean="0"/>
              <a:t>e can choose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/>
              <a:t>=20 and </a:t>
            </a:r>
            <a:r>
              <a:rPr lang="en-US" i="1" dirty="0" smtClean="0"/>
              <a:t>c</a:t>
            </a:r>
            <a:r>
              <a:rPr lang="en-US" dirty="0" smtClean="0"/>
              <a:t>=1</a:t>
            </a:r>
          </a:p>
          <a:p>
            <a:pPr marL="457200" lvl="1" indent="0">
              <a:buNone/>
            </a:pPr>
            <a:endParaRPr lang="en-US" i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600200" y="4495800"/>
            <a:ext cx="5791200" cy="1524000"/>
            <a:chOff x="609600" y="3962400"/>
            <a:chExt cx="5791200" cy="1524000"/>
          </a:xfrm>
        </p:grpSpPr>
        <p:sp>
          <p:nvSpPr>
            <p:cNvPr id="7" name="Content Placeholder 2"/>
            <p:cNvSpPr txBox="1">
              <a:spLocks/>
            </p:cNvSpPr>
            <p:nvPr/>
          </p:nvSpPr>
          <p:spPr bwMode="auto">
            <a:xfrm>
              <a:off x="685800" y="4038600"/>
              <a:ext cx="57150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FontTx/>
                <a:buNone/>
              </a:pPr>
              <a:r>
                <a:rPr lang="en-US" b="0" dirty="0" smtClean="0"/>
                <a:t>Definition: </a:t>
              </a:r>
            </a:p>
            <a:p>
              <a:pPr>
                <a:buFontTx/>
                <a:buNone/>
              </a:pPr>
              <a:r>
                <a:rPr lang="en-US" b="0" dirty="0" smtClean="0"/>
                <a:t>	g(</a:t>
              </a:r>
              <a:r>
                <a:rPr lang="en-US" b="0" i="1" dirty="0" smtClean="0"/>
                <a:t>n</a:t>
              </a:r>
              <a:r>
                <a:rPr lang="en-US" b="0" dirty="0" smtClean="0"/>
                <a:t>) </a:t>
              </a:r>
              <a:r>
                <a:rPr lang="en-US" b="0" dirty="0" smtClean="0">
                  <a:sym typeface="Symbol" pitchFamily="18" charset="2"/>
                </a:rPr>
                <a:t>is in 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O( f(</a:t>
              </a:r>
              <a:r>
                <a:rPr lang="en-US" b="0" i="1" dirty="0" smtClean="0">
                  <a:solidFill>
                    <a:schemeClr val="accent2"/>
                  </a:solidFill>
                  <a:sym typeface="Symbol" pitchFamily="18" charset="2"/>
                </a:rPr>
                <a:t>n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) )</a:t>
              </a:r>
              <a:r>
                <a:rPr lang="en-US" b="0" dirty="0" smtClean="0">
                  <a:sym typeface="Symbol" pitchFamily="18" charset="2"/>
                </a:rPr>
                <a:t> if there exist constants </a:t>
              </a:r>
            </a:p>
            <a:p>
              <a:pPr>
                <a:buFontTx/>
                <a:buNone/>
              </a:pPr>
              <a:r>
                <a:rPr lang="en-US" b="0" i="1" dirty="0">
                  <a:sym typeface="Symbol" pitchFamily="18" charset="2"/>
                </a:rPr>
                <a:t> </a:t>
              </a:r>
              <a:r>
                <a:rPr lang="en-US" b="0" i="1" dirty="0" smtClean="0">
                  <a:sym typeface="Symbol" pitchFamily="18" charset="2"/>
                </a:rPr>
                <a:t>     c</a:t>
              </a:r>
              <a:r>
                <a:rPr lang="en-US" b="0" dirty="0" smtClean="0">
                  <a:sym typeface="Symbol" pitchFamily="18" charset="2"/>
                </a:rPr>
                <a:t> and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i="1" baseline="-25000" dirty="0" smtClean="0">
                  <a:sym typeface="Symbol" pitchFamily="18" charset="2"/>
                </a:rPr>
                <a:t>0</a:t>
              </a:r>
              <a:r>
                <a:rPr lang="en-US" b="0" dirty="0" smtClean="0">
                  <a:sym typeface="Symbol" pitchFamily="18" charset="2"/>
                </a:rPr>
                <a:t> such that  </a:t>
              </a:r>
              <a:r>
                <a:rPr lang="en-US" b="0" dirty="0" smtClean="0"/>
                <a:t>g(</a:t>
              </a:r>
              <a:r>
                <a:rPr lang="en-US" b="0" i="1" dirty="0" smtClean="0"/>
                <a:t>n</a:t>
              </a:r>
              <a:r>
                <a:rPr lang="en-US" b="0" dirty="0" smtClean="0"/>
                <a:t>) 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</a:t>
              </a:r>
              <a:r>
                <a:rPr lang="en-US" b="0" dirty="0" smtClean="0">
                  <a:sym typeface="Symbol" pitchFamily="18" charset="2"/>
                </a:rPr>
                <a:t>  </a:t>
              </a:r>
              <a:r>
                <a:rPr lang="en-US" b="0" i="1" dirty="0" smtClean="0">
                  <a:sym typeface="Symbol" pitchFamily="18" charset="2"/>
                </a:rPr>
                <a:t>c</a:t>
              </a:r>
              <a:r>
                <a:rPr lang="en-US" b="0" dirty="0" smtClean="0">
                  <a:sym typeface="Symbol" pitchFamily="18" charset="2"/>
                </a:rPr>
                <a:t> f(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dirty="0" smtClean="0">
                  <a:sym typeface="Symbol" pitchFamily="18" charset="2"/>
                </a:rPr>
                <a:t>) for all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dirty="0" smtClean="0">
                  <a:sym typeface="Symbol" pitchFamily="18" charset="2"/>
                </a:rPr>
                <a:t> </a:t>
              </a:r>
              <a:r>
                <a:rPr lang="en-US" b="0" dirty="0" smtClean="0">
                  <a:solidFill>
                    <a:schemeClr val="accent2"/>
                  </a:solidFill>
                  <a:sym typeface="Symbol"/>
                </a:rPr>
                <a:t></a:t>
              </a:r>
              <a:r>
                <a:rPr lang="en-US" b="0" dirty="0" smtClean="0">
                  <a:sym typeface="Symbol" pitchFamily="18" charset="2"/>
                </a:rPr>
                <a:t>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i="1" baseline="-25000" dirty="0" smtClean="0">
                  <a:sym typeface="Symbol" pitchFamily="18" charset="2"/>
                </a:rPr>
                <a:t>0</a:t>
              </a:r>
              <a:endParaRPr lang="en-US" b="0" dirty="0" smtClean="0"/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09600" y="3962400"/>
              <a:ext cx="5791200" cy="1524000"/>
            </a:xfrm>
            <a:prstGeom prst="rect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8678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with the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constant multiplier </a:t>
            </a:r>
            <a:r>
              <a:rPr lang="en-US" i="1" dirty="0" smtClean="0"/>
              <a:t>c</a:t>
            </a:r>
            <a:r>
              <a:rPr lang="en-US" dirty="0" smtClean="0"/>
              <a:t> is what allows functions that differ only in their largest coefficient to have the same asymptotic complexity</a:t>
            </a:r>
          </a:p>
          <a:p>
            <a:endParaRPr lang="en-US" dirty="0"/>
          </a:p>
          <a:p>
            <a:pPr marL="342900" lvl="1" indent="-342900">
              <a:buFontTx/>
              <a:buChar char="•"/>
            </a:pPr>
            <a:r>
              <a:rPr lang="en-US" dirty="0" smtClean="0"/>
              <a:t>Example: </a:t>
            </a:r>
            <a:r>
              <a:rPr lang="en-US" dirty="0">
                <a:sym typeface="Symbol" pitchFamily="18" charset="2"/>
              </a:rPr>
              <a:t>g(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) = </a:t>
            </a:r>
            <a:r>
              <a:rPr lang="en-US" dirty="0" smtClean="0">
                <a:sym typeface="Symbol" pitchFamily="18" charset="2"/>
              </a:rPr>
              <a:t>7</a:t>
            </a:r>
            <a:r>
              <a:rPr lang="en-US" i="1" dirty="0" smtClean="0"/>
              <a:t>n</a:t>
            </a:r>
            <a:r>
              <a:rPr lang="en-US" dirty="0" smtClean="0"/>
              <a:t>+5 </a:t>
            </a:r>
            <a:r>
              <a:rPr lang="en-US" dirty="0"/>
              <a:t>and f(</a:t>
            </a:r>
            <a:r>
              <a:rPr lang="en-US" i="1" dirty="0"/>
              <a:t>n</a:t>
            </a:r>
            <a:r>
              <a:rPr lang="en-US" dirty="0"/>
              <a:t>) = </a:t>
            </a:r>
            <a:r>
              <a:rPr lang="en-US" i="1" dirty="0" smtClean="0"/>
              <a:t>n</a:t>
            </a:r>
            <a:endParaRPr lang="en-US" i="1" dirty="0"/>
          </a:p>
          <a:p>
            <a:pPr marL="742950" lvl="2" indent="-342900">
              <a:buFont typeface="Arial" pitchFamily="34" charset="0"/>
              <a:buChar char="−"/>
            </a:pPr>
            <a:r>
              <a:rPr lang="en-US" dirty="0" smtClean="0"/>
              <a:t>For any choice of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, need a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&gt; 7 (or more) to show </a:t>
            </a:r>
            <a:r>
              <a:rPr lang="en-US" dirty="0"/>
              <a:t>g(</a:t>
            </a:r>
            <a:r>
              <a:rPr lang="en-US" i="1" dirty="0"/>
              <a:t>n</a:t>
            </a:r>
            <a:r>
              <a:rPr lang="en-US" dirty="0"/>
              <a:t>) </a:t>
            </a:r>
            <a:r>
              <a:rPr lang="en-US" dirty="0">
                <a:sym typeface="Symbol" pitchFamily="18" charset="2"/>
              </a:rPr>
              <a:t>is in O( f(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) ) </a:t>
            </a:r>
            <a:endParaRPr lang="en-US" i="1" baseline="300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600200" y="4495800"/>
            <a:ext cx="5791200" cy="1524000"/>
            <a:chOff x="609600" y="3962400"/>
            <a:chExt cx="5791200" cy="1524000"/>
          </a:xfrm>
        </p:grpSpPr>
        <p:sp>
          <p:nvSpPr>
            <p:cNvPr id="8" name="Content Placeholder 2"/>
            <p:cNvSpPr txBox="1">
              <a:spLocks/>
            </p:cNvSpPr>
            <p:nvPr/>
          </p:nvSpPr>
          <p:spPr bwMode="auto">
            <a:xfrm>
              <a:off x="685800" y="4038600"/>
              <a:ext cx="57150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FontTx/>
                <a:buNone/>
              </a:pPr>
              <a:r>
                <a:rPr lang="en-US" b="0" dirty="0" smtClean="0"/>
                <a:t>Definition: </a:t>
              </a:r>
            </a:p>
            <a:p>
              <a:pPr>
                <a:buFontTx/>
                <a:buNone/>
              </a:pPr>
              <a:r>
                <a:rPr lang="en-US" b="0" dirty="0" smtClean="0"/>
                <a:t>	g(</a:t>
              </a:r>
              <a:r>
                <a:rPr lang="en-US" b="0" i="1" dirty="0" smtClean="0"/>
                <a:t>n</a:t>
              </a:r>
              <a:r>
                <a:rPr lang="en-US" b="0" dirty="0" smtClean="0"/>
                <a:t>) </a:t>
              </a:r>
              <a:r>
                <a:rPr lang="en-US" b="0" dirty="0" smtClean="0">
                  <a:sym typeface="Symbol" pitchFamily="18" charset="2"/>
                </a:rPr>
                <a:t>is in 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O( f(</a:t>
              </a:r>
              <a:r>
                <a:rPr lang="en-US" b="0" i="1" dirty="0" smtClean="0">
                  <a:solidFill>
                    <a:schemeClr val="accent2"/>
                  </a:solidFill>
                  <a:sym typeface="Symbol" pitchFamily="18" charset="2"/>
                </a:rPr>
                <a:t>n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) )</a:t>
              </a:r>
              <a:r>
                <a:rPr lang="en-US" b="0" dirty="0" smtClean="0">
                  <a:sym typeface="Symbol" pitchFamily="18" charset="2"/>
                </a:rPr>
                <a:t> if there exist constants </a:t>
              </a:r>
            </a:p>
            <a:p>
              <a:pPr>
                <a:buFontTx/>
                <a:buNone/>
              </a:pPr>
              <a:r>
                <a:rPr lang="en-US" b="0" i="1" dirty="0">
                  <a:sym typeface="Symbol" pitchFamily="18" charset="2"/>
                </a:rPr>
                <a:t> </a:t>
              </a:r>
              <a:r>
                <a:rPr lang="en-US" b="0" i="1" dirty="0" smtClean="0">
                  <a:sym typeface="Symbol" pitchFamily="18" charset="2"/>
                </a:rPr>
                <a:t>     c</a:t>
              </a:r>
              <a:r>
                <a:rPr lang="en-US" b="0" dirty="0" smtClean="0">
                  <a:sym typeface="Symbol" pitchFamily="18" charset="2"/>
                </a:rPr>
                <a:t> and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i="1" baseline="-25000" dirty="0" smtClean="0">
                  <a:sym typeface="Symbol" pitchFamily="18" charset="2"/>
                </a:rPr>
                <a:t>0</a:t>
              </a:r>
              <a:r>
                <a:rPr lang="en-US" b="0" dirty="0" smtClean="0">
                  <a:sym typeface="Symbol" pitchFamily="18" charset="2"/>
                </a:rPr>
                <a:t> such that  </a:t>
              </a:r>
              <a:r>
                <a:rPr lang="en-US" b="0" dirty="0" smtClean="0"/>
                <a:t>g(</a:t>
              </a:r>
              <a:r>
                <a:rPr lang="en-US" b="0" i="1" dirty="0" smtClean="0"/>
                <a:t>n</a:t>
              </a:r>
              <a:r>
                <a:rPr lang="en-US" b="0" dirty="0" smtClean="0"/>
                <a:t>) 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</a:t>
              </a:r>
              <a:r>
                <a:rPr lang="en-US" b="0" dirty="0" smtClean="0">
                  <a:sym typeface="Symbol" pitchFamily="18" charset="2"/>
                </a:rPr>
                <a:t>  </a:t>
              </a:r>
              <a:r>
                <a:rPr lang="en-US" b="0" i="1" dirty="0" smtClean="0">
                  <a:sym typeface="Symbol" pitchFamily="18" charset="2"/>
                </a:rPr>
                <a:t>c</a:t>
              </a:r>
              <a:r>
                <a:rPr lang="en-US" b="0" dirty="0" smtClean="0">
                  <a:sym typeface="Symbol" pitchFamily="18" charset="2"/>
                </a:rPr>
                <a:t> f(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dirty="0" smtClean="0">
                  <a:sym typeface="Symbol" pitchFamily="18" charset="2"/>
                </a:rPr>
                <a:t>) for all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dirty="0" smtClean="0">
                  <a:sym typeface="Symbol" pitchFamily="18" charset="2"/>
                </a:rPr>
                <a:t> </a:t>
              </a:r>
              <a:r>
                <a:rPr lang="en-US" b="0" dirty="0" smtClean="0">
                  <a:solidFill>
                    <a:schemeClr val="accent2"/>
                  </a:solidFill>
                  <a:sym typeface="Symbol"/>
                </a:rPr>
                <a:t></a:t>
              </a:r>
              <a:r>
                <a:rPr lang="en-US" b="0" dirty="0" smtClean="0">
                  <a:sym typeface="Symbol" pitchFamily="18" charset="2"/>
                </a:rPr>
                <a:t>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i="1" baseline="-25000" dirty="0" smtClean="0">
                  <a:sym typeface="Symbol" pitchFamily="18" charset="2"/>
                </a:rPr>
                <a:t>0</a:t>
              </a:r>
              <a:endParaRPr lang="en-US" b="0" dirty="0" smtClean="0"/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09600" y="3962400"/>
              <a:ext cx="5791200" cy="1524000"/>
            </a:xfrm>
            <a:prstGeom prst="rect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21464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can drop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Eliminate coefficients because we don’t have units anyway</a:t>
            </a:r>
          </a:p>
          <a:p>
            <a:pPr lvl="1"/>
            <a:r>
              <a:rPr lang="en-US" dirty="0" smtClean="0"/>
              <a:t>3</a:t>
            </a:r>
            <a:r>
              <a:rPr lang="en-US" i="1" dirty="0" smtClean="0"/>
              <a:t>n</a:t>
            </a:r>
            <a:r>
              <a:rPr lang="en-US" baseline="30000" dirty="0" smtClean="0"/>
              <a:t>2  </a:t>
            </a:r>
            <a:r>
              <a:rPr lang="en-US" dirty="0" smtClean="0"/>
              <a:t>versus 5</a:t>
            </a:r>
            <a:r>
              <a:rPr lang="en-US" i="1" dirty="0" smtClean="0"/>
              <a:t>n</a:t>
            </a:r>
            <a:r>
              <a:rPr lang="en-US" baseline="30000" dirty="0" smtClean="0"/>
              <a:t>2  </a:t>
            </a:r>
            <a:r>
              <a:rPr lang="en-US" dirty="0" smtClean="0"/>
              <a:t>doesn’t mean anything when we have not specified the cost of constant-time operations (can re-scale)</a:t>
            </a:r>
          </a:p>
          <a:p>
            <a:pPr lvl="1"/>
            <a:endParaRPr lang="en-US" dirty="0"/>
          </a:p>
          <a:p>
            <a:r>
              <a:rPr lang="en-US" dirty="0" smtClean="0"/>
              <a:t>Eliminate low-order terms because they have vanishingly small impact as </a:t>
            </a:r>
            <a:r>
              <a:rPr lang="en-US" i="1" dirty="0" smtClean="0"/>
              <a:t>n</a:t>
            </a:r>
            <a:r>
              <a:rPr lang="en-US" dirty="0" smtClean="0"/>
              <a:t> grows</a:t>
            </a:r>
          </a:p>
          <a:p>
            <a:endParaRPr lang="en-US" dirty="0"/>
          </a:p>
          <a:p>
            <a:r>
              <a:rPr lang="en-US" dirty="0" smtClean="0"/>
              <a:t>Do NOT ignore constants that are not multipliers</a:t>
            </a:r>
          </a:p>
          <a:p>
            <a:pPr lvl="1"/>
            <a:r>
              <a:rPr lang="en-US" i="1" dirty="0" smtClean="0"/>
              <a:t>n</a:t>
            </a:r>
            <a:r>
              <a:rPr lang="en-US" baseline="30000" dirty="0" smtClean="0"/>
              <a:t>3 </a:t>
            </a:r>
            <a:r>
              <a:rPr lang="en-US" dirty="0" smtClean="0"/>
              <a:t>is not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3</a:t>
            </a:r>
            <a:r>
              <a:rPr lang="en-US" i="1" baseline="30000" dirty="0" smtClean="0"/>
              <a:t>n</a:t>
            </a:r>
            <a:r>
              <a:rPr lang="en-US" baseline="30000" dirty="0" smtClean="0"/>
              <a:t> </a:t>
            </a:r>
            <a:r>
              <a:rPr lang="en-US" dirty="0"/>
              <a:t>is not </a:t>
            </a:r>
            <a:r>
              <a:rPr lang="en-US" i="1" dirty="0" smtClean="0"/>
              <a:t>O</a:t>
            </a:r>
            <a:r>
              <a:rPr lang="en-US" dirty="0" smtClean="0"/>
              <a:t>(2</a:t>
            </a:r>
            <a:r>
              <a:rPr lang="en-US" i="1" baseline="30000" dirty="0" smtClean="0"/>
              <a:t>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(This all follows from the formal definition)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137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Asymptotic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Upper bound: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 f(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)</a:t>
            </a:r>
            <a:r>
              <a:rPr lang="en-US" dirty="0" smtClean="0"/>
              <a:t> is the set of all functions asymptotically </a:t>
            </a:r>
            <a:r>
              <a:rPr lang="en-US" dirty="0" smtClean="0">
                <a:solidFill>
                  <a:schemeClr val="accent2"/>
                </a:solidFill>
              </a:rPr>
              <a:t>less than </a:t>
            </a:r>
            <a:r>
              <a:rPr lang="en-US" dirty="0" smtClean="0"/>
              <a:t>or equal to 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O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( f(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 if there exist  constants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such that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</a:t>
            </a:r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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</a:p>
          <a:p>
            <a:endParaRPr lang="en-US" sz="1000" dirty="0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Lower bound: ( f(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/>
              <a:t>is the set of all functions asymptotically </a:t>
            </a:r>
            <a:r>
              <a:rPr lang="en-US" dirty="0" smtClean="0">
                <a:solidFill>
                  <a:schemeClr val="accent2"/>
                </a:solidFill>
              </a:rPr>
              <a:t>greater than </a:t>
            </a:r>
            <a:r>
              <a:rPr lang="en-US" dirty="0" smtClean="0"/>
              <a:t>or equal to 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( f(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 if there exist  constants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such that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</a:t>
            </a:r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endParaRPr lang="en-US" dirty="0" smtClean="0"/>
          </a:p>
          <a:p>
            <a:endParaRPr lang="en-US" sz="1000" dirty="0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Tight bound: </a:t>
            </a:r>
            <a:r>
              <a:rPr lang="en-US" dirty="0" smtClean="0">
                <a:solidFill>
                  <a:schemeClr val="accent2"/>
                </a:solidFill>
              </a:rPr>
              <a:t>( f(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)</a:t>
            </a:r>
            <a:r>
              <a:rPr lang="en-US" dirty="0" smtClean="0"/>
              <a:t> is the set of all functions asymptotically </a:t>
            </a:r>
            <a:r>
              <a:rPr lang="en-US" dirty="0" smtClean="0">
                <a:solidFill>
                  <a:schemeClr val="accent2"/>
                </a:solidFill>
              </a:rPr>
              <a:t>equal</a:t>
            </a:r>
            <a:r>
              <a:rPr lang="en-US" dirty="0" smtClean="0"/>
              <a:t> to 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Intersection of </a:t>
            </a:r>
            <a:r>
              <a:rPr lang="en-US" i="1" dirty="0" smtClean="0"/>
              <a:t>O</a:t>
            </a:r>
            <a:r>
              <a:rPr lang="en-US" dirty="0" smtClean="0"/>
              <a:t>( f(</a:t>
            </a:r>
            <a:r>
              <a:rPr lang="en-US" i="1" dirty="0" smtClean="0"/>
              <a:t>n</a:t>
            </a:r>
            <a:r>
              <a:rPr lang="en-US" dirty="0" smtClean="0"/>
              <a:t>) ) and </a:t>
            </a:r>
            <a:r>
              <a:rPr lang="en-US" dirty="0" smtClean="0">
                <a:sym typeface="Symbol" pitchFamily="18" charset="2"/>
              </a:rPr>
              <a:t>(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)  (use </a:t>
            </a:r>
            <a:r>
              <a:rPr lang="en-US" i="1" dirty="0" smtClean="0">
                <a:sym typeface="Symbol" pitchFamily="18" charset="2"/>
              </a:rPr>
              <a:t>different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values)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terms, in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common error is to say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 f(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)</a:t>
            </a:r>
            <a:r>
              <a:rPr lang="en-US" dirty="0" smtClean="0"/>
              <a:t> when you mean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</a:t>
            </a:r>
            <a:r>
              <a:rPr lang="en-US" dirty="0" smtClean="0">
                <a:solidFill>
                  <a:schemeClr val="accent2"/>
                </a:solidFill>
              </a:rPr>
              <a:t>( f(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)</a:t>
            </a:r>
          </a:p>
          <a:p>
            <a:pPr lvl="1"/>
            <a:r>
              <a:rPr lang="en-US" dirty="0" smtClean="0"/>
              <a:t>Since a linear algorithm is also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5</a:t>
            </a:r>
            <a:r>
              <a:rPr lang="en-US" dirty="0" smtClean="0"/>
              <a:t>), it’s tempting to say “this algorithm is exactly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)”</a:t>
            </a:r>
          </a:p>
          <a:p>
            <a:pPr lvl="1"/>
            <a:r>
              <a:rPr lang="en-US" dirty="0" smtClean="0"/>
              <a:t>That doesn’t mean anything, say it is </a:t>
            </a:r>
            <a:r>
              <a:rPr lang="en-US" dirty="0" smtClean="0">
                <a:sym typeface="Symbol" pitchFamily="18" charset="2"/>
              </a:rPr>
              <a:t>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That means that it is not, for example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Less common notation:</a:t>
            </a:r>
          </a:p>
          <a:p>
            <a:pPr lvl="1"/>
            <a:r>
              <a:rPr lang="en-US" dirty="0" smtClean="0"/>
              <a:t>“little-oh”: </a:t>
            </a:r>
            <a:r>
              <a:rPr lang="en-US" dirty="0" smtClean="0"/>
              <a:t>intersection of </a:t>
            </a:r>
            <a:r>
              <a:rPr lang="en-US" dirty="0" smtClean="0"/>
              <a:t>“big-Oh</a:t>
            </a:r>
            <a:r>
              <a:rPr lang="en-US" dirty="0" smtClean="0"/>
              <a:t>” </a:t>
            </a:r>
            <a:r>
              <a:rPr lang="en-US" dirty="0" smtClean="0"/>
              <a:t>and </a:t>
            </a:r>
            <a:r>
              <a:rPr lang="en-US" i="1" dirty="0" smtClean="0"/>
              <a:t>not</a:t>
            </a:r>
            <a:r>
              <a:rPr lang="en-US" dirty="0" smtClean="0"/>
              <a:t> “big-Theta”</a:t>
            </a:r>
          </a:p>
          <a:p>
            <a:pPr lvl="2"/>
            <a:r>
              <a:rPr lang="en-US" i="1" dirty="0" smtClean="0"/>
              <a:t>For all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, there exists an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/>
              <a:t>such that…</a:t>
            </a:r>
            <a:r>
              <a:rPr lang="en-US" b="1" dirty="0">
                <a:solidFill>
                  <a:schemeClr val="accent2"/>
                </a:solidFill>
                <a:sym typeface="Symbol" pitchFamily="18" charset="2"/>
              </a:rPr>
              <a:t> </a:t>
            </a:r>
            <a:endParaRPr lang="en-US" dirty="0" smtClean="0"/>
          </a:p>
          <a:p>
            <a:pPr lvl="2"/>
            <a:r>
              <a:rPr lang="en-US" dirty="0" smtClean="0"/>
              <a:t>Example: array sum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but not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“little-omega”: </a:t>
            </a:r>
            <a:r>
              <a:rPr lang="en-US" dirty="0" smtClean="0"/>
              <a:t>intersection of</a:t>
            </a:r>
            <a:r>
              <a:rPr lang="en-US" dirty="0" smtClean="0"/>
              <a:t> </a:t>
            </a:r>
            <a:r>
              <a:rPr lang="en-US" dirty="0" smtClean="0"/>
              <a:t>“big-Omega” </a:t>
            </a:r>
            <a:r>
              <a:rPr lang="en-US" dirty="0" smtClean="0"/>
              <a:t>and </a:t>
            </a:r>
            <a:r>
              <a:rPr lang="en-US" i="1" dirty="0" smtClean="0"/>
              <a:t>not</a:t>
            </a:r>
            <a:r>
              <a:rPr lang="en-US" dirty="0" smtClean="0"/>
              <a:t> “big-Theta”</a:t>
            </a:r>
          </a:p>
          <a:p>
            <a:pPr lvl="2"/>
            <a:r>
              <a:rPr lang="en-US" i="1" dirty="0"/>
              <a:t>For all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dirty="0"/>
              <a:t>, there exists an 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i="1" baseline="-25000" dirty="0">
                <a:sym typeface="Symbol" pitchFamily="18" charset="2"/>
              </a:rPr>
              <a:t>0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/>
              <a:t>such that…</a:t>
            </a:r>
            <a:r>
              <a:rPr lang="en-US" b="1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b="1" dirty="0">
                <a:solidFill>
                  <a:schemeClr val="accent2"/>
                </a:solidFill>
                <a:sym typeface="Symbol"/>
              </a:rPr>
              <a:t></a:t>
            </a:r>
            <a:endParaRPr lang="en-US" dirty="0" smtClean="0"/>
          </a:p>
          <a:p>
            <a:pPr lvl="2"/>
            <a:r>
              <a:rPr lang="en-US" dirty="0" smtClean="0"/>
              <a:t>Example: array sum is </a:t>
            </a:r>
            <a:r>
              <a:rPr lang="en-US" dirty="0" smtClean="0">
                <a:sym typeface="Symbol" pitchFamily="18" charset="2"/>
              </a:rPr>
              <a:t>(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>
                <a:sym typeface="Symbol" pitchFamily="18" charset="2"/>
              </a:rPr>
              <a:t>) but not 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are analyzing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The most common thing to do is give an </a:t>
            </a:r>
            <a:r>
              <a:rPr lang="en-US" i="1" dirty="0" smtClean="0"/>
              <a:t>O</a:t>
            </a:r>
            <a:r>
              <a:rPr lang="en-US" dirty="0" smtClean="0"/>
              <a:t> or </a:t>
            </a:r>
            <a:r>
              <a:rPr lang="en-US" dirty="0" smtClean="0">
                <a:sym typeface="Symbol" pitchFamily="18" charset="2"/>
              </a:rPr>
              <a:t>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bound</a:t>
            </a:r>
            <a:r>
              <a:rPr lang="en-US" dirty="0" smtClean="0"/>
              <a:t> to the </a:t>
            </a:r>
            <a:r>
              <a:rPr lang="en-US" dirty="0" smtClean="0">
                <a:solidFill>
                  <a:schemeClr val="accent2"/>
                </a:solidFill>
              </a:rPr>
              <a:t>worst-case</a:t>
            </a:r>
            <a:r>
              <a:rPr lang="en-US" dirty="0" smtClean="0"/>
              <a:t> running </a:t>
            </a:r>
            <a:r>
              <a:rPr lang="en-US" dirty="0" smtClean="0">
                <a:solidFill>
                  <a:schemeClr val="accent2"/>
                </a:solidFill>
              </a:rPr>
              <a:t>time</a:t>
            </a:r>
            <a:r>
              <a:rPr lang="en-US" dirty="0" smtClean="0"/>
              <a:t> of an </a:t>
            </a:r>
            <a:r>
              <a:rPr lang="en-US" dirty="0" smtClean="0">
                <a:solidFill>
                  <a:schemeClr val="accent2"/>
                </a:solidFill>
              </a:rPr>
              <a:t>algorithm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binary-search algorithm </a:t>
            </a:r>
          </a:p>
          <a:p>
            <a:pPr lvl="1"/>
            <a:r>
              <a:rPr lang="en-US" dirty="0" smtClean="0"/>
              <a:t>Common: </a:t>
            </a:r>
            <a:r>
              <a:rPr lang="en-US" dirty="0" smtClean="0">
                <a:sym typeface="Symbol" pitchFamily="18" charset="2"/>
              </a:rPr>
              <a:t>(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running-time in the worst-case</a:t>
            </a:r>
          </a:p>
          <a:p>
            <a:pPr lvl="1"/>
            <a:r>
              <a:rPr lang="en-US" dirty="0" smtClean="0">
                <a:sym typeface="Symbol" pitchFamily="18" charset="2"/>
              </a:rPr>
              <a:t>Less common: (1) in the best-case (item is in the middle)</a:t>
            </a:r>
          </a:p>
          <a:p>
            <a:pPr lvl="1"/>
            <a:r>
              <a:rPr lang="en-US" dirty="0" smtClean="0"/>
              <a:t>Less common: Algorithm is </a:t>
            </a:r>
            <a:r>
              <a:rPr lang="en-US" dirty="0" smtClean="0">
                <a:sym typeface="Symbol" pitchFamily="18" charset="2"/>
              </a:rPr>
              <a:t>(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in the worst-case (it is not really, really, really fast asymptotically)</a:t>
            </a:r>
          </a:p>
          <a:p>
            <a:pPr lvl="1"/>
            <a:r>
              <a:rPr lang="en-US" dirty="0" smtClean="0">
                <a:sym typeface="Symbol" pitchFamily="18" charset="2"/>
              </a:rPr>
              <a:t>Less common (but very good to know): the find-in-sorted-array </a:t>
            </a:r>
            <a:r>
              <a:rPr lang="en-US" b="1" i="1" dirty="0" smtClean="0">
                <a:sym typeface="Symbol" pitchFamily="18" charset="2"/>
              </a:rPr>
              <a:t>problem</a:t>
            </a:r>
            <a:r>
              <a:rPr lang="en-US" dirty="0" smtClean="0">
                <a:sym typeface="Symbol" pitchFamily="18" charset="2"/>
              </a:rPr>
              <a:t> is (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in the worst-case</a:t>
            </a:r>
          </a:p>
          <a:p>
            <a:pPr lvl="2"/>
            <a:r>
              <a:rPr lang="en-US" i="1" dirty="0" smtClean="0">
                <a:sym typeface="Symbol" pitchFamily="18" charset="2"/>
              </a:rPr>
              <a:t>No</a:t>
            </a:r>
            <a:r>
              <a:rPr lang="en-US" dirty="0" smtClean="0">
                <a:sym typeface="Symbol" pitchFamily="18" charset="2"/>
              </a:rPr>
              <a:t> algorithm can do better (without parallelism)</a:t>
            </a:r>
          </a:p>
          <a:p>
            <a:pPr lvl="2"/>
            <a:r>
              <a:rPr lang="en-US" dirty="0" smtClean="0">
                <a:sym typeface="Symbol" pitchFamily="18" charset="2"/>
              </a:rPr>
              <a:t>A </a:t>
            </a:r>
            <a:r>
              <a:rPr lang="en-US" b="1" i="1" dirty="0" smtClean="0">
                <a:sym typeface="Symbol" pitchFamily="18" charset="2"/>
              </a:rPr>
              <a:t>problem</a:t>
            </a:r>
            <a:r>
              <a:rPr lang="en-US" dirty="0" smtClean="0">
                <a:sym typeface="Symbol" pitchFamily="18" charset="2"/>
              </a:rPr>
              <a:t> cannot be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)) since you can always find a slower algorithm, but can mean </a:t>
            </a:r>
            <a:r>
              <a:rPr lang="en-US" b="1" i="1" dirty="0" smtClean="0">
                <a:sym typeface="Symbol" pitchFamily="18" charset="2"/>
              </a:rPr>
              <a:t>there exists</a:t>
            </a:r>
            <a:r>
              <a:rPr lang="en-US" dirty="0" smtClean="0">
                <a:sym typeface="Symbol" pitchFamily="18" charset="2"/>
              </a:rPr>
              <a:t> an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things to analyze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Space instead of time</a:t>
            </a:r>
          </a:p>
          <a:p>
            <a:pPr lvl="1"/>
            <a:r>
              <a:rPr lang="en-US" dirty="0" smtClean="0"/>
              <a:t>Remember we can often use space to gain time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Average case</a:t>
            </a:r>
          </a:p>
          <a:p>
            <a:pPr lvl="1"/>
            <a:r>
              <a:rPr lang="en-US" dirty="0" smtClean="0"/>
              <a:t>Sometimes only if you assume something about the distribution of inputs</a:t>
            </a:r>
          </a:p>
          <a:p>
            <a:pPr lvl="2"/>
            <a:r>
              <a:rPr lang="en-US" dirty="0" smtClean="0"/>
              <a:t>See CSE312 and STAT391</a:t>
            </a:r>
          </a:p>
          <a:p>
            <a:pPr lvl="1"/>
            <a:r>
              <a:rPr lang="en-US" dirty="0" smtClean="0"/>
              <a:t>Sometimes uses randomization in the algorithm</a:t>
            </a:r>
          </a:p>
          <a:p>
            <a:pPr lvl="2"/>
            <a:r>
              <a:rPr lang="en-US" dirty="0" smtClean="0"/>
              <a:t>Will see an example with sorting; also see CSE312</a:t>
            </a:r>
          </a:p>
          <a:p>
            <a:pPr lvl="1"/>
            <a:r>
              <a:rPr lang="en-US" dirty="0" smtClean="0"/>
              <a:t>Sometimes an </a:t>
            </a:r>
            <a:r>
              <a:rPr lang="en-US" i="1" dirty="0" smtClean="0"/>
              <a:t>amortized guarantee</a:t>
            </a:r>
          </a:p>
          <a:p>
            <a:pPr lvl="2"/>
            <a:r>
              <a:rPr lang="en-US" dirty="0" smtClean="0"/>
              <a:t>Will discuss in a later lecture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Analysis can be about: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problem or the algorithm (usually algorithm)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Time or space (usually time)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Or power or dollars or …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Best-, worst-, or average-case (usually worst)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Upper-, lower-, or tight-bound  (usually upper or tight)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Usually asymptotic is valuable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Asymptotic complexity focuses on behavior for large </a:t>
            </a:r>
            <a:r>
              <a:rPr lang="en-US" i="1" dirty="0" smtClean="0"/>
              <a:t>n</a:t>
            </a:r>
            <a:r>
              <a:rPr lang="en-US" dirty="0" smtClean="0"/>
              <a:t> and is independent of any computer / coding trick</a:t>
            </a:r>
          </a:p>
          <a:p>
            <a:endParaRPr lang="en-US" sz="1000" dirty="0" smtClean="0"/>
          </a:p>
          <a:p>
            <a:r>
              <a:rPr lang="en-US" dirty="0" smtClean="0"/>
              <a:t>But you can “abuse” it to be misled about trade-offs</a:t>
            </a:r>
          </a:p>
          <a:p>
            <a:endParaRPr lang="en-US" sz="1000" dirty="0" smtClean="0"/>
          </a:p>
          <a:p>
            <a:r>
              <a:rPr lang="en-US" dirty="0" smtClean="0"/>
              <a:t>Example: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  <a:r>
              <a:rPr lang="en-US" dirty="0" smtClean="0"/>
              <a:t> vs.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Asymptotically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  <a:r>
              <a:rPr lang="en-US" dirty="0" smtClean="0"/>
              <a:t> grows more quickly</a:t>
            </a:r>
          </a:p>
          <a:p>
            <a:pPr lvl="1"/>
            <a:r>
              <a:rPr lang="en-US" dirty="0" smtClean="0"/>
              <a:t>But the “cross-over” point is around 5 * 10</a:t>
            </a:r>
            <a:r>
              <a:rPr lang="en-US" baseline="30000" dirty="0" smtClean="0"/>
              <a:t>17</a:t>
            </a:r>
          </a:p>
          <a:p>
            <a:pPr lvl="1"/>
            <a:r>
              <a:rPr lang="en-US" dirty="0" smtClean="0"/>
              <a:t>So if you have input size less than 2</a:t>
            </a:r>
            <a:r>
              <a:rPr lang="en-US" baseline="30000" dirty="0" smtClean="0"/>
              <a:t>58</a:t>
            </a:r>
            <a:r>
              <a:rPr lang="en-US" dirty="0" smtClean="0"/>
              <a:t>, prefer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</a:p>
          <a:p>
            <a:pPr lvl="1"/>
            <a:endParaRPr lang="en-US" sz="1000" baseline="30000" dirty="0"/>
          </a:p>
          <a:p>
            <a:r>
              <a:rPr lang="en-US" dirty="0" smtClean="0"/>
              <a:t>For </a:t>
            </a:r>
            <a:r>
              <a:rPr lang="en-US" i="1" dirty="0" smtClean="0"/>
              <a:t>small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, an algorithm with worse asymptotic complexity might be faster</a:t>
            </a:r>
          </a:p>
          <a:p>
            <a:pPr lvl="1"/>
            <a:r>
              <a:rPr lang="en-US" dirty="0" smtClean="0"/>
              <a:t>Here the constant factors can matter, if you care about performance for small </a:t>
            </a:r>
            <a:r>
              <a:rPr lang="en-US" i="1" dirty="0" smtClean="0"/>
              <a:t>n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vs. Big-Oh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Big-oh is an essential part of computer science’s mathematical foundation</a:t>
            </a:r>
          </a:p>
          <a:p>
            <a:pPr lvl="1"/>
            <a:r>
              <a:rPr lang="en-US" dirty="0" smtClean="0"/>
              <a:t>Examine the algorithm itself, not the implementation</a:t>
            </a:r>
          </a:p>
          <a:p>
            <a:pPr lvl="1"/>
            <a:r>
              <a:rPr lang="en-US" dirty="0" smtClean="0"/>
              <a:t>Reason about (even prove) performance as a function of </a:t>
            </a:r>
            <a:r>
              <a:rPr lang="en-US" i="1" dirty="0" smtClean="0"/>
              <a:t>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Timing also has its place</a:t>
            </a:r>
          </a:p>
          <a:p>
            <a:pPr lvl="1"/>
            <a:r>
              <a:rPr lang="en-US" dirty="0" smtClean="0"/>
              <a:t>Compare implementations</a:t>
            </a:r>
          </a:p>
          <a:p>
            <a:pPr lvl="1"/>
            <a:r>
              <a:rPr lang="en-US" dirty="0" smtClean="0"/>
              <a:t>Focus on data sets you care about (versus worst case)</a:t>
            </a:r>
          </a:p>
          <a:p>
            <a:pPr lvl="1"/>
            <a:r>
              <a:rPr lang="en-US" dirty="0" smtClean="0"/>
              <a:t>Determine what the constant factors “really are”</a:t>
            </a:r>
          </a:p>
          <a:p>
            <a:pPr lvl="1"/>
            <a:r>
              <a:rPr lang="en-US" dirty="0" smtClean="0"/>
              <a:t>Will do some timing on the projects too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262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When is one </a:t>
            </a:r>
            <a:r>
              <a:rPr lang="en-US" i="1" dirty="0" smtClean="0">
                <a:solidFill>
                  <a:schemeClr val="accent2"/>
                </a:solidFill>
              </a:rPr>
              <a:t>algorithm</a:t>
            </a:r>
            <a:r>
              <a:rPr lang="en-US" dirty="0" smtClean="0"/>
              <a:t> (not </a:t>
            </a:r>
            <a:r>
              <a:rPr lang="en-US" i="1" dirty="0" smtClean="0">
                <a:solidFill>
                  <a:schemeClr val="accent2"/>
                </a:solidFill>
              </a:rPr>
              <a:t>implementation</a:t>
            </a:r>
            <a:r>
              <a:rPr lang="en-US" dirty="0" smtClean="0"/>
              <a:t>) better than another?</a:t>
            </a:r>
          </a:p>
          <a:p>
            <a:pPr lvl="1"/>
            <a:r>
              <a:rPr lang="en-US" dirty="0" smtClean="0"/>
              <a:t>Various possible answers (clarity, security, …)</a:t>
            </a:r>
          </a:p>
          <a:p>
            <a:pPr lvl="1"/>
            <a:r>
              <a:rPr lang="en-US" dirty="0" smtClean="0"/>
              <a:t>But a big one is </a:t>
            </a:r>
            <a:r>
              <a:rPr lang="en-US" i="1" dirty="0" smtClean="0">
                <a:solidFill>
                  <a:schemeClr val="accent2"/>
                </a:solidFill>
              </a:rPr>
              <a:t>performance</a:t>
            </a:r>
            <a:r>
              <a:rPr lang="en-US" dirty="0" smtClean="0"/>
              <a:t>: for sufficiently large inputs, runs in less time (our focus) or less space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Large inputs</a:t>
            </a:r>
            <a:r>
              <a:rPr lang="en-US" dirty="0" smtClean="0"/>
              <a:t> because probably any algorithm is “plenty good” for small inputs (if </a:t>
            </a:r>
            <a:r>
              <a:rPr lang="en-US" i="1" dirty="0" smtClean="0"/>
              <a:t>n</a:t>
            </a:r>
            <a:r>
              <a:rPr lang="en-US" dirty="0" smtClean="0"/>
              <a:t> is 10, probably anything is fast)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Answer will be </a:t>
            </a:r>
            <a:r>
              <a:rPr lang="en-US" i="1" dirty="0" smtClean="0">
                <a:solidFill>
                  <a:schemeClr val="accent2"/>
                </a:solidFill>
              </a:rPr>
              <a:t>independent</a:t>
            </a:r>
            <a:r>
              <a:rPr lang="en-US" dirty="0" smtClean="0"/>
              <a:t> of CPU speed, programming language, coding tricks, etc.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Answer is general and rigorous, complementary to “coding it up and timing it on some test cases”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code (“worst case”)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Basic operations  take “some amount of” </a:t>
            </a:r>
            <a:r>
              <a:rPr lang="en-US" dirty="0" smtClean="0">
                <a:solidFill>
                  <a:schemeClr val="accent2"/>
                </a:solidFill>
              </a:rPr>
              <a:t>constant time</a:t>
            </a:r>
          </a:p>
          <a:p>
            <a:pPr lvl="1"/>
            <a:r>
              <a:rPr lang="en-US" dirty="0" smtClean="0"/>
              <a:t>Arithmetic (fixed-width)</a:t>
            </a:r>
          </a:p>
          <a:p>
            <a:pPr lvl="1"/>
            <a:r>
              <a:rPr lang="en-US" dirty="0" smtClean="0"/>
              <a:t>Assignment</a:t>
            </a:r>
          </a:p>
          <a:p>
            <a:pPr lvl="1"/>
            <a:r>
              <a:rPr lang="en-US" dirty="0" smtClean="0"/>
              <a:t>Access one Java field </a:t>
            </a:r>
            <a:r>
              <a:rPr lang="en-US" b="1" dirty="0" smtClean="0"/>
              <a:t>or array index</a:t>
            </a:r>
          </a:p>
          <a:p>
            <a:pPr lvl="1"/>
            <a:r>
              <a:rPr lang="en-US" dirty="0" smtClean="0"/>
              <a:t>Etc.</a:t>
            </a:r>
          </a:p>
          <a:p>
            <a:pPr>
              <a:buNone/>
            </a:pPr>
            <a:r>
              <a:rPr lang="en-US" dirty="0" smtClean="0"/>
              <a:t>(This is an </a:t>
            </a:r>
            <a:r>
              <a:rPr lang="en-US" i="1" dirty="0" smtClean="0"/>
              <a:t>approximation of reality</a:t>
            </a:r>
            <a:r>
              <a:rPr lang="en-US" dirty="0" smtClean="0"/>
              <a:t>: a very useful “lie”.)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Consecutive statements		</a:t>
            </a:r>
            <a:r>
              <a:rPr lang="en-US" dirty="0" smtClean="0">
                <a:solidFill>
                  <a:schemeClr val="accent2"/>
                </a:solidFill>
              </a:rPr>
              <a:t>Sum of times</a:t>
            </a:r>
          </a:p>
          <a:p>
            <a:pPr>
              <a:buNone/>
            </a:pPr>
            <a:r>
              <a:rPr lang="en-US" dirty="0" smtClean="0"/>
              <a:t>Conditionals			</a:t>
            </a:r>
            <a:r>
              <a:rPr lang="en-US" dirty="0" smtClean="0">
                <a:solidFill>
                  <a:schemeClr val="accent2"/>
                </a:solidFill>
              </a:rPr>
              <a:t>Time of test plus slower branch</a:t>
            </a:r>
          </a:p>
          <a:p>
            <a:pPr>
              <a:buNone/>
            </a:pPr>
            <a:r>
              <a:rPr lang="en-US" dirty="0" smtClean="0"/>
              <a:t>Loops				</a:t>
            </a:r>
            <a:r>
              <a:rPr lang="en-US" dirty="0" smtClean="0">
                <a:solidFill>
                  <a:schemeClr val="accent2"/>
                </a:solidFill>
              </a:rPr>
              <a:t>Sum of iterations</a:t>
            </a:r>
          </a:p>
          <a:p>
            <a:pPr>
              <a:buNone/>
            </a:pPr>
            <a:r>
              <a:rPr lang="en-US" dirty="0" smtClean="0"/>
              <a:t>Calls				</a:t>
            </a:r>
            <a:r>
              <a:rPr lang="en-US" dirty="0" smtClean="0">
                <a:solidFill>
                  <a:schemeClr val="accent2"/>
                </a:solidFill>
              </a:rPr>
              <a:t>Time of call’s body</a:t>
            </a:r>
          </a:p>
          <a:p>
            <a:pPr>
              <a:buNone/>
            </a:pPr>
            <a:r>
              <a:rPr lang="en-US" dirty="0" smtClean="0"/>
              <a:t>Recursion			</a:t>
            </a:r>
            <a:r>
              <a:rPr lang="en-US" dirty="0" smtClean="0">
                <a:solidFill>
                  <a:schemeClr val="accent2"/>
                </a:solidFill>
              </a:rPr>
              <a:t>Solve </a:t>
            </a:r>
            <a:r>
              <a:rPr lang="en-US" i="1" dirty="0" smtClean="0">
                <a:solidFill>
                  <a:schemeClr val="accent2"/>
                </a:solidFill>
              </a:rPr>
              <a:t>recurrence equation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 an integer in a </a:t>
            </a:r>
            <a:r>
              <a:rPr lang="en-US" i="1" dirty="0" smtClean="0"/>
              <a:t>sorted</a:t>
            </a:r>
            <a:r>
              <a:rPr lang="en-US" dirty="0" smtClean="0"/>
              <a:t> array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1676400" y="1219200"/>
            <a:ext cx="5943600" cy="1143000"/>
            <a:chOff x="1676400" y="1143000"/>
            <a:chExt cx="5943600" cy="114300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1676400" y="1143000"/>
              <a:ext cx="59436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" name="Group 24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1905000" y="1447800"/>
              <a:ext cx="5518150" cy="533400"/>
              <a:chOff x="864" y="864"/>
              <a:chExt cx="3911" cy="384"/>
            </a:xfrm>
          </p:grpSpPr>
          <p:grpSp>
            <p:nvGrpSpPr>
              <p:cNvPr id="8" name="Group 14"/>
              <p:cNvGrpSpPr>
                <a:grpSpLocks/>
              </p:cNvGrpSpPr>
              <p:nvPr/>
            </p:nvGrpSpPr>
            <p:grpSpPr bwMode="auto">
              <a:xfrm>
                <a:off x="864" y="864"/>
                <a:ext cx="3888" cy="384"/>
                <a:chOff x="864" y="864"/>
                <a:chExt cx="3888" cy="384"/>
              </a:xfrm>
            </p:grpSpPr>
            <p:sp>
              <p:nvSpPr>
                <p:cNvPr id="18" name="Rectangle 4"/>
                <p:cNvSpPr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864" y="864"/>
                  <a:ext cx="3888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129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172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216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2592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3024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345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388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432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" name="Text Box 15"/>
              <p:cNvSpPr txBox="1"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960" y="912"/>
                <a:ext cx="212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Text Box 16"/>
              <p:cNvSpPr txBox="1"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92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Text Box 17"/>
              <p:cNvSpPr txBox="1"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4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2" name="Text Box 18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256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Text Box 19"/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688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37</a:t>
                </a:r>
              </a:p>
            </p:txBody>
          </p:sp>
          <p:sp>
            <p:nvSpPr>
              <p:cNvPr id="14" name="Text Box 20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120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50</a:t>
                </a:r>
              </a:p>
            </p:txBody>
          </p:sp>
          <p:sp>
            <p:nvSpPr>
              <p:cNvPr id="15" name="Text Box 21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504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73</a:t>
                </a:r>
              </a:p>
            </p:txBody>
          </p:sp>
          <p:sp>
            <p:nvSpPr>
              <p:cNvPr id="16" name="Text Box 22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984" y="912"/>
                <a:ext cx="347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75</a:t>
                </a:r>
              </a:p>
            </p:txBody>
          </p:sp>
          <p:sp>
            <p:nvSpPr>
              <p:cNvPr id="17" name="Text Box 23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320" y="912"/>
                <a:ext cx="455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126</a:t>
                </a:r>
              </a:p>
            </p:txBody>
          </p:sp>
        </p:grpSp>
      </p:grp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3429000"/>
            <a:ext cx="71628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???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 an integer in a </a:t>
            </a:r>
            <a:r>
              <a:rPr lang="en-US" i="1" dirty="0" smtClean="0"/>
              <a:t>sorted</a:t>
            </a:r>
            <a:r>
              <a:rPr lang="en-US" dirty="0" smtClean="0"/>
              <a:t> array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grpSp>
        <p:nvGrpSpPr>
          <p:cNvPr id="7" name="Group 53"/>
          <p:cNvGrpSpPr/>
          <p:nvPr/>
        </p:nvGrpSpPr>
        <p:grpSpPr>
          <a:xfrm>
            <a:off x="1676400" y="1219200"/>
            <a:ext cx="5943600" cy="1143000"/>
            <a:chOff x="1676400" y="1143000"/>
            <a:chExt cx="5943600" cy="114300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1676400" y="1143000"/>
              <a:ext cx="59436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8" name="Group 24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1905000" y="1447800"/>
              <a:ext cx="5518150" cy="533400"/>
              <a:chOff x="864" y="864"/>
              <a:chExt cx="3911" cy="384"/>
            </a:xfrm>
          </p:grpSpPr>
          <p:grpSp>
            <p:nvGrpSpPr>
              <p:cNvPr id="27" name="Group 14"/>
              <p:cNvGrpSpPr>
                <a:grpSpLocks/>
              </p:cNvGrpSpPr>
              <p:nvPr/>
            </p:nvGrpSpPr>
            <p:grpSpPr bwMode="auto">
              <a:xfrm>
                <a:off x="864" y="864"/>
                <a:ext cx="3888" cy="384"/>
                <a:chOff x="864" y="864"/>
                <a:chExt cx="3888" cy="384"/>
              </a:xfrm>
            </p:grpSpPr>
            <p:sp>
              <p:nvSpPr>
                <p:cNvPr id="18" name="Rectangle 4"/>
                <p:cNvSpPr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864" y="864"/>
                  <a:ext cx="3888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129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172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216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2592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3024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345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388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432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" name="Text Box 15"/>
              <p:cNvSpPr txBox="1"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960" y="912"/>
                <a:ext cx="212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Text Box 16"/>
              <p:cNvSpPr txBox="1"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92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Text Box 17"/>
              <p:cNvSpPr txBox="1"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4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2" name="Text Box 18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256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Text Box 19"/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688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37</a:t>
                </a:r>
              </a:p>
            </p:txBody>
          </p:sp>
          <p:sp>
            <p:nvSpPr>
              <p:cNvPr id="14" name="Text Box 20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120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50</a:t>
                </a:r>
              </a:p>
            </p:txBody>
          </p:sp>
          <p:sp>
            <p:nvSpPr>
              <p:cNvPr id="15" name="Text Box 21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504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73</a:t>
                </a:r>
              </a:p>
            </p:txBody>
          </p:sp>
          <p:sp>
            <p:nvSpPr>
              <p:cNvPr id="16" name="Text Box 22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984" y="912"/>
                <a:ext cx="347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75</a:t>
                </a:r>
              </a:p>
            </p:txBody>
          </p:sp>
          <p:sp>
            <p:nvSpPr>
              <p:cNvPr id="17" name="Text Box 23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320" y="912"/>
                <a:ext cx="455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126</a:t>
                </a:r>
              </a:p>
            </p:txBody>
          </p:sp>
        </p:grpSp>
      </p:grp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3048000"/>
            <a:ext cx="57150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int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=0;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arr.length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; </a:t>
            </a:r>
            <a:r>
              <a:rPr lang="en-US" sz="2000" kern="0" dirty="0" smtClean="0">
                <a:latin typeface="Courier New" pitchFamily="49" charset="0"/>
              </a:rPr>
              <a:t>++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if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[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] == k)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return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4495800" y="4648200"/>
            <a:ext cx="41910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Best case: 6ish steps =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Worst case: 6ish*(</a:t>
            </a:r>
            <a:r>
              <a:rPr lang="en-US" sz="2000" b="0" kern="0" dirty="0" err="1" smtClean="0">
                <a:latin typeface="+mn-lt"/>
              </a:rPr>
              <a:t>arr.length</a:t>
            </a:r>
            <a:r>
              <a:rPr lang="en-US" sz="2000" b="0" kern="0" dirty="0" smtClean="0">
                <a:latin typeface="+mn-lt"/>
              </a:rPr>
              <a:t>)  		       = </a:t>
            </a:r>
            <a:r>
              <a:rPr lang="en-US" sz="2000" b="0" i="1" kern="0" dirty="0" smtClean="0">
                <a:latin typeface="+mn-lt"/>
              </a:rPr>
              <a:t>O</a:t>
            </a:r>
            <a:r>
              <a:rPr lang="en-US" sz="2000" b="0" kern="0" dirty="0" smtClean="0">
                <a:latin typeface="+mn-lt"/>
              </a:rPr>
              <a:t>(</a:t>
            </a:r>
            <a:r>
              <a:rPr lang="en-US" sz="2000" b="0" kern="0" dirty="0" err="1" smtClean="0">
                <a:latin typeface="+mn-lt"/>
              </a:rPr>
              <a:t>arr.length</a:t>
            </a:r>
            <a:r>
              <a:rPr lang="en-US" sz="2000" b="0" kern="0" dirty="0" smtClean="0">
                <a:latin typeface="+mn-lt"/>
              </a:rPr>
              <a:t>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 an integer in a </a:t>
            </a:r>
            <a:r>
              <a:rPr lang="en-US" i="1" dirty="0" smtClean="0"/>
              <a:t>sorted</a:t>
            </a:r>
            <a:r>
              <a:rPr lang="en-US" dirty="0" smtClean="0"/>
              <a:t> array</a:t>
            </a:r>
          </a:p>
          <a:p>
            <a:pPr lvl="1"/>
            <a:r>
              <a:rPr lang="en-US" dirty="0" smtClean="0"/>
              <a:t>Can also be done non-recursively but “doesn’t matter” here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grpSp>
        <p:nvGrpSpPr>
          <p:cNvPr id="7" name="Group 53"/>
          <p:cNvGrpSpPr/>
          <p:nvPr/>
        </p:nvGrpSpPr>
        <p:grpSpPr>
          <a:xfrm>
            <a:off x="1676400" y="1219200"/>
            <a:ext cx="5943600" cy="1143000"/>
            <a:chOff x="1676400" y="1143000"/>
            <a:chExt cx="5943600" cy="114300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1676400" y="1143000"/>
              <a:ext cx="59436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8" name="Group 24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1905000" y="1447800"/>
              <a:ext cx="5518150" cy="533400"/>
              <a:chOff x="864" y="864"/>
              <a:chExt cx="3911" cy="384"/>
            </a:xfrm>
          </p:grpSpPr>
          <p:grpSp>
            <p:nvGrpSpPr>
              <p:cNvPr id="27" name="Group 14"/>
              <p:cNvGrpSpPr>
                <a:grpSpLocks/>
              </p:cNvGrpSpPr>
              <p:nvPr/>
            </p:nvGrpSpPr>
            <p:grpSpPr bwMode="auto">
              <a:xfrm>
                <a:off x="864" y="864"/>
                <a:ext cx="3888" cy="384"/>
                <a:chOff x="864" y="864"/>
                <a:chExt cx="3888" cy="384"/>
              </a:xfrm>
            </p:grpSpPr>
            <p:sp>
              <p:nvSpPr>
                <p:cNvPr id="18" name="Rectangle 4"/>
                <p:cNvSpPr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864" y="864"/>
                  <a:ext cx="3888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129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172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216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2592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3024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345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388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432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" name="Text Box 15"/>
              <p:cNvSpPr txBox="1"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960" y="912"/>
                <a:ext cx="212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Text Box 16"/>
              <p:cNvSpPr txBox="1"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92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Text Box 17"/>
              <p:cNvSpPr txBox="1"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4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2" name="Text Box 18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256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Text Box 19"/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688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37</a:t>
                </a:r>
              </a:p>
            </p:txBody>
          </p:sp>
          <p:sp>
            <p:nvSpPr>
              <p:cNvPr id="14" name="Text Box 20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120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50</a:t>
                </a:r>
              </a:p>
            </p:txBody>
          </p:sp>
          <p:sp>
            <p:nvSpPr>
              <p:cNvPr id="15" name="Text Box 21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504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73</a:t>
                </a:r>
              </a:p>
            </p:txBody>
          </p:sp>
          <p:sp>
            <p:nvSpPr>
              <p:cNvPr id="16" name="Text Box 22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984" y="912"/>
                <a:ext cx="347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75</a:t>
                </a:r>
              </a:p>
            </p:txBody>
          </p:sp>
          <p:sp>
            <p:nvSpPr>
              <p:cNvPr id="17" name="Text Box 23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320" y="912"/>
                <a:ext cx="455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126</a:t>
                </a:r>
              </a:p>
            </p:txBody>
          </p:sp>
        </p:grpSp>
      </p:grp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3352800"/>
            <a:ext cx="7696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help(arr,k,0,arr.length);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help(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k,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lo,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hi) {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mid = (</a:t>
            </a:r>
            <a:r>
              <a:rPr lang="en-US" sz="2000" kern="0" dirty="0" err="1" smtClean="0">
                <a:latin typeface="Courier New" pitchFamily="49" charset="0"/>
              </a:rPr>
              <a:t>hi+lo</a:t>
            </a:r>
            <a:r>
              <a:rPr lang="en-US" sz="2000" kern="0" dirty="0" smtClean="0">
                <a:latin typeface="Courier New" pitchFamily="49" charset="0"/>
              </a:rPr>
              <a:t>)/2;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i.e., lo+(hi-lo)/2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(lo==hi)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[mid]==k)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[mid]&lt; 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help(arr,k,mid+1,hi);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</a:t>
            </a:r>
            <a:r>
              <a:rPr lang="en-US" sz="2000" kern="0" dirty="0" err="1" smtClean="0">
                <a:latin typeface="Courier New" pitchFamily="49" charset="0"/>
              </a:rPr>
              <a:t>arr,k,lo,mid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3048000"/>
            <a:ext cx="7696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help(arr,k,0,arr.length);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help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mid</a:t>
            </a:r>
            <a:r>
              <a:rPr lang="en-US" sz="2000" kern="0" dirty="0" smtClean="0">
                <a:latin typeface="Courier New" pitchFamily="49" charset="0"/>
              </a:rPr>
              <a:t> = (</a:t>
            </a:r>
            <a:r>
              <a:rPr lang="en-US" sz="2000" kern="0" dirty="0" err="1" smtClean="0">
                <a:latin typeface="Courier New" pitchFamily="49" charset="0"/>
              </a:rPr>
              <a:t>hi+lo</a:t>
            </a:r>
            <a:r>
              <a:rPr lang="en-US" sz="2000" kern="0" dirty="0" smtClean="0">
                <a:latin typeface="Courier New" pitchFamily="49" charset="0"/>
              </a:rPr>
              <a:t>)/2;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(lo==hi)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[mid]==k)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[mid]&lt; 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help(arr,k,mid+1,hi);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</a:t>
            </a:r>
            <a:r>
              <a:rPr lang="en-US" sz="2000" kern="0" dirty="0" err="1" smtClean="0">
                <a:latin typeface="Courier New" pitchFamily="49" charset="0"/>
              </a:rPr>
              <a:t>arr,k,lo,mid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685800" y="1295400"/>
            <a:ext cx="6858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Best case: 8ish steps =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Worst case: </a:t>
            </a:r>
            <a:r>
              <a:rPr lang="en-US" sz="2000" b="0" i="1" kern="0" dirty="0" smtClean="0">
                <a:latin typeface="+mn-lt"/>
              </a:rPr>
              <a:t>T</a:t>
            </a:r>
            <a:r>
              <a:rPr lang="en-US" sz="2000" b="0" kern="0" dirty="0" smtClean="0">
                <a:latin typeface="+mn-lt"/>
              </a:rPr>
              <a:t>(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) = 10ish + </a:t>
            </a:r>
            <a:r>
              <a:rPr lang="en-US" sz="2000" b="0" i="1" kern="0" dirty="0" smtClean="0">
                <a:latin typeface="+mn-lt"/>
              </a:rPr>
              <a:t>T</a:t>
            </a:r>
            <a:r>
              <a:rPr lang="en-US" sz="2000" b="0" kern="0" dirty="0" smtClean="0">
                <a:latin typeface="+mn-lt"/>
              </a:rPr>
              <a:t>(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/2) where 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 is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hi-lo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i="1" kern="0" dirty="0" smtClean="0">
                <a:latin typeface="+mn-lt"/>
                <a:cs typeface="Courier New" pitchFamily="49" charset="0"/>
              </a:rPr>
              <a:t>O</a:t>
            </a:r>
            <a:r>
              <a:rPr lang="en-US" sz="2000" b="0" kern="0" dirty="0" smtClean="0">
                <a:latin typeface="+mn-lt"/>
                <a:cs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0" kern="0" dirty="0" smtClean="0">
                <a:latin typeface="+mn-lt"/>
                <a:cs typeface="Courier New" pitchFamily="49" charset="0"/>
              </a:rPr>
              <a:t> </a:t>
            </a:r>
            <a:r>
              <a:rPr lang="en-US" sz="2000" b="0" i="1" kern="0" dirty="0" smtClean="0">
                <a:latin typeface="+mn-lt"/>
                <a:cs typeface="Courier New" pitchFamily="49" charset="0"/>
              </a:rPr>
              <a:t>n</a:t>
            </a:r>
            <a:r>
              <a:rPr lang="en-US" sz="2000" b="0" kern="0" dirty="0" smtClean="0">
                <a:latin typeface="+mn-lt"/>
                <a:cs typeface="Courier New" pitchFamily="49" charset="0"/>
              </a:rPr>
              <a:t>) where </a:t>
            </a:r>
            <a:r>
              <a:rPr lang="en-US" sz="2000" b="0" i="1" kern="0" dirty="0" smtClean="0">
                <a:latin typeface="+mn-lt"/>
                <a:cs typeface="Courier New" pitchFamily="49" charset="0"/>
              </a:rPr>
              <a:t>n</a:t>
            </a:r>
            <a:r>
              <a:rPr lang="en-US" sz="2000" b="0" kern="0" dirty="0" smtClean="0">
                <a:latin typeface="+mn-lt"/>
                <a:cs typeface="Courier New" pitchFamily="49" charset="0"/>
              </a:rPr>
              <a:t> is 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array.length</a:t>
            </a:r>
            <a:endParaRPr lang="en-US" sz="2000" kern="0" dirty="0" smtClean="0">
              <a:latin typeface="Courier New" pitchFamily="49" charset="0"/>
              <a:cs typeface="Courier New" pitchFamily="49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Courier New" pitchFamily="49" charset="0"/>
              </a:rPr>
              <a:t>Solve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Courier New" pitchFamily="49" charset="0"/>
              </a:rPr>
              <a:t>recurrence equation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Courier New" pitchFamily="49" charset="0"/>
              </a:rPr>
              <a:t> to know that…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Recurrence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Determine the recurrence relation.  What is the base case?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= 10 +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/2)	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(1) = 8</a:t>
            </a:r>
            <a:endParaRPr lang="en-US" dirty="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“Expand” the original relation to find an equivalent general expression </a:t>
            </a:r>
            <a:r>
              <a:rPr lang="en-US" i="1" dirty="0" smtClean="0"/>
              <a:t>in terms of the number of expansions</a:t>
            </a:r>
            <a:r>
              <a:rPr lang="en-US" dirty="0" smtClean="0"/>
              <a:t>.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 = 10 + 10 +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/4)</a:t>
            </a:r>
          </a:p>
          <a:p>
            <a:pPr marL="933450" lvl="1" indent="-53340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accent2"/>
                </a:solidFill>
              </a:rPr>
              <a:t>	         = 10 + 10 + 10 +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/8)</a:t>
            </a:r>
          </a:p>
          <a:p>
            <a:pPr marL="933450" lvl="1" indent="-53340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         = …</a:t>
            </a:r>
          </a:p>
          <a:p>
            <a:pPr marL="933450" lvl="1" indent="-53340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         = 10k +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/(2</a:t>
            </a:r>
            <a:r>
              <a:rPr lang="en-US" baseline="30000" dirty="0" smtClean="0">
                <a:solidFill>
                  <a:schemeClr val="accent2"/>
                </a:solidFill>
              </a:rPr>
              <a:t>k</a:t>
            </a:r>
            <a:r>
              <a:rPr lang="en-US" dirty="0" smtClean="0">
                <a:solidFill>
                  <a:schemeClr val="accent2"/>
                </a:solidFill>
              </a:rPr>
              <a:t>))</a:t>
            </a:r>
            <a:endParaRPr lang="en-US" dirty="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Find a closed-form expression by setting </a:t>
            </a:r>
            <a:r>
              <a:rPr lang="en-US" i="1" dirty="0" smtClean="0"/>
              <a:t>the number of expansions</a:t>
            </a:r>
            <a:r>
              <a:rPr lang="en-US" dirty="0" smtClean="0"/>
              <a:t> to a value which reduces the problem to a base case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/(2</a:t>
            </a:r>
            <a:r>
              <a:rPr lang="en-US" baseline="30000" dirty="0" smtClean="0">
                <a:solidFill>
                  <a:schemeClr val="accent2"/>
                </a:solidFill>
              </a:rPr>
              <a:t>k</a:t>
            </a:r>
            <a:r>
              <a:rPr lang="en-US" dirty="0" smtClean="0">
                <a:solidFill>
                  <a:schemeClr val="accent2"/>
                </a:solidFill>
              </a:rPr>
              <a:t>) = 1 means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 = 2</a:t>
            </a:r>
            <a:r>
              <a:rPr lang="en-US" baseline="30000" dirty="0" smtClean="0">
                <a:solidFill>
                  <a:schemeClr val="accent2"/>
                </a:solidFill>
              </a:rPr>
              <a:t>k </a:t>
            </a:r>
            <a:r>
              <a:rPr lang="en-US" dirty="0" smtClean="0">
                <a:solidFill>
                  <a:schemeClr val="accent2"/>
                </a:solidFill>
              </a:rPr>
              <a:t> means k =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So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= 10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 + 8  (get to base case and do it)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So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is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|15.1|16|6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19230</TotalTime>
  <Words>2287</Words>
  <Application>Microsoft Office PowerPoint</Application>
  <PresentationFormat>On-screen Show (4:3)</PresentationFormat>
  <Paragraphs>471</Paragraphs>
  <Slides>29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dan_design_template</vt:lpstr>
      <vt:lpstr>CSE332: Data Abstractions  Lecture 3: Asymptotic Analysis</vt:lpstr>
      <vt:lpstr>Gauging performance</vt:lpstr>
      <vt:lpstr>Comparing algorithms</vt:lpstr>
      <vt:lpstr>Analyzing code (“worst case”)</vt:lpstr>
      <vt:lpstr>Example</vt:lpstr>
      <vt:lpstr>Linear search</vt:lpstr>
      <vt:lpstr>Binary search</vt:lpstr>
      <vt:lpstr>Binary search</vt:lpstr>
      <vt:lpstr>Solving Recurrence Relations</vt:lpstr>
      <vt:lpstr>Ignoring constant factors</vt:lpstr>
      <vt:lpstr>Example</vt:lpstr>
      <vt:lpstr>Another example: sum array</vt:lpstr>
      <vt:lpstr>What about a binary version?</vt:lpstr>
      <vt:lpstr>Parallelism teaser</vt:lpstr>
      <vt:lpstr>Really common recurrences</vt:lpstr>
      <vt:lpstr>Asymptotic notation</vt:lpstr>
      <vt:lpstr>Big-Oh relates functions</vt:lpstr>
      <vt:lpstr>Formally Big-Oh (Dr? Ms? Mr? )</vt:lpstr>
      <vt:lpstr>More examples, using formal definition</vt:lpstr>
      <vt:lpstr>More examples, using formal definition</vt:lpstr>
      <vt:lpstr>What’s with the c</vt:lpstr>
      <vt:lpstr>What you can drop</vt:lpstr>
      <vt:lpstr>More Asymptotic Notation</vt:lpstr>
      <vt:lpstr>Correct terms, in theory</vt:lpstr>
      <vt:lpstr>What we are analyzing</vt:lpstr>
      <vt:lpstr>Other things to analyze</vt:lpstr>
      <vt:lpstr>Summary</vt:lpstr>
      <vt:lpstr>Usually asymptotic is valuable</vt:lpstr>
      <vt:lpstr>Timing vs. Big-Oh Summary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906</cp:revision>
  <dcterms:created xsi:type="dcterms:W3CDTF">2009-03-13T20:43:19Z</dcterms:created>
  <dcterms:modified xsi:type="dcterms:W3CDTF">2012-04-02T20:44:08Z</dcterms:modified>
</cp:coreProperties>
</file>