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2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3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4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5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6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7.xml" ContentType="application/vnd.openxmlformats-officedocument.presentationml.notesSlide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202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7" r:id="rId3"/>
    <p:sldId id="318" r:id="rId4"/>
    <p:sldId id="324" r:id="rId5"/>
    <p:sldId id="320" r:id="rId6"/>
    <p:sldId id="322" r:id="rId7"/>
    <p:sldId id="321" r:id="rId8"/>
    <p:sldId id="325" r:id="rId9"/>
    <p:sldId id="326" r:id="rId10"/>
    <p:sldId id="319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6" autoAdjust="0"/>
    <p:restoredTop sz="99416" autoAdjust="0"/>
  </p:normalViewPr>
  <p:slideViewPr>
    <p:cSldViewPr>
      <p:cViewPr varScale="1">
        <p:scale>
          <a:sx n="74" d="100"/>
          <a:sy n="74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61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32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81A65-8E08-4F19-9984-9A65BDFEC1D5}" type="slidenum">
              <a:rPr lang="en-US"/>
              <a:pPr/>
              <a:t>2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3738"/>
            <a:ext cx="4608512" cy="3455987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79913"/>
            <a:ext cx="5089525" cy="4146550"/>
          </a:xfrm>
        </p:spPr>
        <p:txBody>
          <a:bodyPr/>
          <a:lstStyle/>
          <a:p>
            <a:r>
              <a:rPr lang="en-US"/>
              <a:t>So, </a:t>
            </a:r>
            <a:r>
              <a:rPr lang="en-US" b="1"/>
              <a:t>AVL trees will be Binary Search Trees </a:t>
            </a:r>
            <a:r>
              <a:rPr lang="en-US"/>
              <a:t>with </a:t>
            </a:r>
            <a:r>
              <a:rPr lang="en-US" b="1"/>
              <a:t>one extra feature</a:t>
            </a:r>
            <a:r>
              <a:rPr lang="en-US"/>
              <a:t>:</a:t>
            </a:r>
          </a:p>
          <a:p>
            <a:endParaRPr lang="en-US"/>
          </a:p>
          <a:p>
            <a:r>
              <a:rPr lang="en-US" b="1"/>
              <a:t>They balance themselves</a:t>
            </a:r>
            <a:r>
              <a:rPr lang="en-US"/>
              <a:t>!</a:t>
            </a:r>
          </a:p>
          <a:p>
            <a:endParaRPr lang="en-US"/>
          </a:p>
          <a:p>
            <a:r>
              <a:rPr lang="en-US"/>
              <a:t>The result is that</a:t>
            </a:r>
            <a:r>
              <a:rPr lang="en-US" b="1"/>
              <a:t> all AVL trees at any point </a:t>
            </a:r>
            <a:r>
              <a:rPr lang="en-US"/>
              <a:t>will have a </a:t>
            </a:r>
            <a:r>
              <a:rPr lang="en-US" b="1"/>
              <a:t>logarithmic asymptotic bound </a:t>
            </a:r>
            <a:r>
              <a:rPr lang="en-US"/>
              <a:t>on their depths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99.xml"/><Relationship Id="rId3" Type="http://schemas.openxmlformats.org/officeDocument/2006/relationships/tags" Target="../tags/tag194.xml"/><Relationship Id="rId7" Type="http://schemas.openxmlformats.org/officeDocument/2006/relationships/tags" Target="../tags/tag198.xml"/><Relationship Id="rId12" Type="http://schemas.openxmlformats.org/officeDocument/2006/relationships/notesSlide" Target="../notesSlides/notesSlide12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6" Type="http://schemas.openxmlformats.org/officeDocument/2006/relationships/tags" Target="../tags/tag19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96.xml"/><Relationship Id="rId10" Type="http://schemas.openxmlformats.org/officeDocument/2006/relationships/tags" Target="../tags/tag201.xml"/><Relationship Id="rId4" Type="http://schemas.openxmlformats.org/officeDocument/2006/relationships/tags" Target="../tags/tag195.xml"/><Relationship Id="rId9" Type="http://schemas.openxmlformats.org/officeDocument/2006/relationships/tags" Target="../tags/tag20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tags" Target="../tags/tag45.xml"/><Relationship Id="rId3" Type="http://schemas.openxmlformats.org/officeDocument/2006/relationships/tags" Target="../tags/tag30.xml"/><Relationship Id="rId21" Type="http://schemas.openxmlformats.org/officeDocument/2006/relationships/slideLayout" Target="../slideLayouts/slideLayout4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20" Type="http://schemas.openxmlformats.org/officeDocument/2006/relationships/tags" Target="../tags/tag47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10" Type="http://schemas.openxmlformats.org/officeDocument/2006/relationships/tags" Target="../tags/tag37.xml"/><Relationship Id="rId19" Type="http://schemas.openxmlformats.org/officeDocument/2006/relationships/tags" Target="../tags/tag46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Relationship Id="rId2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13" Type="http://schemas.openxmlformats.org/officeDocument/2006/relationships/tags" Target="../tags/tag60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12" Type="http://schemas.openxmlformats.org/officeDocument/2006/relationships/tags" Target="../tags/tag59.xml"/><Relationship Id="rId17" Type="http://schemas.openxmlformats.org/officeDocument/2006/relationships/notesSlide" Target="../notesSlides/notesSlide4.xml"/><Relationship Id="rId2" Type="http://schemas.openxmlformats.org/officeDocument/2006/relationships/tags" Target="../tags/tag4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tags" Target="../tags/tag58.xml"/><Relationship Id="rId5" Type="http://schemas.openxmlformats.org/officeDocument/2006/relationships/tags" Target="../tags/tag52.xml"/><Relationship Id="rId15" Type="http://schemas.openxmlformats.org/officeDocument/2006/relationships/tags" Target="../tags/tag62.xml"/><Relationship Id="rId10" Type="http://schemas.openxmlformats.org/officeDocument/2006/relationships/tags" Target="../tags/tag57.xml"/><Relationship Id="rId4" Type="http://schemas.openxmlformats.org/officeDocument/2006/relationships/tags" Target="../tags/tag51.xml"/><Relationship Id="rId9" Type="http://schemas.openxmlformats.org/officeDocument/2006/relationships/tags" Target="../tags/tag56.xml"/><Relationship Id="rId14" Type="http://schemas.openxmlformats.org/officeDocument/2006/relationships/tags" Target="../tags/tag6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70.xml"/><Relationship Id="rId13" Type="http://schemas.openxmlformats.org/officeDocument/2006/relationships/tags" Target="../tags/tag75.xml"/><Relationship Id="rId18" Type="http://schemas.openxmlformats.org/officeDocument/2006/relationships/notesSlide" Target="../notesSlides/notesSlide5.xml"/><Relationship Id="rId3" Type="http://schemas.openxmlformats.org/officeDocument/2006/relationships/tags" Target="../tags/tag65.xml"/><Relationship Id="rId7" Type="http://schemas.openxmlformats.org/officeDocument/2006/relationships/tags" Target="../tags/tag69.xml"/><Relationship Id="rId12" Type="http://schemas.openxmlformats.org/officeDocument/2006/relationships/tags" Target="../tags/tag74.xml"/><Relationship Id="rId17" Type="http://schemas.openxmlformats.org/officeDocument/2006/relationships/slideLayout" Target="../slideLayouts/slideLayout4.xml"/><Relationship Id="rId2" Type="http://schemas.openxmlformats.org/officeDocument/2006/relationships/tags" Target="../tags/tag64.xml"/><Relationship Id="rId16" Type="http://schemas.openxmlformats.org/officeDocument/2006/relationships/tags" Target="../tags/tag78.xml"/><Relationship Id="rId1" Type="http://schemas.openxmlformats.org/officeDocument/2006/relationships/tags" Target="../tags/tag63.xml"/><Relationship Id="rId6" Type="http://schemas.openxmlformats.org/officeDocument/2006/relationships/tags" Target="../tags/tag68.xml"/><Relationship Id="rId11" Type="http://schemas.openxmlformats.org/officeDocument/2006/relationships/tags" Target="../tags/tag73.xml"/><Relationship Id="rId5" Type="http://schemas.openxmlformats.org/officeDocument/2006/relationships/tags" Target="../tags/tag67.xml"/><Relationship Id="rId15" Type="http://schemas.openxmlformats.org/officeDocument/2006/relationships/tags" Target="../tags/tag77.xml"/><Relationship Id="rId10" Type="http://schemas.openxmlformats.org/officeDocument/2006/relationships/tags" Target="../tags/tag72.xml"/><Relationship Id="rId4" Type="http://schemas.openxmlformats.org/officeDocument/2006/relationships/tags" Target="../tags/tag66.xml"/><Relationship Id="rId9" Type="http://schemas.openxmlformats.org/officeDocument/2006/relationships/tags" Target="../tags/tag71.xml"/><Relationship Id="rId14" Type="http://schemas.openxmlformats.org/officeDocument/2006/relationships/tags" Target="../tags/tag7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tags" Target="../tags/tag91.xml"/><Relationship Id="rId18" Type="http://schemas.openxmlformats.org/officeDocument/2006/relationships/tags" Target="../tags/tag96.xml"/><Relationship Id="rId26" Type="http://schemas.openxmlformats.org/officeDocument/2006/relationships/tags" Target="../tags/tag104.xml"/><Relationship Id="rId3" Type="http://schemas.openxmlformats.org/officeDocument/2006/relationships/tags" Target="../tags/tag81.xml"/><Relationship Id="rId21" Type="http://schemas.openxmlformats.org/officeDocument/2006/relationships/tags" Target="../tags/tag99.xml"/><Relationship Id="rId34" Type="http://schemas.openxmlformats.org/officeDocument/2006/relationships/slideLayout" Target="../slideLayouts/slideLayout4.xml"/><Relationship Id="rId7" Type="http://schemas.openxmlformats.org/officeDocument/2006/relationships/tags" Target="../tags/tag85.xml"/><Relationship Id="rId12" Type="http://schemas.openxmlformats.org/officeDocument/2006/relationships/tags" Target="../tags/tag90.xml"/><Relationship Id="rId17" Type="http://schemas.openxmlformats.org/officeDocument/2006/relationships/tags" Target="../tags/tag95.xml"/><Relationship Id="rId25" Type="http://schemas.openxmlformats.org/officeDocument/2006/relationships/tags" Target="../tags/tag103.xml"/><Relationship Id="rId33" Type="http://schemas.openxmlformats.org/officeDocument/2006/relationships/tags" Target="../tags/tag111.xml"/><Relationship Id="rId2" Type="http://schemas.openxmlformats.org/officeDocument/2006/relationships/tags" Target="../tags/tag80.xml"/><Relationship Id="rId16" Type="http://schemas.openxmlformats.org/officeDocument/2006/relationships/tags" Target="../tags/tag94.xml"/><Relationship Id="rId20" Type="http://schemas.openxmlformats.org/officeDocument/2006/relationships/tags" Target="../tags/tag98.xml"/><Relationship Id="rId29" Type="http://schemas.openxmlformats.org/officeDocument/2006/relationships/tags" Target="../tags/tag107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24" Type="http://schemas.openxmlformats.org/officeDocument/2006/relationships/tags" Target="../tags/tag102.xml"/><Relationship Id="rId32" Type="http://schemas.openxmlformats.org/officeDocument/2006/relationships/tags" Target="../tags/tag110.xml"/><Relationship Id="rId5" Type="http://schemas.openxmlformats.org/officeDocument/2006/relationships/tags" Target="../tags/tag83.xml"/><Relationship Id="rId15" Type="http://schemas.openxmlformats.org/officeDocument/2006/relationships/tags" Target="../tags/tag93.xml"/><Relationship Id="rId23" Type="http://schemas.openxmlformats.org/officeDocument/2006/relationships/tags" Target="../tags/tag101.xml"/><Relationship Id="rId28" Type="http://schemas.openxmlformats.org/officeDocument/2006/relationships/tags" Target="../tags/tag106.xml"/><Relationship Id="rId10" Type="http://schemas.openxmlformats.org/officeDocument/2006/relationships/tags" Target="../tags/tag88.xml"/><Relationship Id="rId19" Type="http://schemas.openxmlformats.org/officeDocument/2006/relationships/tags" Target="../tags/tag97.xml"/><Relationship Id="rId31" Type="http://schemas.openxmlformats.org/officeDocument/2006/relationships/tags" Target="../tags/tag109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tags" Target="../tags/tag92.xml"/><Relationship Id="rId22" Type="http://schemas.openxmlformats.org/officeDocument/2006/relationships/tags" Target="../tags/tag100.xml"/><Relationship Id="rId27" Type="http://schemas.openxmlformats.org/officeDocument/2006/relationships/tags" Target="../tags/tag105.xml"/><Relationship Id="rId30" Type="http://schemas.openxmlformats.org/officeDocument/2006/relationships/tags" Target="../tags/tag108.xml"/><Relationship Id="rId35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19.xml"/><Relationship Id="rId13" Type="http://schemas.openxmlformats.org/officeDocument/2006/relationships/tags" Target="../tags/tag124.xml"/><Relationship Id="rId18" Type="http://schemas.openxmlformats.org/officeDocument/2006/relationships/tags" Target="../tags/tag129.xml"/><Relationship Id="rId26" Type="http://schemas.openxmlformats.org/officeDocument/2006/relationships/tags" Target="../tags/tag137.xml"/><Relationship Id="rId39" Type="http://schemas.openxmlformats.org/officeDocument/2006/relationships/tags" Target="../tags/tag150.xml"/><Relationship Id="rId3" Type="http://schemas.openxmlformats.org/officeDocument/2006/relationships/tags" Target="../tags/tag114.xml"/><Relationship Id="rId21" Type="http://schemas.openxmlformats.org/officeDocument/2006/relationships/tags" Target="../tags/tag132.xml"/><Relationship Id="rId34" Type="http://schemas.openxmlformats.org/officeDocument/2006/relationships/tags" Target="../tags/tag145.xml"/><Relationship Id="rId42" Type="http://schemas.openxmlformats.org/officeDocument/2006/relationships/tags" Target="../tags/tag153.xml"/><Relationship Id="rId7" Type="http://schemas.openxmlformats.org/officeDocument/2006/relationships/tags" Target="../tags/tag118.xml"/><Relationship Id="rId12" Type="http://schemas.openxmlformats.org/officeDocument/2006/relationships/tags" Target="../tags/tag123.xml"/><Relationship Id="rId17" Type="http://schemas.openxmlformats.org/officeDocument/2006/relationships/tags" Target="../tags/tag128.xml"/><Relationship Id="rId25" Type="http://schemas.openxmlformats.org/officeDocument/2006/relationships/tags" Target="../tags/tag136.xml"/><Relationship Id="rId33" Type="http://schemas.openxmlformats.org/officeDocument/2006/relationships/tags" Target="../tags/tag144.xml"/><Relationship Id="rId38" Type="http://schemas.openxmlformats.org/officeDocument/2006/relationships/tags" Target="../tags/tag149.xml"/><Relationship Id="rId2" Type="http://schemas.openxmlformats.org/officeDocument/2006/relationships/tags" Target="../tags/tag113.xml"/><Relationship Id="rId16" Type="http://schemas.openxmlformats.org/officeDocument/2006/relationships/tags" Target="../tags/tag127.xml"/><Relationship Id="rId20" Type="http://schemas.openxmlformats.org/officeDocument/2006/relationships/tags" Target="../tags/tag131.xml"/><Relationship Id="rId29" Type="http://schemas.openxmlformats.org/officeDocument/2006/relationships/tags" Target="../tags/tag140.xml"/><Relationship Id="rId41" Type="http://schemas.openxmlformats.org/officeDocument/2006/relationships/tags" Target="../tags/tag152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11" Type="http://schemas.openxmlformats.org/officeDocument/2006/relationships/tags" Target="../tags/tag122.xml"/><Relationship Id="rId24" Type="http://schemas.openxmlformats.org/officeDocument/2006/relationships/tags" Target="../tags/tag135.xml"/><Relationship Id="rId32" Type="http://schemas.openxmlformats.org/officeDocument/2006/relationships/tags" Target="../tags/tag143.xml"/><Relationship Id="rId37" Type="http://schemas.openxmlformats.org/officeDocument/2006/relationships/tags" Target="../tags/tag148.xml"/><Relationship Id="rId40" Type="http://schemas.openxmlformats.org/officeDocument/2006/relationships/tags" Target="../tags/tag151.xml"/><Relationship Id="rId45" Type="http://schemas.openxmlformats.org/officeDocument/2006/relationships/notesSlide" Target="../notesSlides/notesSlide7.xml"/><Relationship Id="rId5" Type="http://schemas.openxmlformats.org/officeDocument/2006/relationships/tags" Target="../tags/tag116.xml"/><Relationship Id="rId15" Type="http://schemas.openxmlformats.org/officeDocument/2006/relationships/tags" Target="../tags/tag126.xml"/><Relationship Id="rId23" Type="http://schemas.openxmlformats.org/officeDocument/2006/relationships/tags" Target="../tags/tag134.xml"/><Relationship Id="rId28" Type="http://schemas.openxmlformats.org/officeDocument/2006/relationships/tags" Target="../tags/tag139.xml"/><Relationship Id="rId36" Type="http://schemas.openxmlformats.org/officeDocument/2006/relationships/tags" Target="../tags/tag147.xml"/><Relationship Id="rId10" Type="http://schemas.openxmlformats.org/officeDocument/2006/relationships/tags" Target="../tags/tag121.xml"/><Relationship Id="rId19" Type="http://schemas.openxmlformats.org/officeDocument/2006/relationships/tags" Target="../tags/tag130.xml"/><Relationship Id="rId31" Type="http://schemas.openxmlformats.org/officeDocument/2006/relationships/tags" Target="../tags/tag142.xml"/><Relationship Id="rId44" Type="http://schemas.openxmlformats.org/officeDocument/2006/relationships/slideLayout" Target="../slideLayouts/slideLayout2.xml"/><Relationship Id="rId4" Type="http://schemas.openxmlformats.org/officeDocument/2006/relationships/tags" Target="../tags/tag115.xml"/><Relationship Id="rId9" Type="http://schemas.openxmlformats.org/officeDocument/2006/relationships/tags" Target="../tags/tag120.xml"/><Relationship Id="rId14" Type="http://schemas.openxmlformats.org/officeDocument/2006/relationships/tags" Target="../tags/tag125.xml"/><Relationship Id="rId22" Type="http://schemas.openxmlformats.org/officeDocument/2006/relationships/tags" Target="../tags/tag133.xml"/><Relationship Id="rId27" Type="http://schemas.openxmlformats.org/officeDocument/2006/relationships/tags" Target="../tags/tag138.xml"/><Relationship Id="rId30" Type="http://schemas.openxmlformats.org/officeDocument/2006/relationships/tags" Target="../tags/tag141.xml"/><Relationship Id="rId35" Type="http://schemas.openxmlformats.org/officeDocument/2006/relationships/tags" Target="../tags/tag146.xml"/><Relationship Id="rId43" Type="http://schemas.openxmlformats.org/officeDocument/2006/relationships/tags" Target="../tags/tag15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62.xml"/><Relationship Id="rId13" Type="http://schemas.openxmlformats.org/officeDocument/2006/relationships/tags" Target="../tags/tag167.xml"/><Relationship Id="rId18" Type="http://schemas.openxmlformats.org/officeDocument/2006/relationships/tags" Target="../tags/tag172.xml"/><Relationship Id="rId26" Type="http://schemas.openxmlformats.org/officeDocument/2006/relationships/tags" Target="../tags/tag180.xml"/><Relationship Id="rId39" Type="http://schemas.openxmlformats.org/officeDocument/2006/relationships/notesSlide" Target="../notesSlides/notesSlide8.xml"/><Relationship Id="rId3" Type="http://schemas.openxmlformats.org/officeDocument/2006/relationships/tags" Target="../tags/tag157.xml"/><Relationship Id="rId21" Type="http://schemas.openxmlformats.org/officeDocument/2006/relationships/tags" Target="../tags/tag175.xml"/><Relationship Id="rId34" Type="http://schemas.openxmlformats.org/officeDocument/2006/relationships/tags" Target="../tags/tag188.xml"/><Relationship Id="rId7" Type="http://schemas.openxmlformats.org/officeDocument/2006/relationships/tags" Target="../tags/tag161.xml"/><Relationship Id="rId12" Type="http://schemas.openxmlformats.org/officeDocument/2006/relationships/tags" Target="../tags/tag166.xml"/><Relationship Id="rId17" Type="http://schemas.openxmlformats.org/officeDocument/2006/relationships/tags" Target="../tags/tag171.xml"/><Relationship Id="rId25" Type="http://schemas.openxmlformats.org/officeDocument/2006/relationships/tags" Target="../tags/tag179.xml"/><Relationship Id="rId33" Type="http://schemas.openxmlformats.org/officeDocument/2006/relationships/tags" Target="../tags/tag187.xml"/><Relationship Id="rId38" Type="http://schemas.openxmlformats.org/officeDocument/2006/relationships/slideLayout" Target="../slideLayouts/slideLayout2.xml"/><Relationship Id="rId2" Type="http://schemas.openxmlformats.org/officeDocument/2006/relationships/tags" Target="../tags/tag156.xml"/><Relationship Id="rId16" Type="http://schemas.openxmlformats.org/officeDocument/2006/relationships/tags" Target="../tags/tag170.xml"/><Relationship Id="rId20" Type="http://schemas.openxmlformats.org/officeDocument/2006/relationships/tags" Target="../tags/tag174.xml"/><Relationship Id="rId29" Type="http://schemas.openxmlformats.org/officeDocument/2006/relationships/tags" Target="../tags/tag183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11" Type="http://schemas.openxmlformats.org/officeDocument/2006/relationships/tags" Target="../tags/tag165.xml"/><Relationship Id="rId24" Type="http://schemas.openxmlformats.org/officeDocument/2006/relationships/tags" Target="../tags/tag178.xml"/><Relationship Id="rId32" Type="http://schemas.openxmlformats.org/officeDocument/2006/relationships/tags" Target="../tags/tag186.xml"/><Relationship Id="rId37" Type="http://schemas.openxmlformats.org/officeDocument/2006/relationships/tags" Target="../tags/tag191.xml"/><Relationship Id="rId5" Type="http://schemas.openxmlformats.org/officeDocument/2006/relationships/tags" Target="../tags/tag159.xml"/><Relationship Id="rId15" Type="http://schemas.openxmlformats.org/officeDocument/2006/relationships/tags" Target="../tags/tag169.xml"/><Relationship Id="rId23" Type="http://schemas.openxmlformats.org/officeDocument/2006/relationships/tags" Target="../tags/tag177.xml"/><Relationship Id="rId28" Type="http://schemas.openxmlformats.org/officeDocument/2006/relationships/tags" Target="../tags/tag182.xml"/><Relationship Id="rId36" Type="http://schemas.openxmlformats.org/officeDocument/2006/relationships/tags" Target="../tags/tag190.xml"/><Relationship Id="rId10" Type="http://schemas.openxmlformats.org/officeDocument/2006/relationships/tags" Target="../tags/tag164.xml"/><Relationship Id="rId19" Type="http://schemas.openxmlformats.org/officeDocument/2006/relationships/tags" Target="../tags/tag173.xml"/><Relationship Id="rId31" Type="http://schemas.openxmlformats.org/officeDocument/2006/relationships/tags" Target="../tags/tag185.xml"/><Relationship Id="rId4" Type="http://schemas.openxmlformats.org/officeDocument/2006/relationships/tags" Target="../tags/tag158.xml"/><Relationship Id="rId9" Type="http://schemas.openxmlformats.org/officeDocument/2006/relationships/tags" Target="../tags/tag163.xml"/><Relationship Id="rId14" Type="http://schemas.openxmlformats.org/officeDocument/2006/relationships/tags" Target="../tags/tag168.xml"/><Relationship Id="rId22" Type="http://schemas.openxmlformats.org/officeDocument/2006/relationships/tags" Target="../tags/tag176.xml"/><Relationship Id="rId27" Type="http://schemas.openxmlformats.org/officeDocument/2006/relationships/tags" Target="../tags/tag181.xml"/><Relationship Id="rId30" Type="http://schemas.openxmlformats.org/officeDocument/2006/relationships/tags" Target="../tags/tag184.xml"/><Relationship Id="rId35" Type="http://schemas.openxmlformats.org/officeDocument/2006/relationships/tags" Target="../tags/tag18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8: AVL Delete; Memory Hierarchy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AVL Trees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1295400"/>
            <a:ext cx="83185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000" b="0" dirty="0">
                <a:latin typeface="+mj-lt"/>
              </a:rPr>
              <a:t>Arguments for AVL trees: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All operations logarithmic worst-case because trees </a:t>
            </a:r>
            <a:r>
              <a:rPr lang="en-US" sz="2000" b="0" dirty="0">
                <a:latin typeface="+mj-lt"/>
              </a:rPr>
              <a:t>are </a:t>
            </a:r>
            <a:r>
              <a:rPr lang="en-US" sz="2000" b="0" i="1" dirty="0">
                <a:latin typeface="+mj-lt"/>
              </a:rPr>
              <a:t>always</a:t>
            </a:r>
            <a:r>
              <a:rPr lang="en-US" sz="2000" b="0" dirty="0">
                <a:latin typeface="+mj-lt"/>
              </a:rPr>
              <a:t> </a:t>
            </a:r>
            <a:r>
              <a:rPr lang="en-US" sz="2000" b="0" dirty="0" smtClean="0">
                <a:latin typeface="+mj-lt"/>
              </a:rPr>
              <a:t> balanced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Height </a:t>
            </a:r>
            <a:r>
              <a:rPr lang="en-US" sz="2000" b="0" dirty="0">
                <a:latin typeface="+mj-lt"/>
              </a:rPr>
              <a:t>balancing adds no more than a constant factor to the speed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0" dirty="0" smtClean="0">
                <a:latin typeface="+mj-lt"/>
              </a:rPr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sz="2000" b="0" dirty="0">
              <a:latin typeface="+mj-lt"/>
            </a:endParaRP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/>
            <a:r>
              <a:rPr lang="en-US" sz="2000" b="0" dirty="0">
                <a:latin typeface="+mj-lt"/>
              </a:rPr>
              <a:t>Arguments against </a:t>
            </a:r>
            <a:r>
              <a:rPr lang="en-US" sz="2000" b="0" dirty="0" smtClean="0">
                <a:latin typeface="+mj-lt"/>
              </a:rPr>
              <a:t>AVL </a:t>
            </a:r>
            <a:r>
              <a:rPr lang="en-US" sz="2000" b="0" dirty="0">
                <a:latin typeface="+mj-lt"/>
              </a:rPr>
              <a:t>trees</a:t>
            </a:r>
            <a:r>
              <a:rPr lang="en-US" sz="2000" b="0" dirty="0" smtClean="0">
                <a:latin typeface="+mj-lt"/>
              </a:rPr>
              <a:t>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Difficult to program &amp; </a:t>
            </a:r>
            <a:r>
              <a:rPr lang="en-US" sz="2000" b="0" dirty="0" smtClean="0">
                <a:latin typeface="+mj-lt"/>
              </a:rPr>
              <a:t>debug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More </a:t>
            </a:r>
            <a:r>
              <a:rPr lang="en-US" sz="2000" b="0" dirty="0">
                <a:latin typeface="+mj-lt"/>
              </a:rPr>
              <a:t>space for height </a:t>
            </a:r>
            <a:r>
              <a:rPr lang="en-US" sz="2000" b="0" dirty="0" smtClean="0">
                <a:latin typeface="+mj-lt"/>
              </a:rPr>
              <a:t>field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Asymptotically faster but rebalancing </a:t>
            </a:r>
            <a:r>
              <a:rPr lang="en-US" sz="2000" b="0" dirty="0" smtClean="0">
                <a:latin typeface="+mj-lt"/>
              </a:rPr>
              <a:t>takes a little time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Most large searches are done in </a:t>
            </a:r>
            <a:r>
              <a:rPr lang="en-US" sz="2000" b="0" dirty="0" smtClean="0">
                <a:latin typeface="+mj-lt"/>
              </a:rPr>
              <a:t>database-like </a:t>
            </a:r>
            <a:r>
              <a:rPr lang="en-US" sz="2000" b="0" dirty="0">
                <a:latin typeface="+mj-lt"/>
              </a:rPr>
              <a:t>systems on disk and use other structures (e.g</a:t>
            </a:r>
            <a:r>
              <a:rPr lang="en-US" sz="2000" b="0" dirty="0" smtClean="0">
                <a:latin typeface="+mj-lt"/>
              </a:rPr>
              <a:t>., B-trees, our next data structure)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If </a:t>
            </a:r>
            <a:r>
              <a:rPr lang="en-US" sz="2000" b="0" i="1" dirty="0" smtClean="0">
                <a:latin typeface="+mj-lt"/>
              </a:rPr>
              <a:t>amortized</a:t>
            </a:r>
            <a:r>
              <a:rPr lang="en-US" sz="2000" b="0" dirty="0" smtClean="0">
                <a:latin typeface="+mj-lt"/>
              </a:rPr>
              <a:t> (later, I promise) logarithmic time is enough, use splay trees (skipping, see text)</a:t>
            </a:r>
            <a:endParaRPr lang="en-US" sz="2000" b="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Have a data structure for the dictionary ADT that has worst-case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behavior</a:t>
            </a:r>
          </a:p>
          <a:p>
            <a:pPr lvl="1"/>
            <a:r>
              <a:rPr lang="en-US" dirty="0" smtClean="0"/>
              <a:t>One of several interesting/fantastic balanced-tree approaches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About to learn another balanced-tree approach: B Trees</a:t>
            </a:r>
          </a:p>
          <a:p>
            <a:endParaRPr lang="en-US" sz="1000" dirty="0" smtClean="0"/>
          </a:p>
          <a:p>
            <a:r>
              <a:rPr lang="en-US" dirty="0" smtClean="0"/>
              <a:t>First, to motivate why B trees are better for really large dictionaries (say, over 1GB = 2</a:t>
            </a:r>
            <a:r>
              <a:rPr lang="en-US" b="1" baseline="30000" dirty="0" smtClean="0"/>
              <a:t>30</a:t>
            </a:r>
            <a:r>
              <a:rPr lang="en-US" dirty="0" smtClean="0"/>
              <a:t> bytes), need to understand some </a:t>
            </a:r>
            <a:r>
              <a:rPr lang="en-US" b="1" i="1" dirty="0" smtClean="0"/>
              <a:t>memory-hierarchy basics</a:t>
            </a:r>
          </a:p>
          <a:p>
            <a:pPr lvl="1"/>
            <a:r>
              <a:rPr lang="en-US" dirty="0" smtClean="0"/>
              <a:t>Don’t always assume “every memory access has an unimportant </a:t>
            </a:r>
            <a:r>
              <a:rPr lang="en-US" i="1" dirty="0" smtClean="0"/>
              <a:t>O(1)</a:t>
            </a:r>
            <a:r>
              <a:rPr lang="en-US" dirty="0" smtClean="0"/>
              <a:t> cost”</a:t>
            </a:r>
          </a:p>
          <a:p>
            <a:pPr lvl="1"/>
            <a:r>
              <a:rPr lang="en-US" dirty="0" smtClean="0"/>
              <a:t>Learn more in CSE351/333/471, focus here on relevance to data structures and efficiency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A typical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04800"/>
            <a:ext cx="4191000" cy="1066800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     Every desktop/laptop/server is different but here is a plausible configuration these days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1447800"/>
            <a:ext cx="1676400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      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CPU</a:t>
            </a:r>
            <a:endParaRPr lang="en-US" sz="1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3581400"/>
            <a:ext cx="3962400" cy="1219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5925" y="2819400"/>
            <a:ext cx="3038475" cy="3810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" y="5043488"/>
            <a:ext cx="5715000" cy="1371600"/>
          </a:xfrm>
          <a:prstGeom prst="can">
            <a:avLst>
              <a:gd name="adj" fmla="val 25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1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186113" y="1849438"/>
            <a:ext cx="0" cy="284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1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200400" y="2447925"/>
            <a:ext cx="0" cy="3714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0400" y="32004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200400" y="4800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27325" y="2130425"/>
            <a:ext cx="928688" cy="30797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133600" y="5638800"/>
            <a:ext cx="19191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Disk: 1TB = 2</a:t>
            </a:r>
            <a:r>
              <a:rPr lang="en-US" sz="2000" baseline="30000" dirty="0" smtClean="0">
                <a:latin typeface="+mn-lt"/>
              </a:rPr>
              <a:t>40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600200" y="3962400"/>
            <a:ext cx="3012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Main memory: 2GB = 2</a:t>
            </a:r>
            <a:r>
              <a:rPr lang="en-US" sz="2000" baseline="30000" dirty="0" smtClean="0">
                <a:latin typeface="+mn-lt"/>
              </a:rPr>
              <a:t>31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25719" y="2819400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L2 Cache: 2MB = 2</a:t>
            </a:r>
            <a:r>
              <a:rPr lang="en-US" sz="2000" baseline="30000" dirty="0" smtClean="0">
                <a:latin typeface="+mn-lt"/>
              </a:rPr>
              <a:t>21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2400" y="18288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L1 Cache: 128KB = 2</a:t>
            </a:r>
            <a:r>
              <a:rPr lang="en-US" sz="2000" baseline="30000" dirty="0" smtClean="0">
                <a:latin typeface="+mn-lt"/>
              </a:rPr>
              <a:t>17</a:t>
            </a:r>
          </a:p>
        </p:txBody>
      </p:sp>
      <p:sp>
        <p:nvSpPr>
          <p:cNvPr id="44" name="Rectangle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743200" y="1520825"/>
            <a:ext cx="928688" cy="30797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0" y="1447800"/>
            <a:ext cx="441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000" b="0" kern="0" noProof="0" dirty="0" smtClean="0">
                <a:latin typeface="+mn-lt"/>
              </a:rPr>
              <a:t>instructions (e.g., addition):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2</a:t>
            </a:r>
            <a:r>
              <a:rPr lang="en-US" sz="2000" baseline="30000" dirty="0" smtClean="0">
                <a:solidFill>
                  <a:schemeClr val="accent2"/>
                </a:solidFill>
                <a:latin typeface="+mn-lt"/>
              </a:rPr>
              <a:t>30</a:t>
            </a:r>
            <a:r>
              <a:rPr lang="en-US" sz="2000" b="0" kern="0" noProof="0" dirty="0" smtClean="0">
                <a:solidFill>
                  <a:schemeClr val="accent2"/>
                </a:solidFill>
                <a:latin typeface="+mn-lt"/>
              </a:rPr>
              <a:t>/sec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1000" b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get data in L1: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2</a:t>
            </a:r>
            <a:r>
              <a:rPr lang="en-US" sz="2000" baseline="30000" dirty="0" smtClean="0">
                <a:solidFill>
                  <a:schemeClr val="accent2"/>
                </a:solidFill>
                <a:latin typeface="+mn-lt"/>
              </a:rPr>
              <a:t>29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/sec</a:t>
            </a:r>
            <a:r>
              <a:rPr lang="en-US" sz="2000" b="0" kern="0" dirty="0" smtClean="0">
                <a:latin typeface="+mn-lt"/>
              </a:rPr>
              <a:t> = 2 </a:t>
            </a:r>
            <a:r>
              <a:rPr lang="en-US" sz="2000" b="0" kern="0" dirty="0" err="1" smtClean="0">
                <a:latin typeface="+mn-lt"/>
              </a:rPr>
              <a:t>insns</a:t>
            </a:r>
            <a:endParaRPr kumimoji="0" lang="en-US" sz="2000" b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	get data in L2: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2</a:t>
            </a:r>
            <a:r>
              <a:rPr lang="en-US" sz="2000" baseline="30000" dirty="0" smtClean="0">
                <a:solidFill>
                  <a:schemeClr val="accent2"/>
                </a:solidFill>
                <a:latin typeface="+mn-lt"/>
              </a:rPr>
              <a:t>25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/sec</a:t>
            </a:r>
            <a:r>
              <a:rPr lang="en-US" sz="2000" b="0" kern="0" dirty="0" smtClean="0">
                <a:latin typeface="+mn-lt"/>
              </a:rPr>
              <a:t> = 30 </a:t>
            </a:r>
            <a:r>
              <a:rPr lang="en-US" sz="2000" b="0" kern="0" dirty="0" err="1" smtClean="0">
                <a:latin typeface="+mn-lt"/>
              </a:rPr>
              <a:t>insns</a:t>
            </a:r>
            <a:r>
              <a:rPr lang="en-US" sz="2000" b="0" kern="0" dirty="0" smtClean="0">
                <a:latin typeface="+mn-lt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2000" b="0" kern="0" dirty="0" smtClean="0">
                <a:latin typeface="+mn-lt"/>
              </a:rPr>
              <a:t>     get data in main memory: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lang="en-US" sz="2000" baseline="30000" dirty="0" smtClean="0">
                <a:solidFill>
                  <a:schemeClr val="accent2"/>
                </a:solidFill>
                <a:latin typeface="+mn-lt"/>
              </a:rPr>
              <a:t>22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/sec</a:t>
            </a:r>
            <a:r>
              <a:rPr lang="en-US" sz="2000" b="0" kern="0" dirty="0" smtClean="0">
                <a:latin typeface="+mn-lt"/>
              </a:rPr>
              <a:t> = 250 </a:t>
            </a:r>
            <a:r>
              <a:rPr lang="en-US" sz="2000" b="0" kern="0" dirty="0" err="1" smtClean="0">
                <a:latin typeface="+mn-lt"/>
              </a:rPr>
              <a:t>insns</a:t>
            </a:r>
            <a:r>
              <a:rPr lang="en-US" sz="2000" b="0" kern="0" dirty="0" smtClean="0">
                <a:latin typeface="+mn-lt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from “new 	          	       place” on disk: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baseline="0" dirty="0" smtClean="0">
                <a:latin typeface="+mn-lt"/>
              </a:rPr>
              <a:t>		</a:t>
            </a:r>
            <a:r>
              <a:rPr lang="en-US" sz="2000" b="0" kern="0" dirty="0" smtClean="0">
                <a:latin typeface="+mn-lt"/>
              </a:rPr>
              <a:t>       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2</a:t>
            </a:r>
            <a:r>
              <a:rPr lang="en-US" sz="2000" baseline="30000" dirty="0" smtClean="0">
                <a:solidFill>
                  <a:schemeClr val="accent2"/>
                </a:solidFill>
                <a:latin typeface="+mn-lt"/>
              </a:rPr>
              <a:t>7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/sec</a:t>
            </a:r>
            <a:r>
              <a:rPr lang="en-US" sz="2000" b="0" kern="0" dirty="0" smtClean="0">
                <a:latin typeface="+mn-lt"/>
              </a:rPr>
              <a:t> =8,000,000 </a:t>
            </a:r>
            <a:r>
              <a:rPr lang="en-US" sz="2000" b="0" kern="0" dirty="0" err="1" smtClean="0">
                <a:latin typeface="+mn-lt"/>
              </a:rPr>
              <a:t>insns</a:t>
            </a:r>
            <a:endParaRPr lang="en-US" sz="2000" b="0" kern="0" dirty="0" smtClean="0"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		       “streamed”: 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2</a:t>
            </a:r>
            <a:r>
              <a:rPr lang="en-US" sz="2000" baseline="30000" dirty="0" smtClean="0">
                <a:solidFill>
                  <a:schemeClr val="accent2"/>
                </a:solidFill>
                <a:latin typeface="+mn-lt"/>
              </a:rPr>
              <a:t>18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/sec</a:t>
            </a:r>
            <a:endParaRPr kumimoji="0" lang="en-US" sz="2000" b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105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It is much faster to do:			Than:</a:t>
            </a:r>
          </a:p>
          <a:p>
            <a:pPr>
              <a:buNone/>
            </a:pPr>
            <a:r>
              <a:rPr lang="en-US" dirty="0" smtClean="0"/>
              <a:t>  5 million arithmetic ops		1 disk access</a:t>
            </a:r>
          </a:p>
          <a:p>
            <a:pPr>
              <a:buNone/>
            </a:pPr>
            <a:r>
              <a:rPr lang="en-US" dirty="0" smtClean="0"/>
              <a:t>  2500 L2 cache accesses	1 disk access</a:t>
            </a:r>
          </a:p>
          <a:p>
            <a:pPr>
              <a:buNone/>
            </a:pPr>
            <a:r>
              <a:rPr lang="en-US" dirty="0" smtClean="0"/>
              <a:t>  400 main memory accesses	1 disk access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Why are computers built this way?</a:t>
            </a:r>
          </a:p>
          <a:p>
            <a:pPr lvl="1"/>
            <a:r>
              <a:rPr lang="en-US" dirty="0" smtClean="0"/>
              <a:t>Physical realities (speed of light, closeness to CPU)</a:t>
            </a:r>
          </a:p>
          <a:p>
            <a:pPr lvl="1"/>
            <a:r>
              <a:rPr lang="en-US" dirty="0" smtClean="0"/>
              <a:t>Cost (price per byte of different technologies)</a:t>
            </a:r>
          </a:p>
          <a:p>
            <a:pPr lvl="1"/>
            <a:r>
              <a:rPr lang="en-US" dirty="0" smtClean="0"/>
              <a:t>Disks get much bigger not much faster</a:t>
            </a:r>
          </a:p>
          <a:p>
            <a:pPr lvl="2"/>
            <a:r>
              <a:rPr lang="en-US" dirty="0" smtClean="0"/>
              <a:t>Spinning at 7200 RPM accounts for much of the slowness and unlikely to spin faster in the future</a:t>
            </a:r>
          </a:p>
          <a:p>
            <a:pPr lvl="1"/>
            <a:r>
              <a:rPr lang="en-US" dirty="0" smtClean="0"/>
              <a:t>Speedup at higher levels makes lower levels </a:t>
            </a:r>
            <a:r>
              <a:rPr lang="en-US" i="1" dirty="0" smtClean="0"/>
              <a:t>relatively</a:t>
            </a:r>
            <a:r>
              <a:rPr lang="en-US" dirty="0" smtClean="0"/>
              <a:t> </a:t>
            </a:r>
            <a:r>
              <a:rPr lang="en-US" i="1" dirty="0" smtClean="0"/>
              <a:t>slower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Fuggedaboutit</a:t>
            </a:r>
            <a:r>
              <a:rPr lang="en-US" dirty="0" smtClean="0"/>
              <a:t>”, usually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hardware automatically moves data into the caches from main memory for you</a:t>
            </a:r>
          </a:p>
          <a:p>
            <a:pPr lvl="1"/>
            <a:r>
              <a:rPr lang="en-US" dirty="0" smtClean="0"/>
              <a:t>Replacing items already there</a:t>
            </a:r>
          </a:p>
          <a:p>
            <a:pPr lvl="1"/>
            <a:r>
              <a:rPr lang="en-US" dirty="0" smtClean="0"/>
              <a:t>So algorithms much faster if “data fits in cache” (often does)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Disk accesses are done by software (e.g., ask operating system to open a file or database to access some data)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most code “just runs” but sometimes it’s worth designing algorithms / data structures with knowledge of memory hierarchy</a:t>
            </a:r>
          </a:p>
          <a:p>
            <a:pPr lvl="1"/>
            <a:r>
              <a:rPr lang="en-US" dirty="0" smtClean="0"/>
              <a:t>And when you do, you often need to know one more thing…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Block/line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4876800"/>
          </a:xfrm>
        </p:spPr>
        <p:txBody>
          <a:bodyPr/>
          <a:lstStyle/>
          <a:p>
            <a:r>
              <a:rPr lang="en-US" dirty="0" smtClean="0"/>
              <a:t>Moving data up the memory hierarchy is slow because of </a:t>
            </a:r>
            <a:r>
              <a:rPr lang="en-US" i="1" dirty="0" smtClean="0"/>
              <a:t>latency</a:t>
            </a:r>
            <a:r>
              <a:rPr lang="en-US" dirty="0" smtClean="0"/>
              <a:t> (think distance-to-travel)</a:t>
            </a:r>
          </a:p>
          <a:p>
            <a:pPr lvl="1"/>
            <a:r>
              <a:rPr lang="en-US" dirty="0" smtClean="0"/>
              <a:t>May as well send more than just the one </a:t>
            </a:r>
            <a:r>
              <a:rPr lang="en-US" dirty="0" err="1" smtClean="0"/>
              <a:t>int</a:t>
            </a:r>
            <a:r>
              <a:rPr lang="en-US" dirty="0" smtClean="0"/>
              <a:t>/reference asked for (think “giving friends a car ride doesn’t slow you down”)</a:t>
            </a:r>
          </a:p>
          <a:p>
            <a:pPr lvl="1"/>
            <a:r>
              <a:rPr lang="en-US" dirty="0" smtClean="0"/>
              <a:t>Sends nearby memory because:</a:t>
            </a:r>
          </a:p>
          <a:p>
            <a:pPr lvl="2"/>
            <a:r>
              <a:rPr lang="en-US" dirty="0" smtClean="0"/>
              <a:t>It is easy</a:t>
            </a:r>
          </a:p>
          <a:p>
            <a:pPr lvl="2"/>
            <a:r>
              <a:rPr lang="en-US" dirty="0" smtClean="0"/>
              <a:t>Likely to be used soon (think fields/arrays) </a:t>
            </a:r>
          </a:p>
          <a:p>
            <a:pPr lvl="2"/>
            <a:endParaRPr lang="en-US" sz="600" dirty="0" smtClean="0"/>
          </a:p>
          <a:p>
            <a:endParaRPr lang="en-US" dirty="0" smtClean="0"/>
          </a:p>
          <a:p>
            <a:r>
              <a:rPr lang="en-US" dirty="0" smtClean="0"/>
              <a:t>Amount of data moved from disk into memory called the “block” size or the “page” size</a:t>
            </a:r>
          </a:p>
          <a:p>
            <a:pPr lvl="1"/>
            <a:r>
              <a:rPr lang="en-US" dirty="0" smtClean="0"/>
              <a:t>Not under program control</a:t>
            </a:r>
          </a:p>
          <a:p>
            <a:pPr lvl="1"/>
            <a:endParaRPr lang="en-US" sz="600" dirty="0" smtClean="0"/>
          </a:p>
          <a:p>
            <a:r>
              <a:rPr lang="en-US" dirty="0" smtClean="0"/>
              <a:t>Amount of data moved from memory into cache called the “line” size</a:t>
            </a:r>
          </a:p>
          <a:p>
            <a:pPr lvl="1"/>
            <a:r>
              <a:rPr lang="en-US" dirty="0" smtClean="0"/>
              <a:t>Not under program control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AutoShape 3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48400" y="2971800"/>
            <a:ext cx="2514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 smtClean="0"/>
              <a:t>Principle of </a:t>
            </a:r>
            <a:r>
              <a:rPr lang="en-US" sz="2000" i="1" dirty="0" smtClean="0"/>
              <a:t>Locality</a:t>
            </a:r>
            <a:endParaRPr lang="en-US" sz="2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to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dirty="0" smtClean="0"/>
              <a:t>An array benefits more than a linked list from block moves</a:t>
            </a:r>
          </a:p>
          <a:p>
            <a:pPr lvl="1"/>
            <a:r>
              <a:rPr lang="en-US" dirty="0" smtClean="0"/>
              <a:t>Language (e.g., Java) implementation can put the list nodes anywhere, whereas array is typically contiguous memory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Suppose you have a queue to process with 2</a:t>
            </a:r>
            <a:r>
              <a:rPr lang="en-US" b="1" baseline="30000" dirty="0" smtClean="0"/>
              <a:t>23</a:t>
            </a:r>
            <a:r>
              <a:rPr lang="en-US" dirty="0" smtClean="0"/>
              <a:t> items of 2</a:t>
            </a:r>
            <a:r>
              <a:rPr lang="en-US" b="1" baseline="30000" dirty="0" smtClean="0"/>
              <a:t>7</a:t>
            </a:r>
            <a:r>
              <a:rPr lang="en-US" dirty="0" smtClean="0"/>
              <a:t> bytes each on disk and the block size is 2</a:t>
            </a:r>
            <a:r>
              <a:rPr lang="en-US" b="1" baseline="30000" dirty="0" smtClean="0"/>
              <a:t>10 </a:t>
            </a:r>
            <a:r>
              <a:rPr lang="en-US" dirty="0" smtClean="0"/>
              <a:t>bytes</a:t>
            </a:r>
            <a:endParaRPr lang="en-US" b="1" baseline="30000" dirty="0" smtClean="0"/>
          </a:p>
          <a:p>
            <a:pPr lvl="1"/>
            <a:r>
              <a:rPr lang="en-US" dirty="0" smtClean="0"/>
              <a:t>An array implementation needs 2</a:t>
            </a:r>
            <a:r>
              <a:rPr lang="en-US" b="1" baseline="30000" dirty="0" smtClean="0"/>
              <a:t>20 </a:t>
            </a:r>
            <a:r>
              <a:rPr lang="en-US" dirty="0" smtClean="0"/>
              <a:t>disk accesses</a:t>
            </a:r>
          </a:p>
          <a:p>
            <a:pPr lvl="1"/>
            <a:r>
              <a:rPr lang="en-US" dirty="0" smtClean="0"/>
              <a:t>If “perfectly streamed”, &gt; </a:t>
            </a:r>
            <a:r>
              <a:rPr lang="en-US" dirty="0"/>
              <a:t>4</a:t>
            </a:r>
            <a:r>
              <a:rPr lang="en-US" dirty="0" smtClean="0"/>
              <a:t> seconds</a:t>
            </a:r>
          </a:p>
          <a:p>
            <a:pPr lvl="1"/>
            <a:r>
              <a:rPr lang="en-US" dirty="0" smtClean="0"/>
              <a:t>If “random places on disk”, 8000 seconds (&gt; 2 hours)</a:t>
            </a:r>
          </a:p>
          <a:p>
            <a:pPr lvl="1"/>
            <a:r>
              <a:rPr lang="en-US" dirty="0" smtClean="0"/>
              <a:t>A list implementation in the worst case needs 2</a:t>
            </a:r>
            <a:r>
              <a:rPr lang="en-US" b="1" baseline="30000" dirty="0" smtClean="0"/>
              <a:t>23 </a:t>
            </a:r>
            <a:r>
              <a:rPr lang="en-US" dirty="0" smtClean="0"/>
              <a:t> “random” disk accesses (&gt;  16 hours) – probably not that bad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Note: “array” doesn’t mean “good”</a:t>
            </a:r>
          </a:p>
          <a:p>
            <a:pPr lvl="1"/>
            <a:r>
              <a:rPr lang="en-US" dirty="0" smtClean="0"/>
              <a:t>Binary heaps “make big jumps” to percolate (different block)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r>
              <a:rPr lang="en-US" dirty="0" smtClean="0"/>
              <a:t>Looking things up in balanced binary search trees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so even for </a:t>
            </a:r>
            <a:r>
              <a:rPr lang="en-US" i="1" dirty="0" smtClean="0"/>
              <a:t>n</a:t>
            </a:r>
            <a:r>
              <a:rPr lang="en-US" dirty="0" smtClean="0"/>
              <a:t> = 2</a:t>
            </a:r>
            <a:r>
              <a:rPr lang="en-US" b="1" baseline="30000" dirty="0" smtClean="0"/>
              <a:t>39 </a:t>
            </a:r>
            <a:r>
              <a:rPr lang="en-US" dirty="0" smtClean="0"/>
              <a:t>(512GB) we need not worry about minutes or hours</a:t>
            </a:r>
          </a:p>
          <a:p>
            <a:endParaRPr lang="en-US" sz="1000" dirty="0" smtClean="0"/>
          </a:p>
          <a:p>
            <a:r>
              <a:rPr lang="en-US" dirty="0" smtClean="0"/>
              <a:t>Still, number of disk accesses matters</a:t>
            </a:r>
          </a:p>
          <a:p>
            <a:pPr lvl="1"/>
            <a:r>
              <a:rPr lang="en-US" dirty="0" smtClean="0"/>
              <a:t>AVL tree could have height of 55 (see lecture7.xlsx)</a:t>
            </a:r>
          </a:p>
          <a:p>
            <a:pPr lvl="1"/>
            <a:r>
              <a:rPr lang="en-US" dirty="0" smtClean="0"/>
              <a:t>So 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could take about 0.5 seconds or about 100 finds a minute</a:t>
            </a:r>
          </a:p>
          <a:p>
            <a:pPr lvl="1"/>
            <a:r>
              <a:rPr lang="en-US" dirty="0" smtClean="0"/>
              <a:t>Most of the nodes will be on disk: the tree is shallow, but it is still many gigabytes big so the </a:t>
            </a:r>
            <a:r>
              <a:rPr lang="en-US" i="1" dirty="0" smtClean="0"/>
              <a:t>tree</a:t>
            </a:r>
            <a:r>
              <a:rPr lang="en-US" dirty="0" smtClean="0"/>
              <a:t> cannot fit in memory</a:t>
            </a:r>
          </a:p>
          <a:p>
            <a:pPr lvl="2"/>
            <a:r>
              <a:rPr lang="en-US" dirty="0" smtClean="0"/>
              <a:t>Even if memory holds the first 25 nodes on our path, we still need 30 disk accesses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about numbers; 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numbers in this lecture are “ballpark” “back of the envelope” figures</a:t>
            </a:r>
          </a:p>
          <a:p>
            <a:endParaRPr lang="en-US" dirty="0" smtClean="0"/>
          </a:p>
          <a:p>
            <a:r>
              <a:rPr lang="en-US" dirty="0" smtClean="0"/>
              <a:t>Even if they are off by, say, a factor of 5, the moral is the same: If your data structure is mostly on disk, you want to minimize disk accesses</a:t>
            </a:r>
          </a:p>
          <a:p>
            <a:endParaRPr lang="en-US" dirty="0" smtClean="0"/>
          </a:p>
          <a:p>
            <a:r>
              <a:rPr lang="en-US" dirty="0" smtClean="0"/>
              <a:t>A better data structure in this setting would exploit the block size and relatively fast memory access to avoid disk accesses…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3FB4-0CEE-4CDE-9E9E-CFB7392ADB87}" type="slidenum">
              <a:rPr lang="en-US"/>
              <a:pPr/>
              <a:t>2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AVL Tree Data Structure</a:t>
            </a:r>
          </a:p>
        </p:txBody>
      </p:sp>
      <p:sp>
        <p:nvSpPr>
          <p:cNvPr id="238595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238596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8597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238598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38599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38600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11</a:t>
            </a:r>
          </a:p>
        </p:txBody>
      </p:sp>
      <p:sp>
        <p:nvSpPr>
          <p:cNvPr id="238601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238602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cxnSp>
        <p:nvCxnSpPr>
          <p:cNvPr id="238603" name="AutoShape 11"/>
          <p:cNvCxnSpPr>
            <a:cxnSpLocks noChangeShapeType="1"/>
            <a:stCxn id="238602" idx="3"/>
            <a:endCxn id="238601" idx="0"/>
          </p:cNvCxnSpPr>
          <p:nvPr>
            <p:custDataLst>
              <p:tags r:id="rId10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4" name="AutoShape 12"/>
          <p:cNvCxnSpPr>
            <a:cxnSpLocks noChangeShapeType="1"/>
            <a:stCxn id="238602" idx="5"/>
            <a:endCxn id="238600" idx="0"/>
          </p:cNvCxnSpPr>
          <p:nvPr>
            <p:custDataLst>
              <p:tags r:id="rId11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5" name="AutoShape 13"/>
          <p:cNvCxnSpPr>
            <a:cxnSpLocks noChangeShapeType="1"/>
            <a:stCxn id="238600" idx="3"/>
            <a:endCxn id="238597" idx="0"/>
          </p:cNvCxnSpPr>
          <p:nvPr>
            <p:custDataLst>
              <p:tags r:id="rId12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6" name="AutoShape 14"/>
          <p:cNvCxnSpPr>
            <a:cxnSpLocks noChangeShapeType="1"/>
            <a:stCxn id="238600" idx="5"/>
            <a:endCxn id="238596" idx="0"/>
          </p:cNvCxnSpPr>
          <p:nvPr>
            <p:custDataLst>
              <p:tags r:id="rId13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7" name="AutoShape 15"/>
          <p:cNvCxnSpPr>
            <a:cxnSpLocks noChangeShapeType="1"/>
            <a:stCxn id="238601" idx="3"/>
            <a:endCxn id="238599" idx="0"/>
          </p:cNvCxnSpPr>
          <p:nvPr>
            <p:custDataLst>
              <p:tags r:id="rId14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8" name="AutoShape 16"/>
          <p:cNvCxnSpPr>
            <a:cxnSpLocks noChangeShapeType="1"/>
            <a:stCxn id="238601" idx="5"/>
            <a:endCxn id="238598" idx="0"/>
          </p:cNvCxnSpPr>
          <p:nvPr>
            <p:custDataLst>
              <p:tags r:id="rId15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9" name="AutoShape 17"/>
          <p:cNvCxnSpPr>
            <a:cxnSpLocks noChangeShapeType="1"/>
            <a:stCxn id="238599" idx="5"/>
            <a:endCxn id="238595" idx="0"/>
          </p:cNvCxnSpPr>
          <p:nvPr>
            <p:custDataLst>
              <p:tags r:id="rId16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0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14</a:t>
            </a:r>
          </a:p>
        </p:txBody>
      </p:sp>
      <p:sp>
        <p:nvSpPr>
          <p:cNvPr id="238611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smtClean="0">
                <a:latin typeface="Times New Roman" pitchFamily="18" charset="0"/>
              </a:rPr>
              <a:t>12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8612" name="Oval 2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943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7</a:t>
            </a:r>
          </a:p>
        </p:txBody>
      </p:sp>
      <p:cxnSp>
        <p:nvCxnSpPr>
          <p:cNvPr id="238613" name="AutoShape 21"/>
          <p:cNvCxnSpPr>
            <a:cxnSpLocks noChangeShapeType="1"/>
            <a:stCxn id="238598" idx="5"/>
            <a:endCxn id="238612" idx="0"/>
          </p:cNvCxnSpPr>
          <p:nvPr>
            <p:custDataLst>
              <p:tags r:id="rId20"/>
            </p:custDataLst>
          </p:nvPr>
        </p:nvCxnSpPr>
        <p:spPr bwMode="auto">
          <a:xfrm>
            <a:off x="60023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4" name="Oval 22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4770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cxnSp>
        <p:nvCxnSpPr>
          <p:cNvPr id="238615" name="AutoShape 23"/>
          <p:cNvCxnSpPr>
            <a:cxnSpLocks noChangeShapeType="1"/>
            <a:stCxn id="238597" idx="3"/>
            <a:endCxn id="238614" idx="0"/>
          </p:cNvCxnSpPr>
          <p:nvPr>
            <p:custDataLst>
              <p:tags r:id="rId22"/>
            </p:custDataLst>
          </p:nvPr>
        </p:nvCxnSpPr>
        <p:spPr bwMode="auto">
          <a:xfrm flipH="1">
            <a:off x="6667500" y="4256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6" name="AutoShape 24"/>
          <p:cNvCxnSpPr>
            <a:cxnSpLocks noChangeShapeType="1"/>
            <a:stCxn id="238596" idx="3"/>
            <a:endCxn id="238611" idx="0"/>
          </p:cNvCxnSpPr>
          <p:nvPr>
            <p:custDataLst>
              <p:tags r:id="rId23"/>
            </p:custDataLst>
          </p:nvPr>
        </p:nvCxnSpPr>
        <p:spPr bwMode="auto">
          <a:xfrm flipH="1">
            <a:off x="7658100" y="4256088"/>
            <a:ext cx="2079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7" name="AutoShape 25"/>
          <p:cNvCxnSpPr>
            <a:cxnSpLocks noChangeShapeType="1"/>
            <a:stCxn id="238596" idx="5"/>
            <a:endCxn id="238610" idx="0"/>
          </p:cNvCxnSpPr>
          <p:nvPr>
            <p:custDataLst>
              <p:tags r:id="rId24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8" name="Rectangle 26"/>
          <p:cNvSpPr>
            <a:spLocks noGrp="1" noChangeArrowheads="1"/>
          </p:cNvSpPr>
          <p:nvPr>
            <p:ph type="body" sz="half" idx="1"/>
            <p:custDataLst>
              <p:tags r:id="rId25"/>
            </p:custDataLst>
          </p:nvPr>
        </p:nvSpPr>
        <p:spPr>
          <a:xfrm>
            <a:off x="304800" y="1371600"/>
            <a:ext cx="4191000" cy="49530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sz="2000" i="1" dirty="0"/>
              <a:t>Structural properties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/>
              <a:t>Binary tree property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chemeClr val="accent2"/>
                </a:solidFill>
              </a:rPr>
              <a:t>Balance property: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balance of every node is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between -1 and 1</a:t>
            </a:r>
          </a:p>
          <a:p>
            <a:pPr marL="838200" lvl="1" indent="-381000">
              <a:buFontTx/>
              <a:buNone/>
            </a:pPr>
            <a:r>
              <a:rPr lang="en-US" sz="2000" dirty="0"/>
              <a:t>Result:</a:t>
            </a:r>
          </a:p>
          <a:p>
            <a:pPr marL="1257300" lvl="2" indent="-342900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Worst-case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depth is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i="1" dirty="0">
                <a:solidFill>
                  <a:schemeClr val="accent2"/>
                </a:solidFill>
                <a:sym typeface="Symbol" pitchFamily="18" charset="2"/>
              </a:rPr>
              <a:t>O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i="1" dirty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)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 </a:t>
            </a:r>
          </a:p>
          <a:p>
            <a:pPr marL="1257300" lvl="2" indent="-342900">
              <a:buFontTx/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sym typeface="Symbol" pitchFamily="18" charset="2"/>
            </a:endParaRPr>
          </a:p>
          <a:p>
            <a:pPr marL="457200" indent="-457200">
              <a:buFontTx/>
              <a:buNone/>
            </a:pPr>
            <a:r>
              <a:rPr lang="en-US" sz="2000" i="1" dirty="0">
                <a:sym typeface="Symbol" pitchFamily="18" charset="2"/>
              </a:rPr>
              <a:t>Ordering property</a:t>
            </a:r>
          </a:p>
          <a:p>
            <a:pPr marL="838200" lvl="1" indent="-381000"/>
            <a:r>
              <a:rPr lang="en-US" sz="2000" dirty="0">
                <a:sym typeface="Symbol" pitchFamily="18" charset="2"/>
              </a:rPr>
              <a:t>Same as for BST</a:t>
            </a:r>
          </a:p>
        </p:txBody>
      </p:sp>
      <p:sp>
        <p:nvSpPr>
          <p:cNvPr id="238619" name="Oval 2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8305800" y="571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15</a:t>
            </a:r>
          </a:p>
        </p:txBody>
      </p:sp>
      <p:cxnSp>
        <p:nvCxnSpPr>
          <p:cNvPr id="238620" name="AutoShape 28"/>
          <p:cNvCxnSpPr>
            <a:cxnSpLocks noChangeShapeType="1"/>
            <a:stCxn id="238610" idx="5"/>
            <a:endCxn id="238619" idx="0"/>
          </p:cNvCxnSpPr>
          <p:nvPr>
            <p:custDataLst>
              <p:tags r:id="rId27"/>
            </p:custDataLst>
          </p:nvPr>
        </p:nvCxnSpPr>
        <p:spPr bwMode="auto">
          <a:xfrm>
            <a:off x="8402638" y="5145088"/>
            <a:ext cx="93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AVL Tree Deletion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295400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 to insertion: do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delete and then rebalance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Rotations and double rotations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Imbalance may propagate upward so rotations at multiple nodes along path to root may be needed (unlike with insert)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Simple example: a deletion on the right causes the left-left grandchild to be too tall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Call this the </a:t>
            </a:r>
            <a:r>
              <a:rPr lang="en-US" sz="2000" b="0" i="1" kern="0" dirty="0" smtClean="0">
                <a:latin typeface="+mn-lt"/>
              </a:rPr>
              <a:t>left-left case</a:t>
            </a:r>
            <a:r>
              <a:rPr lang="en-US" sz="2000" b="0" kern="0" dirty="0" smtClean="0">
                <a:latin typeface="+mn-lt"/>
              </a:rPr>
              <a:t>, despite deletion on the </a:t>
            </a:r>
            <a:r>
              <a:rPr lang="en-US" sz="2000" b="0" i="1" kern="0" dirty="0" smtClean="0">
                <a:latin typeface="+mn-lt"/>
              </a:rPr>
              <a:t>right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insert(6) insert(3) insert(7) insert(1)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delete(7)</a:t>
            </a:r>
          </a:p>
        </p:txBody>
      </p:sp>
      <p:sp>
        <p:nvSpPr>
          <p:cNvPr id="10" name="Oval 13" descr="50%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222500" y="448316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11" name="Oval 14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384300" y="524516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cxnSp>
        <p:nvCxnSpPr>
          <p:cNvPr id="12" name="AutoShape 16"/>
          <p:cNvCxnSpPr>
            <a:cxnSpLocks noChangeAspect="1" noChangeShapeType="1"/>
            <a:stCxn id="11" idx="3"/>
          </p:cNvCxnSpPr>
          <p:nvPr>
            <p:custDataLst>
              <p:tags r:id="rId3"/>
            </p:custDataLst>
          </p:nvPr>
        </p:nvCxnSpPr>
        <p:spPr bwMode="auto">
          <a:xfrm rot="5400000">
            <a:off x="1071395" y="5662505"/>
            <a:ext cx="384510" cy="384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7"/>
          <p:cNvCxnSpPr>
            <a:cxnSpLocks noChangeAspect="1" noChangeShapeType="1"/>
            <a:stCxn id="10" idx="3"/>
            <a:endCxn id="11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789113" y="4740167"/>
            <a:ext cx="344655" cy="6653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Text Box 18"/>
          <p:cNvSpPr txBox="1"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1143000" y="60389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5" name="Text Box 19"/>
          <p:cNvSpPr txBox="1"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765300" y="5200710"/>
            <a:ext cx="3446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6" name="Text Box 20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4343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7" name="Oval 5" descr="50%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85800" y="593096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8" name="Oval 14" descr="50%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800350" y="516896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7</a:t>
            </a:r>
            <a:endParaRPr lang="en-US" sz="2000" dirty="0"/>
          </a:p>
        </p:txBody>
      </p:sp>
      <p:cxnSp>
        <p:nvCxnSpPr>
          <p:cNvPr id="19" name="AutoShape 17"/>
          <p:cNvCxnSpPr>
            <a:cxnSpLocks noChangeAspect="1" noChangeShapeType="1"/>
            <a:stCxn id="10" idx="5"/>
            <a:endCxn id="18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2708108" y="4832242"/>
            <a:ext cx="268455" cy="4049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9"/>
          <p:cNvSpPr txBox="1"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060700" y="494036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8" name="AutoShape 12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4098925" y="4800600"/>
            <a:ext cx="854075" cy="304800"/>
          </a:xfrm>
          <a:prstGeom prst="rightArrow">
            <a:avLst>
              <a:gd name="adj1" fmla="val 50000"/>
              <a:gd name="adj2" fmla="val 700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Multiply 28"/>
          <p:cNvSpPr/>
          <p:nvPr/>
        </p:nvSpPr>
        <p:spPr bwMode="auto">
          <a:xfrm>
            <a:off x="2590800" y="4953000"/>
            <a:ext cx="914400" cy="9144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4" descr="50%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64275" y="4618037"/>
            <a:ext cx="487363" cy="487363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31" name="Oval 5" descr="50%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5410200" y="5684837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32" name="Oval 6" descr="50%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7086600" y="5684837"/>
            <a:ext cx="487363" cy="487363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3" name="AutoShape 7"/>
          <p:cNvCxnSpPr>
            <a:cxnSpLocks noChangeAspect="1" noChangeShapeType="1"/>
            <a:stCxn id="30" idx="3"/>
            <a:endCxn id="31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5669757" y="5018946"/>
            <a:ext cx="650810" cy="6809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" name="AutoShape 8"/>
          <p:cNvCxnSpPr>
            <a:cxnSpLocks noChangeAspect="1" noChangeShapeType="1"/>
            <a:stCxn id="30" idx="5"/>
            <a:endCxn id="32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6679868" y="5034423"/>
            <a:ext cx="650810" cy="65001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" name="Text Box 9"/>
          <p:cNvSpPr txBox="1"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83475" y="545623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6" name="Text Box 10"/>
          <p:cNvSpPr txBox="1"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257800" y="538003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7" name="Text Box 11"/>
          <p:cNvSpPr txBox="1"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630988" y="431323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BST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first do the normal BST deletion:</a:t>
            </a:r>
          </a:p>
          <a:p>
            <a:pPr lvl="1"/>
            <a:r>
              <a:rPr lang="en-US" dirty="0" smtClean="0"/>
              <a:t>0 children: just delete it</a:t>
            </a:r>
          </a:p>
          <a:p>
            <a:pPr lvl="1"/>
            <a:r>
              <a:rPr lang="en-US" dirty="0" smtClean="0"/>
              <a:t>1 child: delete it, connect child to parent</a:t>
            </a:r>
          </a:p>
          <a:p>
            <a:pPr lvl="1"/>
            <a:r>
              <a:rPr lang="en-US" dirty="0" smtClean="0"/>
              <a:t>2 children: put successor in your place, </a:t>
            </a:r>
          </a:p>
          <a:p>
            <a:pPr lvl="1">
              <a:buNone/>
            </a:pPr>
            <a:r>
              <a:rPr lang="en-US" dirty="0" smtClean="0"/>
              <a:t>	delete successor leaf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Which nodes’ heights may have changed:</a:t>
            </a:r>
          </a:p>
          <a:p>
            <a:pPr lvl="1"/>
            <a:r>
              <a:rPr lang="en-US" dirty="0" smtClean="0"/>
              <a:t>0 children: path from deleted node to root</a:t>
            </a:r>
          </a:p>
          <a:p>
            <a:pPr lvl="1"/>
            <a:r>
              <a:rPr lang="en-US" dirty="0" smtClean="0"/>
              <a:t>1 child: path from deleted node to root</a:t>
            </a:r>
          </a:p>
          <a:p>
            <a:pPr lvl="1"/>
            <a:r>
              <a:rPr lang="en-US" dirty="0" smtClean="0"/>
              <a:t>2 children: path from </a:t>
            </a:r>
            <a:r>
              <a:rPr lang="en-US" i="1" dirty="0" smtClean="0"/>
              <a:t>deleted successor leaf</a:t>
            </a:r>
            <a:r>
              <a:rPr lang="en-US" dirty="0" smtClean="0"/>
              <a:t>  to root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Will rebalance as we return along the “path in question” to the root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8382000" y="3058598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900250" y="3049344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9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13010" y="3049344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  <a:endParaRPr lang="en-US" dirty="0"/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8001000" y="2362872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15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456630" y="2362872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43869" y="1676400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12</a:t>
            </a:r>
          </a:p>
        </p:txBody>
      </p:sp>
      <p:cxnSp>
        <p:nvCxnSpPr>
          <p:cNvPr id="13" name="AutoShape 9"/>
          <p:cNvCxnSpPr>
            <a:cxnSpLocks noChangeShapeType="1"/>
            <a:stCxn id="12" idx="3"/>
            <a:endCxn id="11" idx="0"/>
          </p:cNvCxnSpPr>
          <p:nvPr>
            <p:custDataLst>
              <p:tags r:id="rId7"/>
            </p:custDataLst>
          </p:nvPr>
        </p:nvCxnSpPr>
        <p:spPr bwMode="auto">
          <a:xfrm flipH="1">
            <a:off x="6615065" y="1942408"/>
            <a:ext cx="77501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0"/>
          <p:cNvCxnSpPr>
            <a:cxnSpLocks noChangeShapeType="1"/>
            <a:stCxn id="12" idx="5"/>
            <a:endCxn id="10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7669208" y="1872643"/>
            <a:ext cx="435355" cy="54510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1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8183647" y="2701808"/>
            <a:ext cx="444609" cy="2689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2"/>
          <p:cNvCxnSpPr>
            <a:cxnSpLocks noChangeShapeType="1"/>
            <a:stCxn id="11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6171446" y="2628880"/>
            <a:ext cx="33139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3"/>
          <p:cNvCxnSpPr>
            <a:cxnSpLocks noChangeShapeType="1"/>
            <a:stCxn id="11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6727291" y="2628880"/>
            <a:ext cx="331394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678440" y="3735816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cxnSp>
        <p:nvCxnSpPr>
          <p:cNvPr id="21" name="AutoShape 17"/>
          <p:cNvCxnSpPr>
            <a:cxnSpLocks noChangeShapeType="1"/>
            <a:stCxn id="8" idx="3"/>
            <a:endCxn id="20" idx="0"/>
          </p:cNvCxnSpPr>
          <p:nvPr>
            <p:custDataLst>
              <p:tags r:id="rId13"/>
            </p:custDataLst>
          </p:nvPr>
        </p:nvCxnSpPr>
        <p:spPr bwMode="auto">
          <a:xfrm flipH="1">
            <a:off x="6836875" y="3315353"/>
            <a:ext cx="10958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Oval 22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104896" y="3744398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10</a:t>
            </a:r>
          </a:p>
        </p:txBody>
      </p:sp>
      <p:cxnSp>
        <p:nvCxnSpPr>
          <p:cNvPr id="25" name="AutoShape 23"/>
          <p:cNvCxnSpPr>
            <a:cxnSpLocks noChangeShapeType="1"/>
            <a:endCxn id="24" idx="0"/>
          </p:cNvCxnSpPr>
          <p:nvPr>
            <p:custDataLst>
              <p:tags r:id="rId15"/>
            </p:custDataLst>
          </p:nvPr>
        </p:nvCxnSpPr>
        <p:spPr bwMode="auto">
          <a:xfrm>
            <a:off x="7153747" y="3323933"/>
            <a:ext cx="10958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Multiply 70"/>
          <p:cNvSpPr/>
          <p:nvPr/>
        </p:nvSpPr>
        <p:spPr bwMode="auto">
          <a:xfrm>
            <a:off x="5486400" y="3124200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Case #1 Left-left due to right deletion</a:t>
            </a:r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609600" y="1371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Start with some </a:t>
            </a:r>
            <a:r>
              <a:rPr lang="en-US" sz="2000" b="0" kern="0" dirty="0" err="1" smtClean="0">
                <a:latin typeface="+mn-lt"/>
              </a:rPr>
              <a:t>subtree</a:t>
            </a:r>
            <a:r>
              <a:rPr lang="en-US" sz="2000" b="0" kern="0" dirty="0" smtClean="0">
                <a:latin typeface="+mn-lt"/>
              </a:rPr>
              <a:t> where if right child becomes shorter we are unbalanced due to height of left-left grandchild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609600" y="5181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delete in the right child could cause this right-side shortening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Multiply 50"/>
          <p:cNvSpPr/>
          <p:nvPr/>
        </p:nvSpPr>
        <p:spPr bwMode="auto">
          <a:xfrm>
            <a:off x="5334000" y="38100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 Box 3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86400" y="2895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54" name="AutoShape 3"/>
          <p:cNvCxnSpPr>
            <a:cxnSpLocks noChangeShapeType="1"/>
            <a:stCxn id="55" idx="3"/>
            <a:endCxn id="59" idx="7"/>
          </p:cNvCxnSpPr>
          <p:nvPr>
            <p:custDataLst>
              <p:tags r:id="rId2"/>
            </p:custDataLst>
          </p:nvPr>
        </p:nvCxnSpPr>
        <p:spPr bwMode="auto">
          <a:xfrm rot="5400000">
            <a:off x="3807408" y="27587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91000" y="25527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56" name="AutoShape 5"/>
          <p:cNvCxnSpPr>
            <a:cxnSpLocks noChangeShapeType="1"/>
            <a:stCxn id="55" idx="5"/>
            <a:endCxn id="57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4816580" y="27401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7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00600" y="3295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8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606800" y="37528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59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200400" y="31813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60" name="AutoShape 9"/>
          <p:cNvCxnSpPr>
            <a:cxnSpLocks noChangeShapeType="1"/>
            <a:stCxn id="59" idx="5"/>
            <a:endCxn id="58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3746605" y="34481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37528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62" name="AutoShape 11"/>
          <p:cNvCxnSpPr>
            <a:cxnSpLocks noChangeShapeType="1"/>
            <a:stCxn id="59" idx="3"/>
            <a:endCxn id="61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2934179" y="33973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3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11400" y="34290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4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91000" y="34893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65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31083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6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951163" y="27924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7" name="Text Box 5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724400" y="23622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h+3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cxnSp>
        <p:nvCxnSpPr>
          <p:cNvPr id="68" name="AutoShape 3"/>
          <p:cNvCxnSpPr>
            <a:cxnSpLocks noChangeShapeType="1"/>
          </p:cNvCxnSpPr>
          <p:nvPr>
            <p:custDataLst>
              <p:tags r:id="rId16"/>
            </p:custDataLst>
          </p:nvPr>
        </p:nvCxnSpPr>
        <p:spPr bwMode="auto">
          <a:xfrm rot="5400000">
            <a:off x="4336865" y="23556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51" grpId="0" animBg="1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Case #1: Left-left due to right deletion</a:t>
            </a:r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6" name="Multiply 55"/>
          <p:cNvSpPr/>
          <p:nvPr/>
        </p:nvSpPr>
        <p:spPr bwMode="auto">
          <a:xfrm>
            <a:off x="3429000" y="2133599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Multiply 56"/>
          <p:cNvSpPr/>
          <p:nvPr/>
        </p:nvSpPr>
        <p:spPr bwMode="auto">
          <a:xfrm>
            <a:off x="3276600" y="2819399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 Box 3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1904999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59" name="AutoShape 3"/>
          <p:cNvCxnSpPr>
            <a:cxnSpLocks noChangeShapeType="1"/>
            <a:stCxn id="60" idx="3"/>
            <a:endCxn id="64" idx="7"/>
          </p:cNvCxnSpPr>
          <p:nvPr>
            <p:custDataLst>
              <p:tags r:id="rId2"/>
            </p:custDataLst>
          </p:nvPr>
        </p:nvCxnSpPr>
        <p:spPr bwMode="auto">
          <a:xfrm rot="5400000">
            <a:off x="1750008" y="1768100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0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1562099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61" name="AutoShape 5"/>
          <p:cNvCxnSpPr>
            <a:cxnSpLocks noChangeShapeType="1"/>
            <a:stCxn id="60" idx="5"/>
            <a:endCxn id="62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2759180" y="1749528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2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2305049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63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49400" y="2762249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6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143000" y="219074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65" name="AutoShape 9"/>
          <p:cNvCxnSpPr>
            <a:cxnSpLocks noChangeShapeType="1"/>
            <a:stCxn id="64" idx="5"/>
            <a:endCxn id="63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1689205" y="2457553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" y="2762249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67" name="AutoShape 11"/>
          <p:cNvCxnSpPr>
            <a:cxnSpLocks noChangeShapeType="1"/>
            <a:stCxn id="64" idx="3"/>
            <a:endCxn id="66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876779" y="2406753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4000" y="243839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9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133600" y="2498724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70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29000" y="2117724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71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93763" y="1801812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72" name="Text Box 5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667000" y="1371599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h+3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cxnSp>
        <p:nvCxnSpPr>
          <p:cNvPr id="73" name="AutoShape 3"/>
          <p:cNvCxnSpPr>
            <a:cxnSpLocks noChangeShapeType="1"/>
          </p:cNvCxnSpPr>
          <p:nvPr>
            <p:custDataLst>
              <p:tags r:id="rId16"/>
            </p:custDataLst>
          </p:nvPr>
        </p:nvCxnSpPr>
        <p:spPr bwMode="auto">
          <a:xfrm rot="5400000">
            <a:off x="2279465" y="13650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" name="AutoShape 11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267200" y="22098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" name="AutoShape 3"/>
          <p:cNvCxnSpPr>
            <a:cxnSpLocks noChangeShapeType="1"/>
            <a:stCxn id="76" idx="5"/>
            <a:endCxn id="80" idx="0"/>
          </p:cNvCxnSpPr>
          <p:nvPr>
            <p:custDataLst>
              <p:tags r:id="rId18"/>
            </p:custDataLst>
          </p:nvPr>
        </p:nvCxnSpPr>
        <p:spPr bwMode="auto">
          <a:xfrm>
            <a:off x="7124326" y="1740483"/>
            <a:ext cx="622674" cy="16451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6" name="Oval 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604000" y="14478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77" name="AutoShape 5"/>
          <p:cNvCxnSpPr>
            <a:cxnSpLocks noChangeShapeType="1"/>
            <a:stCxn id="80" idx="5"/>
            <a:endCxn id="78" idx="0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7905855" y="225435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8" name="AutoShape 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670800" y="25908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Z</a:t>
            </a:r>
          </a:p>
        </p:txBody>
      </p:sp>
      <p:sp>
        <p:nvSpPr>
          <p:cNvPr id="79" name="AutoShap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680200" y="25908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80" name="Oval 8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442200" y="19050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1" name="Text Box 1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2209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82" name="Text Box 1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315200" y="24384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84" name="Text Box 5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051800" y="17526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5" name="Text Box 5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162800" y="13716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h+2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86" name="AutoShape 3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 rot="5400000">
            <a:off x="6749865" y="13650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8" name="AutoShape 1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232400" y="25146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91" name="AutoShape 5"/>
          <p:cNvCxnSpPr>
            <a:cxnSpLocks noChangeShapeType="1"/>
            <a:stCxn id="80" idx="3"/>
            <a:endCxn id="79" idx="0"/>
          </p:cNvCxnSpPr>
          <p:nvPr>
            <p:custDataLst>
              <p:tags r:id="rId30"/>
            </p:custDataLst>
          </p:nvPr>
        </p:nvCxnSpPr>
        <p:spPr bwMode="auto">
          <a:xfrm rot="5400000">
            <a:off x="7131529" y="219085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3"/>
          <p:cNvCxnSpPr>
            <a:cxnSpLocks noChangeShapeType="1"/>
            <a:stCxn id="76" idx="3"/>
            <a:endCxn id="88" idx="0"/>
          </p:cNvCxnSpPr>
          <p:nvPr>
            <p:custDataLst>
              <p:tags r:id="rId31"/>
            </p:custDataLst>
          </p:nvPr>
        </p:nvCxnSpPr>
        <p:spPr bwMode="auto">
          <a:xfrm flipH="1">
            <a:off x="5803900" y="1740483"/>
            <a:ext cx="889374" cy="77411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3" name="Multiply 92"/>
          <p:cNvSpPr/>
          <p:nvPr/>
        </p:nvSpPr>
        <p:spPr bwMode="auto">
          <a:xfrm>
            <a:off x="8229600" y="30480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Multiply 95"/>
          <p:cNvSpPr/>
          <p:nvPr/>
        </p:nvSpPr>
        <p:spPr bwMode="auto">
          <a:xfrm>
            <a:off x="8458200" y="2514600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458200" y="22860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98" name="Text Box 1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458200" y="24987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99" name="Rectangle 3"/>
          <p:cNvSpPr txBox="1">
            <a:spLocks noChangeArrowheads="1"/>
          </p:cNvSpPr>
          <p:nvPr/>
        </p:nvSpPr>
        <p:spPr bwMode="auto">
          <a:xfrm>
            <a:off x="381000" y="4038600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Same single rotation as when an insert in the left-left grandchild caused imbalance due to X becoming taller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But here the “height” at the top decreases, so more rebalancing farther up the tree might still be necessary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#2: Left-right due to right deletion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3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597150" y="1704975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40" name="AutoShape 5"/>
          <p:cNvCxnSpPr>
            <a:cxnSpLocks noChangeShapeType="1"/>
            <a:stCxn id="39" idx="3"/>
            <a:endCxn id="58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932098" y="1536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1" name="AutoShape 10"/>
          <p:cNvCxnSpPr>
            <a:cxnSpLocks noChangeShapeType="1"/>
            <a:stCxn id="39" idx="5"/>
            <a:endCxn id="56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3248442" y="1826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12"/>
          <p:cNvCxnSpPr>
            <a:cxnSpLocks noChangeShapeType="1"/>
            <a:stCxn id="59" idx="3"/>
            <a:endCxn id="50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981427" y="30348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3"/>
          <p:cNvCxnSpPr>
            <a:cxnSpLocks noChangeShapeType="1"/>
            <a:stCxn id="59" idx="5"/>
            <a:endCxn id="4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605254" y="3050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022600" y="3276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46" name="Text Box 1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22400" y="3124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47" name="AutoShape 40"/>
          <p:cNvCxnSpPr>
            <a:cxnSpLocks noChangeShapeType="1"/>
            <a:stCxn id="58" idx="5"/>
            <a:endCxn id="59" idx="1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1842821" y="2410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8" name="Text Box 4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65200" y="2971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49" name="AutoShape 5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65400" y="3429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50" name="AutoShape 5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98600" y="32766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53" name="Text Box 6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89200" y="2438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54" name="Text Box 6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12800" y="1981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55" name="Text Box 6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55800" y="1447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56" name="AutoShape 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03600" y="2438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57" name="AutoShape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1800" y="3124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58" name="Oval 7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1193800" y="2286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59" name="Oval 1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2138362" y="2743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60" name="AutoShape 12"/>
          <p:cNvCxnSpPr>
            <a:cxnSpLocks noChangeShapeType="1"/>
            <a:stCxn id="58" idx="3"/>
            <a:endCxn id="57" idx="0"/>
          </p:cNvCxnSpPr>
          <p:nvPr>
            <p:custDataLst>
              <p:tags r:id="rId19"/>
            </p:custDataLst>
          </p:nvPr>
        </p:nvCxnSpPr>
        <p:spPr bwMode="auto">
          <a:xfrm rot="5400000">
            <a:off x="803735" y="26490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Multiply 60"/>
          <p:cNvSpPr/>
          <p:nvPr/>
        </p:nvSpPr>
        <p:spPr bwMode="auto">
          <a:xfrm>
            <a:off x="3962400" y="2378075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 Box 15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962400" y="23622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3" name="Text Box 3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962400" y="2057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64" name="Multiply 63"/>
          <p:cNvSpPr/>
          <p:nvPr/>
        </p:nvSpPr>
        <p:spPr bwMode="auto">
          <a:xfrm>
            <a:off x="3810000" y="28956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Oval 4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813550" y="1676400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C00000"/>
                </a:solidFill>
              </a:rPr>
              <a:t>c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66" name="AutoShape 5"/>
          <p:cNvCxnSpPr>
            <a:cxnSpLocks noChangeShapeType="1"/>
            <a:stCxn id="65" idx="3"/>
            <a:endCxn id="85" idx="0"/>
          </p:cNvCxnSpPr>
          <p:nvPr>
            <p:custDataLst>
              <p:tags r:id="rId23"/>
            </p:custDataLst>
          </p:nvPr>
        </p:nvCxnSpPr>
        <p:spPr bwMode="auto">
          <a:xfrm rot="5400000">
            <a:off x="6273117" y="17165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AutoShape 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6800" y="28956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68" name="AutoShape 10"/>
          <p:cNvCxnSpPr>
            <a:cxnSpLocks noChangeShapeType="1"/>
            <a:stCxn id="65" idx="5"/>
            <a:endCxn id="81" idx="0"/>
          </p:cNvCxnSpPr>
          <p:nvPr>
            <p:custDataLst>
              <p:tags r:id="rId25"/>
            </p:custDataLst>
          </p:nvPr>
        </p:nvCxnSpPr>
        <p:spPr bwMode="auto">
          <a:xfrm rot="16200000" flipH="1">
            <a:off x="7496195" y="17661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2"/>
          <p:cNvCxnSpPr>
            <a:cxnSpLocks noChangeShapeType="1"/>
            <a:stCxn id="85" idx="5"/>
            <a:endCxn id="76" idx="0"/>
          </p:cNvCxnSpPr>
          <p:nvPr>
            <p:custDataLst>
              <p:tags r:id="rId26"/>
            </p:custDataLst>
          </p:nvPr>
        </p:nvCxnSpPr>
        <p:spPr bwMode="auto">
          <a:xfrm rot="16200000" flipH="1">
            <a:off x="6315376" y="25434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3"/>
          <p:cNvCxnSpPr>
            <a:cxnSpLocks noChangeShapeType="1"/>
            <a:stCxn id="81" idx="3"/>
            <a:endCxn id="75" idx="0"/>
          </p:cNvCxnSpPr>
          <p:nvPr>
            <p:custDataLst>
              <p:tags r:id="rId27"/>
            </p:custDataLst>
          </p:nvPr>
        </p:nvCxnSpPr>
        <p:spPr bwMode="auto">
          <a:xfrm rot="5400000">
            <a:off x="7536883" y="26863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Text Box 1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86600" y="28202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72" name="Text Box 17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305800" y="21336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3" name="Text Box 1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608762" y="2514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74" name="Text Box 4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342153" y="20574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5" name="AutoShape 51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239000" y="29606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76" name="AutoShape 5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096000" y="28194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79" name="Text Box 63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391400" y="1447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80" name="AutoShape 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153400" y="29718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81" name="Oval 11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726362" y="22860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82" name="AutoShape 10"/>
          <p:cNvCxnSpPr>
            <a:cxnSpLocks noChangeShapeType="1"/>
            <a:stCxn id="81" idx="5"/>
            <a:endCxn id="80" idx="0"/>
          </p:cNvCxnSpPr>
          <p:nvPr>
            <p:custDataLst>
              <p:tags r:id="rId37"/>
            </p:custDataLst>
          </p:nvPr>
        </p:nvCxnSpPr>
        <p:spPr bwMode="auto">
          <a:xfrm rot="16200000" flipH="1">
            <a:off x="8212438" y="25736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" name="AutoShape 11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4405312" y="1676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Oval 7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5743575" y="23415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86" name="AutoShape 3"/>
          <p:cNvCxnSpPr>
            <a:cxnSpLocks noChangeShapeType="1"/>
            <a:stCxn id="85" idx="3"/>
            <a:endCxn id="67" idx="0"/>
          </p:cNvCxnSpPr>
          <p:nvPr>
            <p:custDataLst>
              <p:tags r:id="rId40"/>
            </p:custDataLst>
          </p:nvPr>
        </p:nvCxnSpPr>
        <p:spPr bwMode="auto">
          <a:xfrm rot="5400000">
            <a:off x="5443203" y="25101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7" name="Text Box 19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953000" y="26670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88" name="Multiply 87"/>
          <p:cNvSpPr/>
          <p:nvPr/>
        </p:nvSpPr>
        <p:spPr bwMode="auto">
          <a:xfrm>
            <a:off x="8458200" y="2743200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Text Box 1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42553" y="27432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90" name="Text Box 3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542553" y="2438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91" name="Rectangle 3"/>
          <p:cNvSpPr txBox="1">
            <a:spLocks noChangeArrowheads="1"/>
          </p:cNvSpPr>
          <p:nvPr/>
        </p:nvSpPr>
        <p:spPr bwMode="auto">
          <a:xfrm>
            <a:off x="381000" y="4191000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Same double rotation when an insert in the left-right grandchild caused imbalance due to c becoming taller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But here the “height” at the top decreases, so more rebalancing farther up the tree might still be necessary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third right-deletion case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 far we have handled these two cases:</a:t>
            </a:r>
          </a:p>
          <a:p>
            <a:pPr>
              <a:buNone/>
            </a:pPr>
            <a:r>
              <a:rPr lang="en-US" dirty="0" smtClean="0"/>
              <a:t>left-left				left-right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Multiply 6"/>
          <p:cNvSpPr/>
          <p:nvPr/>
        </p:nvSpPr>
        <p:spPr bwMode="auto">
          <a:xfrm>
            <a:off x="3733800" y="2819400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Multiply 7"/>
          <p:cNvSpPr/>
          <p:nvPr/>
        </p:nvSpPr>
        <p:spPr bwMode="auto">
          <a:xfrm>
            <a:off x="3581400" y="35052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 Box 3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33800" y="25908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10" name="AutoShape 3"/>
          <p:cNvCxnSpPr>
            <a:cxnSpLocks noChangeShapeType="1"/>
            <a:stCxn id="11" idx="3"/>
            <a:endCxn id="15" idx="7"/>
          </p:cNvCxnSpPr>
          <p:nvPr>
            <p:custDataLst>
              <p:tags r:id="rId2"/>
            </p:custDataLst>
          </p:nvPr>
        </p:nvCxnSpPr>
        <p:spPr bwMode="auto">
          <a:xfrm rot="5400000">
            <a:off x="2054808" y="24539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38400" y="22479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12" name="AutoShape 5"/>
          <p:cNvCxnSpPr>
            <a:cxnSpLocks noChangeShapeType="1"/>
            <a:stCxn id="11" idx="5"/>
            <a:endCxn id="13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3063980" y="24353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48000" y="29908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4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54200" y="34480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15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447800" y="28765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16" name="AutoShape 9"/>
          <p:cNvCxnSpPr>
            <a:cxnSpLocks noChangeShapeType="1"/>
            <a:stCxn id="15" idx="5"/>
            <a:endCxn id="14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1994005" y="31433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3400" y="34480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8" name="AutoShape 11"/>
          <p:cNvCxnSpPr>
            <a:cxnSpLocks noChangeShapeType="1"/>
            <a:stCxn id="15" idx="3"/>
            <a:endCxn id="17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1181579" y="30925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8800" y="31242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845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21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733800" y="2803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2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198563" y="24876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3" name="Text Box 5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971800" y="20574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h+3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cxnSp>
        <p:nvCxnSpPr>
          <p:cNvPr id="24" name="AutoShape 3"/>
          <p:cNvCxnSpPr>
            <a:cxnSpLocks noChangeShapeType="1"/>
          </p:cNvCxnSpPr>
          <p:nvPr>
            <p:custDataLst>
              <p:tags r:id="rId16"/>
            </p:custDataLst>
          </p:nvPr>
        </p:nvCxnSpPr>
        <p:spPr bwMode="auto">
          <a:xfrm rot="5400000">
            <a:off x="2584265" y="20508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5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11950" y="2238375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46" name="AutoShape 5"/>
          <p:cNvCxnSpPr>
            <a:cxnSpLocks noChangeShapeType="1"/>
            <a:stCxn id="45" idx="3"/>
            <a:endCxn id="61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6046898" y="20697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10"/>
          <p:cNvCxnSpPr>
            <a:cxnSpLocks noChangeShapeType="1"/>
            <a:stCxn id="45" idx="5"/>
            <a:endCxn id="59" idx="0"/>
          </p:cNvCxnSpPr>
          <p:nvPr>
            <p:custDataLst>
              <p:tags r:id="rId19"/>
            </p:custDataLst>
          </p:nvPr>
        </p:nvCxnSpPr>
        <p:spPr bwMode="auto">
          <a:xfrm rot="16200000" flipH="1">
            <a:off x="7363242" y="23594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" name="AutoShape 12"/>
          <p:cNvCxnSpPr>
            <a:cxnSpLocks noChangeShapeType="1"/>
            <a:stCxn id="62" idx="3"/>
            <a:endCxn id="55" idx="0"/>
          </p:cNvCxnSpPr>
          <p:nvPr>
            <p:custDataLst>
              <p:tags r:id="rId20"/>
            </p:custDataLst>
          </p:nvPr>
        </p:nvCxnSpPr>
        <p:spPr bwMode="auto">
          <a:xfrm rot="5400000">
            <a:off x="6096227" y="35682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13"/>
          <p:cNvCxnSpPr>
            <a:cxnSpLocks noChangeShapeType="1"/>
            <a:stCxn id="62" idx="5"/>
            <a:endCxn id="54" idx="0"/>
          </p:cNvCxnSpPr>
          <p:nvPr>
            <p:custDataLst>
              <p:tags r:id="rId21"/>
            </p:custDataLst>
          </p:nvPr>
        </p:nvCxnSpPr>
        <p:spPr bwMode="auto">
          <a:xfrm rot="16200000" flipH="1">
            <a:off x="6720054" y="35834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" name="Text Box 1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137400" y="38100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51" name="Text Box 1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537200" y="36576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52" name="AutoShape 40"/>
          <p:cNvCxnSpPr>
            <a:cxnSpLocks noChangeShapeType="1"/>
            <a:stCxn id="61" idx="5"/>
            <a:endCxn id="62" idx="1"/>
          </p:cNvCxnSpPr>
          <p:nvPr>
            <p:custDataLst>
              <p:tags r:id="rId24"/>
            </p:custDataLst>
          </p:nvPr>
        </p:nvCxnSpPr>
        <p:spPr bwMode="auto">
          <a:xfrm rot="16200000" flipH="1">
            <a:off x="5957621" y="29440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3" name="Text Box 4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080000" y="3505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4" name="AutoShape 5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80200" y="39626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55" name="AutoShape 53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13400" y="38100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56" name="Text Box 6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604000" y="2971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57" name="Text Box 6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927600" y="25146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58" name="Text Box 64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070600" y="1981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59" name="AutoShape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518400" y="29718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0" name="AutoShape 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546600" y="36576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61" name="Oval 7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308600" y="28194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62" name="Oval 11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253162" y="3276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63" name="AutoShape 12"/>
          <p:cNvCxnSpPr>
            <a:cxnSpLocks noChangeShapeType="1"/>
            <a:stCxn id="61" idx="3"/>
            <a:endCxn id="60" idx="0"/>
          </p:cNvCxnSpPr>
          <p:nvPr>
            <p:custDataLst>
              <p:tags r:id="rId35"/>
            </p:custDataLst>
          </p:nvPr>
        </p:nvCxnSpPr>
        <p:spPr bwMode="auto">
          <a:xfrm rot="5400000">
            <a:off x="4918535" y="31824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Multiply 63"/>
          <p:cNvSpPr/>
          <p:nvPr/>
        </p:nvSpPr>
        <p:spPr bwMode="auto">
          <a:xfrm>
            <a:off x="8077200" y="2911475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 Box 1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077200" y="28956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6" name="Text Box 3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077200" y="25908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67" name="Multiply 66"/>
          <p:cNvSpPr/>
          <p:nvPr/>
        </p:nvSpPr>
        <p:spPr bwMode="auto">
          <a:xfrm>
            <a:off x="7924800" y="34290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Content Placeholder 2"/>
          <p:cNvSpPr txBox="1">
            <a:spLocks/>
          </p:cNvSpPr>
          <p:nvPr/>
        </p:nvSpPr>
        <p:spPr bwMode="auto">
          <a:xfrm>
            <a:off x="609600" y="47244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what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if the two left grandchildren are now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both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too tall (h+1)?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Then it turns out </a:t>
            </a:r>
            <a:r>
              <a:rPr lang="en-US" sz="2000" b="0" kern="0" dirty="0" smtClean="0">
                <a:latin typeface="+mn-lt"/>
              </a:rPr>
              <a:t>left-left solution still works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The children of the “new top node” will have heights differing by 1 instead of 0, but that’s fine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 other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Naturally two more mirror-image cases (not shown here)</a:t>
            </a:r>
          </a:p>
          <a:p>
            <a:pPr lvl="1"/>
            <a:r>
              <a:rPr lang="en-US" dirty="0" smtClean="0"/>
              <a:t>Deletion in left causes right-right grandchild to be too tall</a:t>
            </a:r>
          </a:p>
          <a:p>
            <a:pPr lvl="1"/>
            <a:r>
              <a:rPr lang="en-US" dirty="0" smtClean="0"/>
              <a:t>Deletion in left causes right-left grandchild to be too tall</a:t>
            </a:r>
          </a:p>
          <a:p>
            <a:pPr lvl="1"/>
            <a:r>
              <a:rPr lang="en-US" dirty="0" smtClean="0"/>
              <a:t>(Deletion in left causes both right grandchildren to be too tall, in which case the right-right solution still works)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And, remember, “lazy deletion” is a lot simpler and might suffice for your needs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40085</TotalTime>
  <Words>1477</Words>
  <Application>Microsoft Office PowerPoint</Application>
  <PresentationFormat>On-screen Show (4:3)</PresentationFormat>
  <Paragraphs>358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dan_design_template</vt:lpstr>
      <vt:lpstr>CSE332: Data Abstractions  Lecture 8: AVL Delete; Memory Hierarchy</vt:lpstr>
      <vt:lpstr>The AVL Tree Data Structure</vt:lpstr>
      <vt:lpstr>AVL Tree Deletion</vt:lpstr>
      <vt:lpstr>Properties of BST delete</vt:lpstr>
      <vt:lpstr>Case #1 Left-left due to right deletion</vt:lpstr>
      <vt:lpstr>Case #1: Left-left due to right deletion</vt:lpstr>
      <vt:lpstr>Case #2: Left-right due to right deletion</vt:lpstr>
      <vt:lpstr>No third right-deletion case needed</vt:lpstr>
      <vt:lpstr>And the other half</vt:lpstr>
      <vt:lpstr>Pros and Cons of AVL Trees</vt:lpstr>
      <vt:lpstr>Now what?</vt:lpstr>
      <vt:lpstr>A typical hierarchy</vt:lpstr>
      <vt:lpstr>Morals</vt:lpstr>
      <vt:lpstr>“Fuggedaboutit”, usually</vt:lpstr>
      <vt:lpstr>Block/line size</vt:lpstr>
      <vt:lpstr>Connection to data structures</vt:lpstr>
      <vt:lpstr>BSTs?</vt:lpstr>
      <vt:lpstr>Note about numbers; moral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1579</cp:revision>
  <dcterms:created xsi:type="dcterms:W3CDTF">2009-03-13T20:43:19Z</dcterms:created>
  <dcterms:modified xsi:type="dcterms:W3CDTF">2012-04-11T23:31:15Z</dcterms:modified>
</cp:coreProperties>
</file>