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82" r:id="rId4"/>
    <p:sldId id="259" r:id="rId5"/>
    <p:sldId id="283" r:id="rId6"/>
    <p:sldId id="285" r:id="rId7"/>
    <p:sldId id="288" r:id="rId8"/>
    <p:sldId id="286" r:id="rId9"/>
    <p:sldId id="284" r:id="rId10"/>
    <p:sldId id="261" r:id="rId11"/>
    <p:sldId id="262" r:id="rId12"/>
    <p:sldId id="294" r:id="rId13"/>
    <p:sldId id="289" r:id="rId14"/>
    <p:sldId id="263" r:id="rId15"/>
    <p:sldId id="264" r:id="rId16"/>
    <p:sldId id="265" r:id="rId17"/>
    <p:sldId id="290" r:id="rId18"/>
    <p:sldId id="291" r:id="rId19"/>
    <p:sldId id="292" r:id="rId20"/>
    <p:sldId id="266" r:id="rId21"/>
    <p:sldId id="293" r:id="rId22"/>
    <p:sldId id="268" r:id="rId23"/>
    <p:sldId id="269" r:id="rId24"/>
    <p:sldId id="270" r:id="rId25"/>
    <p:sldId id="271" r:id="rId26"/>
    <p:sldId id="297" r:id="rId27"/>
    <p:sldId id="296" r:id="rId28"/>
    <p:sldId id="298" r:id="rId29"/>
    <p:sldId id="299" r:id="rId30"/>
    <p:sldId id="272" r:id="rId31"/>
    <p:sldId id="273" r:id="rId32"/>
    <p:sldId id="274" r:id="rId33"/>
    <p:sldId id="275" r:id="rId34"/>
    <p:sldId id="276" r:id="rId35"/>
    <p:sldId id="277" r:id="rId36"/>
    <p:sldId id="300" r:id="rId37"/>
    <p:sldId id="278" r:id="rId38"/>
    <p:sldId id="279" r:id="rId39"/>
    <p:sldId id="280" r:id="rId40"/>
    <p:sldId id="281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0D101-EBA1-46BE-BD17-3ABA82C37E02}" type="datetimeFigureOut">
              <a:rPr lang="en-US" smtClean="0"/>
              <a:t>2012-06-18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BB1E4-1DF8-4B16-8100-EF1EF863A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14599"/>
          </a:xfrm>
        </p:spPr>
        <p:txBody>
          <a:bodyPr/>
          <a:lstStyle>
            <a:lvl1pPr algn="ctr">
              <a:lnSpc>
                <a:spcPct val="200000"/>
              </a:lnSpc>
              <a:spcAft>
                <a:spcPts val="1200"/>
              </a:spcAft>
              <a:defRPr sz="3600" b="1" i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320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028" name="Picture 4" descr="http://www.cs.washington.edu/images/logo/CSElogo2text_14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303663"/>
            <a:ext cx="13716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WashingtonColorSeal-21-cl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504" y="303663"/>
            <a:ext cx="1371600" cy="1371600"/>
          </a:xfrm>
          <a:prstGeom prst="rect">
            <a:avLst/>
          </a:prstGeom>
          <a:noFill/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24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487362"/>
          </a:xfrm>
        </p:spPr>
        <p:txBody>
          <a:bodyPr/>
          <a:lstStyle>
            <a:lvl1pPr>
              <a:lnSpc>
                <a:spcPct val="110000"/>
              </a:lnSpc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accent6">
              <a:lumMod val="75000"/>
            </a:schemeClr>
          </a:solidFill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16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2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2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458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075" y="6356350"/>
            <a:ext cx="4895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0654" y="6356350"/>
            <a:ext cx="784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81ADA0-3BB4-460A-B7EB-C1A8DEAFE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i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29" Type="http://schemas.openxmlformats.org/officeDocument/2006/relationships/tags" Target="../tags/tag37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31" Type="http://schemas.openxmlformats.org/officeDocument/2006/relationships/notesSlide" Target="../notesSlides/notesSlide19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notesSlide" Target="../notesSlides/notesSlide20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notesSlide" Target="../notesSlides/notesSlide22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332 Data Abstractions:</a:t>
            </a:r>
            <a:br>
              <a:rPr lang="en-US" dirty="0" smtClean="0"/>
            </a:br>
            <a:r>
              <a:rPr lang="en-US" dirty="0" smtClean="0"/>
              <a:t>Introduction and ADTs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Kate Deibel</a:t>
            </a:r>
          </a:p>
          <a:p>
            <a:r>
              <a:rPr lang="en-US" smtClean="0"/>
              <a:t>Summer 2012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cse332a_su12@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You are already subscribed (your @</a:t>
            </a:r>
            <a:r>
              <a:rPr lang="en-US" dirty="0" err="1" smtClean="0"/>
              <a:t>uw</a:t>
            </a:r>
            <a:r>
              <a:rPr lang="en-US" dirty="0" smtClean="0"/>
              <a:t> e-mail)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cse332-staff@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/>
              <a:t> or Kate's and David's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Discussion </a:t>
            </a:r>
            <a:r>
              <a:rPr lang="en-US" dirty="0"/>
              <a:t>b</a:t>
            </a:r>
            <a:r>
              <a:rPr lang="en-US" dirty="0" smtClean="0"/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 but can be enlightening</a:t>
            </a:r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don’t tell me (good or bad), I don’t know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8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Lecture (Kate)</a:t>
            </a:r>
          </a:p>
          <a:p>
            <a:pPr lvl="1"/>
            <a:r>
              <a:rPr lang="en-US" dirty="0" smtClean="0"/>
              <a:t>Materials posted usually before class (95% guarantee) to aid your note-taking</a:t>
            </a:r>
          </a:p>
          <a:p>
            <a:pPr lvl="1"/>
            <a:r>
              <a:rPr lang="en-US" dirty="0" smtClean="0"/>
              <a:t>Lectures focus on key ideas &amp; proofs</a:t>
            </a:r>
          </a:p>
          <a:p>
            <a:pPr lvl="1"/>
            <a:r>
              <a:rPr lang="en-US" dirty="0" smtClean="0"/>
              <a:t>Some interactive problem-solving</a:t>
            </a:r>
          </a:p>
          <a:p>
            <a:r>
              <a:rPr lang="en-US" dirty="0" smtClean="0"/>
              <a:t>Section (David)</a:t>
            </a:r>
          </a:p>
          <a:p>
            <a:pPr lvl="1"/>
            <a:r>
              <a:rPr lang="en-US" dirty="0" smtClean="0"/>
              <a:t>Often focus on software (Java features, programming tools, project/HW issues)</a:t>
            </a:r>
          </a:p>
          <a:p>
            <a:pPr lvl="1"/>
            <a:r>
              <a:rPr lang="en-US" dirty="0" smtClean="0"/>
              <a:t>Reinforce key issues from lecture</a:t>
            </a:r>
          </a:p>
          <a:p>
            <a:pPr lvl="1"/>
            <a:r>
              <a:rPr lang="en-US" dirty="0" smtClean="0"/>
              <a:t>Answer homework questions, etc.</a:t>
            </a:r>
          </a:p>
          <a:p>
            <a:pPr lvl="1"/>
            <a:r>
              <a:rPr lang="en-US" dirty="0" smtClean="0"/>
              <a:t>An important part of the course (not optional)</a:t>
            </a:r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7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Locations for one or more quiz sections will likely change</a:t>
            </a:r>
          </a:p>
          <a:p>
            <a:pPr lvl="1"/>
            <a:r>
              <a:rPr lang="en-US" dirty="0" smtClean="0"/>
              <a:t>Goal is to have both in the same room or at least the same building</a:t>
            </a:r>
          </a:p>
          <a:p>
            <a:pPr lvl="1"/>
            <a:r>
              <a:rPr lang="en-US" dirty="0" smtClean="0"/>
              <a:t>Will announce over course e-mail list before Thursday</a:t>
            </a:r>
          </a:p>
          <a:p>
            <a:pPr lvl="1"/>
            <a:r>
              <a:rPr lang="en-US" dirty="0" smtClean="0"/>
              <a:t>Website will update when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89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David's Office Hours</a:t>
            </a:r>
          </a:p>
          <a:p>
            <a:pPr lvl="1"/>
            <a:r>
              <a:rPr lang="en-US" dirty="0" smtClean="0"/>
              <a:t>TBD but will students for time</a:t>
            </a:r>
          </a:p>
          <a:p>
            <a:r>
              <a:rPr lang="en-US" dirty="0" smtClean="0"/>
              <a:t>Kate's Office Hours</a:t>
            </a:r>
          </a:p>
          <a:p>
            <a:pPr lvl="1"/>
            <a:r>
              <a:rPr lang="en-US" dirty="0" smtClean="0"/>
              <a:t>TBD after David's are set</a:t>
            </a:r>
          </a:p>
          <a:p>
            <a:pPr lvl="1"/>
            <a:r>
              <a:rPr lang="en-US" dirty="0" smtClean="0"/>
              <a:t>I frequently hold open-door hours: 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If my door is open, come on in!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9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36" y="1799043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0"/>
            <a:ext cx="73152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Textbook: Weiss 3rd Edition in Java</a:t>
            </a:r>
          </a:p>
          <a:p>
            <a:pPr lvl="1"/>
            <a:r>
              <a:rPr lang="en-US" dirty="0" smtClean="0"/>
              <a:t>Good read, but only responsible for lecture/section/</a:t>
            </a:r>
            <a:r>
              <a:rPr lang="en-US" dirty="0" err="1" smtClean="0"/>
              <a:t>hw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Will assign homework problems from it</a:t>
            </a:r>
          </a:p>
          <a:p>
            <a:pPr lvl="1"/>
            <a:r>
              <a:rPr lang="en-US" dirty="0" smtClean="0"/>
              <a:t>3rd edition improves on 2nd, but we’ll support the 2nd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Core Java book: A good Java reference (there may be others)</a:t>
            </a:r>
          </a:p>
          <a:p>
            <a:pPr lvl="1"/>
            <a:r>
              <a:rPr lang="en-US" dirty="0" smtClean="0"/>
              <a:t>Don’t struggle </a:t>
            </a:r>
            <a:r>
              <a:rPr lang="en-US" dirty="0" err="1" smtClean="0"/>
              <a:t>Googling</a:t>
            </a:r>
            <a:r>
              <a:rPr lang="en-US" dirty="0" smtClean="0"/>
              <a:t> for features you don’t understand</a:t>
            </a:r>
          </a:p>
          <a:p>
            <a:pPr lvl="1"/>
            <a:r>
              <a:rPr lang="en-US" dirty="0" smtClean="0"/>
              <a:t>Same book recommended for CSE331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Parallelism / concurrency units use a free notes written by Dan Grossman (linked on website)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97" y="838200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03" y="3251616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djg\Desktop\Captur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41" y="4900436"/>
            <a:ext cx="939412" cy="101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15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 written/typed </a:t>
            </a:r>
            <a:r>
              <a:rPr lang="en-US" dirty="0" err="1" smtClean="0"/>
              <a:t>homeworks</a:t>
            </a:r>
            <a:r>
              <a:rPr lang="en-US" dirty="0" smtClean="0"/>
              <a:t> (25%)</a:t>
            </a:r>
          </a:p>
          <a:p>
            <a:pPr lvl="1"/>
            <a:r>
              <a:rPr lang="en-US" dirty="0" smtClean="0"/>
              <a:t>Due at end of lecture the day it is due</a:t>
            </a:r>
          </a:p>
          <a:p>
            <a:pPr lvl="1"/>
            <a:r>
              <a:rPr lang="en-US" dirty="0" smtClean="0"/>
              <a:t>No late </a:t>
            </a:r>
            <a:r>
              <a:rPr lang="en-US" dirty="0" err="1" smtClean="0"/>
              <a:t>homeworks</a:t>
            </a:r>
            <a:r>
              <a:rPr lang="en-US" dirty="0" smtClean="0"/>
              <a:t> accepted</a:t>
            </a:r>
          </a:p>
          <a:p>
            <a:r>
              <a:rPr lang="en-US" dirty="0" smtClean="0"/>
              <a:t>3 programming projects (25%)</a:t>
            </a:r>
          </a:p>
          <a:p>
            <a:pPr lvl="1"/>
            <a:r>
              <a:rPr lang="en-US" dirty="0" smtClean="0"/>
              <a:t>Projects have phases (parts)</a:t>
            </a:r>
          </a:p>
          <a:p>
            <a:pPr lvl="1"/>
            <a:r>
              <a:rPr lang="en-US" dirty="0" smtClean="0"/>
              <a:t>First phase of Project 1 due next week (TBD)</a:t>
            </a:r>
          </a:p>
          <a:p>
            <a:pPr lvl="1"/>
            <a:r>
              <a:rPr lang="en-US" dirty="0" smtClean="0"/>
              <a:t>Use Java (see this week’s section)</a:t>
            </a:r>
          </a:p>
          <a:p>
            <a:pPr lvl="1"/>
            <a:r>
              <a:rPr lang="en-US" dirty="0" smtClean="0"/>
              <a:t>Two 24-hour late-days for the quarter</a:t>
            </a:r>
          </a:p>
          <a:p>
            <a:r>
              <a:rPr lang="en-US" dirty="0" smtClean="0"/>
              <a:t>Midterm Exam (20%)</a:t>
            </a:r>
          </a:p>
          <a:p>
            <a:r>
              <a:rPr lang="en-US" dirty="0" smtClean="0"/>
              <a:t>Final Exam (30%)</a:t>
            </a:r>
          </a:p>
          <a:p>
            <a:pPr lvl="1"/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7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&amp; 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course policy very carefully to understand how you can and cannot get/provide help to/from others</a:t>
            </a:r>
          </a:p>
          <a:p>
            <a:r>
              <a:rPr lang="en-US" dirty="0" smtClean="0"/>
              <a:t>Be proactive and always explain (when you submit) any unconventional action on your part when it happens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7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respect me, I will respect you</a:t>
            </a:r>
          </a:p>
          <a:p>
            <a:r>
              <a:rPr lang="en-US" dirty="0"/>
              <a:t>I am here to teach you and help you learn </a:t>
            </a:r>
            <a:r>
              <a:rPr lang="en-US" dirty="0" smtClean="0"/>
              <a:t>about data abstractions</a:t>
            </a:r>
          </a:p>
          <a:p>
            <a:r>
              <a:rPr lang="en-US" dirty="0" smtClean="0"/>
              <a:t>I </a:t>
            </a:r>
            <a:r>
              <a:rPr lang="en-US" dirty="0"/>
              <a:t>make a promise to have good lectures, polished assignments, etc. on time and in good humor</a:t>
            </a:r>
          </a:p>
          <a:p>
            <a:r>
              <a:rPr lang="en-US" dirty="0"/>
              <a:t>In return, you should be</a:t>
            </a:r>
          </a:p>
          <a:p>
            <a:pPr lvl="1"/>
            <a:r>
              <a:rPr lang="en-US" dirty="0"/>
              <a:t>Respectful in lab and lecture</a:t>
            </a:r>
          </a:p>
          <a:p>
            <a:pPr lvl="1"/>
            <a:r>
              <a:rPr lang="en-US" dirty="0"/>
              <a:t>Do not cheat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23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487362"/>
          </a:xfrm>
        </p:spPr>
        <p:txBody>
          <a:bodyPr/>
          <a:lstStyle/>
          <a:p>
            <a:r>
              <a:rPr lang="en-US" dirty="0" smtClean="0"/>
              <a:t>Academic Accommodations (formal)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request personal academic accommodations due to a disability, please contact Disability Resources for Students: 448 Schmitz, 206-543-8924 (or 206-543-8925 for TTY).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have a letter from </a:t>
            </a:r>
            <a:r>
              <a:rPr lang="en-US" dirty="0" smtClean="0"/>
              <a:t>DRS indicating </a:t>
            </a:r>
            <a:r>
              <a:rPr lang="en-US" dirty="0"/>
              <a:t>that you have a disability which requires academic accommodations, please present the letter to me so we can discuss how to meet your needs for this course.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3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487362"/>
          </a:xfrm>
        </p:spPr>
        <p:txBody>
          <a:bodyPr/>
          <a:lstStyle/>
          <a:p>
            <a:r>
              <a:rPr lang="en-US" dirty="0" smtClean="0"/>
              <a:t>Academic Accommodations (proper)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goal is for you to learn productively</a:t>
            </a:r>
          </a:p>
          <a:p>
            <a:r>
              <a:rPr lang="en-US" dirty="0"/>
              <a:t>If you have problems, ask me or a TA</a:t>
            </a:r>
          </a:p>
          <a:p>
            <a:r>
              <a:rPr lang="en-US" dirty="0"/>
              <a:t>Accommodations:</a:t>
            </a:r>
          </a:p>
          <a:p>
            <a:pPr lvl="1"/>
            <a:r>
              <a:rPr lang="en-US" dirty="0"/>
              <a:t>We are not </a:t>
            </a:r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We understand that life happens beyond this class, this major, this university, …</a:t>
            </a:r>
            <a:endParaRPr lang="en-US" dirty="0"/>
          </a:p>
          <a:p>
            <a:pPr lvl="1"/>
            <a:r>
              <a:rPr lang="en-US" dirty="0"/>
              <a:t>We can make </a:t>
            </a:r>
            <a:r>
              <a:rPr lang="en-US" dirty="0" smtClean="0"/>
              <a:t>reasonable accommodations </a:t>
            </a:r>
            <a:r>
              <a:rPr lang="en-US" dirty="0"/>
              <a:t>for individual students</a:t>
            </a:r>
          </a:p>
          <a:p>
            <a:pPr lvl="1"/>
            <a:r>
              <a:rPr lang="en-US" dirty="0"/>
              <a:t>This offer is open for </a:t>
            </a:r>
            <a:r>
              <a:rPr lang="en-US" dirty="0" smtClean="0"/>
              <a:t>everyone</a:t>
            </a:r>
          </a:p>
          <a:p>
            <a:r>
              <a:rPr lang="en-US" dirty="0" smtClean="0"/>
              <a:t>Just talk to us…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Welcome!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We have 9 weeks to learn fundamental data structures and algorithms for organizing and processing information</a:t>
            </a:r>
          </a:p>
          <a:p>
            <a:r>
              <a:rPr lang="en-US" smtClean="0"/>
              <a:t>Classic data structures and algorithms: queues, trees, graphs, sorting, etc.</a:t>
            </a:r>
          </a:p>
          <a:p>
            <a:r>
              <a:rPr lang="en-US" smtClean="0"/>
              <a:t>Rigorously analyze their efficiency </a:t>
            </a:r>
          </a:p>
          <a:p>
            <a:r>
              <a:rPr lang="en-US" smtClean="0"/>
              <a:t>Determine when to use them</a:t>
            </a:r>
          </a:p>
          <a:p>
            <a:r>
              <a:rPr lang="en-US" smtClean="0"/>
              <a:t>Parallelism and concurrency (!)</a:t>
            </a:r>
          </a:p>
          <a:p>
            <a:endParaRPr lang="en-US" dirty="0" smtClean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495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Unsolicited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Get to class on time!</a:t>
            </a:r>
          </a:p>
          <a:p>
            <a:r>
              <a:rPr lang="en-US" dirty="0" smtClean="0"/>
              <a:t>Learn this stuff</a:t>
            </a:r>
          </a:p>
          <a:p>
            <a:pPr lvl="1"/>
            <a:r>
              <a:rPr lang="en-US" dirty="0" smtClean="0"/>
              <a:t>You need it for so many later classes/jobs</a:t>
            </a:r>
          </a:p>
          <a:p>
            <a:pPr lvl="1"/>
            <a:r>
              <a:rPr lang="en-US" dirty="0" smtClean="0"/>
              <a:t>Falling behind only makes more work for you</a:t>
            </a:r>
          </a:p>
          <a:p>
            <a:r>
              <a:rPr lang="en-US" dirty="0" smtClean="0"/>
              <a:t>Have fun</a:t>
            </a:r>
          </a:p>
          <a:p>
            <a:pPr lvl="1"/>
            <a:r>
              <a:rPr lang="en-US" dirty="0" smtClean="0"/>
              <a:t>So much easier to be motivated and learn</a:t>
            </a:r>
            <a:endParaRPr lang="en-US" dirty="0"/>
          </a:p>
          <a:p>
            <a:pPr lvl="1"/>
            <a:r>
              <a:rPr lang="en-US" dirty="0"/>
              <a:t>Get used to my bad jokes</a:t>
            </a:r>
          </a:p>
          <a:p>
            <a:pPr lvl="1"/>
            <a:r>
              <a:rPr lang="en-US" dirty="0"/>
              <a:t>Yes, they really are that bad</a:t>
            </a:r>
          </a:p>
          <a:p>
            <a:pPr lvl="1"/>
            <a:r>
              <a:rPr lang="en-US" dirty="0"/>
              <a:t>If you don't laugh, they just get worse</a:t>
            </a:r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4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Class Is About?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It's not about teaching penguins to limbo…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96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Structures +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70% of the course is a “classic data-structures course”</a:t>
            </a:r>
          </a:p>
          <a:p>
            <a:pPr lvl="1"/>
            <a:r>
              <a:rPr lang="en-US" dirty="0" smtClean="0"/>
              <a:t>Timeless, essential stuff</a:t>
            </a:r>
          </a:p>
          <a:p>
            <a:pPr lvl="1"/>
            <a:r>
              <a:rPr lang="en-US" dirty="0" smtClean="0"/>
              <a:t>Core data structures and algorithms that underlie most software</a:t>
            </a:r>
          </a:p>
          <a:p>
            <a:pPr lvl="1"/>
            <a:r>
              <a:rPr lang="en-US" dirty="0" smtClean="0"/>
              <a:t>How to analyze algorithms</a:t>
            </a:r>
          </a:p>
          <a:p>
            <a:r>
              <a:rPr lang="en-US" dirty="0" smtClean="0"/>
              <a:t>Plus a serious first treatment of programming with multiple threads</a:t>
            </a:r>
          </a:p>
          <a:p>
            <a:pPr lvl="1"/>
            <a:r>
              <a:rPr lang="en-US" dirty="0" smtClean="0"/>
              <a:t>Parallelism: Use multiple processors </a:t>
            </a:r>
          </a:p>
          <a:p>
            <a:pPr lvl="1"/>
            <a:r>
              <a:rPr lang="en-US" dirty="0" smtClean="0"/>
              <a:t>Concurrency: Access to shared resources</a:t>
            </a:r>
          </a:p>
          <a:p>
            <a:pPr lvl="1"/>
            <a:r>
              <a:rPr lang="en-US" dirty="0" smtClean="0"/>
              <a:t>Connections to the classic material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2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332 fits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334000"/>
            <a:ext cx="8458200" cy="109139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Most common pre-</a:t>
            </a:r>
            <a:r>
              <a:rPr lang="en-US" dirty="0" err="1" smtClean="0"/>
              <a:t>req</a:t>
            </a:r>
            <a:r>
              <a:rPr lang="en-US" dirty="0" smtClean="0"/>
              <a:t> for 400-level courses</a:t>
            </a:r>
          </a:p>
          <a:p>
            <a:pPr lvl="1"/>
            <a:r>
              <a:rPr lang="en-US" dirty="0" smtClean="0"/>
              <a:t>Essential stuff for many internships too!</a:t>
            </a:r>
            <a:endParaRPr lang="en-US" dirty="0"/>
          </a:p>
        </p:txBody>
      </p:sp>
      <p:sp>
        <p:nvSpPr>
          <p:cNvPr id="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432204" y="652460"/>
            <a:ext cx="5693992" cy="4649360"/>
            <a:chOff x="3432204" y="779663"/>
            <a:chExt cx="5693992" cy="4649360"/>
          </a:xfrm>
        </p:grpSpPr>
        <p:sp>
          <p:nvSpPr>
            <p:cNvPr id="11" name="Oval 2"/>
            <p:cNvSpPr>
              <a:spLocks noChangeArrowheads="1"/>
            </p:cNvSpPr>
            <p:nvPr/>
          </p:nvSpPr>
          <p:spPr bwMode="auto">
            <a:xfrm>
              <a:off x="5946013" y="2135996"/>
              <a:ext cx="1216694" cy="1069043"/>
            </a:xfrm>
            <a:prstGeom prst="ellipse">
              <a:avLst/>
            </a:prstGeom>
            <a:solidFill>
              <a:srgbClr val="00CC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312</a:t>
              </a:r>
            </a:p>
            <a:p>
              <a:pPr algn="ctr"/>
              <a:r>
                <a:rPr lang="en-US" sz="1400" dirty="0">
                  <a:latin typeface="Arial" charset="0"/>
                </a:rPr>
                <a:t>Foundations</a:t>
              </a:r>
            </a:p>
            <a:p>
              <a:pPr algn="ctr"/>
              <a:r>
                <a:rPr lang="en-US" sz="1400" dirty="0">
                  <a:latin typeface="Arial" charset="0"/>
                </a:rPr>
                <a:t>II</a:t>
              </a:r>
            </a:p>
          </p:txBody>
        </p:sp>
        <p:sp>
          <p:nvSpPr>
            <p:cNvPr id="12" name="Oval 3"/>
            <p:cNvSpPr>
              <a:spLocks noChangeArrowheads="1"/>
            </p:cNvSpPr>
            <p:nvPr/>
          </p:nvSpPr>
          <p:spPr bwMode="auto">
            <a:xfrm>
              <a:off x="5161190" y="839054"/>
              <a:ext cx="1216694" cy="1069043"/>
            </a:xfrm>
            <a:prstGeom prst="ellipse">
              <a:avLst/>
            </a:prstGeom>
            <a:solidFill>
              <a:srgbClr val="00CC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332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Data</a:t>
              </a:r>
              <a:endParaRPr lang="en-US" sz="1400" dirty="0">
                <a:latin typeface="Arial" charset="0"/>
              </a:endParaRPr>
            </a:p>
            <a:p>
              <a:pPr algn="ctr"/>
              <a:r>
                <a:rPr lang="en-US" sz="1400" dirty="0" smtClean="0">
                  <a:latin typeface="Arial" charset="0"/>
                </a:rPr>
                <a:t>Abstractions</a:t>
              </a:r>
            </a:p>
            <a:p>
              <a:pPr algn="ctr"/>
              <a:endParaRPr lang="en-US" sz="1400" dirty="0">
                <a:latin typeface="Arial" charset="0"/>
              </a:endParaRP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3432204" y="1967488"/>
              <a:ext cx="1216694" cy="1069043"/>
            </a:xfrm>
            <a:prstGeom prst="ellipse">
              <a:avLst/>
            </a:prstGeom>
            <a:solidFill>
              <a:srgbClr val="00CC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311</a:t>
              </a:r>
            </a:p>
            <a:p>
              <a:pPr algn="ctr"/>
              <a:r>
                <a:rPr lang="en-US" sz="1400">
                  <a:latin typeface="Arial" charset="0"/>
                </a:rPr>
                <a:t>Foundations</a:t>
              </a:r>
            </a:p>
            <a:p>
              <a:pPr algn="ctr"/>
              <a:r>
                <a:rPr lang="en-US" sz="1400">
                  <a:latin typeface="Arial" charset="0"/>
                </a:rPr>
                <a:t>I</a:t>
              </a:r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3432204" y="3214705"/>
              <a:ext cx="1216694" cy="1069043"/>
            </a:xfrm>
            <a:prstGeom prst="ellipse">
              <a:avLst/>
            </a:prstGeom>
            <a:solidFill>
              <a:srgbClr val="00CC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351</a:t>
              </a:r>
            </a:p>
            <a:p>
              <a:pPr algn="ctr"/>
              <a:r>
                <a:rPr lang="en-US" sz="1400">
                  <a:latin typeface="Arial" charset="0"/>
                </a:rPr>
                <a:t>Hw/Sw</a:t>
              </a:r>
            </a:p>
            <a:p>
              <a:pPr algn="ctr"/>
              <a:r>
                <a:rPr lang="en-US" sz="1400">
                  <a:latin typeface="Arial" charset="0"/>
                </a:rPr>
                <a:t>Interface</a:t>
              </a:r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5225226" y="3214705"/>
              <a:ext cx="1216694" cy="1069043"/>
            </a:xfrm>
            <a:prstGeom prst="ellipse">
              <a:avLst/>
            </a:prstGeom>
            <a:solidFill>
              <a:srgbClr val="FF9900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352</a:t>
              </a:r>
            </a:p>
            <a:p>
              <a:pPr algn="ctr"/>
              <a:r>
                <a:rPr lang="en-US" sz="1400" dirty="0" err="1">
                  <a:latin typeface="Arial" charset="0"/>
                </a:rPr>
                <a:t>Hw</a:t>
              </a:r>
              <a:r>
                <a:rPr lang="en-US" sz="1400" dirty="0">
                  <a:latin typeface="Arial" charset="0"/>
                </a:rPr>
                <a:t> Design /</a:t>
              </a:r>
            </a:p>
            <a:p>
              <a:pPr algn="ctr"/>
              <a:r>
                <a:rPr lang="en-US" sz="1400" dirty="0" err="1">
                  <a:latin typeface="Arial" charset="0"/>
                </a:rPr>
                <a:t>Impl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395636" y="4359980"/>
              <a:ext cx="1216694" cy="1069043"/>
            </a:xfrm>
            <a:prstGeom prst="ellipse">
              <a:avLst/>
            </a:prstGeom>
            <a:solidFill>
              <a:srgbClr val="FF9900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rial" charset="0"/>
                </a:rPr>
                <a:t>EE205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Signal</a:t>
              </a:r>
              <a:endParaRPr lang="en-US" sz="1400" dirty="0">
                <a:latin typeface="Arial" charset="0"/>
              </a:endParaRPr>
            </a:p>
            <a:p>
              <a:pPr algn="ctr"/>
              <a:r>
                <a:rPr lang="en-US" sz="1400" dirty="0">
                  <a:latin typeface="Arial" charset="0"/>
                </a:rPr>
                <a:t>Conditioning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(or EE215)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7305038" y="811575"/>
              <a:ext cx="1216694" cy="1069043"/>
            </a:xfrm>
            <a:prstGeom prst="ellipse">
              <a:avLst/>
            </a:prstGeom>
            <a:solidFill>
              <a:srgbClr val="CC99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344</a:t>
              </a:r>
            </a:p>
            <a:p>
              <a:pPr algn="ctr"/>
              <a:r>
                <a:rPr lang="en-US" sz="1400" dirty="0">
                  <a:latin typeface="Arial" charset="0"/>
                </a:rPr>
                <a:t>Data 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Management</a:t>
              </a:r>
            </a:p>
            <a:p>
              <a:pPr algn="ctr"/>
              <a:endParaRPr lang="en-US" sz="1400" dirty="0">
                <a:latin typeface="Arial" charset="0"/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7299970" y="1967488"/>
              <a:ext cx="1216694" cy="1069043"/>
            </a:xfrm>
            <a:prstGeom prst="ellipse">
              <a:avLst/>
            </a:prstGeom>
            <a:solidFill>
              <a:srgbClr val="CC99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341</a:t>
              </a:r>
            </a:p>
            <a:p>
              <a:pPr algn="ctr"/>
              <a:r>
                <a:rPr lang="en-US" sz="1400" dirty="0">
                  <a:latin typeface="Arial" charset="0"/>
                </a:rPr>
                <a:t>Programming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Languages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4648898" y="3749226"/>
              <a:ext cx="576329" cy="0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4648897" y="2561401"/>
              <a:ext cx="1297115" cy="0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648898" y="1729923"/>
              <a:ext cx="640365" cy="831478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648898" y="2561401"/>
              <a:ext cx="704402" cy="831478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584861" y="4008066"/>
              <a:ext cx="2715109" cy="843019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6313847" y="1670532"/>
              <a:ext cx="357413" cy="465464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7" name="Oval 28"/>
            <p:cNvSpPr>
              <a:spLocks noChangeArrowheads="1"/>
            </p:cNvSpPr>
            <p:nvPr/>
          </p:nvSpPr>
          <p:spPr bwMode="auto">
            <a:xfrm>
              <a:off x="7317706" y="3155313"/>
              <a:ext cx="1216694" cy="1069043"/>
            </a:xfrm>
            <a:prstGeom prst="ellipse">
              <a:avLst/>
            </a:prstGeom>
            <a:solidFill>
              <a:srgbClr val="CC99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STAT391</a:t>
              </a:r>
            </a:p>
          </p:txBody>
        </p:sp>
        <p:sp>
          <p:nvSpPr>
            <p:cNvPr id="38" name="Oval 29" descr="Solid diamond"/>
            <p:cNvSpPr>
              <a:spLocks noChangeArrowheads="1"/>
            </p:cNvSpPr>
            <p:nvPr/>
          </p:nvSpPr>
          <p:spPr bwMode="auto">
            <a:xfrm>
              <a:off x="3432204" y="779663"/>
              <a:ext cx="1216694" cy="1069043"/>
            </a:xfrm>
            <a:prstGeom prst="ellipse">
              <a:avLst/>
            </a:prstGeom>
            <a:solidFill>
              <a:srgbClr val="5CE455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charset="0"/>
                </a:rPr>
                <a:t>331</a:t>
              </a:r>
            </a:p>
            <a:p>
              <a:pPr algn="ctr"/>
              <a:r>
                <a:rPr lang="en-US" sz="1400" dirty="0" err="1">
                  <a:latin typeface="Arial" charset="0"/>
                </a:rPr>
                <a:t>Sw</a:t>
              </a:r>
              <a:r>
                <a:rPr lang="en-US" sz="1400" dirty="0">
                  <a:latin typeface="Arial" charset="0"/>
                </a:rPr>
                <a:t> Design /</a:t>
              </a:r>
            </a:p>
            <a:p>
              <a:pPr algn="ctr"/>
              <a:r>
                <a:rPr lang="en-US" sz="1400" dirty="0" err="1">
                  <a:latin typeface="Arial" charset="0"/>
                </a:rPr>
                <a:t>Impl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 flipV="1">
              <a:off x="4648898" y="1346097"/>
              <a:ext cx="2656140" cy="1215304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>
              <a:off x="7308281" y="4316564"/>
              <a:ext cx="1216694" cy="1069043"/>
            </a:xfrm>
            <a:prstGeom prst="ellipse">
              <a:avLst/>
            </a:prstGeom>
            <a:solidFill>
              <a:srgbClr val="CC99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rial" charset="0"/>
                </a:rPr>
                <a:t>333 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Systems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Programming</a:t>
              </a:r>
            </a:p>
            <a:p>
              <a:pPr algn="ctr"/>
              <a:endParaRPr lang="en-US" sz="1400" dirty="0"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953089" y="4241422"/>
              <a:ext cx="1731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400" i="1" dirty="0" smtClean="0">
                <a:latin typeface="Calibri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>
              <a:off x="3572628" y="4403434"/>
              <a:ext cx="676689" cy="583257"/>
            </a:xfrm>
            <a:prstGeom prst="ellipse">
              <a:avLst/>
            </a:prstGeom>
            <a:solidFill>
              <a:srgbClr val="CC99FF"/>
            </a:solidFill>
            <a:ln w="666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Arial" charset="0"/>
                </a:rPr>
                <a:t>390A</a:t>
              </a:r>
            </a:p>
            <a:p>
              <a:pPr algn="ctr"/>
              <a:r>
                <a:rPr lang="en-US" sz="1400" dirty="0" smtClean="0">
                  <a:latin typeface="Arial" charset="0"/>
                </a:rPr>
                <a:t>Tools 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1224" y="871294"/>
            <a:ext cx="1919859" cy="1954823"/>
            <a:chOff x="899541" y="1778977"/>
            <a:chExt cx="1919859" cy="1954823"/>
          </a:xfrm>
        </p:grpSpPr>
        <p:sp>
          <p:nvSpPr>
            <p:cNvPr id="43" name="Rectangle 16"/>
            <p:cNvSpPr>
              <a:spLocks noChangeArrowheads="1"/>
            </p:cNvSpPr>
            <p:nvPr/>
          </p:nvSpPr>
          <p:spPr bwMode="auto">
            <a:xfrm>
              <a:off x="899541" y="1819809"/>
              <a:ext cx="256146" cy="17817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4" name="Text Box 17"/>
            <p:cNvSpPr txBox="1">
              <a:spLocks noChangeArrowheads="1"/>
            </p:cNvSpPr>
            <p:nvPr/>
          </p:nvSpPr>
          <p:spPr bwMode="auto">
            <a:xfrm>
              <a:off x="1155687" y="1778977"/>
              <a:ext cx="8445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required</a:t>
              </a:r>
            </a:p>
          </p:txBody>
        </p:sp>
        <p:sp>
          <p:nvSpPr>
            <p:cNvPr id="45" name="Rectangle 18" descr="Solid diamond"/>
            <p:cNvSpPr>
              <a:spLocks noChangeArrowheads="1"/>
            </p:cNvSpPr>
            <p:nvPr/>
          </p:nvSpPr>
          <p:spPr bwMode="auto">
            <a:xfrm>
              <a:off x="899541" y="2140274"/>
              <a:ext cx="256146" cy="178174"/>
            </a:xfrm>
            <a:prstGeom prst="rect">
              <a:avLst/>
            </a:prstGeom>
            <a:solidFill>
              <a:srgbClr val="5CE45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1155687" y="2099443"/>
              <a:ext cx="11253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Arial" charset="0"/>
                </a:rPr>
                <a:t>CS </a:t>
              </a:r>
              <a:r>
                <a:rPr lang="en-US" sz="1400" dirty="0" smtClean="0">
                  <a:latin typeface="Arial" charset="0"/>
                </a:rPr>
                <a:t>required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899541" y="2456324"/>
              <a:ext cx="256146" cy="17817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1155687" y="2415493"/>
              <a:ext cx="1479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CompE required</a:t>
              </a: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899541" y="2794991"/>
              <a:ext cx="256146" cy="17817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1155687" y="2754159"/>
              <a:ext cx="115093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not required</a:t>
              </a:r>
            </a:p>
          </p:txBody>
        </p:sp>
        <p:sp>
          <p:nvSpPr>
            <p:cNvPr id="51" name="Line 24"/>
            <p:cNvSpPr>
              <a:spLocks noChangeShapeType="1"/>
            </p:cNvSpPr>
            <p:nvPr/>
          </p:nvSpPr>
          <p:spPr bwMode="auto">
            <a:xfrm>
              <a:off x="899541" y="3246612"/>
              <a:ext cx="384219" cy="0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1294433" y="3110507"/>
              <a:ext cx="7513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pre-req</a:t>
              </a:r>
            </a:p>
          </p:txBody>
        </p:sp>
        <p:sp>
          <p:nvSpPr>
            <p:cNvPr id="53" name="Line 26"/>
            <p:cNvSpPr>
              <a:spLocks noChangeShapeType="1"/>
            </p:cNvSpPr>
            <p:nvPr/>
          </p:nvSpPr>
          <p:spPr bwMode="auto">
            <a:xfrm>
              <a:off x="899541" y="3543568"/>
              <a:ext cx="384219" cy="0"/>
            </a:xfrm>
            <a:prstGeom prst="line">
              <a:avLst/>
            </a:prstGeom>
            <a:noFill/>
            <a:ln w="60325">
              <a:solidFill>
                <a:schemeClr val="tx1"/>
              </a:solidFill>
              <a:prstDash val="sysDot"/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4" name="Text Box 27"/>
            <p:cNvSpPr txBox="1">
              <a:spLocks noChangeArrowheads="1"/>
            </p:cNvSpPr>
            <p:nvPr/>
          </p:nvSpPr>
          <p:spPr bwMode="auto">
            <a:xfrm>
              <a:off x="1294433" y="3426023"/>
              <a:ext cx="152496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co-req or pre-req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02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332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trade-offs</a:t>
            </a:r>
          </a:p>
          <a:p>
            <a:pPr lvl="1"/>
            <a:r>
              <a:rPr lang="en-US" dirty="0" smtClean="0"/>
              <a:t>Analyze the algorithms that use them (math!)</a:t>
            </a:r>
          </a:p>
          <a:p>
            <a:pPr lvl="1"/>
            <a:r>
              <a:rPr lang="en-US" dirty="0" smtClean="0"/>
              <a:t>Learn how to pick “the right thing for the job”</a:t>
            </a:r>
            <a:endParaRPr lang="en-US" sz="1000" dirty="0" smtClean="0"/>
          </a:p>
          <a:p>
            <a:r>
              <a:rPr lang="en-US" dirty="0" smtClean="0"/>
              <a:t>Experience </a:t>
            </a:r>
            <a:r>
              <a:rPr lang="en-US" dirty="0"/>
              <a:t>the purposes and headaches of </a:t>
            </a:r>
            <a:r>
              <a:rPr lang="en-US" dirty="0" smtClean="0"/>
              <a:t>multithreading</a:t>
            </a:r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 </a:t>
            </a:r>
            <a:r>
              <a:rPr lang="en-US" dirty="0" smtClean="0"/>
              <a:t>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Prof. Steve </a:t>
            </a:r>
            <a:r>
              <a:rPr lang="en-US" dirty="0"/>
              <a:t>Seitz (graphics): </a:t>
            </a:r>
          </a:p>
          <a:p>
            <a:pPr lvl="1"/>
            <a:r>
              <a:rPr lang="en-US" dirty="0"/>
              <a:t>100-level and some 300-level courses teach how to do stuff </a:t>
            </a:r>
          </a:p>
          <a:p>
            <a:pPr lvl="1"/>
            <a:r>
              <a:rPr lang="en-US" dirty="0"/>
              <a:t>332 teaches really cool ways to do stuff </a:t>
            </a:r>
          </a:p>
          <a:p>
            <a:pPr lvl="1"/>
            <a:r>
              <a:rPr lang="en-US" dirty="0"/>
              <a:t>400 level courses teach how to do really cool </a:t>
            </a:r>
            <a:r>
              <a:rPr lang="en-US" dirty="0" smtClean="0"/>
              <a:t>stuff</a:t>
            </a:r>
          </a:p>
          <a:p>
            <a:r>
              <a:rPr lang="en-US" dirty="0" smtClean="0"/>
              <a:t>Prof. James Fogarty (HCI):</a:t>
            </a:r>
            <a:endParaRPr lang="en-US" dirty="0"/>
          </a:p>
          <a:p>
            <a:pPr lvl="1"/>
            <a:r>
              <a:rPr lang="en-US" dirty="0" smtClean="0"/>
              <a:t>Computers </a:t>
            </a:r>
            <a:r>
              <a:rPr lang="en-US" dirty="0"/>
              <a:t>are </a:t>
            </a:r>
            <a:r>
              <a:rPr lang="en-US" dirty="0" err="1"/>
              <a:t>fricking</a:t>
            </a:r>
            <a:r>
              <a:rPr lang="en-US" dirty="0"/>
              <a:t> insane </a:t>
            </a:r>
          </a:p>
          <a:p>
            <a:pPr lvl="1"/>
            <a:r>
              <a:rPr lang="en-US" dirty="0" smtClean="0"/>
              <a:t>Raw </a:t>
            </a:r>
            <a:r>
              <a:rPr lang="en-US" dirty="0"/>
              <a:t>power can enable bad solutions to many problems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course is </a:t>
            </a:r>
            <a:r>
              <a:rPr lang="en-US" dirty="0" smtClean="0"/>
              <a:t>about how </a:t>
            </a:r>
            <a:r>
              <a:rPr lang="en-US" dirty="0"/>
              <a:t>to attack non-trivial problems </a:t>
            </a:r>
            <a:r>
              <a:rPr lang="en-US" dirty="0" smtClean="0"/>
              <a:t>where </a:t>
            </a:r>
            <a:r>
              <a:rPr lang="en-US" dirty="0"/>
              <a:t>it actually matters how you </a:t>
            </a:r>
            <a:r>
              <a:rPr lang="en-US" dirty="0" smtClean="0"/>
              <a:t>solve them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0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Prof. Dan </a:t>
            </a:r>
            <a:r>
              <a:rPr lang="en-US" dirty="0" smtClean="0"/>
              <a:t>Grossman </a:t>
            </a:r>
            <a:r>
              <a:rPr lang="en-US" dirty="0" smtClean="0"/>
              <a:t>(</a:t>
            </a:r>
            <a:r>
              <a:rPr lang="en-US" dirty="0" err="1" smtClean="0"/>
              <a:t>prog</a:t>
            </a:r>
            <a:r>
              <a:rPr lang="en-US" dirty="0" smtClean="0"/>
              <a:t>. langs.):</a:t>
            </a:r>
            <a:br>
              <a:rPr lang="en-US" dirty="0" smtClean="0"/>
            </a:br>
            <a:r>
              <a:rPr lang="en-US" dirty="0" smtClean="0"/>
              <a:t>Three </a:t>
            </a:r>
            <a:r>
              <a:rPr lang="en-US" dirty="0"/>
              <a:t>years from now this course will seem like it was a waste of your time because you can’t imagine not “just knowing” every main concept in it</a:t>
            </a:r>
          </a:p>
          <a:p>
            <a:pPr lvl="1"/>
            <a:r>
              <a:rPr lang="en-US" dirty="0"/>
              <a:t>Key abstractions computer scientists and engineers use almost </a:t>
            </a:r>
            <a:r>
              <a:rPr lang="en-US" dirty="0">
                <a:solidFill>
                  <a:schemeClr val="accent2"/>
                </a:solidFill>
              </a:rPr>
              <a:t>every day</a:t>
            </a:r>
          </a:p>
          <a:p>
            <a:pPr lvl="1"/>
            <a:r>
              <a:rPr lang="en-US" dirty="0"/>
              <a:t>A big piece of what separates us from </a:t>
            </a:r>
            <a:r>
              <a:rPr lang="en-US" dirty="0" smtClean="0"/>
              <a:t>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20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View on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class where you begin to think like a computer scientist</a:t>
            </a:r>
          </a:p>
          <a:p>
            <a:pPr lvl="1"/>
            <a:r>
              <a:rPr lang="en-US" dirty="0" smtClean="0"/>
              <a:t>You stop thinking in Java or C++ code</a:t>
            </a:r>
          </a:p>
          <a:p>
            <a:pPr lvl="1"/>
            <a:r>
              <a:rPr lang="en-US" dirty="0" smtClean="0"/>
              <a:t>You start thinking that this is a </a:t>
            </a:r>
            <a:r>
              <a:rPr lang="en-US" dirty="0" err="1" smtClean="0"/>
              <a:t>hashtable</a:t>
            </a:r>
            <a:r>
              <a:rPr lang="en-US" dirty="0" smtClean="0"/>
              <a:t> problem, a linked list problem, etc.</a:t>
            </a:r>
          </a:p>
          <a:p>
            <a:pPr lvl="1"/>
            <a:r>
              <a:rPr lang="en-US" dirty="0" smtClean="0"/>
              <a:t>You realize that little assumptions make big differences in performance</a:t>
            </a:r>
          </a:p>
          <a:p>
            <a:pPr lvl="1"/>
            <a:r>
              <a:rPr lang="en-US" dirty="0" smtClean="0"/>
              <a:t>You realize there is no absolutely best solution for a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9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structures, ADTs, etc. (sorry, no weird joke 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9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/>
              <a:t>mechanics</a:t>
            </a:r>
          </a:p>
          <a:p>
            <a:r>
              <a:rPr lang="en-US" dirty="0"/>
              <a:t>What this course is about</a:t>
            </a:r>
          </a:p>
          <a:p>
            <a:pPr lvl="1"/>
            <a:r>
              <a:rPr lang="en-US" dirty="0"/>
              <a:t>And how it fits into the CSE curriculum</a:t>
            </a:r>
          </a:p>
          <a:p>
            <a:r>
              <a:rPr lang="en-US" dirty="0" smtClean="0"/>
              <a:t>What is an ADT?</a:t>
            </a:r>
          </a:p>
          <a:p>
            <a:r>
              <a:rPr lang="en-US" dirty="0" smtClean="0"/>
              <a:t>Review of Stacks and Queues</a:t>
            </a:r>
          </a:p>
          <a:p>
            <a:r>
              <a:rPr lang="en-US" dirty="0" smtClean="0"/>
              <a:t>Mystery Topics!?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96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Often highly </a:t>
            </a:r>
            <a:r>
              <a:rPr lang="en-US" i="1" dirty="0" smtClean="0"/>
              <a:t>non-obvious</a:t>
            </a:r>
            <a:r>
              <a:rPr lang="en-US" dirty="0"/>
              <a:t>]</a:t>
            </a:r>
            <a:r>
              <a:rPr lang="en-US" dirty="0" smtClean="0"/>
              <a:t> ways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Key goal of the next lecture is introducing </a:t>
            </a:r>
            <a:r>
              <a:rPr lang="en-US" dirty="0" smtClean="0">
                <a:solidFill>
                  <a:schemeClr val="accent2"/>
                </a:solidFill>
              </a:rPr>
              <a:t>asymptotic analysis</a:t>
            </a:r>
            <a:r>
              <a:rPr lang="en-US" dirty="0" smtClean="0"/>
              <a:t> to </a:t>
            </a:r>
            <a:r>
              <a:rPr lang="en-US" i="1" dirty="0" smtClean="0"/>
              <a:t>precisely</a:t>
            </a:r>
            <a:r>
              <a:rPr lang="en-US" dirty="0" smtClean="0"/>
              <a:t> and </a:t>
            </a:r>
            <a:r>
              <a:rPr lang="en-US" i="1" dirty="0" smtClean="0"/>
              <a:t>generally</a:t>
            </a:r>
            <a:r>
              <a:rPr lang="en-US" dirty="0" smtClean="0"/>
              <a:t> describe efficient use of time and space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data structure strives to provide many useful, efficient operations</a:t>
            </a:r>
          </a:p>
          <a:p>
            <a:endParaRPr lang="en-US" dirty="0" smtClean="0"/>
          </a:p>
          <a:p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performance vs. space usage</a:t>
            </a:r>
          </a:p>
          <a:p>
            <a:pPr lvl="1"/>
            <a:r>
              <a:rPr lang="en-US" dirty="0" smtClean="0"/>
              <a:t>Getting one operation to be more efficient makes others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That is why there are many data structures and educated </a:t>
            </a:r>
            <a:r>
              <a:rPr lang="en-US" dirty="0" err="1" smtClean="0"/>
              <a:t>CSEers</a:t>
            </a:r>
            <a:r>
              <a:rPr lang="en-US" dirty="0" smtClean="0"/>
              <a:t> internalize their main trade-offs and techniques</a:t>
            </a:r>
          </a:p>
          <a:p>
            <a:pPr lvl="1"/>
            <a:r>
              <a:rPr lang="en-US" dirty="0" smtClean="0"/>
              <a:t>And recognize logarithmic &lt; linear &lt; quadratic &lt; exponential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/>
              <a:t>A high level, language-independent description of a step-by-step </a:t>
            </a:r>
            <a:r>
              <a:rPr lang="en-US" dirty="0" smtClean="0"/>
              <a:t>process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family of algorithms for implementing an ADT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 on a specific machine (both matter!)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</a:t>
            </a:r>
            <a:r>
              <a:rPr lang="en-US" dirty="0" err="1" smtClean="0"/>
              <a:t>isEmpty</a:t>
            </a:r>
            <a:r>
              <a:rPr lang="en-US" dirty="0" smtClean="0"/>
              <a:t>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(possibly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is a Useful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</a:t>
            </a:r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marL="457200" lvl="1" indent="0">
              <a:buNone/>
            </a:pPr>
            <a:r>
              <a:rPr lang="en-US" dirty="0" smtClean="0"/>
              <a:t>“Use a stack and push numbers, popping for  </a:t>
            </a:r>
            <a:br>
              <a:rPr lang="en-US" dirty="0" smtClean="0"/>
            </a:br>
            <a:r>
              <a:rPr lang="en-US" dirty="0" smtClean="0"/>
              <a:t> operators…” rather than, “create a linked list  </a:t>
            </a:r>
            <a:br>
              <a:rPr lang="en-US" dirty="0" smtClean="0"/>
            </a:br>
            <a:r>
              <a:rPr lang="en-US" dirty="0" smtClean="0"/>
              <a:t> and add a node when…”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2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38725" cy="1143000"/>
            <a:chOff x="3190875" y="2362200"/>
            <a:chExt cx="5038725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71875" y="2605088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656388" y="2590800"/>
              <a:ext cx="10302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190875" y="27051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815263" y="2705100"/>
              <a:ext cx="414337" cy="4667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dirty="0" smtClean="0"/>
              <a:t>CSE 332 Data Abstractions, Summer 2012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6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Make a QUEUE Data Structure!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in line right now for the best offers!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82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Circular Array Queue Data Structure</a:t>
            </a:r>
            <a:endParaRPr lang="en-US" sz="3300" dirty="0"/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2580966"/>
            <a:ext cx="3810000" cy="36674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/>
              <a:t>What if queue is empty?</a:t>
            </a:r>
          </a:p>
          <a:p>
            <a:pPr lvl="1">
              <a:spcBef>
                <a:spcPts val="600"/>
              </a:spcBef>
            </a:pPr>
            <a:r>
              <a:rPr lang="en-US" sz="2000" dirty="0" err="1" smtClean="0"/>
              <a:t>Enqueue</a:t>
            </a:r>
            <a:r>
              <a:rPr lang="en-US" sz="2000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en-US" sz="2000" dirty="0" err="1" smtClean="0"/>
              <a:t>Dequeue</a:t>
            </a:r>
            <a:r>
              <a:rPr lang="en-US" sz="2000" dirty="0" smtClean="0"/>
              <a:t>?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What if array is full?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How to test for empty?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What is the complexity of the operations?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Can you find the </a:t>
            </a:r>
            <a:r>
              <a:rPr lang="en-US" sz="2000" dirty="0" err="1" smtClean="0"/>
              <a:t>kth</a:t>
            </a:r>
            <a:r>
              <a:rPr lang="en-US" sz="2000" dirty="0" smtClean="0"/>
              <a:t> element in the queue?</a:t>
            </a:r>
            <a:endParaRPr lang="en-US" sz="2000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9" y="196209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0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 Data Structure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2667000"/>
            <a:ext cx="3581400" cy="3581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if </a:t>
            </a:r>
            <a:r>
              <a:rPr lang="en-US" sz="2000" b="1" i="1" dirty="0" smtClean="0"/>
              <a:t>queue</a:t>
            </a:r>
            <a:r>
              <a:rPr lang="en-US" sz="2000" dirty="0" smtClean="0"/>
              <a:t> is empty?</a:t>
            </a:r>
          </a:p>
          <a:p>
            <a:pPr lvl="1"/>
            <a:r>
              <a:rPr lang="en-US" sz="2000" dirty="0" err="1" smtClean="0"/>
              <a:t>Enqueue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err="1" smtClean="0"/>
              <a:t>Dequeue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Can </a:t>
            </a:r>
            <a:r>
              <a:rPr lang="en-US" sz="2000" b="1" i="1" dirty="0" smtClean="0"/>
              <a:t>list</a:t>
            </a:r>
            <a:r>
              <a:rPr lang="en-US" sz="2000" dirty="0" smtClean="0"/>
              <a:t> be full?</a:t>
            </a:r>
          </a:p>
          <a:p>
            <a:r>
              <a:rPr lang="en-US" sz="2000" dirty="0" smtClean="0"/>
              <a:t>How to </a:t>
            </a:r>
            <a:r>
              <a:rPr lang="en-US" sz="2000" i="1" dirty="0" smtClean="0"/>
              <a:t>test</a:t>
            </a:r>
            <a:r>
              <a:rPr lang="en-US" sz="2000" dirty="0" smtClean="0"/>
              <a:t> for empty?</a:t>
            </a:r>
          </a:p>
          <a:p>
            <a:r>
              <a:rPr lang="en-US" sz="2000" dirty="0" smtClean="0"/>
              <a:t>What is the </a:t>
            </a:r>
            <a:r>
              <a:rPr lang="en-US" sz="2000" i="1" dirty="0" smtClean="0"/>
              <a:t>complexity</a:t>
            </a:r>
            <a:r>
              <a:rPr lang="en-US" sz="2000" dirty="0" smtClean="0"/>
              <a:t> of the operations?</a:t>
            </a:r>
          </a:p>
          <a:p>
            <a:r>
              <a:rPr lang="en-US" sz="2000" dirty="0" smtClean="0"/>
              <a:t>Can you find the </a:t>
            </a:r>
            <a:r>
              <a:rPr lang="en-US" sz="2000" dirty="0" err="1" smtClean="0"/>
              <a:t>k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element in the queue?</a:t>
            </a:r>
          </a:p>
          <a:p>
            <a:pPr>
              <a:buNone/>
            </a:pPr>
            <a:r>
              <a:rPr lang="en-US" sz="2000" b="1" dirty="0" smtClean="0">
                <a:cs typeface="Courier New" pitchFamily="49" charset="0"/>
              </a:rPr>
              <a:t>	</a:t>
            </a:r>
            <a:endParaRPr lang="en-US" sz="2000" dirty="0"/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Array:</a:t>
            </a:r>
          </a:p>
          <a:p>
            <a:r>
              <a:rPr lang="en-US" dirty="0" smtClean="0"/>
              <a:t>May waste unneeded space or run out of space</a:t>
            </a:r>
          </a:p>
          <a:p>
            <a:r>
              <a:rPr lang="en-US" dirty="0" smtClean="0"/>
              <a:t>Space per element excellent</a:t>
            </a:r>
          </a:p>
          <a:p>
            <a:r>
              <a:rPr lang="en-US" dirty="0" smtClean="0"/>
              <a:t>Operations very simple / fast</a:t>
            </a:r>
          </a:p>
          <a:p>
            <a:r>
              <a:rPr lang="en-US" dirty="0" smtClean="0"/>
              <a:t>Constant-time access to </a:t>
            </a:r>
            <a:r>
              <a:rPr lang="en-US" dirty="0" err="1" smtClean="0"/>
              <a:t>kth</a:t>
            </a:r>
            <a:r>
              <a:rPr lang="en-US" dirty="0" smtClean="0"/>
              <a:t> element</a:t>
            </a:r>
          </a:p>
          <a:p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/>
            <a:r>
              <a:rPr lang="en-US" dirty="0" smtClean="0"/>
              <a:t>Not in Queue ADT</a:t>
            </a:r>
          </a:p>
          <a:p>
            <a:endParaRPr lang="en-US" dirty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List:</a:t>
            </a:r>
          </a:p>
          <a:p>
            <a:pPr lvl="0"/>
            <a:r>
              <a:rPr lang="en-US" dirty="0" smtClean="0"/>
              <a:t>Always just enough space</a:t>
            </a:r>
          </a:p>
          <a:p>
            <a:pPr lvl="0"/>
            <a:r>
              <a:rPr lang="en-US" dirty="0" smtClean="0"/>
              <a:t>But more space per element</a:t>
            </a:r>
          </a:p>
          <a:p>
            <a:pPr lvl="0"/>
            <a:r>
              <a:rPr lang="en-US" dirty="0" smtClean="0"/>
              <a:t>Operations very simple / fast</a:t>
            </a:r>
          </a:p>
          <a:p>
            <a:pPr lvl="0"/>
            <a:r>
              <a:rPr lang="en-US" dirty="0" smtClean="0"/>
              <a:t>No constant-time access to </a:t>
            </a:r>
            <a:r>
              <a:rPr lang="en-US" dirty="0" err="1" smtClean="0"/>
              <a:t>kth</a:t>
            </a:r>
            <a:r>
              <a:rPr lang="en-US" dirty="0" smtClean="0"/>
              <a:t> element</a:t>
            </a:r>
          </a:p>
          <a:p>
            <a:pPr lvl="0"/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 must traverse all earlier elements</a:t>
            </a:r>
          </a:p>
          <a:p>
            <a:pPr lvl="1"/>
            <a:r>
              <a:rPr lang="en-US" dirty="0" smtClean="0"/>
              <a:t>Not in Queue ADT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next 48 hours, you should:</a:t>
            </a:r>
          </a:p>
          <a:p>
            <a:r>
              <a:rPr lang="en-US" dirty="0" smtClean="0"/>
              <a:t>Adjust class email-list settings</a:t>
            </a:r>
          </a:p>
          <a:p>
            <a:r>
              <a:rPr lang="en-US" dirty="0" smtClean="0"/>
              <a:t>Do homework 0 (worth 5 bonus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Read/skim Chapters 1 &amp; 3 of Weiss book</a:t>
            </a:r>
          </a:p>
          <a:p>
            <a:pPr lvl="1"/>
            <a:r>
              <a:rPr lang="en-US" dirty="0" smtClean="0"/>
              <a:t>Relevant to Project 1, due next week</a:t>
            </a:r>
          </a:p>
          <a:p>
            <a:pPr lvl="1"/>
            <a:r>
              <a:rPr lang="en-US" dirty="0" smtClean="0"/>
              <a:t>Will start Chapter 2 on Wednesday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9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Project 1!</a:t>
            </a:r>
          </a:p>
          <a:p>
            <a:pPr lvl="1"/>
            <a:r>
              <a:rPr lang="en-US" dirty="0" smtClean="0"/>
              <a:t>Like queues, type of elements is irrelevant</a:t>
            </a:r>
          </a:p>
          <a:p>
            <a:pPr lvl="2"/>
            <a:r>
              <a:rPr lang="en-US" dirty="0" smtClean="0"/>
              <a:t>Ideal for Java’s generic types (section and Project 1B)</a:t>
            </a:r>
          </a:p>
          <a:p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1" y="1219200"/>
            <a:ext cx="2319338" cy="2644775"/>
            <a:chOff x="2640" y="686"/>
            <a:chExt cx="1461" cy="1666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23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7800" cy="365125"/>
          </a:xfrm>
        </p:spPr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5"/>
          </a:xfrm>
        </p:spPr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2781ADA0-3BB4-460A-B7EB-C1A8DEAFE2E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4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again!</a:t>
            </a:r>
          </a:p>
          <a:p>
            <a:r>
              <a:rPr lang="en-US" dirty="0" smtClean="0"/>
              <a:t>This will be a fun class.</a:t>
            </a:r>
          </a:p>
          <a:p>
            <a:r>
              <a:rPr lang="en-US" dirty="0" smtClean="0"/>
              <a:t>Read Chapter 1-3 for Wednesday</a:t>
            </a:r>
          </a:p>
          <a:p>
            <a:pPr lvl="1"/>
            <a:r>
              <a:rPr lang="en-US" dirty="0" smtClean="0"/>
              <a:t>Chapter 1 is about Java</a:t>
            </a:r>
          </a:p>
          <a:p>
            <a:pPr lvl="1"/>
            <a:r>
              <a:rPr lang="en-US" dirty="0" smtClean="0"/>
              <a:t>Chapter 3 is what we talked about today</a:t>
            </a:r>
          </a:p>
          <a:p>
            <a:pPr lvl="1"/>
            <a:r>
              <a:rPr lang="en-US" dirty="0" smtClean="0"/>
              <a:t>Chapter 2 is discussed on Wednesday</a:t>
            </a:r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2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Mechanics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Socket wrench… scalpel… snarky comments…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2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Instructor: Kate Deibel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5867400" cy="5486400"/>
          </a:xfrm>
        </p:spPr>
        <p:txBody>
          <a:bodyPr/>
          <a:lstStyle/>
          <a:p>
            <a:r>
              <a:rPr lang="en-US" dirty="0" smtClean="0"/>
              <a:t>PhD in CSE (2011), University of Washington</a:t>
            </a:r>
          </a:p>
          <a:p>
            <a:r>
              <a:rPr lang="en-US" dirty="0" smtClean="0"/>
              <a:t>Research:</a:t>
            </a:r>
            <a:br>
              <a:rPr lang="en-US" dirty="0" smtClean="0"/>
            </a:br>
            <a:r>
              <a:rPr lang="en-US" dirty="0" smtClean="0"/>
              <a:t>Digital literacies</a:t>
            </a:r>
            <a:br>
              <a:rPr lang="en-US" dirty="0" smtClean="0"/>
            </a:br>
            <a:r>
              <a:rPr lang="en-US" dirty="0" smtClean="0"/>
              <a:t>Educational Technologies</a:t>
            </a:r>
            <a:br>
              <a:rPr lang="en-US" dirty="0" smtClean="0"/>
            </a:br>
            <a:r>
              <a:rPr lang="en-US" dirty="0" smtClean="0"/>
              <a:t>Assistive technologies</a:t>
            </a:r>
            <a:br>
              <a:rPr lang="en-US" dirty="0" smtClean="0"/>
            </a:br>
            <a:r>
              <a:rPr lang="en-US" dirty="0" smtClean="0"/>
              <a:t>Disability and education</a:t>
            </a:r>
          </a:p>
          <a:p>
            <a:r>
              <a:rPr lang="en-US" dirty="0" smtClean="0"/>
              <a:t>Office: CSE 210</a:t>
            </a:r>
          </a:p>
          <a:p>
            <a:r>
              <a:rPr lang="en-US" dirty="0" smtClean="0"/>
              <a:t>Hours: TBD or drop-by</a:t>
            </a:r>
          </a:p>
          <a:p>
            <a:r>
              <a:rPr lang="en-US" dirty="0" smtClean="0"/>
              <a:t>E-mail: </a:t>
            </a:r>
            <a:r>
              <a:rPr lang="en-US" dirty="0" err="1" smtClean="0"/>
              <a:t>deibel@cs</a:t>
            </a:r>
            <a:r>
              <a:rPr lang="en-US" dirty="0" smtClean="0"/>
              <a:t> or @</a:t>
            </a:r>
            <a:r>
              <a:rPr lang="en-US" dirty="0" err="1" smtClean="0"/>
              <a:t>uw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288E-45CE-43A8-9FC4-696EF1896F3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Users\deibel\Pictures\Susie\cute-fac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0" t="9009" r="35080" b="14233"/>
          <a:stretch/>
        </p:blipFill>
        <p:spPr bwMode="auto">
          <a:xfrm>
            <a:off x="228600" y="1676400"/>
            <a:ext cx="2590800" cy="249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" y="4306669"/>
            <a:ext cx="2575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+mn-lt"/>
              </a:rPr>
              <a:t>Not me but my cute calico Susie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16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Assistant: David Swanson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5867400" cy="5486400"/>
          </a:xfrm>
        </p:spPr>
        <p:txBody>
          <a:bodyPr/>
          <a:lstStyle/>
          <a:p>
            <a:r>
              <a:rPr lang="en-US" dirty="0" smtClean="0"/>
              <a:t>Let's let him introduce himself…</a:t>
            </a:r>
          </a:p>
          <a:p>
            <a:r>
              <a:rPr lang="en-US" dirty="0" smtClean="0"/>
              <a:t>E-mail: </a:t>
            </a:r>
            <a:r>
              <a:rPr lang="en-US" dirty="0" err="1" smtClean="0"/>
              <a:t>swansond@cs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288E-45CE-43A8-9FC4-696EF1896F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" y="4563070"/>
            <a:ext cx="2575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+mn-lt"/>
              </a:rPr>
              <a:t>Not David but Susie again. Isn't she cute?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8" name="Picture 2" descr="C:\Users\deibel\Pictures\Wallpaper Susie\susie-curio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" y="1002438"/>
            <a:ext cx="2286000" cy="343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8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D-E-I-B-E-L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Pronunciation:</a:t>
            </a:r>
          </a:p>
          <a:p>
            <a:pPr marL="118872" indent="0" algn="ctr">
              <a:buNone/>
            </a:pPr>
            <a:r>
              <a:rPr lang="en-US" dirty="0" smtClean="0"/>
              <a:t>DIE-BULL</a:t>
            </a:r>
          </a:p>
          <a:p>
            <a:endParaRPr lang="en-US" dirty="0" smtClean="0"/>
          </a:p>
          <a:p>
            <a:r>
              <a:rPr lang="en-US" dirty="0" smtClean="0"/>
              <a:t>Spelling:</a:t>
            </a:r>
            <a:endParaRPr lang="en-US" dirty="0"/>
          </a:p>
          <a:p>
            <a:pPr marL="118872" indent="0" algn="ctr">
              <a:buNone/>
            </a:pPr>
            <a:r>
              <a:rPr lang="en-US" dirty="0" smtClean="0"/>
              <a:t>Decibel minus the ‘c’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18,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332 Data Abstractions, Summer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A288E-45CE-43A8-9FC4-696EF1896F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 the course webpage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http://www.cs.washington.edu/education/courses/cse332/12su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Or, if you want the quicker URL: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http</a:t>
            </a:r>
            <a:r>
              <a:rPr lang="en-US" dirty="0">
                <a:solidFill>
                  <a:schemeClr val="accent2"/>
                </a:solidFill>
              </a:rPr>
              <a:t>://</a:t>
            </a:r>
            <a:r>
              <a:rPr lang="en-US" dirty="0" smtClean="0">
                <a:solidFill>
                  <a:schemeClr val="accent2"/>
                </a:solidFill>
              </a:rPr>
              <a:t>www.cs.washington.edu/332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Data Abstractions, Summer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ADA0-3BB4-460A-B7EB-C1A8DEAFE2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41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F1343"/>
      </a:dk2>
      <a:lt2>
        <a:srgbClr val="F9FDEF"/>
      </a:lt2>
      <a:accent1>
        <a:srgbClr val="53AFC5"/>
      </a:accent1>
      <a:accent2>
        <a:srgbClr val="D62D31"/>
      </a:accent2>
      <a:accent3>
        <a:srgbClr val="FEB80A"/>
      </a:accent3>
      <a:accent4>
        <a:srgbClr val="4F271C"/>
      </a:accent4>
      <a:accent5>
        <a:srgbClr val="72E540"/>
      </a:accent5>
      <a:accent6>
        <a:srgbClr val="475A8D"/>
      </a:accent6>
      <a:hlink>
        <a:srgbClr val="8DC765"/>
      </a:hlink>
      <a:folHlink>
        <a:srgbClr val="CB5B0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2544</Words>
  <Application>Microsoft Office PowerPoint</Application>
  <PresentationFormat>On-screen Show (4:3)</PresentationFormat>
  <Paragraphs>545</Paragraphs>
  <Slides>41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CSE 332 Data Abstractions: Introduction and ADTs</vt:lpstr>
      <vt:lpstr>Welcome!</vt:lpstr>
      <vt:lpstr>Today in Class</vt:lpstr>
      <vt:lpstr>Concise to-do list</vt:lpstr>
      <vt:lpstr>Course Mechanics</vt:lpstr>
      <vt:lpstr>Instructor: Kate Deibel</vt:lpstr>
      <vt:lpstr>Teaching Assistant: David Swanson</vt:lpstr>
      <vt:lpstr>D-E-I-B-E-L</vt:lpstr>
      <vt:lpstr>When in doubt…</vt:lpstr>
      <vt:lpstr>Communication</vt:lpstr>
      <vt:lpstr>Course meetings</vt:lpstr>
      <vt:lpstr>NOTICE!!!</vt:lpstr>
      <vt:lpstr>Office Hours</vt:lpstr>
      <vt:lpstr>Course materials</vt:lpstr>
      <vt:lpstr>Course Work</vt:lpstr>
      <vt:lpstr>Collaboration &amp; Academic Integrity</vt:lpstr>
      <vt:lpstr>Respect Policy</vt:lpstr>
      <vt:lpstr>Academic Accommodations (formal)</vt:lpstr>
      <vt:lpstr>Academic Accommodations (proper)</vt:lpstr>
      <vt:lpstr>Unsolicited Advice</vt:lpstr>
      <vt:lpstr>What This Class Is About?</vt:lpstr>
      <vt:lpstr>Data Structures + Threads</vt:lpstr>
      <vt:lpstr>Where 332 fits</vt:lpstr>
      <vt:lpstr>What 332 is about</vt:lpstr>
      <vt:lpstr>Goals</vt:lpstr>
      <vt:lpstr>Views on this course</vt:lpstr>
      <vt:lpstr>Views on this course</vt:lpstr>
      <vt:lpstr>My View on the Course</vt:lpstr>
      <vt:lpstr>Terminology</vt:lpstr>
      <vt:lpstr>Data structures</vt:lpstr>
      <vt:lpstr>Trade-offs</vt:lpstr>
      <vt:lpstr>Terminology</vt:lpstr>
      <vt:lpstr>Example: Stacks</vt:lpstr>
      <vt:lpstr>The Stack is a Useful Abstraction</vt:lpstr>
      <vt:lpstr>The Queue ADT</vt:lpstr>
      <vt:lpstr>Let's Make a QUEUE Data Structure!</vt:lpstr>
      <vt:lpstr>Circular Array Queue Data Structure</vt:lpstr>
      <vt:lpstr>Linked List Queue Data Structure</vt:lpstr>
      <vt:lpstr>Circular Array vs. Linked List</vt:lpstr>
      <vt:lpstr>The Stack ADT</vt:lpstr>
      <vt:lpstr>Conclusions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deibel</dc:creator>
  <cp:lastModifiedBy>deibel</cp:lastModifiedBy>
  <cp:revision>17</cp:revision>
  <dcterms:created xsi:type="dcterms:W3CDTF">2012-06-18T04:45:26Z</dcterms:created>
  <dcterms:modified xsi:type="dcterms:W3CDTF">2012-06-18T20:31:58Z</dcterms:modified>
</cp:coreProperties>
</file>