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0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21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22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23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24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25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26.xml" ContentType="application/vnd.openxmlformats-officedocument.presentationml.notesSlide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notesSlides/notesSlide27.xml" ContentType="application/vnd.openxmlformats-officedocument.presentationml.notesSlide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notesSlides/notesSlide28.xml" ContentType="application/vnd.openxmlformats-officedocument.presentationml.notesSlide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notesSlides/notesSlide29.xml" ContentType="application/vnd.openxmlformats-officedocument.presentationml.notesSlide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notesSlides/notesSlide30.xml" ContentType="application/vnd.openxmlformats-officedocument.presentationml.notesSlide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notesSlides/notesSlide31.xml" ContentType="application/vnd.openxmlformats-officedocument.presentationml.notesSlide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notesSlides/notesSlide40.xml" ContentType="application/vnd.openxmlformats-officedocument.presentationml.notesSlide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notesSlides/notesSlide41.xml" ContentType="application/vnd.openxmlformats-officedocument.presentationml.notesSlide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notesSlides/notesSlide44.xml" ContentType="application/vnd.openxmlformats-officedocument.presentationml.notesSlide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notesSlides/notesSlide56.xml" ContentType="application/vnd.openxmlformats-officedocument.presentationml.notesSlide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notesSlides/notesSlide57.xml" ContentType="application/vnd.openxmlformats-officedocument.presentationml.notesSlide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notesSlides/notesSlide58.xml" ContentType="application/vnd.openxmlformats-officedocument.presentationml.notesSlide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notesSlides/notesSlide59.xml" ContentType="application/vnd.openxmlformats-officedocument.presentationml.notesSlide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notesSlides/notesSlide60.xml" ContentType="application/vnd.openxmlformats-officedocument.presentationml.notesSlide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notesSlides/notesSlide61.xml" ContentType="application/vnd.openxmlformats-officedocument.presentationml.notesSlide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notesSlides/notesSlide62.xml" ContentType="application/vnd.openxmlformats-officedocument.presentationml.notesSlide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notesSlides/notesSlide63.xml" ContentType="application/vnd.openxmlformats-officedocument.presentationml.notesSlide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notesSlides/notesSlide64.xml" ContentType="application/vnd.openxmlformats-officedocument.presentationml.notesSlide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notesSlides/notesSlide65.xml" ContentType="application/vnd.openxmlformats-officedocument.presentationml.notesSlide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notesSlides/notesSlide66.xml" ContentType="application/vnd.openxmlformats-officedocument.presentationml.notesSlide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257" r:id="rId2"/>
    <p:sldId id="333" r:id="rId3"/>
    <p:sldId id="260" r:id="rId4"/>
    <p:sldId id="259" r:id="rId5"/>
    <p:sldId id="261" r:id="rId6"/>
    <p:sldId id="334" r:id="rId7"/>
    <p:sldId id="335" r:id="rId8"/>
    <p:sldId id="336" r:id="rId9"/>
    <p:sldId id="337" r:id="rId10"/>
    <p:sldId id="263" r:id="rId11"/>
    <p:sldId id="345" r:id="rId12"/>
    <p:sldId id="344" r:id="rId13"/>
    <p:sldId id="340" r:id="rId14"/>
    <p:sldId id="338" r:id="rId15"/>
    <p:sldId id="341" r:id="rId16"/>
    <p:sldId id="342" r:id="rId17"/>
    <p:sldId id="343" r:id="rId18"/>
    <p:sldId id="269" r:id="rId19"/>
    <p:sldId id="270" r:id="rId20"/>
    <p:sldId id="346" r:id="rId21"/>
    <p:sldId id="272" r:id="rId22"/>
    <p:sldId id="273" r:id="rId23"/>
    <p:sldId id="348" r:id="rId24"/>
    <p:sldId id="274" r:id="rId25"/>
    <p:sldId id="277" r:id="rId26"/>
    <p:sldId id="278" r:id="rId27"/>
    <p:sldId id="279" r:id="rId28"/>
    <p:sldId id="280" r:id="rId29"/>
    <p:sldId id="349" r:id="rId30"/>
    <p:sldId id="350" r:id="rId31"/>
    <p:sldId id="351" r:id="rId32"/>
    <p:sldId id="352" r:id="rId33"/>
    <p:sldId id="353" r:id="rId34"/>
    <p:sldId id="354" r:id="rId35"/>
    <p:sldId id="355" r:id="rId36"/>
    <p:sldId id="356" r:id="rId37"/>
    <p:sldId id="357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58" r:id="rId61"/>
    <p:sldId id="313" r:id="rId62"/>
    <p:sldId id="314" r:id="rId63"/>
    <p:sldId id="315" r:id="rId64"/>
    <p:sldId id="316" r:id="rId65"/>
    <p:sldId id="317" r:id="rId66"/>
    <p:sldId id="359" r:id="rId67"/>
    <p:sldId id="319" r:id="rId68"/>
    <p:sldId id="320" r:id="rId69"/>
    <p:sldId id="361" r:id="rId70"/>
    <p:sldId id="362" r:id="rId71"/>
    <p:sldId id="363" r:id="rId72"/>
    <p:sldId id="322" r:id="rId73"/>
    <p:sldId id="364" r:id="rId74"/>
    <p:sldId id="365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403" r:id="rId83"/>
    <p:sldId id="404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6" d="100"/>
          <a:sy n="56" d="100"/>
        </p:scale>
        <p:origin x="-8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0D101-EBA1-46BE-BD17-3ABA82C37E02}" type="datetimeFigureOut">
              <a:rPr lang="en-US" smtClean="0"/>
              <a:t>2012-07-14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BB1E4-1DF8-4B16-8100-EF1EF863A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79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954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8B9F8C-B169-4E0A-B7F9-C78FAA043D23}" type="slidenum">
              <a:rPr lang="en-US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8B9F8C-B169-4E0A-B7F9-C78FAA043D23}" type="slidenum">
              <a:rPr lang="en-US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DAF533-995D-4948-8C26-80E3478C11D7}" type="slidenum">
              <a:rPr lang="en-US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747B5-05A5-4D46-A07D-C626EC103033}" type="slidenum">
              <a:rPr lang="en-US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747B5-05A5-4D46-A07D-C626EC103033}" type="slidenum">
              <a:rPr lang="en-US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6AFF8A-BD1B-4459-A330-30DCDBBA792F}" type="slidenum">
              <a:rPr lang="en-US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6AFF8A-BD1B-4459-A330-30DCDBBA792F}" type="slidenum">
              <a:rPr lang="en-US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6AFF8A-BD1B-4459-A330-30DCDBBA792F}" type="slidenum">
              <a:rPr lang="en-US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CC659-2066-4905-BB1B-55F068DCDE14}" type="slidenum">
              <a:rPr lang="en-US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CA8E2F-BBE3-461F-BBF6-5BAD564BD312}" type="slidenum">
              <a:rPr lang="en-US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828111-16D1-4EA3-BFBE-8D74E064E084}" type="slidenum">
              <a:rPr lang="en-US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2514599"/>
          </a:xfrm>
        </p:spPr>
        <p:txBody>
          <a:bodyPr/>
          <a:lstStyle>
            <a:lvl1pPr algn="ctr">
              <a:lnSpc>
                <a:spcPct val="200000"/>
              </a:lnSpc>
              <a:spcAft>
                <a:spcPts val="1200"/>
              </a:spcAft>
              <a:defRPr sz="3600" b="1" i="1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447800"/>
          </a:xfrm>
        </p:spPr>
        <p:txBody>
          <a:bodyPr>
            <a:normAutofit/>
          </a:bodyPr>
          <a:lstStyle>
            <a:lvl1pPr marL="0" indent="0" algn="ctr">
              <a:buNone/>
              <a:defRPr sz="320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1028" name="Picture 4" descr="http://www.cs.washington.edu/images/logo/CSElogo2text_14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303663"/>
            <a:ext cx="137160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WashingtonColorSeal-21-cli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1504" y="303663"/>
            <a:ext cx="1371600" cy="1371600"/>
          </a:xfrm>
          <a:prstGeom prst="rect">
            <a:avLst/>
          </a:prstGeom>
          <a:noFill/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4075" y="6356350"/>
            <a:ext cx="4895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CSE 332 Data Abstractions, Summer 2012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0654" y="6356350"/>
            <a:ext cx="784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81ADA0-3BB4-460A-B7EB-C1A8DEAFE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45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39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24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487362"/>
          </a:xfrm>
        </p:spPr>
        <p:txBody>
          <a:bodyPr/>
          <a:lstStyle>
            <a:lvl1pPr>
              <a:lnSpc>
                <a:spcPct val="110000"/>
              </a:lnSpc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5486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6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chemeClr val="accent6">
              <a:lumMod val="75000"/>
            </a:schemeClr>
          </a:solidFill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30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16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50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23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23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6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48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4582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84582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4075" y="6356350"/>
            <a:ext cx="4895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CSE 332 Data Abstractions, Summer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0654" y="6356350"/>
            <a:ext cx="784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781ADA0-3BB4-460A-B7EB-C1A8DEAFE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7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i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notesSlide" Target="../notesSlides/notesSlide4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notesSlide" Target="../notesSlides/notesSlide5.xml"/><Relationship Id="rId10" Type="http://schemas.openxmlformats.org/officeDocument/2006/relationships/tags" Target="../tags/tag23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notesSlide" Target="../notesSlides/notesSlide6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notesSlide" Target="../notesSlides/notesSlide13.xml"/><Relationship Id="rId10" Type="http://schemas.openxmlformats.org/officeDocument/2006/relationships/tags" Target="../tags/tag49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tags" Target="../tags/tag69.xml"/><Relationship Id="rId2" Type="http://schemas.openxmlformats.org/officeDocument/2006/relationships/tags" Target="../tags/tag54.xml"/><Relationship Id="rId16" Type="http://schemas.openxmlformats.org/officeDocument/2006/relationships/tags" Target="../tags/tag68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5" Type="http://schemas.openxmlformats.org/officeDocument/2006/relationships/tags" Target="../tags/tag67.xml"/><Relationship Id="rId10" Type="http://schemas.openxmlformats.org/officeDocument/2006/relationships/tags" Target="../tags/tag62.xml"/><Relationship Id="rId19" Type="http://schemas.openxmlformats.org/officeDocument/2006/relationships/notesSlide" Target="../notesSlides/notesSlide20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26" Type="http://schemas.openxmlformats.org/officeDocument/2006/relationships/tags" Target="../tags/tag95.xml"/><Relationship Id="rId3" Type="http://schemas.openxmlformats.org/officeDocument/2006/relationships/tags" Target="../tags/tag72.xml"/><Relationship Id="rId21" Type="http://schemas.openxmlformats.org/officeDocument/2006/relationships/tags" Target="../tags/tag90.xml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5" Type="http://schemas.openxmlformats.org/officeDocument/2006/relationships/tags" Target="../tags/tag94.xml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tags" Target="../tags/tag89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24" Type="http://schemas.openxmlformats.org/officeDocument/2006/relationships/tags" Target="../tags/tag93.xml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23" Type="http://schemas.openxmlformats.org/officeDocument/2006/relationships/tags" Target="../tags/tag92.xml"/><Relationship Id="rId28" Type="http://schemas.openxmlformats.org/officeDocument/2006/relationships/tags" Target="../tags/tag97.xml"/><Relationship Id="rId10" Type="http://schemas.openxmlformats.org/officeDocument/2006/relationships/tags" Target="../tags/tag79.xml"/><Relationship Id="rId19" Type="http://schemas.openxmlformats.org/officeDocument/2006/relationships/tags" Target="../tags/tag88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Relationship Id="rId22" Type="http://schemas.openxmlformats.org/officeDocument/2006/relationships/tags" Target="../tags/tag91.xml"/><Relationship Id="rId27" Type="http://schemas.openxmlformats.org/officeDocument/2006/relationships/tags" Target="../tags/tag96.xml"/><Relationship Id="rId30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tags" Target="../tags/tag110.xml"/><Relationship Id="rId18" Type="http://schemas.openxmlformats.org/officeDocument/2006/relationships/tags" Target="../tags/tag115.xml"/><Relationship Id="rId26" Type="http://schemas.openxmlformats.org/officeDocument/2006/relationships/tags" Target="../tags/tag123.xml"/><Relationship Id="rId3" Type="http://schemas.openxmlformats.org/officeDocument/2006/relationships/tags" Target="../tags/tag100.xml"/><Relationship Id="rId21" Type="http://schemas.openxmlformats.org/officeDocument/2006/relationships/tags" Target="../tags/tag118.xml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tags" Target="../tags/tag114.xml"/><Relationship Id="rId25" Type="http://schemas.openxmlformats.org/officeDocument/2006/relationships/tags" Target="../tags/tag122.xml"/><Relationship Id="rId2" Type="http://schemas.openxmlformats.org/officeDocument/2006/relationships/tags" Target="../tags/tag99.xml"/><Relationship Id="rId16" Type="http://schemas.openxmlformats.org/officeDocument/2006/relationships/tags" Target="../tags/tag113.xml"/><Relationship Id="rId20" Type="http://schemas.openxmlformats.org/officeDocument/2006/relationships/tags" Target="../tags/tag117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24" Type="http://schemas.openxmlformats.org/officeDocument/2006/relationships/tags" Target="../tags/tag121.xml"/><Relationship Id="rId5" Type="http://schemas.openxmlformats.org/officeDocument/2006/relationships/tags" Target="../tags/tag102.xml"/><Relationship Id="rId15" Type="http://schemas.openxmlformats.org/officeDocument/2006/relationships/tags" Target="../tags/tag112.xml"/><Relationship Id="rId23" Type="http://schemas.openxmlformats.org/officeDocument/2006/relationships/tags" Target="../tags/tag120.xml"/><Relationship Id="rId28" Type="http://schemas.openxmlformats.org/officeDocument/2006/relationships/tags" Target="../tags/tag125.xml"/><Relationship Id="rId10" Type="http://schemas.openxmlformats.org/officeDocument/2006/relationships/tags" Target="../tags/tag107.xml"/><Relationship Id="rId19" Type="http://schemas.openxmlformats.org/officeDocument/2006/relationships/tags" Target="../tags/tag116.xml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tags" Target="../tags/tag111.xml"/><Relationship Id="rId22" Type="http://schemas.openxmlformats.org/officeDocument/2006/relationships/tags" Target="../tags/tag119.xml"/><Relationship Id="rId27" Type="http://schemas.openxmlformats.org/officeDocument/2006/relationships/tags" Target="../tags/tag124.xml"/><Relationship Id="rId30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tags" Target="../tags/tag138.xml"/><Relationship Id="rId18" Type="http://schemas.openxmlformats.org/officeDocument/2006/relationships/tags" Target="../tags/tag143.xml"/><Relationship Id="rId26" Type="http://schemas.openxmlformats.org/officeDocument/2006/relationships/tags" Target="../tags/tag151.xml"/><Relationship Id="rId3" Type="http://schemas.openxmlformats.org/officeDocument/2006/relationships/tags" Target="../tags/tag128.xml"/><Relationship Id="rId21" Type="http://schemas.openxmlformats.org/officeDocument/2006/relationships/tags" Target="../tags/tag146.xml"/><Relationship Id="rId7" Type="http://schemas.openxmlformats.org/officeDocument/2006/relationships/tags" Target="../tags/tag132.xml"/><Relationship Id="rId12" Type="http://schemas.openxmlformats.org/officeDocument/2006/relationships/tags" Target="../tags/tag137.xml"/><Relationship Id="rId17" Type="http://schemas.openxmlformats.org/officeDocument/2006/relationships/tags" Target="../tags/tag142.xml"/><Relationship Id="rId25" Type="http://schemas.openxmlformats.org/officeDocument/2006/relationships/tags" Target="../tags/tag150.xml"/><Relationship Id="rId2" Type="http://schemas.openxmlformats.org/officeDocument/2006/relationships/tags" Target="../tags/tag127.xml"/><Relationship Id="rId16" Type="http://schemas.openxmlformats.org/officeDocument/2006/relationships/tags" Target="../tags/tag141.xml"/><Relationship Id="rId20" Type="http://schemas.openxmlformats.org/officeDocument/2006/relationships/tags" Target="../tags/tag145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24" Type="http://schemas.openxmlformats.org/officeDocument/2006/relationships/tags" Target="../tags/tag149.xml"/><Relationship Id="rId5" Type="http://schemas.openxmlformats.org/officeDocument/2006/relationships/tags" Target="../tags/tag130.xml"/><Relationship Id="rId15" Type="http://schemas.openxmlformats.org/officeDocument/2006/relationships/tags" Target="../tags/tag140.xml"/><Relationship Id="rId23" Type="http://schemas.openxmlformats.org/officeDocument/2006/relationships/tags" Target="../tags/tag148.xml"/><Relationship Id="rId28" Type="http://schemas.openxmlformats.org/officeDocument/2006/relationships/tags" Target="../tags/tag153.xml"/><Relationship Id="rId10" Type="http://schemas.openxmlformats.org/officeDocument/2006/relationships/tags" Target="../tags/tag135.xml"/><Relationship Id="rId19" Type="http://schemas.openxmlformats.org/officeDocument/2006/relationships/tags" Target="../tags/tag144.xml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tags" Target="../tags/tag139.xml"/><Relationship Id="rId22" Type="http://schemas.openxmlformats.org/officeDocument/2006/relationships/tags" Target="../tags/tag147.xml"/><Relationship Id="rId27" Type="http://schemas.openxmlformats.org/officeDocument/2006/relationships/tags" Target="../tags/tag152.xml"/><Relationship Id="rId30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tags" Target="../tags/tag166.xml"/><Relationship Id="rId18" Type="http://schemas.openxmlformats.org/officeDocument/2006/relationships/tags" Target="../tags/tag171.xml"/><Relationship Id="rId26" Type="http://schemas.openxmlformats.org/officeDocument/2006/relationships/tags" Target="../tags/tag179.xml"/><Relationship Id="rId3" Type="http://schemas.openxmlformats.org/officeDocument/2006/relationships/tags" Target="../tags/tag156.xml"/><Relationship Id="rId21" Type="http://schemas.openxmlformats.org/officeDocument/2006/relationships/tags" Target="../tags/tag174.xml"/><Relationship Id="rId7" Type="http://schemas.openxmlformats.org/officeDocument/2006/relationships/tags" Target="../tags/tag160.xml"/><Relationship Id="rId12" Type="http://schemas.openxmlformats.org/officeDocument/2006/relationships/tags" Target="../tags/tag165.xml"/><Relationship Id="rId17" Type="http://schemas.openxmlformats.org/officeDocument/2006/relationships/tags" Target="../tags/tag170.xml"/><Relationship Id="rId25" Type="http://schemas.openxmlformats.org/officeDocument/2006/relationships/tags" Target="../tags/tag178.xml"/><Relationship Id="rId2" Type="http://schemas.openxmlformats.org/officeDocument/2006/relationships/tags" Target="../tags/tag155.xml"/><Relationship Id="rId16" Type="http://schemas.openxmlformats.org/officeDocument/2006/relationships/tags" Target="../tags/tag169.xml"/><Relationship Id="rId20" Type="http://schemas.openxmlformats.org/officeDocument/2006/relationships/tags" Target="../tags/tag173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24" Type="http://schemas.openxmlformats.org/officeDocument/2006/relationships/tags" Target="../tags/tag177.xml"/><Relationship Id="rId5" Type="http://schemas.openxmlformats.org/officeDocument/2006/relationships/tags" Target="../tags/tag158.xml"/><Relationship Id="rId15" Type="http://schemas.openxmlformats.org/officeDocument/2006/relationships/tags" Target="../tags/tag168.xml"/><Relationship Id="rId23" Type="http://schemas.openxmlformats.org/officeDocument/2006/relationships/tags" Target="../tags/tag176.xml"/><Relationship Id="rId28" Type="http://schemas.openxmlformats.org/officeDocument/2006/relationships/tags" Target="../tags/tag181.xml"/><Relationship Id="rId10" Type="http://schemas.openxmlformats.org/officeDocument/2006/relationships/tags" Target="../tags/tag163.xml"/><Relationship Id="rId19" Type="http://schemas.openxmlformats.org/officeDocument/2006/relationships/tags" Target="../tags/tag172.xml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67.xml"/><Relationship Id="rId22" Type="http://schemas.openxmlformats.org/officeDocument/2006/relationships/tags" Target="../tags/tag175.xml"/><Relationship Id="rId27" Type="http://schemas.openxmlformats.org/officeDocument/2006/relationships/tags" Target="../tags/tag180.xml"/><Relationship Id="rId30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13" Type="http://schemas.openxmlformats.org/officeDocument/2006/relationships/tags" Target="../tags/tag194.xml"/><Relationship Id="rId18" Type="http://schemas.openxmlformats.org/officeDocument/2006/relationships/tags" Target="../tags/tag199.xml"/><Relationship Id="rId26" Type="http://schemas.openxmlformats.org/officeDocument/2006/relationships/tags" Target="../tags/tag207.xml"/><Relationship Id="rId3" Type="http://schemas.openxmlformats.org/officeDocument/2006/relationships/tags" Target="../tags/tag184.xml"/><Relationship Id="rId21" Type="http://schemas.openxmlformats.org/officeDocument/2006/relationships/tags" Target="../tags/tag202.xml"/><Relationship Id="rId7" Type="http://schemas.openxmlformats.org/officeDocument/2006/relationships/tags" Target="../tags/tag188.xml"/><Relationship Id="rId12" Type="http://schemas.openxmlformats.org/officeDocument/2006/relationships/tags" Target="../tags/tag193.xml"/><Relationship Id="rId17" Type="http://schemas.openxmlformats.org/officeDocument/2006/relationships/tags" Target="../tags/tag198.xml"/><Relationship Id="rId25" Type="http://schemas.openxmlformats.org/officeDocument/2006/relationships/tags" Target="../tags/tag206.xml"/><Relationship Id="rId2" Type="http://schemas.openxmlformats.org/officeDocument/2006/relationships/tags" Target="../tags/tag183.xml"/><Relationship Id="rId16" Type="http://schemas.openxmlformats.org/officeDocument/2006/relationships/tags" Target="../tags/tag197.xml"/><Relationship Id="rId20" Type="http://schemas.openxmlformats.org/officeDocument/2006/relationships/tags" Target="../tags/tag201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tags" Target="../tags/tag192.xml"/><Relationship Id="rId24" Type="http://schemas.openxmlformats.org/officeDocument/2006/relationships/tags" Target="../tags/tag205.xml"/><Relationship Id="rId5" Type="http://schemas.openxmlformats.org/officeDocument/2006/relationships/tags" Target="../tags/tag186.xml"/><Relationship Id="rId15" Type="http://schemas.openxmlformats.org/officeDocument/2006/relationships/tags" Target="../tags/tag196.xml"/><Relationship Id="rId23" Type="http://schemas.openxmlformats.org/officeDocument/2006/relationships/tags" Target="../tags/tag204.xml"/><Relationship Id="rId28" Type="http://schemas.openxmlformats.org/officeDocument/2006/relationships/tags" Target="../tags/tag209.xml"/><Relationship Id="rId10" Type="http://schemas.openxmlformats.org/officeDocument/2006/relationships/tags" Target="../tags/tag191.xml"/><Relationship Id="rId19" Type="http://schemas.openxmlformats.org/officeDocument/2006/relationships/tags" Target="../tags/tag200.xml"/><Relationship Id="rId4" Type="http://schemas.openxmlformats.org/officeDocument/2006/relationships/tags" Target="../tags/tag185.xml"/><Relationship Id="rId9" Type="http://schemas.openxmlformats.org/officeDocument/2006/relationships/tags" Target="../tags/tag190.xml"/><Relationship Id="rId14" Type="http://schemas.openxmlformats.org/officeDocument/2006/relationships/tags" Target="../tags/tag195.xml"/><Relationship Id="rId22" Type="http://schemas.openxmlformats.org/officeDocument/2006/relationships/tags" Target="../tags/tag203.xml"/><Relationship Id="rId27" Type="http://schemas.openxmlformats.org/officeDocument/2006/relationships/tags" Target="../tags/tag208.xml"/><Relationship Id="rId30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17.xml"/><Relationship Id="rId13" Type="http://schemas.openxmlformats.org/officeDocument/2006/relationships/tags" Target="../tags/tag222.xml"/><Relationship Id="rId18" Type="http://schemas.openxmlformats.org/officeDocument/2006/relationships/tags" Target="../tags/tag227.xml"/><Relationship Id="rId26" Type="http://schemas.openxmlformats.org/officeDocument/2006/relationships/tags" Target="../tags/tag235.xml"/><Relationship Id="rId3" Type="http://schemas.openxmlformats.org/officeDocument/2006/relationships/tags" Target="../tags/tag212.xml"/><Relationship Id="rId21" Type="http://schemas.openxmlformats.org/officeDocument/2006/relationships/tags" Target="../tags/tag230.xml"/><Relationship Id="rId7" Type="http://schemas.openxmlformats.org/officeDocument/2006/relationships/tags" Target="../tags/tag216.xml"/><Relationship Id="rId12" Type="http://schemas.openxmlformats.org/officeDocument/2006/relationships/tags" Target="../tags/tag221.xml"/><Relationship Id="rId17" Type="http://schemas.openxmlformats.org/officeDocument/2006/relationships/tags" Target="../tags/tag226.xml"/><Relationship Id="rId25" Type="http://schemas.openxmlformats.org/officeDocument/2006/relationships/tags" Target="../tags/tag234.xml"/><Relationship Id="rId2" Type="http://schemas.openxmlformats.org/officeDocument/2006/relationships/tags" Target="../tags/tag211.xml"/><Relationship Id="rId16" Type="http://schemas.openxmlformats.org/officeDocument/2006/relationships/tags" Target="../tags/tag225.xml"/><Relationship Id="rId20" Type="http://schemas.openxmlformats.org/officeDocument/2006/relationships/tags" Target="../tags/tag229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tags" Target="../tags/tag220.xml"/><Relationship Id="rId24" Type="http://schemas.openxmlformats.org/officeDocument/2006/relationships/tags" Target="../tags/tag233.xml"/><Relationship Id="rId5" Type="http://schemas.openxmlformats.org/officeDocument/2006/relationships/tags" Target="../tags/tag214.xml"/><Relationship Id="rId15" Type="http://schemas.openxmlformats.org/officeDocument/2006/relationships/tags" Target="../tags/tag224.xml"/><Relationship Id="rId23" Type="http://schemas.openxmlformats.org/officeDocument/2006/relationships/tags" Target="../tags/tag232.xml"/><Relationship Id="rId28" Type="http://schemas.openxmlformats.org/officeDocument/2006/relationships/tags" Target="../tags/tag237.xml"/><Relationship Id="rId10" Type="http://schemas.openxmlformats.org/officeDocument/2006/relationships/tags" Target="../tags/tag219.xml"/><Relationship Id="rId19" Type="http://schemas.openxmlformats.org/officeDocument/2006/relationships/tags" Target="../tags/tag228.xml"/><Relationship Id="rId4" Type="http://schemas.openxmlformats.org/officeDocument/2006/relationships/tags" Target="../tags/tag213.xml"/><Relationship Id="rId9" Type="http://schemas.openxmlformats.org/officeDocument/2006/relationships/tags" Target="../tags/tag218.xml"/><Relationship Id="rId14" Type="http://schemas.openxmlformats.org/officeDocument/2006/relationships/tags" Target="../tags/tag223.xml"/><Relationship Id="rId22" Type="http://schemas.openxmlformats.org/officeDocument/2006/relationships/tags" Target="../tags/tag231.xml"/><Relationship Id="rId27" Type="http://schemas.openxmlformats.org/officeDocument/2006/relationships/tags" Target="../tags/tag236.xml"/><Relationship Id="rId30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13" Type="http://schemas.openxmlformats.org/officeDocument/2006/relationships/tags" Target="../tags/tag250.xml"/><Relationship Id="rId18" Type="http://schemas.openxmlformats.org/officeDocument/2006/relationships/tags" Target="../tags/tag255.xml"/><Relationship Id="rId26" Type="http://schemas.openxmlformats.org/officeDocument/2006/relationships/tags" Target="../tags/tag263.xml"/><Relationship Id="rId3" Type="http://schemas.openxmlformats.org/officeDocument/2006/relationships/tags" Target="../tags/tag240.xml"/><Relationship Id="rId21" Type="http://schemas.openxmlformats.org/officeDocument/2006/relationships/tags" Target="../tags/tag258.xml"/><Relationship Id="rId7" Type="http://schemas.openxmlformats.org/officeDocument/2006/relationships/tags" Target="../tags/tag244.xml"/><Relationship Id="rId12" Type="http://schemas.openxmlformats.org/officeDocument/2006/relationships/tags" Target="../tags/tag249.xml"/><Relationship Id="rId17" Type="http://schemas.openxmlformats.org/officeDocument/2006/relationships/tags" Target="../tags/tag254.xml"/><Relationship Id="rId25" Type="http://schemas.openxmlformats.org/officeDocument/2006/relationships/tags" Target="../tags/tag262.xml"/><Relationship Id="rId2" Type="http://schemas.openxmlformats.org/officeDocument/2006/relationships/tags" Target="../tags/tag239.xml"/><Relationship Id="rId16" Type="http://schemas.openxmlformats.org/officeDocument/2006/relationships/tags" Target="../tags/tag253.xml"/><Relationship Id="rId20" Type="http://schemas.openxmlformats.org/officeDocument/2006/relationships/tags" Target="../tags/tag257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tags" Target="../tags/tag248.xml"/><Relationship Id="rId24" Type="http://schemas.openxmlformats.org/officeDocument/2006/relationships/tags" Target="../tags/tag261.xml"/><Relationship Id="rId5" Type="http://schemas.openxmlformats.org/officeDocument/2006/relationships/tags" Target="../tags/tag242.xml"/><Relationship Id="rId15" Type="http://schemas.openxmlformats.org/officeDocument/2006/relationships/tags" Target="../tags/tag252.xml"/><Relationship Id="rId23" Type="http://schemas.openxmlformats.org/officeDocument/2006/relationships/tags" Target="../tags/tag260.xml"/><Relationship Id="rId28" Type="http://schemas.openxmlformats.org/officeDocument/2006/relationships/tags" Target="../tags/tag265.xml"/><Relationship Id="rId10" Type="http://schemas.openxmlformats.org/officeDocument/2006/relationships/tags" Target="../tags/tag247.xml"/><Relationship Id="rId19" Type="http://schemas.openxmlformats.org/officeDocument/2006/relationships/tags" Target="../tags/tag256.xml"/><Relationship Id="rId4" Type="http://schemas.openxmlformats.org/officeDocument/2006/relationships/tags" Target="../tags/tag241.xml"/><Relationship Id="rId9" Type="http://schemas.openxmlformats.org/officeDocument/2006/relationships/tags" Target="../tags/tag246.xml"/><Relationship Id="rId14" Type="http://schemas.openxmlformats.org/officeDocument/2006/relationships/tags" Target="../tags/tag251.xml"/><Relationship Id="rId22" Type="http://schemas.openxmlformats.org/officeDocument/2006/relationships/tags" Target="../tags/tag259.xml"/><Relationship Id="rId27" Type="http://schemas.openxmlformats.org/officeDocument/2006/relationships/tags" Target="../tags/tag264.xml"/><Relationship Id="rId30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273.xml"/><Relationship Id="rId13" Type="http://schemas.openxmlformats.org/officeDocument/2006/relationships/tags" Target="../tags/tag278.xml"/><Relationship Id="rId18" Type="http://schemas.openxmlformats.org/officeDocument/2006/relationships/tags" Target="../tags/tag283.xml"/><Relationship Id="rId26" Type="http://schemas.openxmlformats.org/officeDocument/2006/relationships/tags" Target="../tags/tag291.xml"/><Relationship Id="rId3" Type="http://schemas.openxmlformats.org/officeDocument/2006/relationships/tags" Target="../tags/tag268.xml"/><Relationship Id="rId21" Type="http://schemas.openxmlformats.org/officeDocument/2006/relationships/tags" Target="../tags/tag286.xml"/><Relationship Id="rId7" Type="http://schemas.openxmlformats.org/officeDocument/2006/relationships/tags" Target="../tags/tag272.xml"/><Relationship Id="rId12" Type="http://schemas.openxmlformats.org/officeDocument/2006/relationships/tags" Target="../tags/tag277.xml"/><Relationship Id="rId17" Type="http://schemas.openxmlformats.org/officeDocument/2006/relationships/tags" Target="../tags/tag282.xml"/><Relationship Id="rId25" Type="http://schemas.openxmlformats.org/officeDocument/2006/relationships/tags" Target="../tags/tag290.xml"/><Relationship Id="rId2" Type="http://schemas.openxmlformats.org/officeDocument/2006/relationships/tags" Target="../tags/tag267.xml"/><Relationship Id="rId16" Type="http://schemas.openxmlformats.org/officeDocument/2006/relationships/tags" Target="../tags/tag281.xml"/><Relationship Id="rId20" Type="http://schemas.openxmlformats.org/officeDocument/2006/relationships/tags" Target="../tags/tag285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266.xml"/><Relationship Id="rId6" Type="http://schemas.openxmlformats.org/officeDocument/2006/relationships/tags" Target="../tags/tag271.xml"/><Relationship Id="rId11" Type="http://schemas.openxmlformats.org/officeDocument/2006/relationships/tags" Target="../tags/tag276.xml"/><Relationship Id="rId24" Type="http://schemas.openxmlformats.org/officeDocument/2006/relationships/tags" Target="../tags/tag289.xml"/><Relationship Id="rId5" Type="http://schemas.openxmlformats.org/officeDocument/2006/relationships/tags" Target="../tags/tag270.xml"/><Relationship Id="rId15" Type="http://schemas.openxmlformats.org/officeDocument/2006/relationships/tags" Target="../tags/tag280.xml"/><Relationship Id="rId23" Type="http://schemas.openxmlformats.org/officeDocument/2006/relationships/tags" Target="../tags/tag288.xml"/><Relationship Id="rId28" Type="http://schemas.openxmlformats.org/officeDocument/2006/relationships/tags" Target="../tags/tag293.xml"/><Relationship Id="rId10" Type="http://schemas.openxmlformats.org/officeDocument/2006/relationships/tags" Target="../tags/tag275.xml"/><Relationship Id="rId19" Type="http://schemas.openxmlformats.org/officeDocument/2006/relationships/tags" Target="../tags/tag284.xml"/><Relationship Id="rId4" Type="http://schemas.openxmlformats.org/officeDocument/2006/relationships/tags" Target="../tags/tag269.xml"/><Relationship Id="rId9" Type="http://schemas.openxmlformats.org/officeDocument/2006/relationships/tags" Target="../tags/tag274.xml"/><Relationship Id="rId14" Type="http://schemas.openxmlformats.org/officeDocument/2006/relationships/tags" Target="../tags/tag279.xml"/><Relationship Id="rId22" Type="http://schemas.openxmlformats.org/officeDocument/2006/relationships/tags" Target="../tags/tag287.xml"/><Relationship Id="rId27" Type="http://schemas.openxmlformats.org/officeDocument/2006/relationships/tags" Target="../tags/tag292.xml"/><Relationship Id="rId30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301.xml"/><Relationship Id="rId13" Type="http://schemas.openxmlformats.org/officeDocument/2006/relationships/tags" Target="../tags/tag306.xml"/><Relationship Id="rId18" Type="http://schemas.openxmlformats.org/officeDocument/2006/relationships/tags" Target="../tags/tag311.xml"/><Relationship Id="rId26" Type="http://schemas.openxmlformats.org/officeDocument/2006/relationships/tags" Target="../tags/tag319.xml"/><Relationship Id="rId3" Type="http://schemas.openxmlformats.org/officeDocument/2006/relationships/tags" Target="../tags/tag296.xml"/><Relationship Id="rId21" Type="http://schemas.openxmlformats.org/officeDocument/2006/relationships/tags" Target="../tags/tag314.xml"/><Relationship Id="rId7" Type="http://schemas.openxmlformats.org/officeDocument/2006/relationships/tags" Target="../tags/tag300.xml"/><Relationship Id="rId12" Type="http://schemas.openxmlformats.org/officeDocument/2006/relationships/tags" Target="../tags/tag305.xml"/><Relationship Id="rId17" Type="http://schemas.openxmlformats.org/officeDocument/2006/relationships/tags" Target="../tags/tag310.xml"/><Relationship Id="rId25" Type="http://schemas.openxmlformats.org/officeDocument/2006/relationships/tags" Target="../tags/tag318.xml"/><Relationship Id="rId2" Type="http://schemas.openxmlformats.org/officeDocument/2006/relationships/tags" Target="../tags/tag295.xml"/><Relationship Id="rId16" Type="http://schemas.openxmlformats.org/officeDocument/2006/relationships/tags" Target="../tags/tag309.xml"/><Relationship Id="rId20" Type="http://schemas.openxmlformats.org/officeDocument/2006/relationships/tags" Target="../tags/tag313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294.xml"/><Relationship Id="rId6" Type="http://schemas.openxmlformats.org/officeDocument/2006/relationships/tags" Target="../tags/tag299.xml"/><Relationship Id="rId11" Type="http://schemas.openxmlformats.org/officeDocument/2006/relationships/tags" Target="../tags/tag304.xml"/><Relationship Id="rId24" Type="http://schemas.openxmlformats.org/officeDocument/2006/relationships/tags" Target="../tags/tag317.xml"/><Relationship Id="rId5" Type="http://schemas.openxmlformats.org/officeDocument/2006/relationships/tags" Target="../tags/tag298.xml"/><Relationship Id="rId15" Type="http://schemas.openxmlformats.org/officeDocument/2006/relationships/tags" Target="../tags/tag308.xml"/><Relationship Id="rId23" Type="http://schemas.openxmlformats.org/officeDocument/2006/relationships/tags" Target="../tags/tag316.xml"/><Relationship Id="rId28" Type="http://schemas.openxmlformats.org/officeDocument/2006/relationships/tags" Target="../tags/tag321.xml"/><Relationship Id="rId10" Type="http://schemas.openxmlformats.org/officeDocument/2006/relationships/tags" Target="../tags/tag303.xml"/><Relationship Id="rId19" Type="http://schemas.openxmlformats.org/officeDocument/2006/relationships/tags" Target="../tags/tag312.xml"/><Relationship Id="rId4" Type="http://schemas.openxmlformats.org/officeDocument/2006/relationships/tags" Target="../tags/tag297.xml"/><Relationship Id="rId9" Type="http://schemas.openxmlformats.org/officeDocument/2006/relationships/tags" Target="../tags/tag302.xml"/><Relationship Id="rId14" Type="http://schemas.openxmlformats.org/officeDocument/2006/relationships/tags" Target="../tags/tag307.xml"/><Relationship Id="rId22" Type="http://schemas.openxmlformats.org/officeDocument/2006/relationships/tags" Target="../tags/tag315.xml"/><Relationship Id="rId27" Type="http://schemas.openxmlformats.org/officeDocument/2006/relationships/tags" Target="../tags/tag320.xml"/><Relationship Id="rId30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329.xml"/><Relationship Id="rId13" Type="http://schemas.openxmlformats.org/officeDocument/2006/relationships/tags" Target="../tags/tag334.xml"/><Relationship Id="rId18" Type="http://schemas.openxmlformats.org/officeDocument/2006/relationships/tags" Target="../tags/tag339.xml"/><Relationship Id="rId26" Type="http://schemas.openxmlformats.org/officeDocument/2006/relationships/tags" Target="../tags/tag347.xml"/><Relationship Id="rId39" Type="http://schemas.openxmlformats.org/officeDocument/2006/relationships/notesSlide" Target="../notesSlides/notesSlide30.xml"/><Relationship Id="rId3" Type="http://schemas.openxmlformats.org/officeDocument/2006/relationships/tags" Target="../tags/tag324.xml"/><Relationship Id="rId21" Type="http://schemas.openxmlformats.org/officeDocument/2006/relationships/tags" Target="../tags/tag342.xml"/><Relationship Id="rId34" Type="http://schemas.openxmlformats.org/officeDocument/2006/relationships/tags" Target="../tags/tag355.xml"/><Relationship Id="rId7" Type="http://schemas.openxmlformats.org/officeDocument/2006/relationships/tags" Target="../tags/tag328.xml"/><Relationship Id="rId12" Type="http://schemas.openxmlformats.org/officeDocument/2006/relationships/tags" Target="../tags/tag333.xml"/><Relationship Id="rId17" Type="http://schemas.openxmlformats.org/officeDocument/2006/relationships/tags" Target="../tags/tag338.xml"/><Relationship Id="rId25" Type="http://schemas.openxmlformats.org/officeDocument/2006/relationships/tags" Target="../tags/tag346.xml"/><Relationship Id="rId33" Type="http://schemas.openxmlformats.org/officeDocument/2006/relationships/tags" Target="../tags/tag354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323.xml"/><Relationship Id="rId16" Type="http://schemas.openxmlformats.org/officeDocument/2006/relationships/tags" Target="../tags/tag337.xml"/><Relationship Id="rId20" Type="http://schemas.openxmlformats.org/officeDocument/2006/relationships/tags" Target="../tags/tag341.xml"/><Relationship Id="rId29" Type="http://schemas.openxmlformats.org/officeDocument/2006/relationships/tags" Target="../tags/tag350.xml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11" Type="http://schemas.openxmlformats.org/officeDocument/2006/relationships/tags" Target="../tags/tag332.xml"/><Relationship Id="rId24" Type="http://schemas.openxmlformats.org/officeDocument/2006/relationships/tags" Target="../tags/tag345.xml"/><Relationship Id="rId32" Type="http://schemas.openxmlformats.org/officeDocument/2006/relationships/tags" Target="../tags/tag353.xml"/><Relationship Id="rId37" Type="http://schemas.openxmlformats.org/officeDocument/2006/relationships/tags" Target="../tags/tag358.xml"/><Relationship Id="rId5" Type="http://schemas.openxmlformats.org/officeDocument/2006/relationships/tags" Target="../tags/tag326.xml"/><Relationship Id="rId15" Type="http://schemas.openxmlformats.org/officeDocument/2006/relationships/tags" Target="../tags/tag336.xml"/><Relationship Id="rId23" Type="http://schemas.openxmlformats.org/officeDocument/2006/relationships/tags" Target="../tags/tag344.xml"/><Relationship Id="rId28" Type="http://schemas.openxmlformats.org/officeDocument/2006/relationships/tags" Target="../tags/tag349.xml"/><Relationship Id="rId36" Type="http://schemas.openxmlformats.org/officeDocument/2006/relationships/tags" Target="../tags/tag357.xml"/><Relationship Id="rId10" Type="http://schemas.openxmlformats.org/officeDocument/2006/relationships/tags" Target="../tags/tag331.xml"/><Relationship Id="rId19" Type="http://schemas.openxmlformats.org/officeDocument/2006/relationships/tags" Target="../tags/tag340.xml"/><Relationship Id="rId31" Type="http://schemas.openxmlformats.org/officeDocument/2006/relationships/tags" Target="../tags/tag352.xml"/><Relationship Id="rId4" Type="http://schemas.openxmlformats.org/officeDocument/2006/relationships/tags" Target="../tags/tag325.xml"/><Relationship Id="rId9" Type="http://schemas.openxmlformats.org/officeDocument/2006/relationships/tags" Target="../tags/tag330.xml"/><Relationship Id="rId14" Type="http://schemas.openxmlformats.org/officeDocument/2006/relationships/tags" Target="../tags/tag335.xml"/><Relationship Id="rId22" Type="http://schemas.openxmlformats.org/officeDocument/2006/relationships/tags" Target="../tags/tag343.xml"/><Relationship Id="rId27" Type="http://schemas.openxmlformats.org/officeDocument/2006/relationships/tags" Target="../tags/tag348.xml"/><Relationship Id="rId30" Type="http://schemas.openxmlformats.org/officeDocument/2006/relationships/tags" Target="../tags/tag351.xml"/><Relationship Id="rId35" Type="http://schemas.openxmlformats.org/officeDocument/2006/relationships/tags" Target="../tags/tag356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371.xml"/><Relationship Id="rId18" Type="http://schemas.openxmlformats.org/officeDocument/2006/relationships/tags" Target="../tags/tag376.xml"/><Relationship Id="rId26" Type="http://schemas.openxmlformats.org/officeDocument/2006/relationships/tags" Target="../tags/tag384.xml"/><Relationship Id="rId39" Type="http://schemas.openxmlformats.org/officeDocument/2006/relationships/tags" Target="../tags/tag397.xml"/><Relationship Id="rId21" Type="http://schemas.openxmlformats.org/officeDocument/2006/relationships/tags" Target="../tags/tag379.xml"/><Relationship Id="rId34" Type="http://schemas.openxmlformats.org/officeDocument/2006/relationships/tags" Target="../tags/tag392.xml"/><Relationship Id="rId42" Type="http://schemas.openxmlformats.org/officeDocument/2006/relationships/tags" Target="../tags/tag400.xml"/><Relationship Id="rId47" Type="http://schemas.openxmlformats.org/officeDocument/2006/relationships/tags" Target="../tags/tag405.xml"/><Relationship Id="rId50" Type="http://schemas.openxmlformats.org/officeDocument/2006/relationships/tags" Target="../tags/tag408.xml"/><Relationship Id="rId55" Type="http://schemas.openxmlformats.org/officeDocument/2006/relationships/tags" Target="../tags/tag413.xml"/><Relationship Id="rId63" Type="http://schemas.openxmlformats.org/officeDocument/2006/relationships/notesSlide" Target="../notesSlides/notesSlide31.xml"/><Relationship Id="rId7" Type="http://schemas.openxmlformats.org/officeDocument/2006/relationships/tags" Target="../tags/tag365.xml"/><Relationship Id="rId2" Type="http://schemas.openxmlformats.org/officeDocument/2006/relationships/tags" Target="../tags/tag360.xml"/><Relationship Id="rId16" Type="http://schemas.openxmlformats.org/officeDocument/2006/relationships/tags" Target="../tags/tag374.xml"/><Relationship Id="rId20" Type="http://schemas.openxmlformats.org/officeDocument/2006/relationships/tags" Target="../tags/tag378.xml"/><Relationship Id="rId29" Type="http://schemas.openxmlformats.org/officeDocument/2006/relationships/tags" Target="../tags/tag387.xml"/><Relationship Id="rId41" Type="http://schemas.openxmlformats.org/officeDocument/2006/relationships/tags" Target="../tags/tag399.xml"/><Relationship Id="rId54" Type="http://schemas.openxmlformats.org/officeDocument/2006/relationships/tags" Target="../tags/tag412.xml"/><Relationship Id="rId62" Type="http://schemas.openxmlformats.org/officeDocument/2006/relationships/slideLayout" Target="../slideLayouts/slideLayout2.xml"/><Relationship Id="rId1" Type="http://schemas.openxmlformats.org/officeDocument/2006/relationships/tags" Target="../tags/tag359.xml"/><Relationship Id="rId6" Type="http://schemas.openxmlformats.org/officeDocument/2006/relationships/tags" Target="../tags/tag364.xml"/><Relationship Id="rId11" Type="http://schemas.openxmlformats.org/officeDocument/2006/relationships/tags" Target="../tags/tag369.xml"/><Relationship Id="rId24" Type="http://schemas.openxmlformats.org/officeDocument/2006/relationships/tags" Target="../tags/tag382.xml"/><Relationship Id="rId32" Type="http://schemas.openxmlformats.org/officeDocument/2006/relationships/tags" Target="../tags/tag390.xml"/><Relationship Id="rId37" Type="http://schemas.openxmlformats.org/officeDocument/2006/relationships/tags" Target="../tags/tag395.xml"/><Relationship Id="rId40" Type="http://schemas.openxmlformats.org/officeDocument/2006/relationships/tags" Target="../tags/tag398.xml"/><Relationship Id="rId45" Type="http://schemas.openxmlformats.org/officeDocument/2006/relationships/tags" Target="../tags/tag403.xml"/><Relationship Id="rId53" Type="http://schemas.openxmlformats.org/officeDocument/2006/relationships/tags" Target="../tags/tag411.xml"/><Relationship Id="rId58" Type="http://schemas.openxmlformats.org/officeDocument/2006/relationships/tags" Target="../tags/tag416.xml"/><Relationship Id="rId5" Type="http://schemas.openxmlformats.org/officeDocument/2006/relationships/tags" Target="../tags/tag363.xml"/><Relationship Id="rId15" Type="http://schemas.openxmlformats.org/officeDocument/2006/relationships/tags" Target="../tags/tag373.xml"/><Relationship Id="rId23" Type="http://schemas.openxmlformats.org/officeDocument/2006/relationships/tags" Target="../tags/tag381.xml"/><Relationship Id="rId28" Type="http://schemas.openxmlformats.org/officeDocument/2006/relationships/tags" Target="../tags/tag386.xml"/><Relationship Id="rId36" Type="http://schemas.openxmlformats.org/officeDocument/2006/relationships/tags" Target="../tags/tag394.xml"/><Relationship Id="rId49" Type="http://schemas.openxmlformats.org/officeDocument/2006/relationships/tags" Target="../tags/tag407.xml"/><Relationship Id="rId57" Type="http://schemas.openxmlformats.org/officeDocument/2006/relationships/tags" Target="../tags/tag415.xml"/><Relationship Id="rId61" Type="http://schemas.openxmlformats.org/officeDocument/2006/relationships/tags" Target="../tags/tag419.xml"/><Relationship Id="rId10" Type="http://schemas.openxmlformats.org/officeDocument/2006/relationships/tags" Target="../tags/tag368.xml"/><Relationship Id="rId19" Type="http://schemas.openxmlformats.org/officeDocument/2006/relationships/tags" Target="../tags/tag377.xml"/><Relationship Id="rId31" Type="http://schemas.openxmlformats.org/officeDocument/2006/relationships/tags" Target="../tags/tag389.xml"/><Relationship Id="rId44" Type="http://schemas.openxmlformats.org/officeDocument/2006/relationships/tags" Target="../tags/tag402.xml"/><Relationship Id="rId52" Type="http://schemas.openxmlformats.org/officeDocument/2006/relationships/tags" Target="../tags/tag410.xml"/><Relationship Id="rId60" Type="http://schemas.openxmlformats.org/officeDocument/2006/relationships/tags" Target="../tags/tag418.xml"/><Relationship Id="rId4" Type="http://schemas.openxmlformats.org/officeDocument/2006/relationships/tags" Target="../tags/tag362.xml"/><Relationship Id="rId9" Type="http://schemas.openxmlformats.org/officeDocument/2006/relationships/tags" Target="../tags/tag367.xml"/><Relationship Id="rId14" Type="http://schemas.openxmlformats.org/officeDocument/2006/relationships/tags" Target="../tags/tag372.xml"/><Relationship Id="rId22" Type="http://schemas.openxmlformats.org/officeDocument/2006/relationships/tags" Target="../tags/tag380.xml"/><Relationship Id="rId27" Type="http://schemas.openxmlformats.org/officeDocument/2006/relationships/tags" Target="../tags/tag385.xml"/><Relationship Id="rId30" Type="http://schemas.openxmlformats.org/officeDocument/2006/relationships/tags" Target="../tags/tag388.xml"/><Relationship Id="rId35" Type="http://schemas.openxmlformats.org/officeDocument/2006/relationships/tags" Target="../tags/tag393.xml"/><Relationship Id="rId43" Type="http://schemas.openxmlformats.org/officeDocument/2006/relationships/tags" Target="../tags/tag401.xml"/><Relationship Id="rId48" Type="http://schemas.openxmlformats.org/officeDocument/2006/relationships/tags" Target="../tags/tag406.xml"/><Relationship Id="rId56" Type="http://schemas.openxmlformats.org/officeDocument/2006/relationships/tags" Target="../tags/tag414.xml"/><Relationship Id="rId8" Type="http://schemas.openxmlformats.org/officeDocument/2006/relationships/tags" Target="../tags/tag366.xml"/><Relationship Id="rId51" Type="http://schemas.openxmlformats.org/officeDocument/2006/relationships/tags" Target="../tags/tag409.xml"/><Relationship Id="rId3" Type="http://schemas.openxmlformats.org/officeDocument/2006/relationships/tags" Target="../tags/tag361.xml"/><Relationship Id="rId12" Type="http://schemas.openxmlformats.org/officeDocument/2006/relationships/tags" Target="../tags/tag370.xml"/><Relationship Id="rId17" Type="http://schemas.openxmlformats.org/officeDocument/2006/relationships/tags" Target="../tags/tag375.xml"/><Relationship Id="rId25" Type="http://schemas.openxmlformats.org/officeDocument/2006/relationships/tags" Target="../tags/tag383.xml"/><Relationship Id="rId33" Type="http://schemas.openxmlformats.org/officeDocument/2006/relationships/tags" Target="../tags/tag391.xml"/><Relationship Id="rId38" Type="http://schemas.openxmlformats.org/officeDocument/2006/relationships/tags" Target="../tags/tag396.xml"/><Relationship Id="rId46" Type="http://schemas.openxmlformats.org/officeDocument/2006/relationships/tags" Target="../tags/tag404.xml"/><Relationship Id="rId59" Type="http://schemas.openxmlformats.org/officeDocument/2006/relationships/tags" Target="../tags/tag41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427.xml"/><Relationship Id="rId13" Type="http://schemas.openxmlformats.org/officeDocument/2006/relationships/tags" Target="../tags/tag432.xml"/><Relationship Id="rId18" Type="http://schemas.openxmlformats.org/officeDocument/2006/relationships/tags" Target="../tags/tag437.xml"/><Relationship Id="rId3" Type="http://schemas.openxmlformats.org/officeDocument/2006/relationships/tags" Target="../tags/tag422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426.xml"/><Relationship Id="rId12" Type="http://schemas.openxmlformats.org/officeDocument/2006/relationships/tags" Target="../tags/tag431.xml"/><Relationship Id="rId17" Type="http://schemas.openxmlformats.org/officeDocument/2006/relationships/tags" Target="../tags/tag436.xml"/><Relationship Id="rId2" Type="http://schemas.openxmlformats.org/officeDocument/2006/relationships/tags" Target="../tags/tag421.xml"/><Relationship Id="rId16" Type="http://schemas.openxmlformats.org/officeDocument/2006/relationships/tags" Target="../tags/tag435.xml"/><Relationship Id="rId20" Type="http://schemas.openxmlformats.org/officeDocument/2006/relationships/tags" Target="../tags/tag439.xml"/><Relationship Id="rId1" Type="http://schemas.openxmlformats.org/officeDocument/2006/relationships/tags" Target="../tags/tag420.xml"/><Relationship Id="rId6" Type="http://schemas.openxmlformats.org/officeDocument/2006/relationships/tags" Target="../tags/tag425.xml"/><Relationship Id="rId11" Type="http://schemas.openxmlformats.org/officeDocument/2006/relationships/tags" Target="../tags/tag430.xml"/><Relationship Id="rId5" Type="http://schemas.openxmlformats.org/officeDocument/2006/relationships/tags" Target="../tags/tag424.xml"/><Relationship Id="rId15" Type="http://schemas.openxmlformats.org/officeDocument/2006/relationships/tags" Target="../tags/tag434.xml"/><Relationship Id="rId10" Type="http://schemas.openxmlformats.org/officeDocument/2006/relationships/tags" Target="../tags/tag429.xml"/><Relationship Id="rId19" Type="http://schemas.openxmlformats.org/officeDocument/2006/relationships/tags" Target="../tags/tag438.xml"/><Relationship Id="rId4" Type="http://schemas.openxmlformats.org/officeDocument/2006/relationships/tags" Target="../tags/tag423.xml"/><Relationship Id="rId9" Type="http://schemas.openxmlformats.org/officeDocument/2006/relationships/tags" Target="../tags/tag428.xml"/><Relationship Id="rId14" Type="http://schemas.openxmlformats.org/officeDocument/2006/relationships/tags" Target="../tags/tag4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447.xml"/><Relationship Id="rId13" Type="http://schemas.openxmlformats.org/officeDocument/2006/relationships/tags" Target="../tags/tag452.xml"/><Relationship Id="rId18" Type="http://schemas.openxmlformats.org/officeDocument/2006/relationships/tags" Target="../tags/tag457.xml"/><Relationship Id="rId3" Type="http://schemas.openxmlformats.org/officeDocument/2006/relationships/tags" Target="../tags/tag442.xml"/><Relationship Id="rId21" Type="http://schemas.openxmlformats.org/officeDocument/2006/relationships/tags" Target="../tags/tag460.xml"/><Relationship Id="rId7" Type="http://schemas.openxmlformats.org/officeDocument/2006/relationships/tags" Target="../tags/tag446.xml"/><Relationship Id="rId12" Type="http://schemas.openxmlformats.org/officeDocument/2006/relationships/tags" Target="../tags/tag451.xml"/><Relationship Id="rId17" Type="http://schemas.openxmlformats.org/officeDocument/2006/relationships/tags" Target="../tags/tag456.xml"/><Relationship Id="rId25" Type="http://schemas.openxmlformats.org/officeDocument/2006/relationships/notesSlide" Target="../notesSlides/notesSlide32.xml"/><Relationship Id="rId2" Type="http://schemas.openxmlformats.org/officeDocument/2006/relationships/tags" Target="../tags/tag441.xml"/><Relationship Id="rId16" Type="http://schemas.openxmlformats.org/officeDocument/2006/relationships/tags" Target="../tags/tag455.xml"/><Relationship Id="rId20" Type="http://schemas.openxmlformats.org/officeDocument/2006/relationships/tags" Target="../tags/tag459.xml"/><Relationship Id="rId1" Type="http://schemas.openxmlformats.org/officeDocument/2006/relationships/tags" Target="../tags/tag440.xml"/><Relationship Id="rId6" Type="http://schemas.openxmlformats.org/officeDocument/2006/relationships/tags" Target="../tags/tag445.xml"/><Relationship Id="rId11" Type="http://schemas.openxmlformats.org/officeDocument/2006/relationships/tags" Target="../tags/tag450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444.xml"/><Relationship Id="rId15" Type="http://schemas.openxmlformats.org/officeDocument/2006/relationships/tags" Target="../tags/tag454.xml"/><Relationship Id="rId23" Type="http://schemas.openxmlformats.org/officeDocument/2006/relationships/tags" Target="../tags/tag462.xml"/><Relationship Id="rId10" Type="http://schemas.openxmlformats.org/officeDocument/2006/relationships/tags" Target="../tags/tag449.xml"/><Relationship Id="rId19" Type="http://schemas.openxmlformats.org/officeDocument/2006/relationships/tags" Target="../tags/tag458.xml"/><Relationship Id="rId4" Type="http://schemas.openxmlformats.org/officeDocument/2006/relationships/tags" Target="../tags/tag443.xml"/><Relationship Id="rId9" Type="http://schemas.openxmlformats.org/officeDocument/2006/relationships/tags" Target="../tags/tag448.xml"/><Relationship Id="rId14" Type="http://schemas.openxmlformats.org/officeDocument/2006/relationships/tags" Target="../tags/tag453.xml"/><Relationship Id="rId22" Type="http://schemas.openxmlformats.org/officeDocument/2006/relationships/tags" Target="../tags/tag46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6" Type="http://schemas.openxmlformats.org/officeDocument/2006/relationships/tags" Target="../tags/tag488.xml"/><Relationship Id="rId117" Type="http://schemas.openxmlformats.org/officeDocument/2006/relationships/tags" Target="../tags/tag579.xml"/><Relationship Id="rId21" Type="http://schemas.openxmlformats.org/officeDocument/2006/relationships/tags" Target="../tags/tag483.xml"/><Relationship Id="rId42" Type="http://schemas.openxmlformats.org/officeDocument/2006/relationships/tags" Target="../tags/tag504.xml"/><Relationship Id="rId47" Type="http://schemas.openxmlformats.org/officeDocument/2006/relationships/tags" Target="../tags/tag509.xml"/><Relationship Id="rId63" Type="http://schemas.openxmlformats.org/officeDocument/2006/relationships/tags" Target="../tags/tag525.xml"/><Relationship Id="rId68" Type="http://schemas.openxmlformats.org/officeDocument/2006/relationships/tags" Target="../tags/tag530.xml"/><Relationship Id="rId84" Type="http://schemas.openxmlformats.org/officeDocument/2006/relationships/tags" Target="../tags/tag546.xml"/><Relationship Id="rId89" Type="http://schemas.openxmlformats.org/officeDocument/2006/relationships/tags" Target="../tags/tag551.xml"/><Relationship Id="rId112" Type="http://schemas.openxmlformats.org/officeDocument/2006/relationships/tags" Target="../tags/tag574.xml"/><Relationship Id="rId16" Type="http://schemas.openxmlformats.org/officeDocument/2006/relationships/tags" Target="../tags/tag478.xml"/><Relationship Id="rId107" Type="http://schemas.openxmlformats.org/officeDocument/2006/relationships/tags" Target="../tags/tag569.xml"/><Relationship Id="rId11" Type="http://schemas.openxmlformats.org/officeDocument/2006/relationships/tags" Target="../tags/tag473.xml"/><Relationship Id="rId32" Type="http://schemas.openxmlformats.org/officeDocument/2006/relationships/tags" Target="../tags/tag494.xml"/><Relationship Id="rId37" Type="http://schemas.openxmlformats.org/officeDocument/2006/relationships/tags" Target="../tags/tag499.xml"/><Relationship Id="rId53" Type="http://schemas.openxmlformats.org/officeDocument/2006/relationships/tags" Target="../tags/tag515.xml"/><Relationship Id="rId58" Type="http://schemas.openxmlformats.org/officeDocument/2006/relationships/tags" Target="../tags/tag520.xml"/><Relationship Id="rId74" Type="http://schemas.openxmlformats.org/officeDocument/2006/relationships/tags" Target="../tags/tag536.xml"/><Relationship Id="rId79" Type="http://schemas.openxmlformats.org/officeDocument/2006/relationships/tags" Target="../tags/tag541.xml"/><Relationship Id="rId102" Type="http://schemas.openxmlformats.org/officeDocument/2006/relationships/tags" Target="../tags/tag564.xml"/><Relationship Id="rId123" Type="http://schemas.openxmlformats.org/officeDocument/2006/relationships/tags" Target="../tags/tag585.xml"/><Relationship Id="rId128" Type="http://schemas.openxmlformats.org/officeDocument/2006/relationships/tags" Target="../tags/tag590.xml"/><Relationship Id="rId5" Type="http://schemas.openxmlformats.org/officeDocument/2006/relationships/tags" Target="../tags/tag467.xml"/><Relationship Id="rId90" Type="http://schemas.openxmlformats.org/officeDocument/2006/relationships/tags" Target="../tags/tag552.xml"/><Relationship Id="rId95" Type="http://schemas.openxmlformats.org/officeDocument/2006/relationships/tags" Target="../tags/tag557.xml"/><Relationship Id="rId19" Type="http://schemas.openxmlformats.org/officeDocument/2006/relationships/tags" Target="../tags/tag481.xml"/><Relationship Id="rId14" Type="http://schemas.openxmlformats.org/officeDocument/2006/relationships/tags" Target="../tags/tag476.xml"/><Relationship Id="rId22" Type="http://schemas.openxmlformats.org/officeDocument/2006/relationships/tags" Target="../tags/tag484.xml"/><Relationship Id="rId27" Type="http://schemas.openxmlformats.org/officeDocument/2006/relationships/tags" Target="../tags/tag489.xml"/><Relationship Id="rId30" Type="http://schemas.openxmlformats.org/officeDocument/2006/relationships/tags" Target="../tags/tag492.xml"/><Relationship Id="rId35" Type="http://schemas.openxmlformats.org/officeDocument/2006/relationships/tags" Target="../tags/tag497.xml"/><Relationship Id="rId43" Type="http://schemas.openxmlformats.org/officeDocument/2006/relationships/tags" Target="../tags/tag505.xml"/><Relationship Id="rId48" Type="http://schemas.openxmlformats.org/officeDocument/2006/relationships/tags" Target="../tags/tag510.xml"/><Relationship Id="rId56" Type="http://schemas.openxmlformats.org/officeDocument/2006/relationships/tags" Target="../tags/tag518.xml"/><Relationship Id="rId64" Type="http://schemas.openxmlformats.org/officeDocument/2006/relationships/tags" Target="../tags/tag526.xml"/><Relationship Id="rId69" Type="http://schemas.openxmlformats.org/officeDocument/2006/relationships/tags" Target="../tags/tag531.xml"/><Relationship Id="rId77" Type="http://schemas.openxmlformats.org/officeDocument/2006/relationships/tags" Target="../tags/tag539.xml"/><Relationship Id="rId100" Type="http://schemas.openxmlformats.org/officeDocument/2006/relationships/tags" Target="../tags/tag562.xml"/><Relationship Id="rId105" Type="http://schemas.openxmlformats.org/officeDocument/2006/relationships/tags" Target="../tags/tag567.xml"/><Relationship Id="rId113" Type="http://schemas.openxmlformats.org/officeDocument/2006/relationships/tags" Target="../tags/tag575.xml"/><Relationship Id="rId118" Type="http://schemas.openxmlformats.org/officeDocument/2006/relationships/tags" Target="../tags/tag580.xml"/><Relationship Id="rId126" Type="http://schemas.openxmlformats.org/officeDocument/2006/relationships/tags" Target="../tags/tag588.xml"/><Relationship Id="rId8" Type="http://schemas.openxmlformats.org/officeDocument/2006/relationships/tags" Target="../tags/tag470.xml"/><Relationship Id="rId51" Type="http://schemas.openxmlformats.org/officeDocument/2006/relationships/tags" Target="../tags/tag513.xml"/><Relationship Id="rId72" Type="http://schemas.openxmlformats.org/officeDocument/2006/relationships/tags" Target="../tags/tag534.xml"/><Relationship Id="rId80" Type="http://schemas.openxmlformats.org/officeDocument/2006/relationships/tags" Target="../tags/tag542.xml"/><Relationship Id="rId85" Type="http://schemas.openxmlformats.org/officeDocument/2006/relationships/tags" Target="../tags/tag547.xml"/><Relationship Id="rId93" Type="http://schemas.openxmlformats.org/officeDocument/2006/relationships/tags" Target="../tags/tag555.xml"/><Relationship Id="rId98" Type="http://schemas.openxmlformats.org/officeDocument/2006/relationships/tags" Target="../tags/tag560.xml"/><Relationship Id="rId121" Type="http://schemas.openxmlformats.org/officeDocument/2006/relationships/tags" Target="../tags/tag583.xml"/><Relationship Id="rId3" Type="http://schemas.openxmlformats.org/officeDocument/2006/relationships/tags" Target="../tags/tag465.xml"/><Relationship Id="rId12" Type="http://schemas.openxmlformats.org/officeDocument/2006/relationships/tags" Target="../tags/tag474.xml"/><Relationship Id="rId17" Type="http://schemas.openxmlformats.org/officeDocument/2006/relationships/tags" Target="../tags/tag479.xml"/><Relationship Id="rId25" Type="http://schemas.openxmlformats.org/officeDocument/2006/relationships/tags" Target="../tags/tag487.xml"/><Relationship Id="rId33" Type="http://schemas.openxmlformats.org/officeDocument/2006/relationships/tags" Target="../tags/tag495.xml"/><Relationship Id="rId38" Type="http://schemas.openxmlformats.org/officeDocument/2006/relationships/tags" Target="../tags/tag500.xml"/><Relationship Id="rId46" Type="http://schemas.openxmlformats.org/officeDocument/2006/relationships/tags" Target="../tags/tag508.xml"/><Relationship Id="rId59" Type="http://schemas.openxmlformats.org/officeDocument/2006/relationships/tags" Target="../tags/tag521.xml"/><Relationship Id="rId67" Type="http://schemas.openxmlformats.org/officeDocument/2006/relationships/tags" Target="../tags/tag529.xml"/><Relationship Id="rId103" Type="http://schemas.openxmlformats.org/officeDocument/2006/relationships/tags" Target="../tags/tag565.xml"/><Relationship Id="rId108" Type="http://schemas.openxmlformats.org/officeDocument/2006/relationships/tags" Target="../tags/tag570.xml"/><Relationship Id="rId116" Type="http://schemas.openxmlformats.org/officeDocument/2006/relationships/tags" Target="../tags/tag578.xml"/><Relationship Id="rId124" Type="http://schemas.openxmlformats.org/officeDocument/2006/relationships/tags" Target="../tags/tag586.xml"/><Relationship Id="rId129" Type="http://schemas.openxmlformats.org/officeDocument/2006/relationships/tags" Target="../tags/tag591.xml"/><Relationship Id="rId20" Type="http://schemas.openxmlformats.org/officeDocument/2006/relationships/tags" Target="../tags/tag482.xml"/><Relationship Id="rId41" Type="http://schemas.openxmlformats.org/officeDocument/2006/relationships/tags" Target="../tags/tag503.xml"/><Relationship Id="rId54" Type="http://schemas.openxmlformats.org/officeDocument/2006/relationships/tags" Target="../tags/tag516.xml"/><Relationship Id="rId62" Type="http://schemas.openxmlformats.org/officeDocument/2006/relationships/tags" Target="../tags/tag524.xml"/><Relationship Id="rId70" Type="http://schemas.openxmlformats.org/officeDocument/2006/relationships/tags" Target="../tags/tag532.xml"/><Relationship Id="rId75" Type="http://schemas.openxmlformats.org/officeDocument/2006/relationships/tags" Target="../tags/tag537.xml"/><Relationship Id="rId83" Type="http://schemas.openxmlformats.org/officeDocument/2006/relationships/tags" Target="../tags/tag545.xml"/><Relationship Id="rId88" Type="http://schemas.openxmlformats.org/officeDocument/2006/relationships/tags" Target="../tags/tag550.xml"/><Relationship Id="rId91" Type="http://schemas.openxmlformats.org/officeDocument/2006/relationships/tags" Target="../tags/tag553.xml"/><Relationship Id="rId96" Type="http://schemas.openxmlformats.org/officeDocument/2006/relationships/tags" Target="../tags/tag558.xml"/><Relationship Id="rId111" Type="http://schemas.openxmlformats.org/officeDocument/2006/relationships/tags" Target="../tags/tag573.xml"/><Relationship Id="rId1" Type="http://schemas.openxmlformats.org/officeDocument/2006/relationships/tags" Target="../tags/tag463.xml"/><Relationship Id="rId6" Type="http://schemas.openxmlformats.org/officeDocument/2006/relationships/tags" Target="../tags/tag468.xml"/><Relationship Id="rId15" Type="http://schemas.openxmlformats.org/officeDocument/2006/relationships/tags" Target="../tags/tag477.xml"/><Relationship Id="rId23" Type="http://schemas.openxmlformats.org/officeDocument/2006/relationships/tags" Target="../tags/tag485.xml"/><Relationship Id="rId28" Type="http://schemas.openxmlformats.org/officeDocument/2006/relationships/tags" Target="../tags/tag490.xml"/><Relationship Id="rId36" Type="http://schemas.openxmlformats.org/officeDocument/2006/relationships/tags" Target="../tags/tag498.xml"/><Relationship Id="rId49" Type="http://schemas.openxmlformats.org/officeDocument/2006/relationships/tags" Target="../tags/tag511.xml"/><Relationship Id="rId57" Type="http://schemas.openxmlformats.org/officeDocument/2006/relationships/tags" Target="../tags/tag519.xml"/><Relationship Id="rId106" Type="http://schemas.openxmlformats.org/officeDocument/2006/relationships/tags" Target="../tags/tag568.xml"/><Relationship Id="rId114" Type="http://schemas.openxmlformats.org/officeDocument/2006/relationships/tags" Target="../tags/tag576.xml"/><Relationship Id="rId119" Type="http://schemas.openxmlformats.org/officeDocument/2006/relationships/tags" Target="../tags/tag581.xml"/><Relationship Id="rId127" Type="http://schemas.openxmlformats.org/officeDocument/2006/relationships/tags" Target="../tags/tag589.xml"/><Relationship Id="rId10" Type="http://schemas.openxmlformats.org/officeDocument/2006/relationships/tags" Target="../tags/tag472.xml"/><Relationship Id="rId31" Type="http://schemas.openxmlformats.org/officeDocument/2006/relationships/tags" Target="../tags/tag493.xml"/><Relationship Id="rId44" Type="http://schemas.openxmlformats.org/officeDocument/2006/relationships/tags" Target="../tags/tag506.xml"/><Relationship Id="rId52" Type="http://schemas.openxmlformats.org/officeDocument/2006/relationships/tags" Target="../tags/tag514.xml"/><Relationship Id="rId60" Type="http://schemas.openxmlformats.org/officeDocument/2006/relationships/tags" Target="../tags/tag522.xml"/><Relationship Id="rId65" Type="http://schemas.openxmlformats.org/officeDocument/2006/relationships/tags" Target="../tags/tag527.xml"/><Relationship Id="rId73" Type="http://schemas.openxmlformats.org/officeDocument/2006/relationships/tags" Target="../tags/tag535.xml"/><Relationship Id="rId78" Type="http://schemas.openxmlformats.org/officeDocument/2006/relationships/tags" Target="../tags/tag540.xml"/><Relationship Id="rId81" Type="http://schemas.openxmlformats.org/officeDocument/2006/relationships/tags" Target="../tags/tag543.xml"/><Relationship Id="rId86" Type="http://schemas.openxmlformats.org/officeDocument/2006/relationships/tags" Target="../tags/tag548.xml"/><Relationship Id="rId94" Type="http://schemas.openxmlformats.org/officeDocument/2006/relationships/tags" Target="../tags/tag556.xml"/><Relationship Id="rId99" Type="http://schemas.openxmlformats.org/officeDocument/2006/relationships/tags" Target="../tags/tag561.xml"/><Relationship Id="rId101" Type="http://schemas.openxmlformats.org/officeDocument/2006/relationships/tags" Target="../tags/tag563.xml"/><Relationship Id="rId122" Type="http://schemas.openxmlformats.org/officeDocument/2006/relationships/tags" Target="../tags/tag584.xml"/><Relationship Id="rId130" Type="http://schemas.openxmlformats.org/officeDocument/2006/relationships/slideLayout" Target="../slideLayouts/slideLayout2.xml"/><Relationship Id="rId4" Type="http://schemas.openxmlformats.org/officeDocument/2006/relationships/tags" Target="../tags/tag466.xml"/><Relationship Id="rId9" Type="http://schemas.openxmlformats.org/officeDocument/2006/relationships/tags" Target="../tags/tag471.xml"/><Relationship Id="rId13" Type="http://schemas.openxmlformats.org/officeDocument/2006/relationships/tags" Target="../tags/tag475.xml"/><Relationship Id="rId18" Type="http://schemas.openxmlformats.org/officeDocument/2006/relationships/tags" Target="../tags/tag480.xml"/><Relationship Id="rId39" Type="http://schemas.openxmlformats.org/officeDocument/2006/relationships/tags" Target="../tags/tag501.xml"/><Relationship Id="rId109" Type="http://schemas.openxmlformats.org/officeDocument/2006/relationships/tags" Target="../tags/tag571.xml"/><Relationship Id="rId34" Type="http://schemas.openxmlformats.org/officeDocument/2006/relationships/tags" Target="../tags/tag496.xml"/><Relationship Id="rId50" Type="http://schemas.openxmlformats.org/officeDocument/2006/relationships/tags" Target="../tags/tag512.xml"/><Relationship Id="rId55" Type="http://schemas.openxmlformats.org/officeDocument/2006/relationships/tags" Target="../tags/tag517.xml"/><Relationship Id="rId76" Type="http://schemas.openxmlformats.org/officeDocument/2006/relationships/tags" Target="../tags/tag538.xml"/><Relationship Id="rId97" Type="http://schemas.openxmlformats.org/officeDocument/2006/relationships/tags" Target="../tags/tag559.xml"/><Relationship Id="rId104" Type="http://schemas.openxmlformats.org/officeDocument/2006/relationships/tags" Target="../tags/tag566.xml"/><Relationship Id="rId120" Type="http://schemas.openxmlformats.org/officeDocument/2006/relationships/tags" Target="../tags/tag582.xml"/><Relationship Id="rId125" Type="http://schemas.openxmlformats.org/officeDocument/2006/relationships/tags" Target="../tags/tag587.xml"/><Relationship Id="rId7" Type="http://schemas.openxmlformats.org/officeDocument/2006/relationships/tags" Target="../tags/tag469.xml"/><Relationship Id="rId71" Type="http://schemas.openxmlformats.org/officeDocument/2006/relationships/tags" Target="../tags/tag533.xml"/><Relationship Id="rId92" Type="http://schemas.openxmlformats.org/officeDocument/2006/relationships/tags" Target="../tags/tag554.xml"/><Relationship Id="rId2" Type="http://schemas.openxmlformats.org/officeDocument/2006/relationships/tags" Target="../tags/tag464.xml"/><Relationship Id="rId29" Type="http://schemas.openxmlformats.org/officeDocument/2006/relationships/tags" Target="../tags/tag491.xml"/><Relationship Id="rId24" Type="http://schemas.openxmlformats.org/officeDocument/2006/relationships/tags" Target="../tags/tag486.xml"/><Relationship Id="rId40" Type="http://schemas.openxmlformats.org/officeDocument/2006/relationships/tags" Target="../tags/tag502.xml"/><Relationship Id="rId45" Type="http://schemas.openxmlformats.org/officeDocument/2006/relationships/tags" Target="../tags/tag507.xml"/><Relationship Id="rId66" Type="http://schemas.openxmlformats.org/officeDocument/2006/relationships/tags" Target="../tags/tag528.xml"/><Relationship Id="rId87" Type="http://schemas.openxmlformats.org/officeDocument/2006/relationships/tags" Target="../tags/tag549.xml"/><Relationship Id="rId110" Type="http://schemas.openxmlformats.org/officeDocument/2006/relationships/tags" Target="../tags/tag572.xml"/><Relationship Id="rId115" Type="http://schemas.openxmlformats.org/officeDocument/2006/relationships/tags" Target="../tags/tag577.xml"/><Relationship Id="rId131" Type="http://schemas.openxmlformats.org/officeDocument/2006/relationships/notesSlide" Target="../notesSlides/notesSlide34.xml"/><Relationship Id="rId61" Type="http://schemas.openxmlformats.org/officeDocument/2006/relationships/tags" Target="../tags/tag523.xml"/><Relationship Id="rId82" Type="http://schemas.openxmlformats.org/officeDocument/2006/relationships/tags" Target="../tags/tag54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tags" Target="../tags/tag604.xml"/><Relationship Id="rId18" Type="http://schemas.openxmlformats.org/officeDocument/2006/relationships/tags" Target="../tags/tag609.xml"/><Relationship Id="rId26" Type="http://schemas.openxmlformats.org/officeDocument/2006/relationships/tags" Target="../tags/tag617.xml"/><Relationship Id="rId39" Type="http://schemas.openxmlformats.org/officeDocument/2006/relationships/tags" Target="../tags/tag630.xml"/><Relationship Id="rId21" Type="http://schemas.openxmlformats.org/officeDocument/2006/relationships/tags" Target="../tags/tag612.xml"/><Relationship Id="rId34" Type="http://schemas.openxmlformats.org/officeDocument/2006/relationships/tags" Target="../tags/tag625.xml"/><Relationship Id="rId42" Type="http://schemas.openxmlformats.org/officeDocument/2006/relationships/tags" Target="../tags/tag633.xml"/><Relationship Id="rId47" Type="http://schemas.openxmlformats.org/officeDocument/2006/relationships/tags" Target="../tags/tag638.xml"/><Relationship Id="rId50" Type="http://schemas.openxmlformats.org/officeDocument/2006/relationships/tags" Target="../tags/tag641.xml"/><Relationship Id="rId55" Type="http://schemas.openxmlformats.org/officeDocument/2006/relationships/tags" Target="../tags/tag646.xml"/><Relationship Id="rId63" Type="http://schemas.openxmlformats.org/officeDocument/2006/relationships/tags" Target="../tags/tag654.xml"/><Relationship Id="rId7" Type="http://schemas.openxmlformats.org/officeDocument/2006/relationships/tags" Target="../tags/tag598.xml"/><Relationship Id="rId2" Type="http://schemas.openxmlformats.org/officeDocument/2006/relationships/tags" Target="../tags/tag593.xml"/><Relationship Id="rId16" Type="http://schemas.openxmlformats.org/officeDocument/2006/relationships/tags" Target="../tags/tag607.xml"/><Relationship Id="rId20" Type="http://schemas.openxmlformats.org/officeDocument/2006/relationships/tags" Target="../tags/tag611.xml"/><Relationship Id="rId29" Type="http://schemas.openxmlformats.org/officeDocument/2006/relationships/tags" Target="../tags/tag620.xml"/><Relationship Id="rId41" Type="http://schemas.openxmlformats.org/officeDocument/2006/relationships/tags" Target="../tags/tag632.xml"/><Relationship Id="rId54" Type="http://schemas.openxmlformats.org/officeDocument/2006/relationships/tags" Target="../tags/tag645.xml"/><Relationship Id="rId62" Type="http://schemas.openxmlformats.org/officeDocument/2006/relationships/tags" Target="../tags/tag653.xml"/><Relationship Id="rId1" Type="http://schemas.openxmlformats.org/officeDocument/2006/relationships/tags" Target="../tags/tag592.xml"/><Relationship Id="rId6" Type="http://schemas.openxmlformats.org/officeDocument/2006/relationships/tags" Target="../tags/tag597.xml"/><Relationship Id="rId11" Type="http://schemas.openxmlformats.org/officeDocument/2006/relationships/tags" Target="../tags/tag602.xml"/><Relationship Id="rId24" Type="http://schemas.openxmlformats.org/officeDocument/2006/relationships/tags" Target="../tags/tag615.xml"/><Relationship Id="rId32" Type="http://schemas.openxmlformats.org/officeDocument/2006/relationships/tags" Target="../tags/tag623.xml"/><Relationship Id="rId37" Type="http://schemas.openxmlformats.org/officeDocument/2006/relationships/tags" Target="../tags/tag628.xml"/><Relationship Id="rId40" Type="http://schemas.openxmlformats.org/officeDocument/2006/relationships/tags" Target="../tags/tag631.xml"/><Relationship Id="rId45" Type="http://schemas.openxmlformats.org/officeDocument/2006/relationships/tags" Target="../tags/tag636.xml"/><Relationship Id="rId53" Type="http://schemas.openxmlformats.org/officeDocument/2006/relationships/tags" Target="../tags/tag644.xml"/><Relationship Id="rId58" Type="http://schemas.openxmlformats.org/officeDocument/2006/relationships/tags" Target="../tags/tag649.xml"/><Relationship Id="rId66" Type="http://schemas.openxmlformats.org/officeDocument/2006/relationships/notesSlide" Target="../notesSlides/notesSlide40.xml"/><Relationship Id="rId5" Type="http://schemas.openxmlformats.org/officeDocument/2006/relationships/tags" Target="../tags/tag596.xml"/><Relationship Id="rId15" Type="http://schemas.openxmlformats.org/officeDocument/2006/relationships/tags" Target="../tags/tag606.xml"/><Relationship Id="rId23" Type="http://schemas.openxmlformats.org/officeDocument/2006/relationships/tags" Target="../tags/tag614.xml"/><Relationship Id="rId28" Type="http://schemas.openxmlformats.org/officeDocument/2006/relationships/tags" Target="../tags/tag619.xml"/><Relationship Id="rId36" Type="http://schemas.openxmlformats.org/officeDocument/2006/relationships/tags" Target="../tags/tag627.xml"/><Relationship Id="rId49" Type="http://schemas.openxmlformats.org/officeDocument/2006/relationships/tags" Target="../tags/tag640.xml"/><Relationship Id="rId57" Type="http://schemas.openxmlformats.org/officeDocument/2006/relationships/tags" Target="../tags/tag648.xml"/><Relationship Id="rId61" Type="http://schemas.openxmlformats.org/officeDocument/2006/relationships/tags" Target="../tags/tag652.xml"/><Relationship Id="rId10" Type="http://schemas.openxmlformats.org/officeDocument/2006/relationships/tags" Target="../tags/tag601.xml"/><Relationship Id="rId19" Type="http://schemas.openxmlformats.org/officeDocument/2006/relationships/tags" Target="../tags/tag610.xml"/><Relationship Id="rId31" Type="http://schemas.openxmlformats.org/officeDocument/2006/relationships/tags" Target="../tags/tag622.xml"/><Relationship Id="rId44" Type="http://schemas.openxmlformats.org/officeDocument/2006/relationships/tags" Target="../tags/tag635.xml"/><Relationship Id="rId52" Type="http://schemas.openxmlformats.org/officeDocument/2006/relationships/tags" Target="../tags/tag643.xml"/><Relationship Id="rId60" Type="http://schemas.openxmlformats.org/officeDocument/2006/relationships/tags" Target="../tags/tag651.xml"/><Relationship Id="rId65" Type="http://schemas.openxmlformats.org/officeDocument/2006/relationships/slideLayout" Target="../slideLayouts/slideLayout2.xml"/><Relationship Id="rId4" Type="http://schemas.openxmlformats.org/officeDocument/2006/relationships/tags" Target="../tags/tag595.xml"/><Relationship Id="rId9" Type="http://schemas.openxmlformats.org/officeDocument/2006/relationships/tags" Target="../tags/tag600.xml"/><Relationship Id="rId14" Type="http://schemas.openxmlformats.org/officeDocument/2006/relationships/tags" Target="../tags/tag605.xml"/><Relationship Id="rId22" Type="http://schemas.openxmlformats.org/officeDocument/2006/relationships/tags" Target="../tags/tag613.xml"/><Relationship Id="rId27" Type="http://schemas.openxmlformats.org/officeDocument/2006/relationships/tags" Target="../tags/tag618.xml"/><Relationship Id="rId30" Type="http://schemas.openxmlformats.org/officeDocument/2006/relationships/tags" Target="../tags/tag621.xml"/><Relationship Id="rId35" Type="http://schemas.openxmlformats.org/officeDocument/2006/relationships/tags" Target="../tags/tag626.xml"/><Relationship Id="rId43" Type="http://schemas.openxmlformats.org/officeDocument/2006/relationships/tags" Target="../tags/tag634.xml"/><Relationship Id="rId48" Type="http://schemas.openxmlformats.org/officeDocument/2006/relationships/tags" Target="../tags/tag639.xml"/><Relationship Id="rId56" Type="http://schemas.openxmlformats.org/officeDocument/2006/relationships/tags" Target="../tags/tag647.xml"/><Relationship Id="rId64" Type="http://schemas.openxmlformats.org/officeDocument/2006/relationships/tags" Target="../tags/tag655.xml"/><Relationship Id="rId8" Type="http://schemas.openxmlformats.org/officeDocument/2006/relationships/tags" Target="../tags/tag599.xml"/><Relationship Id="rId51" Type="http://schemas.openxmlformats.org/officeDocument/2006/relationships/tags" Target="../tags/tag642.xml"/><Relationship Id="rId3" Type="http://schemas.openxmlformats.org/officeDocument/2006/relationships/tags" Target="../tags/tag594.xml"/><Relationship Id="rId12" Type="http://schemas.openxmlformats.org/officeDocument/2006/relationships/tags" Target="../tags/tag603.xml"/><Relationship Id="rId17" Type="http://schemas.openxmlformats.org/officeDocument/2006/relationships/tags" Target="../tags/tag608.xml"/><Relationship Id="rId25" Type="http://schemas.openxmlformats.org/officeDocument/2006/relationships/tags" Target="../tags/tag616.xml"/><Relationship Id="rId33" Type="http://schemas.openxmlformats.org/officeDocument/2006/relationships/tags" Target="../tags/tag624.xml"/><Relationship Id="rId38" Type="http://schemas.openxmlformats.org/officeDocument/2006/relationships/tags" Target="../tags/tag629.xml"/><Relationship Id="rId46" Type="http://schemas.openxmlformats.org/officeDocument/2006/relationships/tags" Target="../tags/tag637.xml"/><Relationship Id="rId59" Type="http://schemas.openxmlformats.org/officeDocument/2006/relationships/tags" Target="../tags/tag650.xml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tags" Target="../tags/tag668.xml"/><Relationship Id="rId18" Type="http://schemas.openxmlformats.org/officeDocument/2006/relationships/tags" Target="../tags/tag673.xml"/><Relationship Id="rId26" Type="http://schemas.openxmlformats.org/officeDocument/2006/relationships/tags" Target="../tags/tag681.xml"/><Relationship Id="rId39" Type="http://schemas.openxmlformats.org/officeDocument/2006/relationships/tags" Target="../tags/tag694.xml"/><Relationship Id="rId3" Type="http://schemas.openxmlformats.org/officeDocument/2006/relationships/tags" Target="../tags/tag658.xml"/><Relationship Id="rId21" Type="http://schemas.openxmlformats.org/officeDocument/2006/relationships/tags" Target="../tags/tag676.xml"/><Relationship Id="rId34" Type="http://schemas.openxmlformats.org/officeDocument/2006/relationships/tags" Target="../tags/tag689.xml"/><Relationship Id="rId42" Type="http://schemas.openxmlformats.org/officeDocument/2006/relationships/tags" Target="../tags/tag697.xml"/><Relationship Id="rId47" Type="http://schemas.openxmlformats.org/officeDocument/2006/relationships/tags" Target="../tags/tag702.xml"/><Relationship Id="rId50" Type="http://schemas.openxmlformats.org/officeDocument/2006/relationships/slideLayout" Target="../slideLayouts/slideLayout2.xml"/><Relationship Id="rId7" Type="http://schemas.openxmlformats.org/officeDocument/2006/relationships/tags" Target="../tags/tag662.xml"/><Relationship Id="rId12" Type="http://schemas.openxmlformats.org/officeDocument/2006/relationships/tags" Target="../tags/tag667.xml"/><Relationship Id="rId17" Type="http://schemas.openxmlformats.org/officeDocument/2006/relationships/tags" Target="../tags/tag672.xml"/><Relationship Id="rId25" Type="http://schemas.openxmlformats.org/officeDocument/2006/relationships/tags" Target="../tags/tag680.xml"/><Relationship Id="rId33" Type="http://schemas.openxmlformats.org/officeDocument/2006/relationships/tags" Target="../tags/tag688.xml"/><Relationship Id="rId38" Type="http://schemas.openxmlformats.org/officeDocument/2006/relationships/tags" Target="../tags/tag693.xml"/><Relationship Id="rId46" Type="http://schemas.openxmlformats.org/officeDocument/2006/relationships/tags" Target="../tags/tag701.xml"/><Relationship Id="rId2" Type="http://schemas.openxmlformats.org/officeDocument/2006/relationships/tags" Target="../tags/tag657.xml"/><Relationship Id="rId16" Type="http://schemas.openxmlformats.org/officeDocument/2006/relationships/tags" Target="../tags/tag671.xml"/><Relationship Id="rId20" Type="http://schemas.openxmlformats.org/officeDocument/2006/relationships/tags" Target="../tags/tag675.xml"/><Relationship Id="rId29" Type="http://schemas.openxmlformats.org/officeDocument/2006/relationships/tags" Target="../tags/tag684.xml"/><Relationship Id="rId41" Type="http://schemas.openxmlformats.org/officeDocument/2006/relationships/tags" Target="../tags/tag696.xml"/><Relationship Id="rId1" Type="http://schemas.openxmlformats.org/officeDocument/2006/relationships/tags" Target="../tags/tag656.xml"/><Relationship Id="rId6" Type="http://schemas.openxmlformats.org/officeDocument/2006/relationships/tags" Target="../tags/tag661.xml"/><Relationship Id="rId11" Type="http://schemas.openxmlformats.org/officeDocument/2006/relationships/tags" Target="../tags/tag666.xml"/><Relationship Id="rId24" Type="http://schemas.openxmlformats.org/officeDocument/2006/relationships/tags" Target="../tags/tag679.xml"/><Relationship Id="rId32" Type="http://schemas.openxmlformats.org/officeDocument/2006/relationships/tags" Target="../tags/tag687.xml"/><Relationship Id="rId37" Type="http://schemas.openxmlformats.org/officeDocument/2006/relationships/tags" Target="../tags/tag692.xml"/><Relationship Id="rId40" Type="http://schemas.openxmlformats.org/officeDocument/2006/relationships/tags" Target="../tags/tag695.xml"/><Relationship Id="rId45" Type="http://schemas.openxmlformats.org/officeDocument/2006/relationships/tags" Target="../tags/tag700.xml"/><Relationship Id="rId5" Type="http://schemas.openxmlformats.org/officeDocument/2006/relationships/tags" Target="../tags/tag660.xml"/><Relationship Id="rId15" Type="http://schemas.openxmlformats.org/officeDocument/2006/relationships/tags" Target="../tags/tag670.xml"/><Relationship Id="rId23" Type="http://schemas.openxmlformats.org/officeDocument/2006/relationships/tags" Target="../tags/tag678.xml"/><Relationship Id="rId28" Type="http://schemas.openxmlformats.org/officeDocument/2006/relationships/tags" Target="../tags/tag683.xml"/><Relationship Id="rId36" Type="http://schemas.openxmlformats.org/officeDocument/2006/relationships/tags" Target="../tags/tag691.xml"/><Relationship Id="rId49" Type="http://schemas.openxmlformats.org/officeDocument/2006/relationships/tags" Target="../tags/tag704.xml"/><Relationship Id="rId10" Type="http://schemas.openxmlformats.org/officeDocument/2006/relationships/tags" Target="../tags/tag665.xml"/><Relationship Id="rId19" Type="http://schemas.openxmlformats.org/officeDocument/2006/relationships/tags" Target="../tags/tag674.xml"/><Relationship Id="rId31" Type="http://schemas.openxmlformats.org/officeDocument/2006/relationships/tags" Target="../tags/tag686.xml"/><Relationship Id="rId44" Type="http://schemas.openxmlformats.org/officeDocument/2006/relationships/tags" Target="../tags/tag699.xml"/><Relationship Id="rId4" Type="http://schemas.openxmlformats.org/officeDocument/2006/relationships/tags" Target="../tags/tag659.xml"/><Relationship Id="rId9" Type="http://schemas.openxmlformats.org/officeDocument/2006/relationships/tags" Target="../tags/tag664.xml"/><Relationship Id="rId14" Type="http://schemas.openxmlformats.org/officeDocument/2006/relationships/tags" Target="../tags/tag669.xml"/><Relationship Id="rId22" Type="http://schemas.openxmlformats.org/officeDocument/2006/relationships/tags" Target="../tags/tag677.xml"/><Relationship Id="rId27" Type="http://schemas.openxmlformats.org/officeDocument/2006/relationships/tags" Target="../tags/tag682.xml"/><Relationship Id="rId30" Type="http://schemas.openxmlformats.org/officeDocument/2006/relationships/tags" Target="../tags/tag685.xml"/><Relationship Id="rId35" Type="http://schemas.openxmlformats.org/officeDocument/2006/relationships/tags" Target="../tags/tag690.xml"/><Relationship Id="rId43" Type="http://schemas.openxmlformats.org/officeDocument/2006/relationships/tags" Target="../tags/tag698.xml"/><Relationship Id="rId48" Type="http://schemas.openxmlformats.org/officeDocument/2006/relationships/tags" Target="../tags/tag703.xml"/><Relationship Id="rId8" Type="http://schemas.openxmlformats.org/officeDocument/2006/relationships/tags" Target="../tags/tag66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712.xml"/><Relationship Id="rId13" Type="http://schemas.openxmlformats.org/officeDocument/2006/relationships/tags" Target="../tags/tag717.xml"/><Relationship Id="rId18" Type="http://schemas.openxmlformats.org/officeDocument/2006/relationships/tags" Target="../tags/tag722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707.xml"/><Relationship Id="rId21" Type="http://schemas.openxmlformats.org/officeDocument/2006/relationships/tags" Target="../tags/tag725.xml"/><Relationship Id="rId7" Type="http://schemas.openxmlformats.org/officeDocument/2006/relationships/tags" Target="../tags/tag711.xml"/><Relationship Id="rId12" Type="http://schemas.openxmlformats.org/officeDocument/2006/relationships/tags" Target="../tags/tag716.xml"/><Relationship Id="rId17" Type="http://schemas.openxmlformats.org/officeDocument/2006/relationships/tags" Target="../tags/tag721.xml"/><Relationship Id="rId25" Type="http://schemas.openxmlformats.org/officeDocument/2006/relationships/tags" Target="../tags/tag729.xml"/><Relationship Id="rId2" Type="http://schemas.openxmlformats.org/officeDocument/2006/relationships/tags" Target="../tags/tag706.xml"/><Relationship Id="rId16" Type="http://schemas.openxmlformats.org/officeDocument/2006/relationships/tags" Target="../tags/tag720.xml"/><Relationship Id="rId20" Type="http://schemas.openxmlformats.org/officeDocument/2006/relationships/tags" Target="../tags/tag724.xml"/><Relationship Id="rId1" Type="http://schemas.openxmlformats.org/officeDocument/2006/relationships/tags" Target="../tags/tag705.xml"/><Relationship Id="rId6" Type="http://schemas.openxmlformats.org/officeDocument/2006/relationships/tags" Target="../tags/tag710.xml"/><Relationship Id="rId11" Type="http://schemas.openxmlformats.org/officeDocument/2006/relationships/tags" Target="../tags/tag715.xml"/><Relationship Id="rId24" Type="http://schemas.openxmlformats.org/officeDocument/2006/relationships/tags" Target="../tags/tag728.xml"/><Relationship Id="rId5" Type="http://schemas.openxmlformats.org/officeDocument/2006/relationships/tags" Target="../tags/tag709.xml"/><Relationship Id="rId15" Type="http://schemas.openxmlformats.org/officeDocument/2006/relationships/tags" Target="../tags/tag719.xml"/><Relationship Id="rId23" Type="http://schemas.openxmlformats.org/officeDocument/2006/relationships/tags" Target="../tags/tag727.xml"/><Relationship Id="rId10" Type="http://schemas.openxmlformats.org/officeDocument/2006/relationships/tags" Target="../tags/tag714.xml"/><Relationship Id="rId19" Type="http://schemas.openxmlformats.org/officeDocument/2006/relationships/tags" Target="../tags/tag723.xml"/><Relationship Id="rId4" Type="http://schemas.openxmlformats.org/officeDocument/2006/relationships/tags" Target="../tags/tag708.xml"/><Relationship Id="rId9" Type="http://schemas.openxmlformats.org/officeDocument/2006/relationships/tags" Target="../tags/tag713.xml"/><Relationship Id="rId14" Type="http://schemas.openxmlformats.org/officeDocument/2006/relationships/tags" Target="../tags/tag718.xml"/><Relationship Id="rId22" Type="http://schemas.openxmlformats.org/officeDocument/2006/relationships/tags" Target="../tags/tag72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737.xml"/><Relationship Id="rId13" Type="http://schemas.openxmlformats.org/officeDocument/2006/relationships/tags" Target="../tags/tag742.xml"/><Relationship Id="rId18" Type="http://schemas.openxmlformats.org/officeDocument/2006/relationships/tags" Target="../tags/tag747.xml"/><Relationship Id="rId26" Type="http://schemas.openxmlformats.org/officeDocument/2006/relationships/tags" Target="../tags/tag755.xml"/><Relationship Id="rId39" Type="http://schemas.openxmlformats.org/officeDocument/2006/relationships/tags" Target="../tags/tag768.xml"/><Relationship Id="rId3" Type="http://schemas.openxmlformats.org/officeDocument/2006/relationships/tags" Target="../tags/tag732.xml"/><Relationship Id="rId21" Type="http://schemas.openxmlformats.org/officeDocument/2006/relationships/tags" Target="../tags/tag750.xml"/><Relationship Id="rId34" Type="http://schemas.openxmlformats.org/officeDocument/2006/relationships/tags" Target="../tags/tag763.xml"/><Relationship Id="rId42" Type="http://schemas.openxmlformats.org/officeDocument/2006/relationships/tags" Target="../tags/tag771.xml"/><Relationship Id="rId7" Type="http://schemas.openxmlformats.org/officeDocument/2006/relationships/tags" Target="../tags/tag736.xml"/><Relationship Id="rId12" Type="http://schemas.openxmlformats.org/officeDocument/2006/relationships/tags" Target="../tags/tag741.xml"/><Relationship Id="rId17" Type="http://schemas.openxmlformats.org/officeDocument/2006/relationships/tags" Target="../tags/tag746.xml"/><Relationship Id="rId25" Type="http://schemas.openxmlformats.org/officeDocument/2006/relationships/tags" Target="../tags/tag754.xml"/><Relationship Id="rId33" Type="http://schemas.openxmlformats.org/officeDocument/2006/relationships/tags" Target="../tags/tag762.xml"/><Relationship Id="rId38" Type="http://schemas.openxmlformats.org/officeDocument/2006/relationships/tags" Target="../tags/tag767.xml"/><Relationship Id="rId2" Type="http://schemas.openxmlformats.org/officeDocument/2006/relationships/tags" Target="../tags/tag731.xml"/><Relationship Id="rId16" Type="http://schemas.openxmlformats.org/officeDocument/2006/relationships/tags" Target="../tags/tag745.xml"/><Relationship Id="rId20" Type="http://schemas.openxmlformats.org/officeDocument/2006/relationships/tags" Target="../tags/tag749.xml"/><Relationship Id="rId29" Type="http://schemas.openxmlformats.org/officeDocument/2006/relationships/tags" Target="../tags/tag758.xml"/><Relationship Id="rId41" Type="http://schemas.openxmlformats.org/officeDocument/2006/relationships/tags" Target="../tags/tag770.xml"/><Relationship Id="rId1" Type="http://schemas.openxmlformats.org/officeDocument/2006/relationships/tags" Target="../tags/tag730.xml"/><Relationship Id="rId6" Type="http://schemas.openxmlformats.org/officeDocument/2006/relationships/tags" Target="../tags/tag735.xml"/><Relationship Id="rId11" Type="http://schemas.openxmlformats.org/officeDocument/2006/relationships/tags" Target="../tags/tag740.xml"/><Relationship Id="rId24" Type="http://schemas.openxmlformats.org/officeDocument/2006/relationships/tags" Target="../tags/tag753.xml"/><Relationship Id="rId32" Type="http://schemas.openxmlformats.org/officeDocument/2006/relationships/tags" Target="../tags/tag761.xml"/><Relationship Id="rId37" Type="http://schemas.openxmlformats.org/officeDocument/2006/relationships/tags" Target="../tags/tag766.xml"/><Relationship Id="rId40" Type="http://schemas.openxmlformats.org/officeDocument/2006/relationships/tags" Target="../tags/tag769.xml"/><Relationship Id="rId5" Type="http://schemas.openxmlformats.org/officeDocument/2006/relationships/tags" Target="../tags/tag734.xml"/><Relationship Id="rId15" Type="http://schemas.openxmlformats.org/officeDocument/2006/relationships/tags" Target="../tags/tag744.xml"/><Relationship Id="rId23" Type="http://schemas.openxmlformats.org/officeDocument/2006/relationships/tags" Target="../tags/tag752.xml"/><Relationship Id="rId28" Type="http://schemas.openxmlformats.org/officeDocument/2006/relationships/tags" Target="../tags/tag757.xml"/><Relationship Id="rId36" Type="http://schemas.openxmlformats.org/officeDocument/2006/relationships/tags" Target="../tags/tag765.xml"/><Relationship Id="rId10" Type="http://schemas.openxmlformats.org/officeDocument/2006/relationships/tags" Target="../tags/tag739.xml"/><Relationship Id="rId19" Type="http://schemas.openxmlformats.org/officeDocument/2006/relationships/tags" Target="../tags/tag748.xml"/><Relationship Id="rId31" Type="http://schemas.openxmlformats.org/officeDocument/2006/relationships/tags" Target="../tags/tag760.xml"/><Relationship Id="rId44" Type="http://schemas.openxmlformats.org/officeDocument/2006/relationships/notesSlide" Target="../notesSlides/notesSlide44.xml"/><Relationship Id="rId4" Type="http://schemas.openxmlformats.org/officeDocument/2006/relationships/tags" Target="../tags/tag733.xml"/><Relationship Id="rId9" Type="http://schemas.openxmlformats.org/officeDocument/2006/relationships/tags" Target="../tags/tag738.xml"/><Relationship Id="rId14" Type="http://schemas.openxmlformats.org/officeDocument/2006/relationships/tags" Target="../tags/tag743.xml"/><Relationship Id="rId22" Type="http://schemas.openxmlformats.org/officeDocument/2006/relationships/tags" Target="../tags/tag751.xml"/><Relationship Id="rId27" Type="http://schemas.openxmlformats.org/officeDocument/2006/relationships/tags" Target="../tags/tag756.xml"/><Relationship Id="rId30" Type="http://schemas.openxmlformats.org/officeDocument/2006/relationships/tags" Target="../tags/tag759.xml"/><Relationship Id="rId35" Type="http://schemas.openxmlformats.org/officeDocument/2006/relationships/tags" Target="../tags/tag764.xml"/><Relationship Id="rId43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tags" Target="../tags/tag784.xml"/><Relationship Id="rId18" Type="http://schemas.openxmlformats.org/officeDocument/2006/relationships/tags" Target="../tags/tag789.xml"/><Relationship Id="rId26" Type="http://schemas.openxmlformats.org/officeDocument/2006/relationships/tags" Target="../tags/tag797.xml"/><Relationship Id="rId39" Type="http://schemas.openxmlformats.org/officeDocument/2006/relationships/tags" Target="../tags/tag810.xml"/><Relationship Id="rId21" Type="http://schemas.openxmlformats.org/officeDocument/2006/relationships/tags" Target="../tags/tag792.xml"/><Relationship Id="rId34" Type="http://schemas.openxmlformats.org/officeDocument/2006/relationships/tags" Target="../tags/tag805.xml"/><Relationship Id="rId42" Type="http://schemas.openxmlformats.org/officeDocument/2006/relationships/tags" Target="../tags/tag813.xml"/><Relationship Id="rId47" Type="http://schemas.openxmlformats.org/officeDocument/2006/relationships/tags" Target="../tags/tag818.xml"/><Relationship Id="rId50" Type="http://schemas.openxmlformats.org/officeDocument/2006/relationships/tags" Target="../tags/tag821.xml"/><Relationship Id="rId55" Type="http://schemas.openxmlformats.org/officeDocument/2006/relationships/tags" Target="../tags/tag826.xml"/><Relationship Id="rId7" Type="http://schemas.openxmlformats.org/officeDocument/2006/relationships/tags" Target="../tags/tag778.xml"/><Relationship Id="rId12" Type="http://schemas.openxmlformats.org/officeDocument/2006/relationships/tags" Target="../tags/tag783.xml"/><Relationship Id="rId17" Type="http://schemas.openxmlformats.org/officeDocument/2006/relationships/tags" Target="../tags/tag788.xml"/><Relationship Id="rId25" Type="http://schemas.openxmlformats.org/officeDocument/2006/relationships/tags" Target="../tags/tag796.xml"/><Relationship Id="rId33" Type="http://schemas.openxmlformats.org/officeDocument/2006/relationships/tags" Target="../tags/tag804.xml"/><Relationship Id="rId38" Type="http://schemas.openxmlformats.org/officeDocument/2006/relationships/tags" Target="../tags/tag809.xml"/><Relationship Id="rId46" Type="http://schemas.openxmlformats.org/officeDocument/2006/relationships/tags" Target="../tags/tag817.xml"/><Relationship Id="rId59" Type="http://schemas.openxmlformats.org/officeDocument/2006/relationships/slideLayout" Target="../slideLayouts/slideLayout2.xml"/><Relationship Id="rId2" Type="http://schemas.openxmlformats.org/officeDocument/2006/relationships/tags" Target="../tags/tag773.xml"/><Relationship Id="rId16" Type="http://schemas.openxmlformats.org/officeDocument/2006/relationships/tags" Target="../tags/tag787.xml"/><Relationship Id="rId20" Type="http://schemas.openxmlformats.org/officeDocument/2006/relationships/tags" Target="../tags/tag791.xml"/><Relationship Id="rId29" Type="http://schemas.openxmlformats.org/officeDocument/2006/relationships/tags" Target="../tags/tag800.xml"/><Relationship Id="rId41" Type="http://schemas.openxmlformats.org/officeDocument/2006/relationships/tags" Target="../tags/tag812.xml"/><Relationship Id="rId54" Type="http://schemas.openxmlformats.org/officeDocument/2006/relationships/tags" Target="../tags/tag825.xml"/><Relationship Id="rId1" Type="http://schemas.openxmlformats.org/officeDocument/2006/relationships/tags" Target="../tags/tag772.xml"/><Relationship Id="rId6" Type="http://schemas.openxmlformats.org/officeDocument/2006/relationships/tags" Target="../tags/tag777.xml"/><Relationship Id="rId11" Type="http://schemas.openxmlformats.org/officeDocument/2006/relationships/tags" Target="../tags/tag782.xml"/><Relationship Id="rId24" Type="http://schemas.openxmlformats.org/officeDocument/2006/relationships/tags" Target="../tags/tag795.xml"/><Relationship Id="rId32" Type="http://schemas.openxmlformats.org/officeDocument/2006/relationships/tags" Target="../tags/tag803.xml"/><Relationship Id="rId37" Type="http://schemas.openxmlformats.org/officeDocument/2006/relationships/tags" Target="../tags/tag808.xml"/><Relationship Id="rId40" Type="http://schemas.openxmlformats.org/officeDocument/2006/relationships/tags" Target="../tags/tag811.xml"/><Relationship Id="rId45" Type="http://schemas.openxmlformats.org/officeDocument/2006/relationships/tags" Target="../tags/tag816.xml"/><Relationship Id="rId53" Type="http://schemas.openxmlformats.org/officeDocument/2006/relationships/tags" Target="../tags/tag824.xml"/><Relationship Id="rId58" Type="http://schemas.openxmlformats.org/officeDocument/2006/relationships/tags" Target="../tags/tag829.xml"/><Relationship Id="rId5" Type="http://schemas.openxmlformats.org/officeDocument/2006/relationships/tags" Target="../tags/tag776.xml"/><Relationship Id="rId15" Type="http://schemas.openxmlformats.org/officeDocument/2006/relationships/tags" Target="../tags/tag786.xml"/><Relationship Id="rId23" Type="http://schemas.openxmlformats.org/officeDocument/2006/relationships/tags" Target="../tags/tag794.xml"/><Relationship Id="rId28" Type="http://schemas.openxmlformats.org/officeDocument/2006/relationships/tags" Target="../tags/tag799.xml"/><Relationship Id="rId36" Type="http://schemas.openxmlformats.org/officeDocument/2006/relationships/tags" Target="../tags/tag807.xml"/><Relationship Id="rId49" Type="http://schemas.openxmlformats.org/officeDocument/2006/relationships/tags" Target="../tags/tag820.xml"/><Relationship Id="rId57" Type="http://schemas.openxmlformats.org/officeDocument/2006/relationships/tags" Target="../tags/tag828.xml"/><Relationship Id="rId10" Type="http://schemas.openxmlformats.org/officeDocument/2006/relationships/tags" Target="../tags/tag781.xml"/><Relationship Id="rId19" Type="http://schemas.openxmlformats.org/officeDocument/2006/relationships/tags" Target="../tags/tag790.xml"/><Relationship Id="rId31" Type="http://schemas.openxmlformats.org/officeDocument/2006/relationships/tags" Target="../tags/tag802.xml"/><Relationship Id="rId44" Type="http://schemas.openxmlformats.org/officeDocument/2006/relationships/tags" Target="../tags/tag815.xml"/><Relationship Id="rId52" Type="http://schemas.openxmlformats.org/officeDocument/2006/relationships/tags" Target="../tags/tag823.xml"/><Relationship Id="rId60" Type="http://schemas.openxmlformats.org/officeDocument/2006/relationships/notesSlide" Target="../notesSlides/notesSlide45.xml"/><Relationship Id="rId4" Type="http://schemas.openxmlformats.org/officeDocument/2006/relationships/tags" Target="../tags/tag775.xml"/><Relationship Id="rId9" Type="http://schemas.openxmlformats.org/officeDocument/2006/relationships/tags" Target="../tags/tag780.xml"/><Relationship Id="rId14" Type="http://schemas.openxmlformats.org/officeDocument/2006/relationships/tags" Target="../tags/tag785.xml"/><Relationship Id="rId22" Type="http://schemas.openxmlformats.org/officeDocument/2006/relationships/tags" Target="../tags/tag793.xml"/><Relationship Id="rId27" Type="http://schemas.openxmlformats.org/officeDocument/2006/relationships/tags" Target="../tags/tag798.xml"/><Relationship Id="rId30" Type="http://schemas.openxmlformats.org/officeDocument/2006/relationships/tags" Target="../tags/tag801.xml"/><Relationship Id="rId35" Type="http://schemas.openxmlformats.org/officeDocument/2006/relationships/tags" Target="../tags/tag806.xml"/><Relationship Id="rId43" Type="http://schemas.openxmlformats.org/officeDocument/2006/relationships/tags" Target="../tags/tag814.xml"/><Relationship Id="rId48" Type="http://schemas.openxmlformats.org/officeDocument/2006/relationships/tags" Target="../tags/tag819.xml"/><Relationship Id="rId56" Type="http://schemas.openxmlformats.org/officeDocument/2006/relationships/tags" Target="../tags/tag827.xml"/><Relationship Id="rId8" Type="http://schemas.openxmlformats.org/officeDocument/2006/relationships/tags" Target="../tags/tag779.xml"/><Relationship Id="rId51" Type="http://schemas.openxmlformats.org/officeDocument/2006/relationships/tags" Target="../tags/tag822.xml"/><Relationship Id="rId3" Type="http://schemas.openxmlformats.org/officeDocument/2006/relationships/tags" Target="../tags/tag77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837.xml"/><Relationship Id="rId13" Type="http://schemas.openxmlformats.org/officeDocument/2006/relationships/tags" Target="../tags/tag842.xml"/><Relationship Id="rId3" Type="http://schemas.openxmlformats.org/officeDocument/2006/relationships/tags" Target="../tags/tag832.xml"/><Relationship Id="rId7" Type="http://schemas.openxmlformats.org/officeDocument/2006/relationships/tags" Target="../tags/tag836.xml"/><Relationship Id="rId12" Type="http://schemas.openxmlformats.org/officeDocument/2006/relationships/tags" Target="../tags/tag841.xml"/><Relationship Id="rId2" Type="http://schemas.openxmlformats.org/officeDocument/2006/relationships/tags" Target="../tags/tag831.xml"/><Relationship Id="rId1" Type="http://schemas.openxmlformats.org/officeDocument/2006/relationships/tags" Target="../tags/tag830.xml"/><Relationship Id="rId6" Type="http://schemas.openxmlformats.org/officeDocument/2006/relationships/tags" Target="../tags/tag835.xml"/><Relationship Id="rId11" Type="http://schemas.openxmlformats.org/officeDocument/2006/relationships/tags" Target="../tags/tag840.xml"/><Relationship Id="rId5" Type="http://schemas.openxmlformats.org/officeDocument/2006/relationships/tags" Target="../tags/tag834.xml"/><Relationship Id="rId15" Type="http://schemas.openxmlformats.org/officeDocument/2006/relationships/notesSlide" Target="../notesSlides/notesSlide50.xml"/><Relationship Id="rId10" Type="http://schemas.openxmlformats.org/officeDocument/2006/relationships/tags" Target="../tags/tag839.xml"/><Relationship Id="rId4" Type="http://schemas.openxmlformats.org/officeDocument/2006/relationships/tags" Target="../tags/tag833.xml"/><Relationship Id="rId9" Type="http://schemas.openxmlformats.org/officeDocument/2006/relationships/tags" Target="../tags/tag838.xml"/><Relationship Id="rId14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850.xml"/><Relationship Id="rId13" Type="http://schemas.openxmlformats.org/officeDocument/2006/relationships/tags" Target="../tags/tag855.xml"/><Relationship Id="rId18" Type="http://schemas.openxmlformats.org/officeDocument/2006/relationships/tags" Target="../tags/tag860.xml"/><Relationship Id="rId26" Type="http://schemas.openxmlformats.org/officeDocument/2006/relationships/notesSlide" Target="../notesSlides/notesSlide54.xml"/><Relationship Id="rId3" Type="http://schemas.openxmlformats.org/officeDocument/2006/relationships/tags" Target="../tags/tag845.xml"/><Relationship Id="rId21" Type="http://schemas.openxmlformats.org/officeDocument/2006/relationships/tags" Target="../tags/tag863.xml"/><Relationship Id="rId7" Type="http://schemas.openxmlformats.org/officeDocument/2006/relationships/tags" Target="../tags/tag849.xml"/><Relationship Id="rId12" Type="http://schemas.openxmlformats.org/officeDocument/2006/relationships/tags" Target="../tags/tag854.xml"/><Relationship Id="rId17" Type="http://schemas.openxmlformats.org/officeDocument/2006/relationships/tags" Target="../tags/tag859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844.xml"/><Relationship Id="rId16" Type="http://schemas.openxmlformats.org/officeDocument/2006/relationships/tags" Target="../tags/tag858.xml"/><Relationship Id="rId20" Type="http://schemas.openxmlformats.org/officeDocument/2006/relationships/tags" Target="../tags/tag862.xml"/><Relationship Id="rId1" Type="http://schemas.openxmlformats.org/officeDocument/2006/relationships/tags" Target="../tags/tag843.xml"/><Relationship Id="rId6" Type="http://schemas.openxmlformats.org/officeDocument/2006/relationships/tags" Target="../tags/tag848.xml"/><Relationship Id="rId11" Type="http://schemas.openxmlformats.org/officeDocument/2006/relationships/tags" Target="../tags/tag853.xml"/><Relationship Id="rId24" Type="http://schemas.openxmlformats.org/officeDocument/2006/relationships/tags" Target="../tags/tag866.xml"/><Relationship Id="rId5" Type="http://schemas.openxmlformats.org/officeDocument/2006/relationships/tags" Target="../tags/tag847.xml"/><Relationship Id="rId15" Type="http://schemas.openxmlformats.org/officeDocument/2006/relationships/tags" Target="../tags/tag857.xml"/><Relationship Id="rId23" Type="http://schemas.openxmlformats.org/officeDocument/2006/relationships/tags" Target="../tags/tag865.xml"/><Relationship Id="rId10" Type="http://schemas.openxmlformats.org/officeDocument/2006/relationships/tags" Target="../tags/tag852.xml"/><Relationship Id="rId19" Type="http://schemas.openxmlformats.org/officeDocument/2006/relationships/tags" Target="../tags/tag861.xml"/><Relationship Id="rId4" Type="http://schemas.openxmlformats.org/officeDocument/2006/relationships/tags" Target="../tags/tag846.xml"/><Relationship Id="rId9" Type="http://schemas.openxmlformats.org/officeDocument/2006/relationships/tags" Target="../tags/tag851.xml"/><Relationship Id="rId14" Type="http://schemas.openxmlformats.org/officeDocument/2006/relationships/tags" Target="../tags/tag856.xml"/><Relationship Id="rId22" Type="http://schemas.openxmlformats.org/officeDocument/2006/relationships/tags" Target="../tags/tag86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tags" Target="../tags/tag874.xml"/><Relationship Id="rId13" Type="http://schemas.openxmlformats.org/officeDocument/2006/relationships/tags" Target="../tags/tag879.xml"/><Relationship Id="rId18" Type="http://schemas.openxmlformats.org/officeDocument/2006/relationships/tags" Target="../tags/tag884.xml"/><Relationship Id="rId3" Type="http://schemas.openxmlformats.org/officeDocument/2006/relationships/tags" Target="../tags/tag869.xml"/><Relationship Id="rId21" Type="http://schemas.openxmlformats.org/officeDocument/2006/relationships/tags" Target="../tags/tag887.xml"/><Relationship Id="rId7" Type="http://schemas.openxmlformats.org/officeDocument/2006/relationships/tags" Target="../tags/tag873.xml"/><Relationship Id="rId12" Type="http://schemas.openxmlformats.org/officeDocument/2006/relationships/tags" Target="../tags/tag878.xml"/><Relationship Id="rId17" Type="http://schemas.openxmlformats.org/officeDocument/2006/relationships/tags" Target="../tags/tag883.xml"/><Relationship Id="rId25" Type="http://schemas.openxmlformats.org/officeDocument/2006/relationships/notesSlide" Target="../notesSlides/notesSlide56.xml"/><Relationship Id="rId2" Type="http://schemas.openxmlformats.org/officeDocument/2006/relationships/tags" Target="../tags/tag868.xml"/><Relationship Id="rId16" Type="http://schemas.openxmlformats.org/officeDocument/2006/relationships/tags" Target="../tags/tag882.xml"/><Relationship Id="rId20" Type="http://schemas.openxmlformats.org/officeDocument/2006/relationships/tags" Target="../tags/tag886.xml"/><Relationship Id="rId1" Type="http://schemas.openxmlformats.org/officeDocument/2006/relationships/tags" Target="../tags/tag867.xml"/><Relationship Id="rId6" Type="http://schemas.openxmlformats.org/officeDocument/2006/relationships/tags" Target="../tags/tag872.xml"/><Relationship Id="rId11" Type="http://schemas.openxmlformats.org/officeDocument/2006/relationships/tags" Target="../tags/tag877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871.xml"/><Relationship Id="rId15" Type="http://schemas.openxmlformats.org/officeDocument/2006/relationships/tags" Target="../tags/tag881.xml"/><Relationship Id="rId23" Type="http://schemas.openxmlformats.org/officeDocument/2006/relationships/tags" Target="../tags/tag889.xml"/><Relationship Id="rId10" Type="http://schemas.openxmlformats.org/officeDocument/2006/relationships/tags" Target="../tags/tag876.xml"/><Relationship Id="rId19" Type="http://schemas.openxmlformats.org/officeDocument/2006/relationships/tags" Target="../tags/tag885.xml"/><Relationship Id="rId4" Type="http://schemas.openxmlformats.org/officeDocument/2006/relationships/tags" Target="../tags/tag870.xml"/><Relationship Id="rId9" Type="http://schemas.openxmlformats.org/officeDocument/2006/relationships/tags" Target="../tags/tag875.xml"/><Relationship Id="rId14" Type="http://schemas.openxmlformats.org/officeDocument/2006/relationships/tags" Target="../tags/tag880.xml"/><Relationship Id="rId22" Type="http://schemas.openxmlformats.org/officeDocument/2006/relationships/tags" Target="../tags/tag88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1.xml"/><Relationship Id="rId1" Type="http://schemas.openxmlformats.org/officeDocument/2006/relationships/tags" Target="../tags/tag890.xml"/><Relationship Id="rId4" Type="http://schemas.openxmlformats.org/officeDocument/2006/relationships/notesSlide" Target="../notesSlides/notesSlide57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899.xml"/><Relationship Id="rId13" Type="http://schemas.openxmlformats.org/officeDocument/2006/relationships/tags" Target="../tags/tag904.xml"/><Relationship Id="rId18" Type="http://schemas.openxmlformats.org/officeDocument/2006/relationships/tags" Target="../tags/tag909.xml"/><Relationship Id="rId26" Type="http://schemas.openxmlformats.org/officeDocument/2006/relationships/tags" Target="../tags/tag917.xml"/><Relationship Id="rId3" Type="http://schemas.openxmlformats.org/officeDocument/2006/relationships/tags" Target="../tags/tag894.xml"/><Relationship Id="rId21" Type="http://schemas.openxmlformats.org/officeDocument/2006/relationships/tags" Target="../tags/tag912.xml"/><Relationship Id="rId34" Type="http://schemas.openxmlformats.org/officeDocument/2006/relationships/notesSlide" Target="../notesSlides/notesSlide58.xml"/><Relationship Id="rId7" Type="http://schemas.openxmlformats.org/officeDocument/2006/relationships/tags" Target="../tags/tag898.xml"/><Relationship Id="rId12" Type="http://schemas.openxmlformats.org/officeDocument/2006/relationships/tags" Target="../tags/tag903.xml"/><Relationship Id="rId17" Type="http://schemas.openxmlformats.org/officeDocument/2006/relationships/tags" Target="../tags/tag908.xml"/><Relationship Id="rId25" Type="http://schemas.openxmlformats.org/officeDocument/2006/relationships/tags" Target="../tags/tag916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893.xml"/><Relationship Id="rId16" Type="http://schemas.openxmlformats.org/officeDocument/2006/relationships/tags" Target="../tags/tag907.xml"/><Relationship Id="rId20" Type="http://schemas.openxmlformats.org/officeDocument/2006/relationships/tags" Target="../tags/tag911.xml"/><Relationship Id="rId29" Type="http://schemas.openxmlformats.org/officeDocument/2006/relationships/tags" Target="../tags/tag920.xml"/><Relationship Id="rId1" Type="http://schemas.openxmlformats.org/officeDocument/2006/relationships/tags" Target="../tags/tag892.xml"/><Relationship Id="rId6" Type="http://schemas.openxmlformats.org/officeDocument/2006/relationships/tags" Target="../tags/tag897.xml"/><Relationship Id="rId11" Type="http://schemas.openxmlformats.org/officeDocument/2006/relationships/tags" Target="../tags/tag902.xml"/><Relationship Id="rId24" Type="http://schemas.openxmlformats.org/officeDocument/2006/relationships/tags" Target="../tags/tag915.xml"/><Relationship Id="rId32" Type="http://schemas.openxmlformats.org/officeDocument/2006/relationships/tags" Target="../tags/tag923.xml"/><Relationship Id="rId5" Type="http://schemas.openxmlformats.org/officeDocument/2006/relationships/tags" Target="../tags/tag896.xml"/><Relationship Id="rId15" Type="http://schemas.openxmlformats.org/officeDocument/2006/relationships/tags" Target="../tags/tag906.xml"/><Relationship Id="rId23" Type="http://schemas.openxmlformats.org/officeDocument/2006/relationships/tags" Target="../tags/tag914.xml"/><Relationship Id="rId28" Type="http://schemas.openxmlformats.org/officeDocument/2006/relationships/tags" Target="../tags/tag919.xml"/><Relationship Id="rId10" Type="http://schemas.openxmlformats.org/officeDocument/2006/relationships/tags" Target="../tags/tag901.xml"/><Relationship Id="rId19" Type="http://schemas.openxmlformats.org/officeDocument/2006/relationships/tags" Target="../tags/tag910.xml"/><Relationship Id="rId31" Type="http://schemas.openxmlformats.org/officeDocument/2006/relationships/tags" Target="../tags/tag922.xml"/><Relationship Id="rId4" Type="http://schemas.openxmlformats.org/officeDocument/2006/relationships/tags" Target="../tags/tag895.xml"/><Relationship Id="rId9" Type="http://schemas.openxmlformats.org/officeDocument/2006/relationships/tags" Target="../tags/tag900.xml"/><Relationship Id="rId14" Type="http://schemas.openxmlformats.org/officeDocument/2006/relationships/tags" Target="../tags/tag905.xml"/><Relationship Id="rId22" Type="http://schemas.openxmlformats.org/officeDocument/2006/relationships/tags" Target="../tags/tag913.xml"/><Relationship Id="rId27" Type="http://schemas.openxmlformats.org/officeDocument/2006/relationships/tags" Target="../tags/tag918.xml"/><Relationship Id="rId30" Type="http://schemas.openxmlformats.org/officeDocument/2006/relationships/tags" Target="../tags/tag921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tags" Target="../tags/tag931.xml"/><Relationship Id="rId13" Type="http://schemas.openxmlformats.org/officeDocument/2006/relationships/tags" Target="../tags/tag936.xml"/><Relationship Id="rId18" Type="http://schemas.openxmlformats.org/officeDocument/2006/relationships/tags" Target="../tags/tag941.xml"/><Relationship Id="rId26" Type="http://schemas.openxmlformats.org/officeDocument/2006/relationships/tags" Target="../tags/tag949.xml"/><Relationship Id="rId3" Type="http://schemas.openxmlformats.org/officeDocument/2006/relationships/tags" Target="../tags/tag926.xml"/><Relationship Id="rId21" Type="http://schemas.openxmlformats.org/officeDocument/2006/relationships/tags" Target="../tags/tag944.xml"/><Relationship Id="rId34" Type="http://schemas.openxmlformats.org/officeDocument/2006/relationships/notesSlide" Target="../notesSlides/notesSlide59.xml"/><Relationship Id="rId7" Type="http://schemas.openxmlformats.org/officeDocument/2006/relationships/tags" Target="../tags/tag930.xml"/><Relationship Id="rId12" Type="http://schemas.openxmlformats.org/officeDocument/2006/relationships/tags" Target="../tags/tag935.xml"/><Relationship Id="rId17" Type="http://schemas.openxmlformats.org/officeDocument/2006/relationships/tags" Target="../tags/tag940.xml"/><Relationship Id="rId25" Type="http://schemas.openxmlformats.org/officeDocument/2006/relationships/tags" Target="../tags/tag948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925.xml"/><Relationship Id="rId16" Type="http://schemas.openxmlformats.org/officeDocument/2006/relationships/tags" Target="../tags/tag939.xml"/><Relationship Id="rId20" Type="http://schemas.openxmlformats.org/officeDocument/2006/relationships/tags" Target="../tags/tag943.xml"/><Relationship Id="rId29" Type="http://schemas.openxmlformats.org/officeDocument/2006/relationships/tags" Target="../tags/tag952.xml"/><Relationship Id="rId1" Type="http://schemas.openxmlformats.org/officeDocument/2006/relationships/tags" Target="../tags/tag924.xml"/><Relationship Id="rId6" Type="http://schemas.openxmlformats.org/officeDocument/2006/relationships/tags" Target="../tags/tag929.xml"/><Relationship Id="rId11" Type="http://schemas.openxmlformats.org/officeDocument/2006/relationships/tags" Target="../tags/tag934.xml"/><Relationship Id="rId24" Type="http://schemas.openxmlformats.org/officeDocument/2006/relationships/tags" Target="../tags/tag947.xml"/><Relationship Id="rId32" Type="http://schemas.openxmlformats.org/officeDocument/2006/relationships/tags" Target="../tags/tag955.xml"/><Relationship Id="rId5" Type="http://schemas.openxmlformats.org/officeDocument/2006/relationships/tags" Target="../tags/tag928.xml"/><Relationship Id="rId15" Type="http://schemas.openxmlformats.org/officeDocument/2006/relationships/tags" Target="../tags/tag938.xml"/><Relationship Id="rId23" Type="http://schemas.openxmlformats.org/officeDocument/2006/relationships/tags" Target="../tags/tag946.xml"/><Relationship Id="rId28" Type="http://schemas.openxmlformats.org/officeDocument/2006/relationships/tags" Target="../tags/tag951.xml"/><Relationship Id="rId10" Type="http://schemas.openxmlformats.org/officeDocument/2006/relationships/tags" Target="../tags/tag933.xml"/><Relationship Id="rId19" Type="http://schemas.openxmlformats.org/officeDocument/2006/relationships/tags" Target="../tags/tag942.xml"/><Relationship Id="rId31" Type="http://schemas.openxmlformats.org/officeDocument/2006/relationships/tags" Target="../tags/tag954.xml"/><Relationship Id="rId4" Type="http://schemas.openxmlformats.org/officeDocument/2006/relationships/tags" Target="../tags/tag927.xml"/><Relationship Id="rId9" Type="http://schemas.openxmlformats.org/officeDocument/2006/relationships/tags" Target="../tags/tag932.xml"/><Relationship Id="rId14" Type="http://schemas.openxmlformats.org/officeDocument/2006/relationships/tags" Target="../tags/tag937.xml"/><Relationship Id="rId22" Type="http://schemas.openxmlformats.org/officeDocument/2006/relationships/tags" Target="../tags/tag945.xml"/><Relationship Id="rId27" Type="http://schemas.openxmlformats.org/officeDocument/2006/relationships/tags" Target="../tags/tag950.xml"/><Relationship Id="rId30" Type="http://schemas.openxmlformats.org/officeDocument/2006/relationships/tags" Target="../tags/tag95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963.xml"/><Relationship Id="rId13" Type="http://schemas.openxmlformats.org/officeDocument/2006/relationships/tags" Target="../tags/tag968.xml"/><Relationship Id="rId3" Type="http://schemas.openxmlformats.org/officeDocument/2006/relationships/tags" Target="../tags/tag958.xml"/><Relationship Id="rId7" Type="http://schemas.openxmlformats.org/officeDocument/2006/relationships/tags" Target="../tags/tag962.xml"/><Relationship Id="rId12" Type="http://schemas.openxmlformats.org/officeDocument/2006/relationships/tags" Target="../tags/tag967.xml"/><Relationship Id="rId2" Type="http://schemas.openxmlformats.org/officeDocument/2006/relationships/tags" Target="../tags/tag957.xml"/><Relationship Id="rId1" Type="http://schemas.openxmlformats.org/officeDocument/2006/relationships/tags" Target="../tags/tag956.xml"/><Relationship Id="rId6" Type="http://schemas.openxmlformats.org/officeDocument/2006/relationships/tags" Target="../tags/tag961.xml"/><Relationship Id="rId11" Type="http://schemas.openxmlformats.org/officeDocument/2006/relationships/tags" Target="../tags/tag966.xml"/><Relationship Id="rId5" Type="http://schemas.openxmlformats.org/officeDocument/2006/relationships/tags" Target="../tags/tag960.xml"/><Relationship Id="rId15" Type="http://schemas.openxmlformats.org/officeDocument/2006/relationships/notesSlide" Target="../notesSlides/notesSlide60.xml"/><Relationship Id="rId10" Type="http://schemas.openxmlformats.org/officeDocument/2006/relationships/tags" Target="../tags/tag965.xml"/><Relationship Id="rId4" Type="http://schemas.openxmlformats.org/officeDocument/2006/relationships/tags" Target="../tags/tag959.xml"/><Relationship Id="rId9" Type="http://schemas.openxmlformats.org/officeDocument/2006/relationships/tags" Target="../tags/tag964.xml"/><Relationship Id="rId14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971.xml"/><Relationship Id="rId2" Type="http://schemas.openxmlformats.org/officeDocument/2006/relationships/tags" Target="../tags/tag970.xml"/><Relationship Id="rId1" Type="http://schemas.openxmlformats.org/officeDocument/2006/relationships/tags" Target="../tags/tag969.xml"/><Relationship Id="rId6" Type="http://schemas.openxmlformats.org/officeDocument/2006/relationships/notesSlide" Target="../notesSlides/notesSlide6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7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975.xml"/><Relationship Id="rId2" Type="http://schemas.openxmlformats.org/officeDocument/2006/relationships/tags" Target="../tags/tag974.xml"/><Relationship Id="rId1" Type="http://schemas.openxmlformats.org/officeDocument/2006/relationships/tags" Target="../tags/tag973.xml"/><Relationship Id="rId6" Type="http://schemas.openxmlformats.org/officeDocument/2006/relationships/notesSlide" Target="../notesSlides/notesSlide6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7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979.xml"/><Relationship Id="rId7" Type="http://schemas.openxmlformats.org/officeDocument/2006/relationships/notesSlide" Target="../notesSlides/notesSlide63.xml"/><Relationship Id="rId2" Type="http://schemas.openxmlformats.org/officeDocument/2006/relationships/tags" Target="../tags/tag978.xml"/><Relationship Id="rId1" Type="http://schemas.openxmlformats.org/officeDocument/2006/relationships/tags" Target="../tags/tag97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81.xml"/><Relationship Id="rId4" Type="http://schemas.openxmlformats.org/officeDocument/2006/relationships/tags" Target="../tags/tag98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83.xml"/><Relationship Id="rId1" Type="http://schemas.openxmlformats.org/officeDocument/2006/relationships/tags" Target="../tags/tag982.xml"/><Relationship Id="rId4" Type="http://schemas.openxmlformats.org/officeDocument/2006/relationships/notesSlide" Target="../notesSlides/notesSlide64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tags" Target="../tags/tag991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986.xml"/><Relationship Id="rId7" Type="http://schemas.openxmlformats.org/officeDocument/2006/relationships/tags" Target="../tags/tag990.xml"/><Relationship Id="rId12" Type="http://schemas.openxmlformats.org/officeDocument/2006/relationships/tags" Target="../tags/tag995.xml"/><Relationship Id="rId2" Type="http://schemas.openxmlformats.org/officeDocument/2006/relationships/tags" Target="../tags/tag985.xml"/><Relationship Id="rId1" Type="http://schemas.openxmlformats.org/officeDocument/2006/relationships/tags" Target="../tags/tag984.xml"/><Relationship Id="rId6" Type="http://schemas.openxmlformats.org/officeDocument/2006/relationships/tags" Target="../tags/tag989.xml"/><Relationship Id="rId11" Type="http://schemas.openxmlformats.org/officeDocument/2006/relationships/tags" Target="../tags/tag994.xml"/><Relationship Id="rId5" Type="http://schemas.openxmlformats.org/officeDocument/2006/relationships/tags" Target="../tags/tag988.xml"/><Relationship Id="rId10" Type="http://schemas.openxmlformats.org/officeDocument/2006/relationships/tags" Target="../tags/tag993.xml"/><Relationship Id="rId4" Type="http://schemas.openxmlformats.org/officeDocument/2006/relationships/tags" Target="../tags/tag987.xml"/><Relationship Id="rId9" Type="http://schemas.openxmlformats.org/officeDocument/2006/relationships/tags" Target="../tags/tag99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97.xml"/><Relationship Id="rId1" Type="http://schemas.openxmlformats.org/officeDocument/2006/relationships/tags" Target="../tags/tag996.xml"/><Relationship Id="rId4" Type="http://schemas.openxmlformats.org/officeDocument/2006/relationships/notesSlide" Target="../notesSlides/notesSlide65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tags" Target="../tags/tag1005.xml"/><Relationship Id="rId13" Type="http://schemas.openxmlformats.org/officeDocument/2006/relationships/tags" Target="../tags/tag1010.xml"/><Relationship Id="rId18" Type="http://schemas.openxmlformats.org/officeDocument/2006/relationships/tags" Target="../tags/tag1015.xml"/><Relationship Id="rId26" Type="http://schemas.openxmlformats.org/officeDocument/2006/relationships/tags" Target="../tags/tag1023.xml"/><Relationship Id="rId3" Type="http://schemas.openxmlformats.org/officeDocument/2006/relationships/tags" Target="../tags/tag1000.xml"/><Relationship Id="rId21" Type="http://schemas.openxmlformats.org/officeDocument/2006/relationships/tags" Target="../tags/tag1018.xml"/><Relationship Id="rId7" Type="http://schemas.openxmlformats.org/officeDocument/2006/relationships/tags" Target="../tags/tag1004.xml"/><Relationship Id="rId12" Type="http://schemas.openxmlformats.org/officeDocument/2006/relationships/tags" Target="../tags/tag1009.xml"/><Relationship Id="rId17" Type="http://schemas.openxmlformats.org/officeDocument/2006/relationships/tags" Target="../tags/tag1014.xml"/><Relationship Id="rId25" Type="http://schemas.openxmlformats.org/officeDocument/2006/relationships/tags" Target="../tags/tag1022.xml"/><Relationship Id="rId2" Type="http://schemas.openxmlformats.org/officeDocument/2006/relationships/tags" Target="../tags/tag999.xml"/><Relationship Id="rId16" Type="http://schemas.openxmlformats.org/officeDocument/2006/relationships/tags" Target="../tags/tag1013.xml"/><Relationship Id="rId20" Type="http://schemas.openxmlformats.org/officeDocument/2006/relationships/tags" Target="../tags/tag1017.xml"/><Relationship Id="rId1" Type="http://schemas.openxmlformats.org/officeDocument/2006/relationships/tags" Target="../tags/tag998.xml"/><Relationship Id="rId6" Type="http://schemas.openxmlformats.org/officeDocument/2006/relationships/tags" Target="../tags/tag1003.xml"/><Relationship Id="rId11" Type="http://schemas.openxmlformats.org/officeDocument/2006/relationships/tags" Target="../tags/tag1008.xml"/><Relationship Id="rId24" Type="http://schemas.openxmlformats.org/officeDocument/2006/relationships/tags" Target="../tags/tag1021.xml"/><Relationship Id="rId5" Type="http://schemas.openxmlformats.org/officeDocument/2006/relationships/tags" Target="../tags/tag1002.xml"/><Relationship Id="rId15" Type="http://schemas.openxmlformats.org/officeDocument/2006/relationships/tags" Target="../tags/tag1012.xml"/><Relationship Id="rId23" Type="http://schemas.openxmlformats.org/officeDocument/2006/relationships/tags" Target="../tags/tag1020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1007.xml"/><Relationship Id="rId19" Type="http://schemas.openxmlformats.org/officeDocument/2006/relationships/tags" Target="../tags/tag1016.xml"/><Relationship Id="rId4" Type="http://schemas.openxmlformats.org/officeDocument/2006/relationships/tags" Target="../tags/tag1001.xml"/><Relationship Id="rId9" Type="http://schemas.openxmlformats.org/officeDocument/2006/relationships/tags" Target="../tags/tag1006.xml"/><Relationship Id="rId14" Type="http://schemas.openxmlformats.org/officeDocument/2006/relationships/tags" Target="../tags/tag1011.xml"/><Relationship Id="rId22" Type="http://schemas.openxmlformats.org/officeDocument/2006/relationships/tags" Target="../tags/tag1019.xml"/><Relationship Id="rId27" Type="http://schemas.openxmlformats.org/officeDocument/2006/relationships/tags" Target="../tags/tag1024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tags" Target="../tags/tag1032.xml"/><Relationship Id="rId13" Type="http://schemas.openxmlformats.org/officeDocument/2006/relationships/tags" Target="../tags/tag1037.xml"/><Relationship Id="rId18" Type="http://schemas.openxmlformats.org/officeDocument/2006/relationships/tags" Target="../tags/tag1042.xml"/><Relationship Id="rId26" Type="http://schemas.openxmlformats.org/officeDocument/2006/relationships/tags" Target="../tags/tag1050.xml"/><Relationship Id="rId3" Type="http://schemas.openxmlformats.org/officeDocument/2006/relationships/tags" Target="../tags/tag1027.xml"/><Relationship Id="rId21" Type="http://schemas.openxmlformats.org/officeDocument/2006/relationships/tags" Target="../tags/tag1045.xml"/><Relationship Id="rId7" Type="http://schemas.openxmlformats.org/officeDocument/2006/relationships/tags" Target="../tags/tag1031.xml"/><Relationship Id="rId12" Type="http://schemas.openxmlformats.org/officeDocument/2006/relationships/tags" Target="../tags/tag1036.xml"/><Relationship Id="rId17" Type="http://schemas.openxmlformats.org/officeDocument/2006/relationships/tags" Target="../tags/tag1041.xml"/><Relationship Id="rId25" Type="http://schemas.openxmlformats.org/officeDocument/2006/relationships/tags" Target="../tags/tag1049.xml"/><Relationship Id="rId2" Type="http://schemas.openxmlformats.org/officeDocument/2006/relationships/tags" Target="../tags/tag1026.xml"/><Relationship Id="rId16" Type="http://schemas.openxmlformats.org/officeDocument/2006/relationships/tags" Target="../tags/tag1040.xml"/><Relationship Id="rId20" Type="http://schemas.openxmlformats.org/officeDocument/2006/relationships/tags" Target="../tags/tag1044.xml"/><Relationship Id="rId1" Type="http://schemas.openxmlformats.org/officeDocument/2006/relationships/tags" Target="../tags/tag1025.xml"/><Relationship Id="rId6" Type="http://schemas.openxmlformats.org/officeDocument/2006/relationships/tags" Target="../tags/tag1030.xml"/><Relationship Id="rId11" Type="http://schemas.openxmlformats.org/officeDocument/2006/relationships/tags" Target="../tags/tag1035.xml"/><Relationship Id="rId24" Type="http://schemas.openxmlformats.org/officeDocument/2006/relationships/tags" Target="../tags/tag1048.xml"/><Relationship Id="rId5" Type="http://schemas.openxmlformats.org/officeDocument/2006/relationships/tags" Target="../tags/tag1029.xml"/><Relationship Id="rId15" Type="http://schemas.openxmlformats.org/officeDocument/2006/relationships/tags" Target="../tags/tag1039.xml"/><Relationship Id="rId23" Type="http://schemas.openxmlformats.org/officeDocument/2006/relationships/tags" Target="../tags/tag1047.xml"/><Relationship Id="rId10" Type="http://schemas.openxmlformats.org/officeDocument/2006/relationships/tags" Target="../tags/tag1034.xml"/><Relationship Id="rId19" Type="http://schemas.openxmlformats.org/officeDocument/2006/relationships/tags" Target="../tags/tag1043.xml"/><Relationship Id="rId4" Type="http://schemas.openxmlformats.org/officeDocument/2006/relationships/tags" Target="../tags/tag1028.xml"/><Relationship Id="rId9" Type="http://schemas.openxmlformats.org/officeDocument/2006/relationships/tags" Target="../tags/tag1033.xml"/><Relationship Id="rId14" Type="http://schemas.openxmlformats.org/officeDocument/2006/relationships/tags" Target="../tags/tag1038.xml"/><Relationship Id="rId22" Type="http://schemas.openxmlformats.org/officeDocument/2006/relationships/tags" Target="../tags/tag1046.xml"/><Relationship Id="rId27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tags" Target="../tags/tag1058.xml"/><Relationship Id="rId13" Type="http://schemas.openxmlformats.org/officeDocument/2006/relationships/tags" Target="../tags/tag1063.xml"/><Relationship Id="rId18" Type="http://schemas.openxmlformats.org/officeDocument/2006/relationships/tags" Target="../tags/tag1068.xml"/><Relationship Id="rId26" Type="http://schemas.openxmlformats.org/officeDocument/2006/relationships/tags" Target="../tags/tag1076.xml"/><Relationship Id="rId3" Type="http://schemas.openxmlformats.org/officeDocument/2006/relationships/tags" Target="../tags/tag1053.xml"/><Relationship Id="rId21" Type="http://schemas.openxmlformats.org/officeDocument/2006/relationships/tags" Target="../tags/tag1071.xml"/><Relationship Id="rId7" Type="http://schemas.openxmlformats.org/officeDocument/2006/relationships/tags" Target="../tags/tag1057.xml"/><Relationship Id="rId12" Type="http://schemas.openxmlformats.org/officeDocument/2006/relationships/tags" Target="../tags/tag1062.xml"/><Relationship Id="rId17" Type="http://schemas.openxmlformats.org/officeDocument/2006/relationships/tags" Target="../tags/tag1067.xml"/><Relationship Id="rId25" Type="http://schemas.openxmlformats.org/officeDocument/2006/relationships/tags" Target="../tags/tag1075.xml"/><Relationship Id="rId2" Type="http://schemas.openxmlformats.org/officeDocument/2006/relationships/tags" Target="../tags/tag1052.xml"/><Relationship Id="rId16" Type="http://schemas.openxmlformats.org/officeDocument/2006/relationships/tags" Target="../tags/tag1066.xml"/><Relationship Id="rId20" Type="http://schemas.openxmlformats.org/officeDocument/2006/relationships/tags" Target="../tags/tag1070.xml"/><Relationship Id="rId1" Type="http://schemas.openxmlformats.org/officeDocument/2006/relationships/tags" Target="../tags/tag1051.xml"/><Relationship Id="rId6" Type="http://schemas.openxmlformats.org/officeDocument/2006/relationships/tags" Target="../tags/tag1056.xml"/><Relationship Id="rId11" Type="http://schemas.openxmlformats.org/officeDocument/2006/relationships/tags" Target="../tags/tag1061.xml"/><Relationship Id="rId24" Type="http://schemas.openxmlformats.org/officeDocument/2006/relationships/tags" Target="../tags/tag1074.xml"/><Relationship Id="rId5" Type="http://schemas.openxmlformats.org/officeDocument/2006/relationships/tags" Target="../tags/tag1055.xml"/><Relationship Id="rId15" Type="http://schemas.openxmlformats.org/officeDocument/2006/relationships/tags" Target="../tags/tag1065.xml"/><Relationship Id="rId23" Type="http://schemas.openxmlformats.org/officeDocument/2006/relationships/tags" Target="../tags/tag1073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1060.xml"/><Relationship Id="rId19" Type="http://schemas.openxmlformats.org/officeDocument/2006/relationships/tags" Target="../tags/tag1069.xml"/><Relationship Id="rId4" Type="http://schemas.openxmlformats.org/officeDocument/2006/relationships/tags" Target="../tags/tag1054.xml"/><Relationship Id="rId9" Type="http://schemas.openxmlformats.org/officeDocument/2006/relationships/tags" Target="../tags/tag1059.xml"/><Relationship Id="rId14" Type="http://schemas.openxmlformats.org/officeDocument/2006/relationships/tags" Target="../tags/tag1064.xml"/><Relationship Id="rId22" Type="http://schemas.openxmlformats.org/officeDocument/2006/relationships/tags" Target="../tags/tag1072.xml"/><Relationship Id="rId27" Type="http://schemas.openxmlformats.org/officeDocument/2006/relationships/tags" Target="../tags/tag107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79.xml"/><Relationship Id="rId1" Type="http://schemas.openxmlformats.org/officeDocument/2006/relationships/tags" Target="../tags/tag1078.xml"/><Relationship Id="rId4" Type="http://schemas.openxmlformats.org/officeDocument/2006/relationships/notesSlide" Target="../notesSlides/notesSlide6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CSE 332 Data Abstractions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Sorting It All Out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Kate Deibel</a:t>
            </a:r>
          </a:p>
          <a:p>
            <a:r>
              <a:rPr lang="en-US" smtClean="0"/>
              <a:t>Summer 2012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47800" cy="365125"/>
          </a:xfrm>
        </p:spPr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56350"/>
            <a:ext cx="5638800" cy="365125"/>
          </a:xfrm>
        </p:spPr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6356350"/>
            <a:ext cx="838200" cy="365125"/>
          </a:xfrm>
        </p:spPr>
        <p:txBody>
          <a:bodyPr/>
          <a:lstStyle/>
          <a:p>
            <a:fld id="{2781ADA0-3BB4-460A-B7EB-C1A8DEAFE2E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5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Sorting: The Big Picture</a:t>
            </a:r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76525" y="1594730"/>
            <a:ext cx="1667443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 eaLnBrk="1" hangingPunct="1"/>
            <a:r>
              <a:rPr lang="en-US" sz="2000" dirty="0">
                <a:latin typeface="+mj-lt"/>
              </a:rPr>
              <a:t>Simple</a:t>
            </a:r>
          </a:p>
          <a:p>
            <a:pPr algn="ctr" eaLnBrk="1" hangingPunct="1"/>
            <a:r>
              <a:rPr lang="en-US" sz="2000" dirty="0">
                <a:latin typeface="+mj-lt"/>
                <a:sym typeface="Symbol" pitchFamily="18" charset="2"/>
              </a:rPr>
              <a:t>algorithms:</a:t>
            </a:r>
          </a:p>
          <a:p>
            <a:pPr algn="ctr" eaLnBrk="1" hangingPunct="1"/>
            <a:r>
              <a:rPr lang="en-US" sz="2000" dirty="0">
                <a:latin typeface="+mj-lt"/>
                <a:sym typeface="Symbol" pitchFamily="18" charset="2"/>
              </a:rPr>
              <a:t>O(</a:t>
            </a:r>
            <a:r>
              <a:rPr lang="en-US" sz="2000" i="1" dirty="0">
                <a:latin typeface="+mj-lt"/>
                <a:sym typeface="Symbol" pitchFamily="18" charset="2"/>
              </a:rPr>
              <a:t>n</a:t>
            </a:r>
            <a:r>
              <a:rPr lang="en-US" sz="2000" baseline="30000" dirty="0">
                <a:latin typeface="+mj-lt"/>
                <a:sym typeface="Symbol" pitchFamily="18" charset="2"/>
              </a:rPr>
              <a:t>2</a:t>
            </a:r>
            <a:r>
              <a:rPr lang="en-US" sz="2000" dirty="0">
                <a:latin typeface="+mj-lt"/>
                <a:sym typeface="Symbol" pitchFamily="18" charset="2"/>
              </a:rPr>
              <a:t>)</a:t>
            </a:r>
          </a:p>
        </p:txBody>
      </p:sp>
      <p:sp>
        <p:nvSpPr>
          <p:cNvPr id="8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38090" y="2351260"/>
            <a:ext cx="1667443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 eaLnBrk="1" hangingPunct="1"/>
            <a:r>
              <a:rPr lang="en-US" sz="2000">
                <a:latin typeface="+mj-lt"/>
              </a:rPr>
              <a:t>Fancier</a:t>
            </a:r>
          </a:p>
          <a:p>
            <a:pPr algn="ctr" eaLnBrk="1" hangingPunct="1"/>
            <a:r>
              <a:rPr lang="en-US" sz="2000">
                <a:latin typeface="+mj-lt"/>
                <a:sym typeface="Symbol" pitchFamily="18" charset="2"/>
              </a:rPr>
              <a:t>algorithms:</a:t>
            </a:r>
          </a:p>
          <a:p>
            <a:pPr algn="ctr" eaLnBrk="1" hangingPunct="1"/>
            <a:r>
              <a:rPr lang="en-US" sz="2000">
                <a:latin typeface="+mj-lt"/>
                <a:sym typeface="Symbol" pitchFamily="18" charset="2"/>
              </a:rPr>
              <a:t>O(</a:t>
            </a:r>
            <a:r>
              <a:rPr lang="en-US" sz="2000" i="1">
                <a:latin typeface="+mj-lt"/>
                <a:sym typeface="Symbol" pitchFamily="18" charset="2"/>
              </a:rPr>
              <a:t>n</a:t>
            </a:r>
            <a:r>
              <a:rPr lang="en-US" sz="2000">
                <a:latin typeface="+mj-lt"/>
                <a:sym typeface="Symbol" pitchFamily="18" charset="2"/>
              </a:rPr>
              <a:t> log </a:t>
            </a:r>
            <a:r>
              <a:rPr lang="en-US" sz="2000" i="1">
                <a:latin typeface="+mj-lt"/>
                <a:sym typeface="Symbol" pitchFamily="18" charset="2"/>
              </a:rPr>
              <a:t>n</a:t>
            </a:r>
            <a:r>
              <a:rPr lang="en-US" sz="2000">
                <a:latin typeface="+mj-lt"/>
                <a:sym typeface="Symbol" pitchFamily="18" charset="2"/>
              </a:rPr>
              <a:t>)</a:t>
            </a:r>
          </a:p>
        </p:txBody>
      </p:sp>
      <p:sp>
        <p:nvSpPr>
          <p:cNvPr id="9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99655" y="3107790"/>
            <a:ext cx="1888658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 eaLnBrk="1" hangingPunct="1"/>
            <a:r>
              <a:rPr lang="en-US" sz="2000" dirty="0">
                <a:latin typeface="+mj-lt"/>
              </a:rPr>
              <a:t>Comparison</a:t>
            </a:r>
          </a:p>
          <a:p>
            <a:pPr algn="ctr" eaLnBrk="1" hangingPunct="1"/>
            <a:r>
              <a:rPr lang="en-US" sz="2000" dirty="0">
                <a:latin typeface="+mj-lt"/>
              </a:rPr>
              <a:t>lower bound:</a:t>
            </a:r>
            <a:endParaRPr lang="en-US" sz="2000" dirty="0">
              <a:latin typeface="+mj-lt"/>
              <a:sym typeface="Symbol" pitchFamily="18" charset="2"/>
            </a:endParaRPr>
          </a:p>
          <a:p>
            <a:pPr algn="ctr" eaLnBrk="1" hangingPunct="1"/>
            <a:r>
              <a:rPr lang="en-US" sz="2000" dirty="0">
                <a:latin typeface="+mj-lt"/>
                <a:sym typeface="Symbol" pitchFamily="18" charset="2"/>
              </a:rPr>
              <a:t>(</a:t>
            </a:r>
            <a:r>
              <a:rPr lang="en-US" sz="2000" i="1" dirty="0">
                <a:latin typeface="+mj-lt"/>
                <a:sym typeface="Symbol" pitchFamily="18" charset="2"/>
              </a:rPr>
              <a:t>n</a:t>
            </a:r>
            <a:r>
              <a:rPr lang="en-US" sz="2000" dirty="0">
                <a:latin typeface="+mj-lt"/>
                <a:sym typeface="Symbol" pitchFamily="18" charset="2"/>
              </a:rPr>
              <a:t> log </a:t>
            </a:r>
            <a:r>
              <a:rPr lang="en-US" sz="2000" i="1" dirty="0">
                <a:latin typeface="+mj-lt"/>
                <a:sym typeface="Symbol" pitchFamily="18" charset="2"/>
              </a:rPr>
              <a:t>n</a:t>
            </a:r>
            <a:r>
              <a:rPr lang="en-US" sz="2000" dirty="0">
                <a:latin typeface="+mj-lt"/>
                <a:sym typeface="Symbol" pitchFamily="18" charset="2"/>
              </a:rPr>
              <a:t>)</a:t>
            </a:r>
          </a:p>
        </p:txBody>
      </p:sp>
      <p:sp>
        <p:nvSpPr>
          <p:cNvPr id="10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382435" y="3864321"/>
            <a:ext cx="1667443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 eaLnBrk="1" hangingPunct="1"/>
            <a:r>
              <a:rPr lang="en-US" sz="2000" dirty="0">
                <a:latin typeface="+mj-lt"/>
              </a:rPr>
              <a:t>Specialized</a:t>
            </a:r>
          </a:p>
          <a:p>
            <a:pPr algn="ctr" eaLnBrk="1" hangingPunct="1"/>
            <a:r>
              <a:rPr lang="en-US" sz="2000" dirty="0">
                <a:latin typeface="+mj-lt"/>
              </a:rPr>
              <a:t>algorithms:</a:t>
            </a:r>
            <a:endParaRPr lang="en-US" sz="2000" dirty="0">
              <a:latin typeface="+mj-lt"/>
              <a:sym typeface="Symbol" pitchFamily="18" charset="2"/>
            </a:endParaRPr>
          </a:p>
          <a:p>
            <a:pPr algn="ctr" eaLnBrk="1" hangingPunct="1"/>
            <a:r>
              <a:rPr lang="en-US" sz="2000" dirty="0">
                <a:latin typeface="+mj-lt"/>
                <a:sym typeface="Symbol" pitchFamily="18" charset="2"/>
              </a:rPr>
              <a:t>O(</a:t>
            </a:r>
            <a:r>
              <a:rPr lang="en-US" sz="2000" i="1" dirty="0">
                <a:latin typeface="+mj-lt"/>
                <a:sym typeface="Symbol" pitchFamily="18" charset="2"/>
              </a:rPr>
              <a:t>n</a:t>
            </a:r>
            <a:r>
              <a:rPr lang="en-US" sz="2000" dirty="0">
                <a:latin typeface="+mj-lt"/>
                <a:sym typeface="Symbol" pitchFamily="18" charset="2"/>
              </a:rPr>
              <a:t>)</a:t>
            </a:r>
          </a:p>
        </p:txBody>
      </p:sp>
      <p:sp>
        <p:nvSpPr>
          <p:cNvPr id="12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37864" y="3294167"/>
            <a:ext cx="194476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latin typeface="+mj-lt"/>
              </a:rPr>
              <a:t>Insertion sort</a:t>
            </a:r>
          </a:p>
          <a:p>
            <a:pPr algn="ctr" eaLnBrk="1" hangingPunct="1"/>
            <a:r>
              <a:rPr lang="en-US" sz="2000" dirty="0">
                <a:latin typeface="+mj-lt"/>
              </a:rPr>
              <a:t>Selection </a:t>
            </a:r>
            <a:r>
              <a:rPr lang="en-US" sz="2000" dirty="0" smtClean="0">
                <a:latin typeface="+mj-lt"/>
              </a:rPr>
              <a:t>sort</a:t>
            </a:r>
          </a:p>
          <a:p>
            <a:pPr algn="ctr" eaLnBrk="1" hangingPunct="1"/>
            <a:r>
              <a:rPr lang="en-US" sz="2000" dirty="0" smtClean="0">
                <a:latin typeface="+mj-lt"/>
              </a:rPr>
              <a:t>Bubble Sort</a:t>
            </a:r>
            <a:endParaRPr lang="en-US" sz="2000" dirty="0">
              <a:latin typeface="+mj-lt"/>
            </a:endParaRPr>
          </a:p>
          <a:p>
            <a:pPr algn="ctr" eaLnBrk="1" hangingPunct="1"/>
            <a:r>
              <a:rPr lang="en-US" sz="2000" dirty="0" smtClean="0">
                <a:solidFill>
                  <a:schemeClr val="bg2"/>
                </a:solidFill>
                <a:latin typeface="+mj-lt"/>
              </a:rPr>
              <a:t>Shell 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sort</a:t>
            </a:r>
          </a:p>
          <a:p>
            <a:pPr algn="ctr" eaLnBrk="1" hangingPunct="1"/>
            <a:r>
              <a:rPr lang="en-US" sz="2000" dirty="0">
                <a:solidFill>
                  <a:schemeClr val="bg2"/>
                </a:solidFill>
                <a:latin typeface="+mj-lt"/>
              </a:rPr>
              <a:t>…</a:t>
            </a:r>
          </a:p>
        </p:txBody>
      </p:sp>
      <p:sp>
        <p:nvSpPr>
          <p:cNvPr id="13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31306" y="4310597"/>
            <a:ext cx="228100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latin typeface="+mj-lt"/>
              </a:rPr>
              <a:t>Heap sort</a:t>
            </a:r>
          </a:p>
          <a:p>
            <a:pPr algn="ctr" eaLnBrk="1" hangingPunct="1"/>
            <a:r>
              <a:rPr lang="en-US" sz="2000" dirty="0">
                <a:latin typeface="+mj-lt"/>
              </a:rPr>
              <a:t>Merge sort</a:t>
            </a:r>
          </a:p>
          <a:p>
            <a:pPr algn="ctr" eaLnBrk="1" hangingPunct="1"/>
            <a:r>
              <a:rPr lang="en-US" sz="2000" dirty="0">
                <a:latin typeface="+mj-lt"/>
              </a:rPr>
              <a:t>Quick </a:t>
            </a:r>
            <a:r>
              <a:rPr lang="en-US" sz="2000" dirty="0" smtClean="0">
                <a:latin typeface="+mj-lt"/>
              </a:rPr>
              <a:t>sort (</a:t>
            </a:r>
            <a:r>
              <a:rPr lang="en-US" sz="2000" dirty="0" err="1" smtClean="0">
                <a:latin typeface="+mj-lt"/>
              </a:rPr>
              <a:t>avg</a:t>
            </a:r>
            <a:r>
              <a:rPr lang="en-US" sz="2000" dirty="0" smtClean="0">
                <a:latin typeface="+mj-lt"/>
              </a:rPr>
              <a:t>)</a:t>
            </a:r>
            <a:endParaRPr lang="en-US" sz="2000" dirty="0">
              <a:latin typeface="+mj-lt"/>
            </a:endParaRPr>
          </a:p>
          <a:p>
            <a:pPr algn="ctr" eaLnBrk="1" hangingPunct="1"/>
            <a:r>
              <a:rPr lang="en-US" sz="2000" dirty="0">
                <a:latin typeface="+mj-lt"/>
              </a:rPr>
              <a:t>…</a:t>
            </a:r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392502" y="5464314"/>
            <a:ext cx="16473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latin typeface="+mj-lt"/>
              </a:rPr>
              <a:t>Bucket sort</a:t>
            </a:r>
          </a:p>
          <a:p>
            <a:pPr algn="ctr" eaLnBrk="1" hangingPunct="1"/>
            <a:r>
              <a:rPr lang="en-US" sz="2000" dirty="0">
                <a:latin typeface="+mj-lt"/>
              </a:rPr>
              <a:t>Radix sort</a:t>
            </a:r>
          </a:p>
        </p:txBody>
      </p:sp>
      <p:cxnSp>
        <p:nvCxnSpPr>
          <p:cNvPr id="16" name="AutoShape 13"/>
          <p:cNvCxnSpPr>
            <a:cxnSpLocks noChangeShapeType="1"/>
            <a:stCxn id="7" idx="2"/>
            <a:endCxn id="12" idx="0"/>
          </p:cNvCxnSpPr>
          <p:nvPr>
            <p:custDataLst>
              <p:tags r:id="rId8"/>
            </p:custDataLst>
          </p:nvPr>
        </p:nvCxnSpPr>
        <p:spPr bwMode="auto">
          <a:xfrm flipH="1">
            <a:off x="2710246" y="2702726"/>
            <a:ext cx="1" cy="5914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7" name="AutoShape 14"/>
          <p:cNvCxnSpPr>
            <a:cxnSpLocks noChangeShapeType="1"/>
            <a:stCxn id="8" idx="2"/>
            <a:endCxn id="13" idx="0"/>
          </p:cNvCxnSpPr>
          <p:nvPr>
            <p:custDataLst>
              <p:tags r:id="rId9"/>
            </p:custDataLst>
          </p:nvPr>
        </p:nvCxnSpPr>
        <p:spPr bwMode="auto">
          <a:xfrm flipH="1">
            <a:off x="4471811" y="3459256"/>
            <a:ext cx="1" cy="8513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" name="AutoShape 15"/>
          <p:cNvCxnSpPr>
            <a:cxnSpLocks noChangeShapeType="1"/>
            <a:stCxn id="10" idx="2"/>
            <a:endCxn id="14" idx="0"/>
          </p:cNvCxnSpPr>
          <p:nvPr>
            <p:custDataLst>
              <p:tags r:id="rId10"/>
            </p:custDataLst>
          </p:nvPr>
        </p:nvCxnSpPr>
        <p:spPr bwMode="auto">
          <a:xfrm>
            <a:off x="8216157" y="4972317"/>
            <a:ext cx="0" cy="4919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10</a:t>
            </a:fld>
            <a:endParaRPr lang="en-US"/>
          </a:p>
        </p:txBody>
      </p:sp>
      <p:sp>
        <p:nvSpPr>
          <p:cNvPr id="20" name="Text Box 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4901" y="838200"/>
            <a:ext cx="1667443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 eaLnBrk="1" hangingPunct="1"/>
            <a:r>
              <a:rPr lang="en-US" sz="2000" dirty="0" smtClean="0">
                <a:latin typeface="+mj-lt"/>
              </a:rPr>
              <a:t>Horrible 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algorithms</a:t>
            </a:r>
            <a:r>
              <a:rPr lang="en-US" sz="2000" dirty="0" smtClean="0">
                <a:latin typeface="+mj-lt"/>
                <a:sym typeface="Symbol" pitchFamily="18" charset="2"/>
              </a:rPr>
              <a:t>:</a:t>
            </a:r>
          </a:p>
          <a:p>
            <a:pPr algn="ctr" eaLnBrk="1" hangingPunct="1"/>
            <a:r>
              <a:rPr lang="el-GR" sz="2000" dirty="0" smtClean="0">
                <a:latin typeface="+mj-lt"/>
                <a:sym typeface="Symbol" pitchFamily="18" charset="2"/>
              </a:rPr>
              <a:t>Ω</a:t>
            </a:r>
            <a:r>
              <a:rPr lang="en-US" sz="2000" dirty="0" smtClean="0">
                <a:latin typeface="+mj-lt"/>
                <a:sym typeface="Symbol" pitchFamily="18" charset="2"/>
              </a:rPr>
              <a:t>(</a:t>
            </a:r>
            <a:r>
              <a:rPr lang="en-US" sz="2000" i="1" dirty="0" smtClean="0">
                <a:latin typeface="+mj-lt"/>
                <a:sym typeface="Symbol" pitchFamily="18" charset="2"/>
              </a:rPr>
              <a:t>n</a:t>
            </a:r>
            <a:r>
              <a:rPr lang="en-US" sz="2000" baseline="30000" dirty="0" smtClean="0">
                <a:latin typeface="+mj-lt"/>
                <a:sym typeface="Symbol" pitchFamily="18" charset="2"/>
              </a:rPr>
              <a:t>2</a:t>
            </a:r>
            <a:r>
              <a:rPr lang="en-US" sz="2000" dirty="0" smtClean="0">
                <a:latin typeface="+mj-lt"/>
                <a:sym typeface="Symbol" pitchFamily="18" charset="2"/>
              </a:rPr>
              <a:t>)</a:t>
            </a:r>
            <a:endParaRPr lang="en-US" sz="2000" dirty="0">
              <a:latin typeface="+mj-lt"/>
              <a:sym typeface="Symbol" pitchFamily="18" charset="2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1657" y="2512010"/>
            <a:ext cx="17139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 err="1" smtClean="0">
                <a:latin typeface="+mj-lt"/>
              </a:rPr>
              <a:t>Bogo</a:t>
            </a:r>
            <a:r>
              <a:rPr lang="en-US" sz="2000" dirty="0" smtClean="0">
                <a:latin typeface="+mj-lt"/>
              </a:rPr>
              <a:t> Sort</a:t>
            </a:r>
          </a:p>
          <a:p>
            <a:pPr algn="ctr" eaLnBrk="1" hangingPunct="1"/>
            <a:r>
              <a:rPr lang="en-US" sz="2000" dirty="0" smtClean="0">
                <a:latin typeface="+mj-lt"/>
              </a:rPr>
              <a:t>Stooge Sort</a:t>
            </a:r>
            <a:endParaRPr lang="en-US" sz="2000" dirty="0">
              <a:latin typeface="+mj-lt"/>
            </a:endParaRPr>
          </a:p>
        </p:txBody>
      </p:sp>
      <p:cxnSp>
        <p:nvCxnSpPr>
          <p:cNvPr id="22" name="AutoShape 13"/>
          <p:cNvCxnSpPr>
            <a:cxnSpLocks noChangeShapeType="1"/>
            <a:stCxn id="20" idx="2"/>
            <a:endCxn id="21" idx="0"/>
          </p:cNvCxnSpPr>
          <p:nvPr>
            <p:custDataLst>
              <p:tags r:id="rId13"/>
            </p:custDataLst>
          </p:nvPr>
        </p:nvCxnSpPr>
        <p:spPr bwMode="auto">
          <a:xfrm>
            <a:off x="918623" y="1946196"/>
            <a:ext cx="0" cy="56581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</p:spTree>
    <p:extLst>
      <p:ext uri="{BB962C8B-B14F-4D97-AF65-F5344CB8AC3E}">
        <p14:creationId xmlns:p14="http://schemas.microsoft.com/office/powerpoint/2010/main" val="1281868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Sorting: The Big Picture</a:t>
            </a:r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76525" y="1594730"/>
            <a:ext cx="1667443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 eaLnBrk="1" hangingPunct="1"/>
            <a:r>
              <a:rPr lang="en-US" sz="2000" dirty="0">
                <a:latin typeface="+mj-lt"/>
              </a:rPr>
              <a:t>Simple</a:t>
            </a:r>
          </a:p>
          <a:p>
            <a:pPr algn="ctr" eaLnBrk="1" hangingPunct="1"/>
            <a:r>
              <a:rPr lang="en-US" sz="2000" dirty="0">
                <a:latin typeface="+mj-lt"/>
                <a:sym typeface="Symbol" pitchFamily="18" charset="2"/>
              </a:rPr>
              <a:t>algorithms:</a:t>
            </a:r>
          </a:p>
          <a:p>
            <a:pPr algn="ctr" eaLnBrk="1" hangingPunct="1"/>
            <a:r>
              <a:rPr lang="en-US" sz="2000" dirty="0">
                <a:latin typeface="+mj-lt"/>
                <a:sym typeface="Symbol" pitchFamily="18" charset="2"/>
              </a:rPr>
              <a:t>O(</a:t>
            </a:r>
            <a:r>
              <a:rPr lang="en-US" sz="2000" i="1" dirty="0">
                <a:latin typeface="+mj-lt"/>
                <a:sym typeface="Symbol" pitchFamily="18" charset="2"/>
              </a:rPr>
              <a:t>n</a:t>
            </a:r>
            <a:r>
              <a:rPr lang="en-US" sz="2000" baseline="30000" dirty="0">
                <a:latin typeface="+mj-lt"/>
                <a:sym typeface="Symbol" pitchFamily="18" charset="2"/>
              </a:rPr>
              <a:t>2</a:t>
            </a:r>
            <a:r>
              <a:rPr lang="en-US" sz="2000" dirty="0">
                <a:latin typeface="+mj-lt"/>
                <a:sym typeface="Symbol" pitchFamily="18" charset="2"/>
              </a:rPr>
              <a:t>)</a:t>
            </a:r>
          </a:p>
        </p:txBody>
      </p:sp>
      <p:sp>
        <p:nvSpPr>
          <p:cNvPr id="8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38090" y="2351260"/>
            <a:ext cx="1667443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 eaLnBrk="1" hangingPunct="1"/>
            <a:r>
              <a:rPr lang="en-US" sz="2000">
                <a:latin typeface="+mj-lt"/>
              </a:rPr>
              <a:t>Fancier</a:t>
            </a:r>
          </a:p>
          <a:p>
            <a:pPr algn="ctr" eaLnBrk="1" hangingPunct="1"/>
            <a:r>
              <a:rPr lang="en-US" sz="2000">
                <a:latin typeface="+mj-lt"/>
                <a:sym typeface="Symbol" pitchFamily="18" charset="2"/>
              </a:rPr>
              <a:t>algorithms:</a:t>
            </a:r>
          </a:p>
          <a:p>
            <a:pPr algn="ctr" eaLnBrk="1" hangingPunct="1"/>
            <a:r>
              <a:rPr lang="en-US" sz="2000">
                <a:latin typeface="+mj-lt"/>
                <a:sym typeface="Symbol" pitchFamily="18" charset="2"/>
              </a:rPr>
              <a:t>O(</a:t>
            </a:r>
            <a:r>
              <a:rPr lang="en-US" sz="2000" i="1">
                <a:latin typeface="+mj-lt"/>
                <a:sym typeface="Symbol" pitchFamily="18" charset="2"/>
              </a:rPr>
              <a:t>n</a:t>
            </a:r>
            <a:r>
              <a:rPr lang="en-US" sz="2000">
                <a:latin typeface="+mj-lt"/>
                <a:sym typeface="Symbol" pitchFamily="18" charset="2"/>
              </a:rPr>
              <a:t> log </a:t>
            </a:r>
            <a:r>
              <a:rPr lang="en-US" sz="2000" i="1">
                <a:latin typeface="+mj-lt"/>
                <a:sym typeface="Symbol" pitchFamily="18" charset="2"/>
              </a:rPr>
              <a:t>n</a:t>
            </a:r>
            <a:r>
              <a:rPr lang="en-US" sz="2000">
                <a:latin typeface="+mj-lt"/>
                <a:sym typeface="Symbol" pitchFamily="18" charset="2"/>
              </a:rPr>
              <a:t>)</a:t>
            </a:r>
          </a:p>
        </p:txBody>
      </p:sp>
      <p:sp>
        <p:nvSpPr>
          <p:cNvPr id="9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99655" y="3107790"/>
            <a:ext cx="1888658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 eaLnBrk="1" hangingPunct="1"/>
            <a:r>
              <a:rPr lang="en-US" sz="2000" dirty="0">
                <a:latin typeface="+mj-lt"/>
              </a:rPr>
              <a:t>Comparison</a:t>
            </a:r>
          </a:p>
          <a:p>
            <a:pPr algn="ctr" eaLnBrk="1" hangingPunct="1"/>
            <a:r>
              <a:rPr lang="en-US" sz="2000" dirty="0">
                <a:latin typeface="+mj-lt"/>
              </a:rPr>
              <a:t>lower bound:</a:t>
            </a:r>
            <a:endParaRPr lang="en-US" sz="2000" dirty="0">
              <a:latin typeface="+mj-lt"/>
              <a:sym typeface="Symbol" pitchFamily="18" charset="2"/>
            </a:endParaRPr>
          </a:p>
          <a:p>
            <a:pPr algn="ctr" eaLnBrk="1" hangingPunct="1"/>
            <a:r>
              <a:rPr lang="en-US" sz="2000" dirty="0">
                <a:latin typeface="+mj-lt"/>
                <a:sym typeface="Symbol" pitchFamily="18" charset="2"/>
              </a:rPr>
              <a:t>(</a:t>
            </a:r>
            <a:r>
              <a:rPr lang="en-US" sz="2000" i="1" dirty="0">
                <a:latin typeface="+mj-lt"/>
                <a:sym typeface="Symbol" pitchFamily="18" charset="2"/>
              </a:rPr>
              <a:t>n</a:t>
            </a:r>
            <a:r>
              <a:rPr lang="en-US" sz="2000" dirty="0">
                <a:latin typeface="+mj-lt"/>
                <a:sym typeface="Symbol" pitchFamily="18" charset="2"/>
              </a:rPr>
              <a:t> log </a:t>
            </a:r>
            <a:r>
              <a:rPr lang="en-US" sz="2000" i="1" dirty="0">
                <a:latin typeface="+mj-lt"/>
                <a:sym typeface="Symbol" pitchFamily="18" charset="2"/>
              </a:rPr>
              <a:t>n</a:t>
            </a:r>
            <a:r>
              <a:rPr lang="en-US" sz="2000" dirty="0">
                <a:latin typeface="+mj-lt"/>
                <a:sym typeface="Symbol" pitchFamily="18" charset="2"/>
              </a:rPr>
              <a:t>)</a:t>
            </a:r>
          </a:p>
        </p:txBody>
      </p:sp>
      <p:sp>
        <p:nvSpPr>
          <p:cNvPr id="10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382435" y="3864321"/>
            <a:ext cx="1667443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 eaLnBrk="1" hangingPunct="1"/>
            <a:r>
              <a:rPr lang="en-US" sz="2000" dirty="0">
                <a:latin typeface="+mj-lt"/>
              </a:rPr>
              <a:t>Specialized</a:t>
            </a:r>
          </a:p>
          <a:p>
            <a:pPr algn="ctr" eaLnBrk="1" hangingPunct="1"/>
            <a:r>
              <a:rPr lang="en-US" sz="2000" dirty="0">
                <a:latin typeface="+mj-lt"/>
              </a:rPr>
              <a:t>algorithms:</a:t>
            </a:r>
            <a:endParaRPr lang="en-US" sz="2000" dirty="0">
              <a:latin typeface="+mj-lt"/>
              <a:sym typeface="Symbol" pitchFamily="18" charset="2"/>
            </a:endParaRPr>
          </a:p>
          <a:p>
            <a:pPr algn="ctr" eaLnBrk="1" hangingPunct="1"/>
            <a:r>
              <a:rPr lang="en-US" sz="2000" dirty="0">
                <a:latin typeface="+mj-lt"/>
                <a:sym typeface="Symbol" pitchFamily="18" charset="2"/>
              </a:rPr>
              <a:t>O(</a:t>
            </a:r>
            <a:r>
              <a:rPr lang="en-US" sz="2000" i="1" dirty="0">
                <a:latin typeface="+mj-lt"/>
                <a:sym typeface="Symbol" pitchFamily="18" charset="2"/>
              </a:rPr>
              <a:t>n</a:t>
            </a:r>
            <a:r>
              <a:rPr lang="en-US" sz="2000" dirty="0">
                <a:latin typeface="+mj-lt"/>
                <a:sym typeface="Symbol" pitchFamily="18" charset="2"/>
              </a:rPr>
              <a:t>)</a:t>
            </a:r>
          </a:p>
        </p:txBody>
      </p:sp>
      <p:sp>
        <p:nvSpPr>
          <p:cNvPr id="12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37864" y="3294167"/>
            <a:ext cx="194476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latin typeface="+mj-lt"/>
              </a:rPr>
              <a:t>Insertion sort</a:t>
            </a:r>
          </a:p>
          <a:p>
            <a:pPr algn="ctr" eaLnBrk="1" hangingPunct="1"/>
            <a:r>
              <a:rPr lang="en-US" sz="2000" dirty="0">
                <a:latin typeface="+mj-lt"/>
              </a:rPr>
              <a:t>Selection </a:t>
            </a:r>
            <a:r>
              <a:rPr lang="en-US" sz="2000" dirty="0" smtClean="0">
                <a:latin typeface="+mj-lt"/>
              </a:rPr>
              <a:t>sort</a:t>
            </a:r>
          </a:p>
          <a:p>
            <a:pPr algn="ctr" eaLnBrk="1" hangingPunct="1"/>
            <a:r>
              <a:rPr lang="en-US" sz="2000" dirty="0" smtClean="0">
                <a:latin typeface="+mj-lt"/>
              </a:rPr>
              <a:t>Bubble Sort</a:t>
            </a:r>
            <a:endParaRPr lang="en-US" sz="2000" dirty="0">
              <a:latin typeface="+mj-lt"/>
            </a:endParaRPr>
          </a:p>
          <a:p>
            <a:pPr algn="ctr" eaLnBrk="1" hangingPunct="1"/>
            <a:r>
              <a:rPr lang="en-US" sz="2000" dirty="0" smtClean="0">
                <a:solidFill>
                  <a:schemeClr val="bg2"/>
                </a:solidFill>
                <a:latin typeface="+mj-lt"/>
              </a:rPr>
              <a:t>Shell 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sort</a:t>
            </a:r>
          </a:p>
          <a:p>
            <a:pPr algn="ctr" eaLnBrk="1" hangingPunct="1"/>
            <a:r>
              <a:rPr lang="en-US" sz="2000" dirty="0">
                <a:solidFill>
                  <a:schemeClr val="bg2"/>
                </a:solidFill>
                <a:latin typeface="+mj-lt"/>
              </a:rPr>
              <a:t>…</a:t>
            </a:r>
          </a:p>
        </p:txBody>
      </p:sp>
      <p:sp>
        <p:nvSpPr>
          <p:cNvPr id="13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31306" y="4310597"/>
            <a:ext cx="228100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latin typeface="+mj-lt"/>
              </a:rPr>
              <a:t>Heap sort</a:t>
            </a:r>
          </a:p>
          <a:p>
            <a:pPr algn="ctr" eaLnBrk="1" hangingPunct="1"/>
            <a:r>
              <a:rPr lang="en-US" sz="2000" dirty="0">
                <a:latin typeface="+mj-lt"/>
              </a:rPr>
              <a:t>Merge sort</a:t>
            </a:r>
          </a:p>
          <a:p>
            <a:pPr algn="ctr" eaLnBrk="1" hangingPunct="1"/>
            <a:r>
              <a:rPr lang="en-US" sz="2000" dirty="0">
                <a:latin typeface="+mj-lt"/>
              </a:rPr>
              <a:t>Quick </a:t>
            </a:r>
            <a:r>
              <a:rPr lang="en-US" sz="2000" dirty="0" smtClean="0">
                <a:latin typeface="+mj-lt"/>
              </a:rPr>
              <a:t>sort (</a:t>
            </a:r>
            <a:r>
              <a:rPr lang="en-US" sz="2000" dirty="0" err="1" smtClean="0">
                <a:latin typeface="+mj-lt"/>
              </a:rPr>
              <a:t>avg</a:t>
            </a:r>
            <a:r>
              <a:rPr lang="en-US" sz="2000" dirty="0" smtClean="0">
                <a:latin typeface="+mj-lt"/>
              </a:rPr>
              <a:t>)</a:t>
            </a:r>
            <a:endParaRPr lang="en-US" sz="2000" dirty="0">
              <a:latin typeface="+mj-lt"/>
            </a:endParaRPr>
          </a:p>
          <a:p>
            <a:pPr algn="ctr" eaLnBrk="1" hangingPunct="1"/>
            <a:r>
              <a:rPr lang="en-US" sz="2000" dirty="0">
                <a:latin typeface="+mj-lt"/>
              </a:rPr>
              <a:t>…</a:t>
            </a:r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392502" y="5464314"/>
            <a:ext cx="16473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latin typeface="+mj-lt"/>
              </a:rPr>
              <a:t>Bucket sort</a:t>
            </a:r>
          </a:p>
          <a:p>
            <a:pPr algn="ctr" eaLnBrk="1" hangingPunct="1"/>
            <a:r>
              <a:rPr lang="en-US" sz="2000" dirty="0">
                <a:latin typeface="+mj-lt"/>
              </a:rPr>
              <a:t>Radix sort</a:t>
            </a:r>
          </a:p>
        </p:txBody>
      </p:sp>
      <p:cxnSp>
        <p:nvCxnSpPr>
          <p:cNvPr id="16" name="AutoShape 13"/>
          <p:cNvCxnSpPr>
            <a:cxnSpLocks noChangeShapeType="1"/>
            <a:stCxn id="7" idx="2"/>
            <a:endCxn id="12" idx="0"/>
          </p:cNvCxnSpPr>
          <p:nvPr>
            <p:custDataLst>
              <p:tags r:id="rId8"/>
            </p:custDataLst>
          </p:nvPr>
        </p:nvCxnSpPr>
        <p:spPr bwMode="auto">
          <a:xfrm flipH="1">
            <a:off x="2710246" y="2702726"/>
            <a:ext cx="1" cy="5914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7" name="AutoShape 14"/>
          <p:cNvCxnSpPr>
            <a:cxnSpLocks noChangeShapeType="1"/>
            <a:stCxn id="8" idx="2"/>
            <a:endCxn id="13" idx="0"/>
          </p:cNvCxnSpPr>
          <p:nvPr>
            <p:custDataLst>
              <p:tags r:id="rId9"/>
            </p:custDataLst>
          </p:nvPr>
        </p:nvCxnSpPr>
        <p:spPr bwMode="auto">
          <a:xfrm flipH="1">
            <a:off x="4471811" y="3459256"/>
            <a:ext cx="1" cy="8513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" name="AutoShape 15"/>
          <p:cNvCxnSpPr>
            <a:cxnSpLocks noChangeShapeType="1"/>
            <a:stCxn id="10" idx="2"/>
            <a:endCxn id="14" idx="0"/>
          </p:cNvCxnSpPr>
          <p:nvPr>
            <p:custDataLst>
              <p:tags r:id="rId10"/>
            </p:custDataLst>
          </p:nvPr>
        </p:nvCxnSpPr>
        <p:spPr bwMode="auto">
          <a:xfrm>
            <a:off x="8216157" y="4972317"/>
            <a:ext cx="0" cy="4919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11</a:t>
            </a:fld>
            <a:endParaRPr lang="en-US"/>
          </a:p>
        </p:txBody>
      </p:sp>
      <p:sp>
        <p:nvSpPr>
          <p:cNvPr id="20" name="Text Box 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4901" y="838200"/>
            <a:ext cx="1667443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 eaLnBrk="1" hangingPunct="1"/>
            <a:r>
              <a:rPr lang="en-US" sz="2000" dirty="0" smtClean="0">
                <a:latin typeface="+mj-lt"/>
              </a:rPr>
              <a:t>Horrible 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algorithms</a:t>
            </a:r>
            <a:r>
              <a:rPr lang="en-US" sz="2000" dirty="0" smtClean="0">
                <a:latin typeface="+mj-lt"/>
                <a:sym typeface="Symbol" pitchFamily="18" charset="2"/>
              </a:rPr>
              <a:t>:</a:t>
            </a:r>
          </a:p>
          <a:p>
            <a:pPr algn="ctr" eaLnBrk="1" hangingPunct="1"/>
            <a:r>
              <a:rPr lang="el-GR" sz="2000" dirty="0" smtClean="0">
                <a:latin typeface="+mj-lt"/>
                <a:sym typeface="Symbol" pitchFamily="18" charset="2"/>
              </a:rPr>
              <a:t>Ω</a:t>
            </a:r>
            <a:r>
              <a:rPr lang="en-US" sz="2000" dirty="0" smtClean="0">
                <a:latin typeface="+mj-lt"/>
                <a:sym typeface="Symbol" pitchFamily="18" charset="2"/>
              </a:rPr>
              <a:t>(</a:t>
            </a:r>
            <a:r>
              <a:rPr lang="en-US" sz="2000" i="1" dirty="0" smtClean="0">
                <a:latin typeface="+mj-lt"/>
                <a:sym typeface="Symbol" pitchFamily="18" charset="2"/>
              </a:rPr>
              <a:t>n</a:t>
            </a:r>
            <a:r>
              <a:rPr lang="en-US" sz="2000" baseline="30000" dirty="0" smtClean="0">
                <a:latin typeface="+mj-lt"/>
                <a:sym typeface="Symbol" pitchFamily="18" charset="2"/>
              </a:rPr>
              <a:t>2</a:t>
            </a:r>
            <a:r>
              <a:rPr lang="en-US" sz="2000" dirty="0" smtClean="0">
                <a:latin typeface="+mj-lt"/>
                <a:sym typeface="Symbol" pitchFamily="18" charset="2"/>
              </a:rPr>
              <a:t>)</a:t>
            </a:r>
            <a:endParaRPr lang="en-US" sz="2000" dirty="0">
              <a:latin typeface="+mj-lt"/>
              <a:sym typeface="Symbol" pitchFamily="18" charset="2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1657" y="2512010"/>
            <a:ext cx="17139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 err="1" smtClean="0">
                <a:latin typeface="+mj-lt"/>
              </a:rPr>
              <a:t>Bogo</a:t>
            </a:r>
            <a:r>
              <a:rPr lang="en-US" sz="2000" dirty="0" smtClean="0">
                <a:latin typeface="+mj-lt"/>
              </a:rPr>
              <a:t> Sort</a:t>
            </a:r>
          </a:p>
          <a:p>
            <a:pPr algn="ctr" eaLnBrk="1" hangingPunct="1"/>
            <a:r>
              <a:rPr lang="en-US" sz="2000" dirty="0" smtClean="0">
                <a:latin typeface="+mj-lt"/>
              </a:rPr>
              <a:t>Stooge Sort</a:t>
            </a:r>
            <a:endParaRPr lang="en-US" sz="2000" dirty="0">
              <a:latin typeface="+mj-lt"/>
            </a:endParaRPr>
          </a:p>
        </p:txBody>
      </p:sp>
      <p:cxnSp>
        <p:nvCxnSpPr>
          <p:cNvPr id="22" name="AutoShape 13"/>
          <p:cNvCxnSpPr>
            <a:cxnSpLocks noChangeShapeType="1"/>
            <a:stCxn id="20" idx="2"/>
            <a:endCxn id="21" idx="0"/>
          </p:cNvCxnSpPr>
          <p:nvPr>
            <p:custDataLst>
              <p:tags r:id="rId13"/>
            </p:custDataLst>
          </p:nvPr>
        </p:nvCxnSpPr>
        <p:spPr bwMode="auto">
          <a:xfrm>
            <a:off x="918623" y="1946196"/>
            <a:ext cx="0" cy="56581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2857374" y="816114"/>
            <a:ext cx="3848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Read about on your own to learn how not to sort data</a:t>
            </a:r>
            <a:endParaRPr lang="en-US" sz="2000" i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960941" y="1170057"/>
            <a:ext cx="934659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33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Sorting: The Big Picture</a:t>
            </a:r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76525" y="1594730"/>
            <a:ext cx="1667443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 eaLnBrk="1" hangingPunct="1"/>
            <a:r>
              <a:rPr lang="en-US" sz="2000" dirty="0">
                <a:latin typeface="+mj-lt"/>
              </a:rPr>
              <a:t>Simple</a:t>
            </a:r>
          </a:p>
          <a:p>
            <a:pPr algn="ctr" eaLnBrk="1" hangingPunct="1"/>
            <a:r>
              <a:rPr lang="en-US" sz="2000" dirty="0">
                <a:latin typeface="+mj-lt"/>
                <a:sym typeface="Symbol" pitchFamily="18" charset="2"/>
              </a:rPr>
              <a:t>algorithms:</a:t>
            </a:r>
          </a:p>
          <a:p>
            <a:pPr algn="ctr" eaLnBrk="1" hangingPunct="1"/>
            <a:r>
              <a:rPr lang="en-US" sz="2000" dirty="0">
                <a:latin typeface="+mj-lt"/>
                <a:sym typeface="Symbol" pitchFamily="18" charset="2"/>
              </a:rPr>
              <a:t>O(</a:t>
            </a:r>
            <a:r>
              <a:rPr lang="en-US" sz="2000" i="1" dirty="0">
                <a:latin typeface="+mj-lt"/>
                <a:sym typeface="Symbol" pitchFamily="18" charset="2"/>
              </a:rPr>
              <a:t>n</a:t>
            </a:r>
            <a:r>
              <a:rPr lang="en-US" sz="2000" baseline="30000" dirty="0">
                <a:latin typeface="+mj-lt"/>
                <a:sym typeface="Symbol" pitchFamily="18" charset="2"/>
              </a:rPr>
              <a:t>2</a:t>
            </a:r>
            <a:r>
              <a:rPr lang="en-US" sz="2000" dirty="0">
                <a:latin typeface="+mj-lt"/>
                <a:sym typeface="Symbol" pitchFamily="18" charset="2"/>
              </a:rPr>
              <a:t>)</a:t>
            </a:r>
          </a:p>
        </p:txBody>
      </p:sp>
      <p:sp>
        <p:nvSpPr>
          <p:cNvPr id="8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38090" y="2351260"/>
            <a:ext cx="1667443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 eaLnBrk="1" hangingPunct="1"/>
            <a:r>
              <a:rPr lang="en-US" sz="2000">
                <a:latin typeface="+mj-lt"/>
              </a:rPr>
              <a:t>Fancier</a:t>
            </a:r>
          </a:p>
          <a:p>
            <a:pPr algn="ctr" eaLnBrk="1" hangingPunct="1"/>
            <a:r>
              <a:rPr lang="en-US" sz="2000">
                <a:latin typeface="+mj-lt"/>
                <a:sym typeface="Symbol" pitchFamily="18" charset="2"/>
              </a:rPr>
              <a:t>algorithms:</a:t>
            </a:r>
          </a:p>
          <a:p>
            <a:pPr algn="ctr" eaLnBrk="1" hangingPunct="1"/>
            <a:r>
              <a:rPr lang="en-US" sz="2000">
                <a:latin typeface="+mj-lt"/>
                <a:sym typeface="Symbol" pitchFamily="18" charset="2"/>
              </a:rPr>
              <a:t>O(</a:t>
            </a:r>
            <a:r>
              <a:rPr lang="en-US" sz="2000" i="1">
                <a:latin typeface="+mj-lt"/>
                <a:sym typeface="Symbol" pitchFamily="18" charset="2"/>
              </a:rPr>
              <a:t>n</a:t>
            </a:r>
            <a:r>
              <a:rPr lang="en-US" sz="2000">
                <a:latin typeface="+mj-lt"/>
                <a:sym typeface="Symbol" pitchFamily="18" charset="2"/>
              </a:rPr>
              <a:t> log </a:t>
            </a:r>
            <a:r>
              <a:rPr lang="en-US" sz="2000" i="1">
                <a:latin typeface="+mj-lt"/>
                <a:sym typeface="Symbol" pitchFamily="18" charset="2"/>
              </a:rPr>
              <a:t>n</a:t>
            </a:r>
            <a:r>
              <a:rPr lang="en-US" sz="2000">
                <a:latin typeface="+mj-lt"/>
                <a:sym typeface="Symbol" pitchFamily="18" charset="2"/>
              </a:rPr>
              <a:t>)</a:t>
            </a:r>
          </a:p>
        </p:txBody>
      </p:sp>
      <p:sp>
        <p:nvSpPr>
          <p:cNvPr id="9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99655" y="3107790"/>
            <a:ext cx="1888658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 eaLnBrk="1" hangingPunct="1"/>
            <a:r>
              <a:rPr lang="en-US" sz="2000" dirty="0">
                <a:latin typeface="+mj-lt"/>
              </a:rPr>
              <a:t>Comparison</a:t>
            </a:r>
          </a:p>
          <a:p>
            <a:pPr algn="ctr" eaLnBrk="1" hangingPunct="1"/>
            <a:r>
              <a:rPr lang="en-US" sz="2000" dirty="0">
                <a:latin typeface="+mj-lt"/>
              </a:rPr>
              <a:t>lower bound:</a:t>
            </a:r>
            <a:endParaRPr lang="en-US" sz="2000" dirty="0">
              <a:latin typeface="+mj-lt"/>
              <a:sym typeface="Symbol" pitchFamily="18" charset="2"/>
            </a:endParaRPr>
          </a:p>
          <a:p>
            <a:pPr algn="ctr" eaLnBrk="1" hangingPunct="1"/>
            <a:r>
              <a:rPr lang="en-US" sz="2000" dirty="0">
                <a:latin typeface="+mj-lt"/>
                <a:sym typeface="Symbol" pitchFamily="18" charset="2"/>
              </a:rPr>
              <a:t>(</a:t>
            </a:r>
            <a:r>
              <a:rPr lang="en-US" sz="2000" i="1" dirty="0">
                <a:latin typeface="+mj-lt"/>
                <a:sym typeface="Symbol" pitchFamily="18" charset="2"/>
              </a:rPr>
              <a:t>n</a:t>
            </a:r>
            <a:r>
              <a:rPr lang="en-US" sz="2000" dirty="0">
                <a:latin typeface="+mj-lt"/>
                <a:sym typeface="Symbol" pitchFamily="18" charset="2"/>
              </a:rPr>
              <a:t> log </a:t>
            </a:r>
            <a:r>
              <a:rPr lang="en-US" sz="2000" i="1" dirty="0">
                <a:latin typeface="+mj-lt"/>
                <a:sym typeface="Symbol" pitchFamily="18" charset="2"/>
              </a:rPr>
              <a:t>n</a:t>
            </a:r>
            <a:r>
              <a:rPr lang="en-US" sz="2000" dirty="0">
                <a:latin typeface="+mj-lt"/>
                <a:sym typeface="Symbol" pitchFamily="18" charset="2"/>
              </a:rPr>
              <a:t>)</a:t>
            </a:r>
          </a:p>
        </p:txBody>
      </p:sp>
      <p:sp>
        <p:nvSpPr>
          <p:cNvPr id="10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382435" y="3864321"/>
            <a:ext cx="1667443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 eaLnBrk="1" hangingPunct="1"/>
            <a:r>
              <a:rPr lang="en-US" sz="2000" dirty="0">
                <a:latin typeface="+mj-lt"/>
              </a:rPr>
              <a:t>Specialized</a:t>
            </a:r>
          </a:p>
          <a:p>
            <a:pPr algn="ctr" eaLnBrk="1" hangingPunct="1"/>
            <a:r>
              <a:rPr lang="en-US" sz="2000" dirty="0">
                <a:latin typeface="+mj-lt"/>
              </a:rPr>
              <a:t>algorithms:</a:t>
            </a:r>
            <a:endParaRPr lang="en-US" sz="2000" dirty="0">
              <a:latin typeface="+mj-lt"/>
              <a:sym typeface="Symbol" pitchFamily="18" charset="2"/>
            </a:endParaRPr>
          </a:p>
          <a:p>
            <a:pPr algn="ctr" eaLnBrk="1" hangingPunct="1"/>
            <a:r>
              <a:rPr lang="en-US" sz="2000" dirty="0">
                <a:latin typeface="+mj-lt"/>
                <a:sym typeface="Symbol" pitchFamily="18" charset="2"/>
              </a:rPr>
              <a:t>O(</a:t>
            </a:r>
            <a:r>
              <a:rPr lang="en-US" sz="2000" i="1" dirty="0">
                <a:latin typeface="+mj-lt"/>
                <a:sym typeface="Symbol" pitchFamily="18" charset="2"/>
              </a:rPr>
              <a:t>n</a:t>
            </a:r>
            <a:r>
              <a:rPr lang="en-US" sz="2000" dirty="0">
                <a:latin typeface="+mj-lt"/>
                <a:sym typeface="Symbol" pitchFamily="18" charset="2"/>
              </a:rPr>
              <a:t>)</a:t>
            </a:r>
          </a:p>
        </p:txBody>
      </p:sp>
      <p:sp>
        <p:nvSpPr>
          <p:cNvPr id="12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37864" y="3294167"/>
            <a:ext cx="194476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latin typeface="+mj-lt"/>
              </a:rPr>
              <a:t>Insertion sort</a:t>
            </a:r>
          </a:p>
          <a:p>
            <a:pPr algn="ctr" eaLnBrk="1" hangingPunct="1"/>
            <a:r>
              <a:rPr lang="en-US" sz="2000" dirty="0">
                <a:latin typeface="+mj-lt"/>
              </a:rPr>
              <a:t>Selection </a:t>
            </a:r>
            <a:r>
              <a:rPr lang="en-US" sz="2000" dirty="0" smtClean="0">
                <a:latin typeface="+mj-lt"/>
              </a:rPr>
              <a:t>sort</a:t>
            </a:r>
          </a:p>
          <a:p>
            <a:pPr algn="ctr" eaLnBrk="1" hangingPunct="1"/>
            <a:r>
              <a:rPr lang="en-US" sz="2000" dirty="0" smtClean="0">
                <a:latin typeface="+mj-lt"/>
              </a:rPr>
              <a:t>Bubble Sort</a:t>
            </a:r>
            <a:endParaRPr lang="en-US" sz="2000" dirty="0">
              <a:latin typeface="+mj-lt"/>
            </a:endParaRPr>
          </a:p>
          <a:p>
            <a:pPr algn="ctr" eaLnBrk="1" hangingPunct="1"/>
            <a:r>
              <a:rPr lang="en-US" sz="2000" dirty="0" smtClean="0">
                <a:solidFill>
                  <a:schemeClr val="bg2"/>
                </a:solidFill>
                <a:latin typeface="+mj-lt"/>
              </a:rPr>
              <a:t>Shell 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sort</a:t>
            </a:r>
          </a:p>
          <a:p>
            <a:pPr algn="ctr" eaLnBrk="1" hangingPunct="1"/>
            <a:r>
              <a:rPr lang="en-US" sz="2000" dirty="0">
                <a:solidFill>
                  <a:schemeClr val="bg2"/>
                </a:solidFill>
                <a:latin typeface="+mj-lt"/>
              </a:rPr>
              <a:t>…</a:t>
            </a:r>
          </a:p>
        </p:txBody>
      </p:sp>
      <p:sp>
        <p:nvSpPr>
          <p:cNvPr id="13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31306" y="4310597"/>
            <a:ext cx="228100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latin typeface="+mj-lt"/>
              </a:rPr>
              <a:t>Heap sort</a:t>
            </a:r>
          </a:p>
          <a:p>
            <a:pPr algn="ctr" eaLnBrk="1" hangingPunct="1"/>
            <a:r>
              <a:rPr lang="en-US" sz="2000" dirty="0">
                <a:latin typeface="+mj-lt"/>
              </a:rPr>
              <a:t>Merge sort</a:t>
            </a:r>
          </a:p>
          <a:p>
            <a:pPr algn="ctr" eaLnBrk="1" hangingPunct="1"/>
            <a:r>
              <a:rPr lang="en-US" sz="2000" dirty="0">
                <a:latin typeface="+mj-lt"/>
              </a:rPr>
              <a:t>Quick </a:t>
            </a:r>
            <a:r>
              <a:rPr lang="en-US" sz="2000" dirty="0" smtClean="0">
                <a:latin typeface="+mj-lt"/>
              </a:rPr>
              <a:t>sort (</a:t>
            </a:r>
            <a:r>
              <a:rPr lang="en-US" sz="2000" dirty="0" err="1" smtClean="0">
                <a:latin typeface="+mj-lt"/>
              </a:rPr>
              <a:t>avg</a:t>
            </a:r>
            <a:r>
              <a:rPr lang="en-US" sz="2000" dirty="0" smtClean="0">
                <a:latin typeface="+mj-lt"/>
              </a:rPr>
              <a:t>)</a:t>
            </a:r>
            <a:endParaRPr lang="en-US" sz="2000" dirty="0">
              <a:latin typeface="+mj-lt"/>
            </a:endParaRPr>
          </a:p>
          <a:p>
            <a:pPr algn="ctr" eaLnBrk="1" hangingPunct="1"/>
            <a:r>
              <a:rPr lang="en-US" sz="2000" dirty="0">
                <a:latin typeface="+mj-lt"/>
              </a:rPr>
              <a:t>…</a:t>
            </a:r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392502" y="5464314"/>
            <a:ext cx="16473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latin typeface="+mj-lt"/>
              </a:rPr>
              <a:t>Bucket sort</a:t>
            </a:r>
          </a:p>
          <a:p>
            <a:pPr algn="ctr" eaLnBrk="1" hangingPunct="1"/>
            <a:r>
              <a:rPr lang="en-US" sz="2000" dirty="0">
                <a:latin typeface="+mj-lt"/>
              </a:rPr>
              <a:t>Radix sort</a:t>
            </a:r>
          </a:p>
        </p:txBody>
      </p:sp>
      <p:cxnSp>
        <p:nvCxnSpPr>
          <p:cNvPr id="16" name="AutoShape 13"/>
          <p:cNvCxnSpPr>
            <a:cxnSpLocks noChangeShapeType="1"/>
            <a:stCxn id="7" idx="2"/>
            <a:endCxn id="12" idx="0"/>
          </p:cNvCxnSpPr>
          <p:nvPr>
            <p:custDataLst>
              <p:tags r:id="rId8"/>
            </p:custDataLst>
          </p:nvPr>
        </p:nvCxnSpPr>
        <p:spPr bwMode="auto">
          <a:xfrm flipH="1">
            <a:off x="2710246" y="2702726"/>
            <a:ext cx="1" cy="5914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7" name="AutoShape 14"/>
          <p:cNvCxnSpPr>
            <a:cxnSpLocks noChangeShapeType="1"/>
            <a:stCxn id="8" idx="2"/>
            <a:endCxn id="13" idx="0"/>
          </p:cNvCxnSpPr>
          <p:nvPr>
            <p:custDataLst>
              <p:tags r:id="rId9"/>
            </p:custDataLst>
          </p:nvPr>
        </p:nvCxnSpPr>
        <p:spPr bwMode="auto">
          <a:xfrm flipH="1">
            <a:off x="4471811" y="3459256"/>
            <a:ext cx="1" cy="8513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" name="AutoShape 15"/>
          <p:cNvCxnSpPr>
            <a:cxnSpLocks noChangeShapeType="1"/>
            <a:stCxn id="10" idx="2"/>
            <a:endCxn id="14" idx="0"/>
          </p:cNvCxnSpPr>
          <p:nvPr>
            <p:custDataLst>
              <p:tags r:id="rId10"/>
            </p:custDataLst>
          </p:nvPr>
        </p:nvCxnSpPr>
        <p:spPr bwMode="auto">
          <a:xfrm>
            <a:off x="8216157" y="4972317"/>
            <a:ext cx="0" cy="4919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12</a:t>
            </a:fld>
            <a:endParaRPr lang="en-US"/>
          </a:p>
        </p:txBody>
      </p:sp>
      <p:sp>
        <p:nvSpPr>
          <p:cNvPr id="20" name="Text Box 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4901" y="838200"/>
            <a:ext cx="1667443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 eaLnBrk="1" hangingPunct="1"/>
            <a:r>
              <a:rPr lang="en-US" sz="2000" dirty="0" smtClean="0">
                <a:latin typeface="+mj-lt"/>
              </a:rPr>
              <a:t>Horrible 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algorithms</a:t>
            </a:r>
            <a:r>
              <a:rPr lang="en-US" sz="2000" dirty="0" smtClean="0">
                <a:latin typeface="+mj-lt"/>
                <a:sym typeface="Symbol" pitchFamily="18" charset="2"/>
              </a:rPr>
              <a:t>:</a:t>
            </a:r>
          </a:p>
          <a:p>
            <a:pPr algn="ctr" eaLnBrk="1" hangingPunct="1"/>
            <a:r>
              <a:rPr lang="el-GR" sz="2000" dirty="0" smtClean="0">
                <a:latin typeface="+mj-lt"/>
                <a:sym typeface="Symbol" pitchFamily="18" charset="2"/>
              </a:rPr>
              <a:t>Ω</a:t>
            </a:r>
            <a:r>
              <a:rPr lang="en-US" sz="2000" dirty="0" smtClean="0">
                <a:latin typeface="+mj-lt"/>
                <a:sym typeface="Symbol" pitchFamily="18" charset="2"/>
              </a:rPr>
              <a:t>(</a:t>
            </a:r>
            <a:r>
              <a:rPr lang="en-US" sz="2000" i="1" dirty="0" smtClean="0">
                <a:latin typeface="+mj-lt"/>
                <a:sym typeface="Symbol" pitchFamily="18" charset="2"/>
              </a:rPr>
              <a:t>n</a:t>
            </a:r>
            <a:r>
              <a:rPr lang="en-US" sz="2000" baseline="30000" dirty="0" smtClean="0">
                <a:latin typeface="+mj-lt"/>
                <a:sym typeface="Symbol" pitchFamily="18" charset="2"/>
              </a:rPr>
              <a:t>2</a:t>
            </a:r>
            <a:r>
              <a:rPr lang="en-US" sz="2000" dirty="0" smtClean="0">
                <a:latin typeface="+mj-lt"/>
                <a:sym typeface="Symbol" pitchFamily="18" charset="2"/>
              </a:rPr>
              <a:t>)</a:t>
            </a:r>
            <a:endParaRPr lang="en-US" sz="2000" dirty="0">
              <a:latin typeface="+mj-lt"/>
              <a:sym typeface="Symbol" pitchFamily="18" charset="2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1657" y="2512010"/>
            <a:ext cx="17139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 err="1" smtClean="0">
                <a:latin typeface="+mj-lt"/>
              </a:rPr>
              <a:t>Bogo</a:t>
            </a:r>
            <a:r>
              <a:rPr lang="en-US" sz="2000" dirty="0" smtClean="0">
                <a:latin typeface="+mj-lt"/>
              </a:rPr>
              <a:t> Sort</a:t>
            </a:r>
          </a:p>
          <a:p>
            <a:pPr algn="ctr" eaLnBrk="1" hangingPunct="1"/>
            <a:r>
              <a:rPr lang="en-US" sz="2000" dirty="0" smtClean="0">
                <a:latin typeface="+mj-lt"/>
              </a:rPr>
              <a:t>Stooge Sort</a:t>
            </a:r>
            <a:endParaRPr lang="en-US" sz="2000" dirty="0">
              <a:latin typeface="+mj-lt"/>
            </a:endParaRPr>
          </a:p>
        </p:txBody>
      </p:sp>
      <p:cxnSp>
        <p:nvCxnSpPr>
          <p:cNvPr id="22" name="AutoShape 13"/>
          <p:cNvCxnSpPr>
            <a:cxnSpLocks noChangeShapeType="1"/>
            <a:stCxn id="20" idx="2"/>
            <a:endCxn id="21" idx="0"/>
          </p:cNvCxnSpPr>
          <p:nvPr>
            <p:custDataLst>
              <p:tags r:id="rId13"/>
            </p:custDataLst>
          </p:nvPr>
        </p:nvCxnSpPr>
        <p:spPr bwMode="auto">
          <a:xfrm>
            <a:off x="918623" y="1946196"/>
            <a:ext cx="0" cy="56581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</p:spTree>
    <p:extLst>
      <p:ext uri="{BB962C8B-B14F-4D97-AF65-F5344CB8AC3E}">
        <p14:creationId xmlns:p14="http://schemas.microsoft.com/office/powerpoint/2010/main" val="1894289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tabLst>
                <a:tab pos="854075" algn="l"/>
              </a:tabLst>
            </a:pPr>
            <a:r>
              <a:rPr lang="en-US" sz="2000" dirty="0" smtClean="0"/>
              <a:t>Idea: 	At step k, find the smallest element among the 	unsorted elements and put it at position k</a:t>
            </a:r>
          </a:p>
          <a:p>
            <a:pPr marL="0" indent="0">
              <a:buNone/>
              <a:tabLst>
                <a:tab pos="854075" algn="l"/>
              </a:tabLst>
            </a:pPr>
            <a:endParaRPr lang="en-US" sz="1000" dirty="0" smtClean="0"/>
          </a:p>
          <a:p>
            <a:pPr marL="0" indent="0">
              <a:buNone/>
              <a:tabLst>
                <a:tab pos="854075" algn="l"/>
              </a:tabLst>
            </a:pPr>
            <a:r>
              <a:rPr lang="en-US" sz="2000" dirty="0" smtClean="0"/>
              <a:t>Alternate way of saying this:</a:t>
            </a:r>
          </a:p>
          <a:p>
            <a:pPr marL="225425" indent="-225425">
              <a:tabLst>
                <a:tab pos="854075" algn="l"/>
              </a:tabLst>
            </a:pPr>
            <a:r>
              <a:rPr lang="en-US" sz="2000" dirty="0" smtClean="0"/>
              <a:t>Find smallest element, put it 1st</a:t>
            </a:r>
          </a:p>
          <a:p>
            <a:pPr marL="225425" indent="-225425">
              <a:tabLst>
                <a:tab pos="854075" algn="l"/>
              </a:tabLst>
            </a:pPr>
            <a:r>
              <a:rPr lang="en-US" sz="2000" dirty="0" smtClean="0"/>
              <a:t>Find next smallest element, put it 2nd</a:t>
            </a:r>
          </a:p>
          <a:p>
            <a:pPr marL="225425" indent="-225425">
              <a:tabLst>
                <a:tab pos="854075" algn="l"/>
              </a:tabLst>
            </a:pPr>
            <a:r>
              <a:rPr lang="en-US" sz="2000" dirty="0" smtClean="0"/>
              <a:t>Find next smallest element, put it 3rd</a:t>
            </a:r>
          </a:p>
          <a:p>
            <a:pPr marL="225425" indent="-225425">
              <a:tabLst>
                <a:tab pos="854075" algn="l"/>
              </a:tabLst>
            </a:pPr>
            <a:r>
              <a:rPr lang="en-US" sz="2000" dirty="0" smtClean="0"/>
              <a:t>…</a:t>
            </a:r>
          </a:p>
          <a:p>
            <a:pPr marL="0" indent="0">
              <a:buNone/>
              <a:tabLst>
                <a:tab pos="854075" algn="l"/>
              </a:tabLst>
            </a:pPr>
            <a:endParaRPr lang="en-US" sz="1000" dirty="0" smtClean="0"/>
          </a:p>
          <a:p>
            <a:pPr marL="0" indent="0">
              <a:buNone/>
              <a:tabLst>
                <a:tab pos="854075" algn="l"/>
              </a:tabLst>
            </a:pPr>
            <a:r>
              <a:rPr lang="en-US" sz="2000" dirty="0" smtClean="0"/>
              <a:t>Loop invariant: </a:t>
            </a:r>
            <a:br>
              <a:rPr lang="en-US" sz="2000" dirty="0" smtClean="0"/>
            </a:br>
            <a:r>
              <a:rPr lang="en-US" sz="2000" dirty="0" smtClean="0"/>
              <a:t>	When loop index is </a:t>
            </a:r>
            <a:r>
              <a:rPr lang="en-US" sz="2000" dirty="0" err="1" smtClean="0"/>
              <a:t>i</a:t>
            </a:r>
            <a:r>
              <a:rPr lang="en-US" sz="2000" dirty="0" smtClean="0"/>
              <a:t>, the first </a:t>
            </a:r>
            <a:r>
              <a:rPr lang="en-US" sz="2000" dirty="0" err="1" smtClean="0"/>
              <a:t>i</a:t>
            </a:r>
            <a:r>
              <a:rPr lang="en-US" sz="2000" dirty="0" smtClean="0"/>
              <a:t> elements are the </a:t>
            </a:r>
            <a:r>
              <a:rPr lang="en-US" sz="2000" dirty="0" err="1" smtClean="0"/>
              <a:t>i</a:t>
            </a:r>
            <a:r>
              <a:rPr lang="en-US" sz="2000" dirty="0" smtClean="0"/>
              <a:t> 	smallest elements in sorted order</a:t>
            </a:r>
          </a:p>
          <a:p>
            <a:pPr marL="0" indent="0">
              <a:buNone/>
              <a:tabLst>
                <a:tab pos="854075" algn="l"/>
              </a:tabLst>
            </a:pPr>
            <a:endParaRPr lang="en-US" sz="1000" dirty="0" smtClean="0"/>
          </a:p>
          <a:p>
            <a:pPr marL="0" indent="0">
              <a:buNone/>
              <a:tabLst>
                <a:tab pos="854075" algn="l"/>
              </a:tabLst>
            </a:pPr>
            <a:r>
              <a:rPr lang="en-US" sz="2000" dirty="0" smtClean="0"/>
              <a:t>Time?</a:t>
            </a:r>
          </a:p>
          <a:p>
            <a:pPr marL="0" indent="0" algn="ctr">
              <a:buNone/>
              <a:tabLst>
                <a:tab pos="854075" algn="l"/>
              </a:tabLst>
            </a:pPr>
            <a:r>
              <a:rPr lang="en-US" sz="2000" dirty="0" smtClean="0"/>
              <a:t>Best: _____     </a:t>
            </a:r>
            <a:r>
              <a:rPr lang="en-US" sz="2000" dirty="0" smtClean="0"/>
              <a:t>Worst</a:t>
            </a:r>
            <a:r>
              <a:rPr lang="en-US" sz="2000" dirty="0"/>
              <a:t>: _____ </a:t>
            </a:r>
            <a:r>
              <a:rPr lang="en-US" sz="2000" dirty="0" smtClean="0"/>
              <a:t>    Average</a:t>
            </a:r>
            <a:r>
              <a:rPr lang="en-US" sz="2000" dirty="0"/>
              <a:t>: _____ </a:t>
            </a:r>
            <a:endParaRPr lang="en-US" sz="2000" dirty="0" smtClean="0"/>
          </a:p>
          <a:p>
            <a:pPr>
              <a:tabLst>
                <a:tab pos="854075" algn="l"/>
              </a:tabLst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41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tabLst>
                <a:tab pos="854075" algn="l"/>
              </a:tabLst>
            </a:pPr>
            <a:r>
              <a:rPr lang="en-US" sz="2000" dirty="0" smtClean="0"/>
              <a:t>Idea: 	At step k, find the smallest element among the 	unsorted elements and put it at position k</a:t>
            </a:r>
          </a:p>
          <a:p>
            <a:pPr marL="0" indent="0">
              <a:buNone/>
              <a:tabLst>
                <a:tab pos="854075" algn="l"/>
              </a:tabLst>
            </a:pPr>
            <a:endParaRPr lang="en-US" sz="1000" dirty="0" smtClean="0"/>
          </a:p>
          <a:p>
            <a:pPr marL="0" indent="0">
              <a:buNone/>
              <a:tabLst>
                <a:tab pos="854075" algn="l"/>
              </a:tabLst>
            </a:pPr>
            <a:r>
              <a:rPr lang="en-US" sz="2000" dirty="0" smtClean="0"/>
              <a:t>Alternate way of saying this:</a:t>
            </a:r>
          </a:p>
          <a:p>
            <a:pPr marL="225425" indent="-225425">
              <a:tabLst>
                <a:tab pos="854075" algn="l"/>
              </a:tabLst>
            </a:pPr>
            <a:r>
              <a:rPr lang="en-US" sz="2000" dirty="0" smtClean="0"/>
              <a:t>Find smallest element, put it 1st</a:t>
            </a:r>
          </a:p>
          <a:p>
            <a:pPr marL="225425" indent="-225425">
              <a:tabLst>
                <a:tab pos="854075" algn="l"/>
              </a:tabLst>
            </a:pPr>
            <a:r>
              <a:rPr lang="en-US" sz="2000" dirty="0" smtClean="0"/>
              <a:t>Find next smallest element, put it 2nd</a:t>
            </a:r>
          </a:p>
          <a:p>
            <a:pPr marL="225425" indent="-225425">
              <a:tabLst>
                <a:tab pos="854075" algn="l"/>
              </a:tabLst>
            </a:pPr>
            <a:r>
              <a:rPr lang="en-US" sz="2000" dirty="0" smtClean="0"/>
              <a:t>Find next smallest element, put it 3rd</a:t>
            </a:r>
          </a:p>
          <a:p>
            <a:pPr marL="225425" indent="-225425">
              <a:tabLst>
                <a:tab pos="854075" algn="l"/>
              </a:tabLst>
            </a:pPr>
            <a:r>
              <a:rPr lang="en-US" sz="2000" dirty="0" smtClean="0"/>
              <a:t>…</a:t>
            </a:r>
          </a:p>
          <a:p>
            <a:pPr marL="0" indent="0">
              <a:buNone/>
              <a:tabLst>
                <a:tab pos="854075" algn="l"/>
              </a:tabLst>
            </a:pPr>
            <a:endParaRPr lang="en-US" sz="1000" dirty="0" smtClean="0"/>
          </a:p>
          <a:p>
            <a:pPr marL="0" indent="0">
              <a:buNone/>
              <a:tabLst>
                <a:tab pos="854075" algn="l"/>
              </a:tabLst>
            </a:pPr>
            <a:r>
              <a:rPr lang="en-US" sz="2000" dirty="0" smtClean="0"/>
              <a:t>Loop invariant: </a:t>
            </a:r>
            <a:br>
              <a:rPr lang="en-US" sz="2000" dirty="0" smtClean="0"/>
            </a:br>
            <a:r>
              <a:rPr lang="en-US" sz="2000" dirty="0" smtClean="0"/>
              <a:t>	When loop index is </a:t>
            </a:r>
            <a:r>
              <a:rPr lang="en-US" sz="2000" dirty="0" err="1" smtClean="0"/>
              <a:t>i</a:t>
            </a:r>
            <a:r>
              <a:rPr lang="en-US" sz="2000" dirty="0" smtClean="0"/>
              <a:t>, the first </a:t>
            </a:r>
            <a:r>
              <a:rPr lang="en-US" sz="2000" dirty="0" err="1" smtClean="0"/>
              <a:t>i</a:t>
            </a:r>
            <a:r>
              <a:rPr lang="en-US" sz="2000" dirty="0" smtClean="0"/>
              <a:t> elements are the </a:t>
            </a:r>
            <a:r>
              <a:rPr lang="en-US" sz="2000" dirty="0" err="1" smtClean="0"/>
              <a:t>i</a:t>
            </a:r>
            <a:r>
              <a:rPr lang="en-US" sz="2000" dirty="0" smtClean="0"/>
              <a:t> 	smallest elements in sorted order</a:t>
            </a:r>
          </a:p>
          <a:p>
            <a:pPr marL="0" indent="0">
              <a:buNone/>
              <a:tabLst>
                <a:tab pos="854075" algn="l"/>
              </a:tabLst>
            </a:pPr>
            <a:endParaRPr lang="en-US" sz="1000" dirty="0" smtClean="0"/>
          </a:p>
          <a:p>
            <a:pPr marL="0" indent="0">
              <a:buNone/>
              <a:tabLst>
                <a:tab pos="854075" algn="l"/>
              </a:tabLst>
            </a:pPr>
            <a:r>
              <a:rPr lang="en-US" sz="2000" dirty="0" smtClean="0"/>
              <a:t>Time:	Best</a:t>
            </a:r>
            <a:r>
              <a:rPr lang="en-US" sz="2000" dirty="0"/>
              <a:t>: </a:t>
            </a:r>
            <a:r>
              <a:rPr lang="en-US" sz="2000" dirty="0">
                <a:solidFill>
                  <a:schemeClr val="accent2"/>
                </a:solidFill>
              </a:rPr>
              <a:t>O(n</a:t>
            </a:r>
            <a:r>
              <a:rPr lang="en-US" sz="2000" baseline="30000" dirty="0">
                <a:solidFill>
                  <a:schemeClr val="accent2"/>
                </a:solidFill>
              </a:rPr>
              <a:t>2</a:t>
            </a:r>
            <a:r>
              <a:rPr lang="en-US" sz="2000" dirty="0">
                <a:solidFill>
                  <a:schemeClr val="accent2"/>
                </a:solidFill>
              </a:rPr>
              <a:t>)     </a:t>
            </a:r>
            <a:r>
              <a:rPr lang="en-US" sz="2000" dirty="0" smtClean="0"/>
              <a:t>Worst</a:t>
            </a:r>
            <a:r>
              <a:rPr lang="en-US" sz="2000" dirty="0"/>
              <a:t>: </a:t>
            </a:r>
            <a:r>
              <a:rPr lang="en-US" sz="2000" dirty="0">
                <a:solidFill>
                  <a:schemeClr val="accent2"/>
                </a:solidFill>
              </a:rPr>
              <a:t>O(n</a:t>
            </a:r>
            <a:r>
              <a:rPr lang="en-US" sz="2000" baseline="30000" dirty="0">
                <a:solidFill>
                  <a:schemeClr val="accent2"/>
                </a:solidFill>
              </a:rPr>
              <a:t>2</a:t>
            </a:r>
            <a:r>
              <a:rPr lang="en-US" sz="2000" dirty="0">
                <a:solidFill>
                  <a:schemeClr val="accent2"/>
                </a:solidFill>
              </a:rPr>
              <a:t>)</a:t>
            </a:r>
            <a:r>
              <a:rPr lang="en-US" sz="2000" dirty="0" smtClean="0">
                <a:solidFill>
                  <a:schemeClr val="accent2"/>
                </a:solidFill>
              </a:rPr>
              <a:t>     </a:t>
            </a:r>
            <a:r>
              <a:rPr lang="en-US" sz="2000" dirty="0" smtClean="0"/>
              <a:t>Average</a:t>
            </a:r>
            <a:r>
              <a:rPr lang="en-US" sz="2000" dirty="0"/>
              <a:t>: </a:t>
            </a:r>
            <a:r>
              <a:rPr lang="en-US" sz="2000" dirty="0" smtClean="0">
                <a:solidFill>
                  <a:schemeClr val="accent2"/>
                </a:solidFill>
              </a:rPr>
              <a:t>O(n</a:t>
            </a:r>
            <a:r>
              <a:rPr lang="en-US" sz="2000" baseline="30000" dirty="0" smtClean="0">
                <a:solidFill>
                  <a:schemeClr val="accent2"/>
                </a:solidFill>
              </a:rPr>
              <a:t>2</a:t>
            </a:r>
            <a:r>
              <a:rPr lang="en-US" sz="2000" dirty="0" smtClean="0">
                <a:solidFill>
                  <a:schemeClr val="accent2"/>
                </a:solidFill>
              </a:rPr>
              <a:t>)	</a:t>
            </a:r>
          </a:p>
          <a:p>
            <a:pPr marL="0" indent="0">
              <a:buNone/>
              <a:tabLst>
                <a:tab pos="854075" algn="l"/>
              </a:tabLst>
            </a:pP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en-US" sz="2000" dirty="0" smtClean="0"/>
              <a:t>Recurrence Relation: </a:t>
            </a:r>
            <a:r>
              <a:rPr lang="en-US" sz="2000" dirty="0" smtClean="0">
                <a:solidFill>
                  <a:schemeClr val="accent2"/>
                </a:solidFill>
              </a:rPr>
              <a:t>T(n) = n + T(N-1), T(1) = 1</a:t>
            </a:r>
            <a:endParaRPr lang="en-US" sz="2000" dirty="0">
              <a:solidFill>
                <a:schemeClr val="accent2"/>
              </a:solidFill>
            </a:endParaRPr>
          </a:p>
          <a:p>
            <a:pPr marL="0" indent="0">
              <a:buNone/>
              <a:tabLst>
                <a:tab pos="854075" algn="l"/>
              </a:tabLst>
            </a:pP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en-US" sz="2000" dirty="0" smtClean="0">
                <a:solidFill>
                  <a:schemeClr val="accent2"/>
                </a:solidFill>
              </a:rPr>
              <a:t>Stable and In-Place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marL="0" indent="0">
              <a:buNone/>
              <a:tabLst>
                <a:tab pos="854075" algn="l"/>
              </a:tabLst>
            </a:pPr>
            <a:r>
              <a:rPr lang="en-US" sz="2000" dirty="0">
                <a:solidFill>
                  <a:schemeClr val="accent2"/>
                </a:solidFill>
              </a:rPr>
              <a:t>	</a:t>
            </a:r>
            <a:endParaRPr lang="en-US" sz="2000" dirty="0" smtClean="0"/>
          </a:p>
          <a:p>
            <a:pPr>
              <a:tabLst>
                <a:tab pos="854075" algn="l"/>
              </a:tabLst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19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tabLst>
                <a:tab pos="854075" algn="l"/>
              </a:tabLst>
            </a:pPr>
            <a:r>
              <a:rPr lang="en-US" sz="2000" dirty="0"/>
              <a:t>Idea: 	At step k, </a:t>
            </a:r>
            <a:r>
              <a:rPr lang="en-US" sz="2000" dirty="0" smtClean="0"/>
              <a:t>put </a:t>
            </a:r>
            <a:r>
              <a:rPr lang="en-US" sz="2000" dirty="0"/>
              <a:t>the </a:t>
            </a:r>
            <a:r>
              <a:rPr lang="en-US" sz="2000" dirty="0" err="1"/>
              <a:t>k</a:t>
            </a:r>
            <a:r>
              <a:rPr lang="en-US" sz="2000" baseline="30000" dirty="0" err="1"/>
              <a:t>th</a:t>
            </a:r>
            <a:r>
              <a:rPr lang="en-US" sz="2000" dirty="0"/>
              <a:t> input element in the correct position 	among the first k elements</a:t>
            </a:r>
          </a:p>
          <a:p>
            <a:pPr marL="0" indent="0">
              <a:buNone/>
              <a:tabLst>
                <a:tab pos="854075" algn="l"/>
              </a:tabLst>
            </a:pPr>
            <a:endParaRPr lang="en-US" sz="1000" dirty="0" smtClean="0"/>
          </a:p>
          <a:p>
            <a:pPr marL="0" indent="0">
              <a:buNone/>
              <a:tabLst>
                <a:tab pos="854075" algn="l"/>
              </a:tabLst>
            </a:pPr>
            <a:r>
              <a:rPr lang="en-US" sz="2000" dirty="0" smtClean="0"/>
              <a:t>Alternate way of saying this:</a:t>
            </a:r>
          </a:p>
          <a:p>
            <a:pPr marL="225425" indent="-225425">
              <a:tabLst>
                <a:tab pos="854075" algn="l"/>
              </a:tabLst>
            </a:pPr>
            <a:r>
              <a:rPr lang="en-US" sz="2000" dirty="0"/>
              <a:t>Sort first element (this is easy)</a:t>
            </a:r>
          </a:p>
          <a:p>
            <a:pPr marL="225425" indent="-225425">
              <a:tabLst>
                <a:tab pos="854075" algn="l"/>
              </a:tabLst>
            </a:pPr>
            <a:r>
              <a:rPr lang="en-US" sz="2000" dirty="0"/>
              <a:t>Now insert 2</a:t>
            </a:r>
            <a:r>
              <a:rPr lang="en-US" sz="2000" baseline="30000" dirty="0"/>
              <a:t>nd</a:t>
            </a:r>
            <a:r>
              <a:rPr lang="en-US" sz="2000" dirty="0"/>
              <a:t> element in order</a:t>
            </a:r>
          </a:p>
          <a:p>
            <a:pPr marL="225425" indent="-225425">
              <a:tabLst>
                <a:tab pos="854075" algn="l"/>
              </a:tabLst>
            </a:pPr>
            <a:r>
              <a:rPr lang="en-US" sz="2000" dirty="0"/>
              <a:t>Now insert 3</a:t>
            </a:r>
            <a:r>
              <a:rPr lang="en-US" sz="2000" baseline="30000" dirty="0"/>
              <a:t>rd</a:t>
            </a:r>
            <a:r>
              <a:rPr lang="en-US" sz="2000" dirty="0"/>
              <a:t> element in order</a:t>
            </a:r>
          </a:p>
          <a:p>
            <a:pPr marL="225425" indent="-225425">
              <a:tabLst>
                <a:tab pos="854075" algn="l"/>
              </a:tabLst>
            </a:pPr>
            <a:r>
              <a:rPr lang="en-US" sz="2000" dirty="0"/>
              <a:t>Now insert 4</a:t>
            </a:r>
            <a:r>
              <a:rPr lang="en-US" sz="2000" baseline="30000" dirty="0"/>
              <a:t>th </a:t>
            </a:r>
            <a:r>
              <a:rPr lang="en-US" sz="2000" dirty="0"/>
              <a:t>element in order</a:t>
            </a:r>
          </a:p>
          <a:p>
            <a:pPr marL="225425" indent="-225425">
              <a:tabLst>
                <a:tab pos="854075" algn="l"/>
              </a:tabLst>
            </a:pPr>
            <a:r>
              <a:rPr lang="en-US" sz="2000" dirty="0" smtClean="0"/>
              <a:t>…</a:t>
            </a:r>
          </a:p>
          <a:p>
            <a:pPr marL="0" indent="0">
              <a:buNone/>
              <a:tabLst>
                <a:tab pos="854075" algn="l"/>
              </a:tabLst>
            </a:pPr>
            <a:endParaRPr lang="en-US" sz="1000" dirty="0" smtClean="0"/>
          </a:p>
          <a:p>
            <a:pPr marL="0" indent="0">
              <a:buNone/>
              <a:tabLst>
                <a:tab pos="854075" algn="l"/>
              </a:tabLst>
            </a:pPr>
            <a:r>
              <a:rPr lang="en-US" sz="2000" dirty="0"/>
              <a:t>Loop invariant: 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 smtClean="0"/>
              <a:t>When </a:t>
            </a:r>
            <a:r>
              <a:rPr lang="en-US" sz="2000" dirty="0"/>
              <a:t>loop index is </a:t>
            </a:r>
            <a:r>
              <a:rPr lang="en-US" sz="2000" dirty="0" err="1"/>
              <a:t>i</a:t>
            </a:r>
            <a:r>
              <a:rPr lang="en-US" sz="2000" dirty="0"/>
              <a:t>, first </a:t>
            </a:r>
            <a:r>
              <a:rPr lang="en-US" sz="2000" dirty="0" err="1"/>
              <a:t>i</a:t>
            </a:r>
            <a:r>
              <a:rPr lang="en-US" sz="2000" dirty="0"/>
              <a:t> elements are </a:t>
            </a:r>
            <a:r>
              <a:rPr lang="en-US" sz="2000" dirty="0" smtClean="0"/>
              <a:t>sorted</a:t>
            </a:r>
            <a:endParaRPr lang="en-US" sz="2000" dirty="0"/>
          </a:p>
          <a:p>
            <a:pPr marL="0" indent="0">
              <a:buNone/>
              <a:tabLst>
                <a:tab pos="854075" algn="l"/>
              </a:tabLst>
            </a:pPr>
            <a:endParaRPr lang="en-US" sz="1000" dirty="0" smtClean="0"/>
          </a:p>
          <a:p>
            <a:pPr marL="0" indent="0">
              <a:buNone/>
              <a:tabLst>
                <a:tab pos="854075" algn="l"/>
              </a:tabLst>
            </a:pPr>
            <a:r>
              <a:rPr lang="en-US" sz="2000" dirty="0" smtClean="0"/>
              <a:t>Time?</a:t>
            </a:r>
          </a:p>
          <a:p>
            <a:pPr marL="0" indent="0" algn="ctr">
              <a:buNone/>
              <a:tabLst>
                <a:tab pos="854075" algn="l"/>
              </a:tabLst>
            </a:pPr>
            <a:r>
              <a:rPr lang="en-US" sz="2000" dirty="0" smtClean="0"/>
              <a:t>Best: _____     </a:t>
            </a:r>
            <a:r>
              <a:rPr lang="en-US" sz="2000" dirty="0" smtClean="0"/>
              <a:t>Worst</a:t>
            </a:r>
            <a:r>
              <a:rPr lang="en-US" sz="2000" dirty="0"/>
              <a:t>: _____ </a:t>
            </a:r>
            <a:r>
              <a:rPr lang="en-US" sz="2000" dirty="0" smtClean="0"/>
              <a:t>    Average</a:t>
            </a:r>
            <a:r>
              <a:rPr lang="en-US" sz="2000" dirty="0"/>
              <a:t>: _____ </a:t>
            </a:r>
            <a:endParaRPr lang="en-US" sz="2000" dirty="0" smtClean="0"/>
          </a:p>
          <a:p>
            <a:pPr>
              <a:tabLst>
                <a:tab pos="854075" algn="l"/>
              </a:tabLst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74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tabLst>
                <a:tab pos="854075" algn="l"/>
              </a:tabLst>
            </a:pPr>
            <a:r>
              <a:rPr lang="en-US" sz="2000" dirty="0"/>
              <a:t>Idea: 	At step k, </a:t>
            </a:r>
            <a:r>
              <a:rPr lang="en-US" sz="2000" dirty="0" smtClean="0"/>
              <a:t>put </a:t>
            </a:r>
            <a:r>
              <a:rPr lang="en-US" sz="2000" dirty="0"/>
              <a:t>the </a:t>
            </a:r>
            <a:r>
              <a:rPr lang="en-US" sz="2000" dirty="0" err="1"/>
              <a:t>k</a:t>
            </a:r>
            <a:r>
              <a:rPr lang="en-US" sz="2000" baseline="30000" dirty="0" err="1"/>
              <a:t>th</a:t>
            </a:r>
            <a:r>
              <a:rPr lang="en-US" sz="2000" dirty="0"/>
              <a:t> input element in the correct position 	among the first k elements</a:t>
            </a:r>
          </a:p>
          <a:p>
            <a:pPr marL="0" indent="0">
              <a:buNone/>
              <a:tabLst>
                <a:tab pos="854075" algn="l"/>
              </a:tabLst>
            </a:pPr>
            <a:endParaRPr lang="en-US" sz="1000" dirty="0" smtClean="0"/>
          </a:p>
          <a:p>
            <a:pPr marL="0" indent="0">
              <a:buNone/>
              <a:tabLst>
                <a:tab pos="854075" algn="l"/>
              </a:tabLst>
            </a:pPr>
            <a:r>
              <a:rPr lang="en-US" sz="2000" dirty="0" smtClean="0"/>
              <a:t>Alternate way of saying this:</a:t>
            </a:r>
          </a:p>
          <a:p>
            <a:pPr marL="225425" indent="-225425">
              <a:tabLst>
                <a:tab pos="854075" algn="l"/>
              </a:tabLst>
            </a:pPr>
            <a:r>
              <a:rPr lang="en-US" sz="2000" dirty="0"/>
              <a:t>Sort first element (this is easy)</a:t>
            </a:r>
          </a:p>
          <a:p>
            <a:pPr marL="225425" indent="-225425">
              <a:tabLst>
                <a:tab pos="854075" algn="l"/>
              </a:tabLst>
            </a:pPr>
            <a:r>
              <a:rPr lang="en-US" sz="2000" dirty="0"/>
              <a:t>Now insert 2</a:t>
            </a:r>
            <a:r>
              <a:rPr lang="en-US" sz="2000" baseline="30000" dirty="0"/>
              <a:t>nd</a:t>
            </a:r>
            <a:r>
              <a:rPr lang="en-US" sz="2000" dirty="0"/>
              <a:t> element in order</a:t>
            </a:r>
          </a:p>
          <a:p>
            <a:pPr marL="225425" indent="-225425">
              <a:tabLst>
                <a:tab pos="854075" algn="l"/>
              </a:tabLst>
            </a:pPr>
            <a:r>
              <a:rPr lang="en-US" sz="2000" dirty="0"/>
              <a:t>Now insert 3</a:t>
            </a:r>
            <a:r>
              <a:rPr lang="en-US" sz="2000" baseline="30000" dirty="0"/>
              <a:t>rd</a:t>
            </a:r>
            <a:r>
              <a:rPr lang="en-US" sz="2000" dirty="0"/>
              <a:t> element in order</a:t>
            </a:r>
          </a:p>
          <a:p>
            <a:pPr marL="225425" indent="-225425">
              <a:tabLst>
                <a:tab pos="854075" algn="l"/>
              </a:tabLst>
            </a:pPr>
            <a:r>
              <a:rPr lang="en-US" sz="2000" dirty="0"/>
              <a:t>Now insert 4</a:t>
            </a:r>
            <a:r>
              <a:rPr lang="en-US" sz="2000" baseline="30000" dirty="0"/>
              <a:t>th </a:t>
            </a:r>
            <a:r>
              <a:rPr lang="en-US" sz="2000" dirty="0"/>
              <a:t>element in order</a:t>
            </a:r>
          </a:p>
          <a:p>
            <a:pPr marL="225425" indent="-225425">
              <a:tabLst>
                <a:tab pos="854075" algn="l"/>
              </a:tabLst>
            </a:pPr>
            <a:r>
              <a:rPr lang="en-US" sz="2000" dirty="0" smtClean="0"/>
              <a:t>…</a:t>
            </a:r>
          </a:p>
          <a:p>
            <a:pPr marL="0" indent="0">
              <a:buNone/>
              <a:tabLst>
                <a:tab pos="854075" algn="l"/>
              </a:tabLst>
            </a:pPr>
            <a:endParaRPr lang="en-US" sz="1000" dirty="0" smtClean="0"/>
          </a:p>
          <a:p>
            <a:pPr marL="0" indent="0">
              <a:buNone/>
              <a:tabLst>
                <a:tab pos="854075" algn="l"/>
              </a:tabLst>
            </a:pPr>
            <a:r>
              <a:rPr lang="en-US" sz="2000" dirty="0"/>
              <a:t>Loop invariant: 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 smtClean="0"/>
              <a:t>When </a:t>
            </a:r>
            <a:r>
              <a:rPr lang="en-US" sz="2000" dirty="0"/>
              <a:t>loop index is </a:t>
            </a:r>
            <a:r>
              <a:rPr lang="en-US" sz="2000" dirty="0" err="1"/>
              <a:t>i</a:t>
            </a:r>
            <a:r>
              <a:rPr lang="en-US" sz="2000" dirty="0"/>
              <a:t>, first </a:t>
            </a:r>
            <a:r>
              <a:rPr lang="en-US" sz="2000" dirty="0" err="1"/>
              <a:t>i</a:t>
            </a:r>
            <a:r>
              <a:rPr lang="en-US" sz="2000" dirty="0"/>
              <a:t> elements are </a:t>
            </a:r>
            <a:r>
              <a:rPr lang="en-US" sz="2000" dirty="0" smtClean="0"/>
              <a:t>sorted</a:t>
            </a:r>
            <a:endParaRPr lang="en-US" sz="2000" dirty="0"/>
          </a:p>
          <a:p>
            <a:pPr marL="0" indent="0">
              <a:buNone/>
              <a:tabLst>
                <a:tab pos="854075" algn="l"/>
              </a:tabLst>
            </a:pPr>
            <a:endParaRPr lang="en-US" sz="1800" dirty="0" smtClean="0"/>
          </a:p>
          <a:p>
            <a:pPr marL="0" indent="0">
              <a:buNone/>
              <a:tabLst>
                <a:tab pos="854075" algn="l"/>
              </a:tabLst>
            </a:pPr>
            <a:endParaRPr lang="en-US" sz="2000" dirty="0" smtClean="0"/>
          </a:p>
          <a:p>
            <a:pPr marL="0" indent="0">
              <a:buNone/>
              <a:tabLst>
                <a:tab pos="854075" algn="l"/>
              </a:tabLst>
            </a:pPr>
            <a:r>
              <a:rPr lang="en-US" sz="2000" dirty="0" smtClean="0"/>
              <a:t>Time:	Best: </a:t>
            </a:r>
            <a:r>
              <a:rPr lang="en-US" sz="2000" dirty="0" smtClean="0">
                <a:solidFill>
                  <a:schemeClr val="accent2"/>
                </a:solidFill>
              </a:rPr>
              <a:t>O(n)</a:t>
            </a:r>
            <a:r>
              <a:rPr lang="en-US" sz="2000" dirty="0" smtClean="0"/>
              <a:t>     </a:t>
            </a:r>
            <a:r>
              <a:rPr lang="en-US" sz="2000" dirty="0" smtClean="0"/>
              <a:t>Worst</a:t>
            </a:r>
            <a:r>
              <a:rPr lang="en-US" sz="2000" dirty="0"/>
              <a:t>: </a:t>
            </a:r>
            <a:r>
              <a:rPr lang="en-US" sz="2000" dirty="0">
                <a:solidFill>
                  <a:schemeClr val="accent2"/>
                </a:solidFill>
              </a:rPr>
              <a:t>O(n</a:t>
            </a:r>
            <a:r>
              <a:rPr lang="en-US" sz="2000" baseline="30000" dirty="0">
                <a:solidFill>
                  <a:schemeClr val="accent2"/>
                </a:solidFill>
              </a:rPr>
              <a:t>2</a:t>
            </a:r>
            <a:r>
              <a:rPr lang="en-US" sz="2000" dirty="0">
                <a:solidFill>
                  <a:schemeClr val="accent2"/>
                </a:solidFill>
              </a:rPr>
              <a:t>)</a:t>
            </a:r>
            <a:r>
              <a:rPr lang="en-US" sz="2000" dirty="0" smtClean="0"/>
              <a:t>    Average</a:t>
            </a:r>
            <a:r>
              <a:rPr lang="en-US" sz="2000" dirty="0"/>
              <a:t>: </a:t>
            </a:r>
            <a:r>
              <a:rPr lang="en-US" sz="2000" dirty="0">
                <a:solidFill>
                  <a:schemeClr val="accent2"/>
                </a:solidFill>
              </a:rPr>
              <a:t>O(n</a:t>
            </a:r>
            <a:r>
              <a:rPr lang="en-US" sz="2000" baseline="30000" dirty="0">
                <a:solidFill>
                  <a:schemeClr val="accent2"/>
                </a:solidFill>
              </a:rPr>
              <a:t>2</a:t>
            </a:r>
            <a:r>
              <a:rPr lang="en-US" sz="2000" dirty="0" smtClean="0">
                <a:solidFill>
                  <a:schemeClr val="accent2"/>
                </a:solidFill>
              </a:rPr>
              <a:t>)</a:t>
            </a:r>
            <a:r>
              <a:rPr lang="en-US" sz="2000" dirty="0" smtClean="0"/>
              <a:t> </a:t>
            </a:r>
          </a:p>
          <a:p>
            <a:pPr marL="0" indent="0">
              <a:buNone/>
              <a:tabLst>
                <a:tab pos="854075" algn="l"/>
              </a:tabLst>
            </a:pPr>
            <a:r>
              <a:rPr lang="en-US" sz="2000" dirty="0" smtClean="0"/>
              <a:t>	</a:t>
            </a:r>
            <a:r>
              <a:rPr lang="en-US" sz="2000" dirty="0">
                <a:solidFill>
                  <a:schemeClr val="accent2"/>
                </a:solidFill>
              </a:rPr>
              <a:t>Stable and In-Place</a:t>
            </a:r>
          </a:p>
          <a:p>
            <a:pPr marL="0" indent="0">
              <a:buNone/>
              <a:tabLst>
                <a:tab pos="854075" algn="l"/>
              </a:tabLst>
            </a:pP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474064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Already or Nearly Sorted</a:t>
            </a:r>
            <a:endParaRPr lang="en-US" i="1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501763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Reverse Sorted</a:t>
            </a:r>
            <a:endParaRPr lang="en-US" i="1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501763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6"/>
                </a:solidFill>
              </a:rPr>
              <a:t>See Book</a:t>
            </a:r>
            <a:endParaRPr lang="en-US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07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Insertion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There's a trick to doing the insertions without crazy array </a:t>
            </a:r>
            <a:r>
              <a:rPr lang="en-US" dirty="0" err="1" smtClean="0"/>
              <a:t>reshifting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17</a:t>
            </a:fld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76300" y="1981200"/>
            <a:ext cx="7391400" cy="2677656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tIns="91440" bIns="9144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void </a:t>
            </a:r>
            <a:r>
              <a:rPr lang="en-US" sz="2000" b="1" dirty="0" smtClean="0">
                <a:solidFill>
                  <a:srgbClr val="008000"/>
                </a:solidFill>
                <a:latin typeface="Courier New" pitchFamily="49" charset="0"/>
              </a:rPr>
              <a:t>mystery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(</a:t>
            </a:r>
            <a:r>
              <a:rPr lang="en-US" sz="2000" b="1" dirty="0" err="1" smtClean="0">
                <a:solidFill>
                  <a:schemeClr val="tx1"/>
                </a:solidFill>
                <a:latin typeface="Courier New" pitchFamily="49" charset="0"/>
              </a:rPr>
              <a:t>int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[] </a:t>
            </a:r>
            <a:r>
              <a:rPr lang="en-US" sz="2000" b="1" dirty="0" err="1" smtClean="0">
                <a:solidFill>
                  <a:srgbClr val="008000"/>
                </a:solidFill>
                <a:latin typeface="Courier New" pitchFamily="49" charset="0"/>
              </a:rPr>
              <a:t>arr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) {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  </a:t>
            </a:r>
            <a:r>
              <a:rPr lang="en-US" sz="2000" b="1" dirty="0" smtClean="0">
                <a:solidFill>
                  <a:schemeClr val="accent2"/>
                </a:solidFill>
                <a:latin typeface="Courier New" pitchFamily="49" charset="0"/>
              </a:rPr>
              <a:t>for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(</a:t>
            </a:r>
            <a:r>
              <a:rPr lang="en-US" sz="2000" b="1" dirty="0" err="1" smtClean="0">
                <a:solidFill>
                  <a:schemeClr val="tx1"/>
                </a:solidFill>
                <a:latin typeface="Courier New" pitchFamily="49" charset="0"/>
              </a:rPr>
              <a:t>int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Courier New" pitchFamily="49" charset="0"/>
              </a:rPr>
              <a:t>i</a:t>
            </a:r>
            <a:r>
              <a:rPr lang="en-US" sz="2000" dirty="0" smtClean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</a:rPr>
              <a:t>= 1; </a:t>
            </a:r>
            <a:r>
              <a:rPr lang="en-US" sz="2000" dirty="0" err="1" smtClean="0">
                <a:latin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</a:rPr>
              <a:t> &lt; </a:t>
            </a:r>
            <a:r>
              <a:rPr lang="en-US" sz="2000" dirty="0" err="1" smtClean="0">
                <a:latin typeface="Courier New" pitchFamily="49" charset="0"/>
              </a:rPr>
              <a:t>arr.length</a:t>
            </a:r>
            <a:r>
              <a:rPr lang="en-US" sz="2000" dirty="0" smtClean="0">
                <a:latin typeface="Courier New" pitchFamily="49" charset="0"/>
              </a:rPr>
              <a:t>; </a:t>
            </a:r>
            <a:r>
              <a:rPr lang="en-US" sz="2000" dirty="0" err="1" smtClean="0">
                <a:latin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</a:rPr>
              <a:t>++) {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ourier New" pitchFamily="49" charset="0"/>
              </a:rPr>
              <a:t>     </a:t>
            </a:r>
            <a:r>
              <a:rPr lang="en-US" sz="2000" dirty="0" err="1" smtClean="0">
                <a:latin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latin typeface="Courier New" pitchFamily="49" charset="0"/>
              </a:rPr>
              <a:t>tmp</a:t>
            </a:r>
            <a:r>
              <a:rPr lang="en-US" sz="2000" dirty="0" smtClean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sz="2000" dirty="0" smtClean="0">
                <a:latin typeface="Courier New" pitchFamily="49" charset="0"/>
              </a:rPr>
              <a:t>= </a:t>
            </a:r>
            <a:r>
              <a:rPr lang="en-US" sz="2000" dirty="0" err="1" smtClean="0">
                <a:latin typeface="Courier New" pitchFamily="49" charset="0"/>
              </a:rPr>
              <a:t>arr</a:t>
            </a:r>
            <a:r>
              <a:rPr lang="en-US" sz="2000" dirty="0" smtClean="0">
                <a:latin typeface="Courier New" pitchFamily="49" charset="0"/>
              </a:rPr>
              <a:t>[</a:t>
            </a:r>
            <a:r>
              <a:rPr lang="en-US" sz="2000" dirty="0" err="1" smtClean="0">
                <a:latin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</a:rPr>
              <a:t>];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ourier New" pitchFamily="49" charset="0"/>
              </a:rPr>
              <a:t>     </a:t>
            </a:r>
            <a:r>
              <a:rPr lang="en-US" sz="2000" dirty="0" err="1" smtClean="0">
                <a:latin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Courier New" pitchFamily="49" charset="0"/>
              </a:rPr>
              <a:t>j</a:t>
            </a:r>
            <a:r>
              <a:rPr lang="en-US" sz="2000" dirty="0" smtClean="0">
                <a:latin typeface="Courier New" pitchFamily="49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ourier New" pitchFamily="49" charset="0"/>
              </a:rPr>
              <a:t>     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>for</a:t>
            </a:r>
            <a:r>
              <a:rPr lang="en-US" sz="2000" dirty="0" smtClean="0">
                <a:latin typeface="Courier New" pitchFamily="49" charset="0"/>
              </a:rPr>
              <a:t>( j = </a:t>
            </a:r>
            <a:r>
              <a:rPr lang="en-US" sz="2000" dirty="0" err="1" smtClean="0">
                <a:latin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</a:rPr>
              <a:t>; j &gt; 0 &amp;&amp; </a:t>
            </a:r>
            <a:r>
              <a:rPr lang="en-US" sz="2000" dirty="0" err="1" smtClean="0">
                <a:latin typeface="Courier New" pitchFamily="49" charset="0"/>
              </a:rPr>
              <a:t>tmp</a:t>
            </a:r>
            <a:r>
              <a:rPr lang="en-US" sz="2000" dirty="0" smtClean="0">
                <a:latin typeface="Courier New" pitchFamily="49" charset="0"/>
              </a:rPr>
              <a:t> &lt; </a:t>
            </a:r>
            <a:r>
              <a:rPr lang="en-US" sz="2000" dirty="0" err="1" smtClean="0">
                <a:latin typeface="Courier New" pitchFamily="49" charset="0"/>
              </a:rPr>
              <a:t>arr</a:t>
            </a:r>
            <a:r>
              <a:rPr lang="en-US" sz="2000" dirty="0" smtClean="0">
                <a:latin typeface="Courier New" pitchFamily="49" charset="0"/>
              </a:rPr>
              <a:t>[j-1]; j-</a:t>
            </a:r>
            <a:r>
              <a:rPr lang="en-US" sz="2000" dirty="0" smtClean="0">
                <a:latin typeface="Courier New" pitchFamily="49" charset="0"/>
              </a:rPr>
              <a:t>- )</a:t>
            </a:r>
            <a:endParaRPr lang="en-US" sz="2000" dirty="0" smtClean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ourier New" pitchFamily="49" charset="0"/>
              </a:rPr>
              <a:t>        </a:t>
            </a:r>
            <a:r>
              <a:rPr lang="en-US" sz="2000" dirty="0" err="1" smtClean="0">
                <a:latin typeface="Courier New" pitchFamily="49" charset="0"/>
              </a:rPr>
              <a:t>arr</a:t>
            </a:r>
            <a:r>
              <a:rPr lang="en-US" sz="2000" dirty="0" smtClean="0">
                <a:latin typeface="Courier New" pitchFamily="49" charset="0"/>
              </a:rPr>
              <a:t>[j] = </a:t>
            </a:r>
            <a:r>
              <a:rPr lang="en-US" sz="2000" dirty="0" err="1" smtClean="0">
                <a:latin typeface="Courier New" pitchFamily="49" charset="0"/>
              </a:rPr>
              <a:t>arr</a:t>
            </a:r>
            <a:r>
              <a:rPr lang="en-US" sz="2000" dirty="0" smtClean="0">
                <a:latin typeface="Courier New" pitchFamily="49" charset="0"/>
              </a:rPr>
              <a:t>[j-1];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Courier New" pitchFamily="49" charset="0"/>
              </a:rPr>
              <a:t>     </a:t>
            </a:r>
            <a:r>
              <a:rPr lang="en-US" sz="2000" dirty="0" err="1" smtClean="0">
                <a:latin typeface="Courier New" pitchFamily="49" charset="0"/>
              </a:rPr>
              <a:t>arr</a:t>
            </a:r>
            <a:r>
              <a:rPr lang="en-US" sz="2000" dirty="0" smtClean="0">
                <a:latin typeface="Courier New" pitchFamily="49" charset="0"/>
              </a:rPr>
              <a:t>[j] = </a:t>
            </a:r>
            <a:r>
              <a:rPr lang="en-US" sz="2000" dirty="0" err="1" smtClean="0">
                <a:latin typeface="Courier New" pitchFamily="49" charset="0"/>
              </a:rPr>
              <a:t>tmp</a:t>
            </a:r>
            <a:r>
              <a:rPr lang="en-US" sz="2000" dirty="0" smtClean="0">
                <a:latin typeface="Courier New" pitchFamily="49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latin typeface="Courier New" pitchFamily="49" charset="0"/>
              </a:rPr>
              <a:t>  }</a:t>
            </a:r>
          </a:p>
          <a:p>
            <a:pPr algn="l">
              <a:lnSpc>
                <a:spcPct val="9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}</a:t>
            </a:r>
            <a:endParaRPr lang="en-US" sz="2000" b="1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2950" y="4800600"/>
            <a:ext cx="7658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/>
              <a:t>As with heaps, “moving the hole” is faster than </a:t>
            </a:r>
            <a:r>
              <a:rPr lang="en-US" sz="2400" kern="0" dirty="0" smtClean="0"/>
              <a:t>unnecessary </a:t>
            </a:r>
            <a:r>
              <a:rPr lang="en-US" sz="2400" kern="0" dirty="0"/>
              <a:t>swapping (impacts constant </a:t>
            </a:r>
            <a:r>
              <a:rPr lang="en-US" sz="2400" kern="0" dirty="0" smtClean="0"/>
              <a:t>factor)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422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Insertion Sort vs. Selection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They are different algorithms</a:t>
            </a:r>
          </a:p>
          <a:p>
            <a:pPr marL="0" indent="0">
              <a:spcBef>
                <a:spcPts val="1200"/>
              </a:spcBef>
              <a:buNone/>
            </a:pPr>
            <a:endParaRPr lang="en-US" sz="13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They solve the same problem</a:t>
            </a:r>
          </a:p>
          <a:p>
            <a:pPr marL="0" indent="0">
              <a:spcBef>
                <a:spcPts val="1200"/>
              </a:spcBef>
              <a:buNone/>
            </a:pPr>
            <a:endParaRPr lang="en-US" sz="13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Have the same worst-case and average-case asymptotic complexity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Insertion-sort has better best-case complexity (when input is “mostly sorted”)</a:t>
            </a:r>
          </a:p>
          <a:p>
            <a:pPr marL="0" indent="0">
              <a:spcBef>
                <a:spcPts val="1200"/>
              </a:spcBef>
              <a:buNone/>
            </a:pPr>
            <a:endParaRPr lang="en-US" sz="13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Other algorithms are more efficient for larger arrays that are not already almost sorted</a:t>
            </a:r>
          </a:p>
          <a:p>
            <a:pPr>
              <a:spcBef>
                <a:spcPts val="1200"/>
              </a:spcBef>
            </a:pPr>
            <a:r>
              <a:rPr lang="en-US" dirty="0"/>
              <a:t>Insertion </a:t>
            </a:r>
            <a:r>
              <a:rPr lang="en-US" dirty="0" smtClean="0"/>
              <a:t>sort works well with small ar</a:t>
            </a:r>
            <a:r>
              <a:rPr lang="en-US" dirty="0" smtClean="0"/>
              <a:t>rays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71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Will </a:t>
            </a:r>
            <a:r>
              <a:rPr lang="en-US" b="1" dirty="0" smtClean="0">
                <a:solidFill>
                  <a:schemeClr val="accent2"/>
                </a:solidFill>
              </a:rPr>
              <a:t>NOT</a:t>
            </a:r>
            <a:r>
              <a:rPr lang="en-US" dirty="0" smtClean="0"/>
              <a:t> Cover Bubble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Bubble Sort is not a good algorithm</a:t>
            </a:r>
          </a:p>
          <a:p>
            <a:r>
              <a:rPr lang="en-US" sz="2600" dirty="0" smtClean="0"/>
              <a:t>Poor asymptotic complexity: O(n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) average</a:t>
            </a:r>
          </a:p>
          <a:p>
            <a:r>
              <a:rPr lang="en-US" sz="2600" dirty="0" smtClean="0"/>
              <a:t>Not efficient with respect to constant factors</a:t>
            </a:r>
          </a:p>
          <a:p>
            <a:r>
              <a:rPr lang="en-US" sz="2600" dirty="0" smtClean="0"/>
              <a:t>If it is good at something</a:t>
            </a:r>
            <a:r>
              <a:rPr lang="en-US" sz="2600" dirty="0" smtClean="0"/>
              <a:t>, some other algorithm </a:t>
            </a:r>
            <a:r>
              <a:rPr lang="en-US" sz="2600" dirty="0" smtClean="0"/>
              <a:t>does the same or better</a:t>
            </a:r>
            <a:endParaRPr lang="en-US" sz="26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600" dirty="0" smtClean="0"/>
              <a:t>However, Bubble Sort is often taught about</a:t>
            </a:r>
          </a:p>
          <a:p>
            <a:r>
              <a:rPr lang="en-US" sz="2600" dirty="0" smtClean="0"/>
              <a:t>S</a:t>
            </a:r>
            <a:r>
              <a:rPr lang="en-US" sz="2600" dirty="0" smtClean="0"/>
              <a:t>ome people teach it just because it was taught to them</a:t>
            </a:r>
          </a:p>
          <a:p>
            <a:r>
              <a:rPr lang="en-US" sz="2600" dirty="0" smtClean="0"/>
              <a:t>Fun article to read: 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i="1" dirty="0" smtClean="0"/>
              <a:t>Bubble Sort: An Archaeological Algorithmic Analysis</a:t>
            </a:r>
            <a:r>
              <a:rPr lang="en-US" sz="2600" dirty="0" smtClean="0"/>
              <a:t>, Owen </a:t>
            </a:r>
            <a:r>
              <a:rPr lang="en-US" sz="2600" dirty="0" err="1" smtClean="0"/>
              <a:t>Astrachan</a:t>
            </a:r>
            <a:r>
              <a:rPr lang="en-US" sz="2600" dirty="0" smtClean="0"/>
              <a:t>, SIGCSE 2003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59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/>
              <a:t>We have covered stacks, queues, priority </a:t>
            </a:r>
            <a:r>
              <a:rPr lang="en-US" sz="2600" dirty="0" smtClean="0"/>
              <a:t>queues</a:t>
            </a:r>
            <a:r>
              <a:rPr lang="en-US" sz="2600" dirty="0"/>
              <a:t>, and dictionaries</a:t>
            </a:r>
          </a:p>
          <a:p>
            <a:r>
              <a:rPr lang="en-US" sz="2600" dirty="0" smtClean="0"/>
              <a:t>Emphasis on providing one </a:t>
            </a:r>
            <a:r>
              <a:rPr lang="en-US" sz="2600" dirty="0"/>
              <a:t>element at a time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600" dirty="0" smtClean="0"/>
              <a:t>We will now step away from ADTs and talk about </a:t>
            </a:r>
            <a:r>
              <a:rPr lang="en-US" sz="2600" i="1" dirty="0" smtClean="0">
                <a:solidFill>
                  <a:schemeClr val="accent2"/>
                </a:solidFill>
              </a:rPr>
              <a:t>sorting algorithms</a:t>
            </a:r>
            <a:endParaRPr lang="en-US" sz="2600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600" dirty="0" smtClean="0"/>
              <a:t>Note that we have already implicitly met sorting</a:t>
            </a:r>
          </a:p>
          <a:p>
            <a:r>
              <a:rPr lang="en-US" sz="2600" dirty="0" smtClean="0"/>
              <a:t>Priority Queues</a:t>
            </a:r>
          </a:p>
          <a:p>
            <a:r>
              <a:rPr lang="en-US" sz="2600" dirty="0" smtClean="0"/>
              <a:t>Binary Search and </a:t>
            </a:r>
            <a:r>
              <a:rPr lang="en-US" sz="2600" dirty="0"/>
              <a:t>B</a:t>
            </a:r>
            <a:r>
              <a:rPr lang="en-US" sz="2600" dirty="0" smtClean="0"/>
              <a:t>inary </a:t>
            </a:r>
            <a:r>
              <a:rPr lang="en-US" sz="2600" dirty="0"/>
              <a:t>S</a:t>
            </a:r>
            <a:r>
              <a:rPr lang="en-US" sz="2600" dirty="0" smtClean="0"/>
              <a:t>earch Trees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600" dirty="0" smtClean="0"/>
              <a:t>Sorting benefitted and limited ADT performance 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Sorting: The Big Picture</a:t>
            </a:r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76525" y="1594730"/>
            <a:ext cx="1667443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 eaLnBrk="1" hangingPunct="1"/>
            <a:r>
              <a:rPr lang="en-US" sz="2000" dirty="0">
                <a:latin typeface="+mj-lt"/>
              </a:rPr>
              <a:t>Simple</a:t>
            </a:r>
          </a:p>
          <a:p>
            <a:pPr algn="ctr" eaLnBrk="1" hangingPunct="1"/>
            <a:r>
              <a:rPr lang="en-US" sz="2000" dirty="0">
                <a:latin typeface="+mj-lt"/>
                <a:sym typeface="Symbol" pitchFamily="18" charset="2"/>
              </a:rPr>
              <a:t>algorithms:</a:t>
            </a:r>
          </a:p>
          <a:p>
            <a:pPr algn="ctr" eaLnBrk="1" hangingPunct="1"/>
            <a:r>
              <a:rPr lang="en-US" sz="2000" dirty="0">
                <a:latin typeface="+mj-lt"/>
                <a:sym typeface="Symbol" pitchFamily="18" charset="2"/>
              </a:rPr>
              <a:t>O(</a:t>
            </a:r>
            <a:r>
              <a:rPr lang="en-US" sz="2000" i="1" dirty="0">
                <a:latin typeface="+mj-lt"/>
                <a:sym typeface="Symbol" pitchFamily="18" charset="2"/>
              </a:rPr>
              <a:t>n</a:t>
            </a:r>
            <a:r>
              <a:rPr lang="en-US" sz="2000" baseline="30000" dirty="0">
                <a:latin typeface="+mj-lt"/>
                <a:sym typeface="Symbol" pitchFamily="18" charset="2"/>
              </a:rPr>
              <a:t>2</a:t>
            </a:r>
            <a:r>
              <a:rPr lang="en-US" sz="2000" dirty="0">
                <a:latin typeface="+mj-lt"/>
                <a:sym typeface="Symbol" pitchFamily="18" charset="2"/>
              </a:rPr>
              <a:t>)</a:t>
            </a:r>
          </a:p>
        </p:txBody>
      </p:sp>
      <p:sp>
        <p:nvSpPr>
          <p:cNvPr id="8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38090" y="2351260"/>
            <a:ext cx="1667443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 eaLnBrk="1" hangingPunct="1"/>
            <a:r>
              <a:rPr lang="en-US" sz="2000">
                <a:latin typeface="+mj-lt"/>
              </a:rPr>
              <a:t>Fancier</a:t>
            </a:r>
          </a:p>
          <a:p>
            <a:pPr algn="ctr" eaLnBrk="1" hangingPunct="1"/>
            <a:r>
              <a:rPr lang="en-US" sz="2000">
                <a:latin typeface="+mj-lt"/>
                <a:sym typeface="Symbol" pitchFamily="18" charset="2"/>
              </a:rPr>
              <a:t>algorithms:</a:t>
            </a:r>
          </a:p>
          <a:p>
            <a:pPr algn="ctr" eaLnBrk="1" hangingPunct="1"/>
            <a:r>
              <a:rPr lang="en-US" sz="2000">
                <a:latin typeface="+mj-lt"/>
                <a:sym typeface="Symbol" pitchFamily="18" charset="2"/>
              </a:rPr>
              <a:t>O(</a:t>
            </a:r>
            <a:r>
              <a:rPr lang="en-US" sz="2000" i="1">
                <a:latin typeface="+mj-lt"/>
                <a:sym typeface="Symbol" pitchFamily="18" charset="2"/>
              </a:rPr>
              <a:t>n</a:t>
            </a:r>
            <a:r>
              <a:rPr lang="en-US" sz="2000">
                <a:latin typeface="+mj-lt"/>
                <a:sym typeface="Symbol" pitchFamily="18" charset="2"/>
              </a:rPr>
              <a:t> log </a:t>
            </a:r>
            <a:r>
              <a:rPr lang="en-US" sz="2000" i="1">
                <a:latin typeface="+mj-lt"/>
                <a:sym typeface="Symbol" pitchFamily="18" charset="2"/>
              </a:rPr>
              <a:t>n</a:t>
            </a:r>
            <a:r>
              <a:rPr lang="en-US" sz="2000">
                <a:latin typeface="+mj-lt"/>
                <a:sym typeface="Symbol" pitchFamily="18" charset="2"/>
              </a:rPr>
              <a:t>)</a:t>
            </a:r>
          </a:p>
        </p:txBody>
      </p:sp>
      <p:sp>
        <p:nvSpPr>
          <p:cNvPr id="9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99655" y="3107790"/>
            <a:ext cx="1888658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 eaLnBrk="1" hangingPunct="1"/>
            <a:r>
              <a:rPr lang="en-US" sz="2000" dirty="0">
                <a:latin typeface="+mj-lt"/>
              </a:rPr>
              <a:t>Comparison</a:t>
            </a:r>
          </a:p>
          <a:p>
            <a:pPr algn="ctr" eaLnBrk="1" hangingPunct="1"/>
            <a:r>
              <a:rPr lang="en-US" sz="2000" dirty="0">
                <a:latin typeface="+mj-lt"/>
              </a:rPr>
              <a:t>lower bound:</a:t>
            </a:r>
            <a:endParaRPr lang="en-US" sz="2000" dirty="0">
              <a:latin typeface="+mj-lt"/>
              <a:sym typeface="Symbol" pitchFamily="18" charset="2"/>
            </a:endParaRPr>
          </a:p>
          <a:p>
            <a:pPr algn="ctr" eaLnBrk="1" hangingPunct="1"/>
            <a:r>
              <a:rPr lang="en-US" sz="2000" dirty="0">
                <a:latin typeface="+mj-lt"/>
                <a:sym typeface="Symbol" pitchFamily="18" charset="2"/>
              </a:rPr>
              <a:t>(</a:t>
            </a:r>
            <a:r>
              <a:rPr lang="en-US" sz="2000" i="1" dirty="0">
                <a:latin typeface="+mj-lt"/>
                <a:sym typeface="Symbol" pitchFamily="18" charset="2"/>
              </a:rPr>
              <a:t>n</a:t>
            </a:r>
            <a:r>
              <a:rPr lang="en-US" sz="2000" dirty="0">
                <a:latin typeface="+mj-lt"/>
                <a:sym typeface="Symbol" pitchFamily="18" charset="2"/>
              </a:rPr>
              <a:t> log </a:t>
            </a:r>
            <a:r>
              <a:rPr lang="en-US" sz="2000" i="1" dirty="0">
                <a:latin typeface="+mj-lt"/>
                <a:sym typeface="Symbol" pitchFamily="18" charset="2"/>
              </a:rPr>
              <a:t>n</a:t>
            </a:r>
            <a:r>
              <a:rPr lang="en-US" sz="2000" dirty="0">
                <a:latin typeface="+mj-lt"/>
                <a:sym typeface="Symbol" pitchFamily="18" charset="2"/>
              </a:rPr>
              <a:t>)</a:t>
            </a:r>
          </a:p>
        </p:txBody>
      </p:sp>
      <p:sp>
        <p:nvSpPr>
          <p:cNvPr id="10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382435" y="3864321"/>
            <a:ext cx="1667443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 eaLnBrk="1" hangingPunct="1"/>
            <a:r>
              <a:rPr lang="en-US" sz="2000" dirty="0">
                <a:latin typeface="+mj-lt"/>
              </a:rPr>
              <a:t>Specialized</a:t>
            </a:r>
          </a:p>
          <a:p>
            <a:pPr algn="ctr" eaLnBrk="1" hangingPunct="1"/>
            <a:r>
              <a:rPr lang="en-US" sz="2000" dirty="0">
                <a:latin typeface="+mj-lt"/>
              </a:rPr>
              <a:t>algorithms:</a:t>
            </a:r>
            <a:endParaRPr lang="en-US" sz="2000" dirty="0">
              <a:latin typeface="+mj-lt"/>
              <a:sym typeface="Symbol" pitchFamily="18" charset="2"/>
            </a:endParaRPr>
          </a:p>
          <a:p>
            <a:pPr algn="ctr" eaLnBrk="1" hangingPunct="1"/>
            <a:r>
              <a:rPr lang="en-US" sz="2000" dirty="0">
                <a:latin typeface="+mj-lt"/>
                <a:sym typeface="Symbol" pitchFamily="18" charset="2"/>
              </a:rPr>
              <a:t>O(</a:t>
            </a:r>
            <a:r>
              <a:rPr lang="en-US" sz="2000" i="1" dirty="0">
                <a:latin typeface="+mj-lt"/>
                <a:sym typeface="Symbol" pitchFamily="18" charset="2"/>
              </a:rPr>
              <a:t>n</a:t>
            </a:r>
            <a:r>
              <a:rPr lang="en-US" sz="2000" dirty="0">
                <a:latin typeface="+mj-lt"/>
                <a:sym typeface="Symbol" pitchFamily="18" charset="2"/>
              </a:rPr>
              <a:t>)</a:t>
            </a:r>
          </a:p>
        </p:txBody>
      </p:sp>
      <p:sp>
        <p:nvSpPr>
          <p:cNvPr id="12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37864" y="3294167"/>
            <a:ext cx="194476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latin typeface="+mj-lt"/>
              </a:rPr>
              <a:t>Insertion sort</a:t>
            </a:r>
          </a:p>
          <a:p>
            <a:pPr algn="ctr" eaLnBrk="1" hangingPunct="1"/>
            <a:r>
              <a:rPr lang="en-US" sz="2000" dirty="0">
                <a:latin typeface="+mj-lt"/>
              </a:rPr>
              <a:t>Selection </a:t>
            </a:r>
            <a:r>
              <a:rPr lang="en-US" sz="2000" dirty="0" smtClean="0">
                <a:latin typeface="+mj-lt"/>
              </a:rPr>
              <a:t>sort</a:t>
            </a:r>
          </a:p>
          <a:p>
            <a:pPr algn="ctr" eaLnBrk="1" hangingPunct="1"/>
            <a:r>
              <a:rPr lang="en-US" sz="2000" dirty="0" smtClean="0">
                <a:latin typeface="+mj-lt"/>
              </a:rPr>
              <a:t>Bubble Sort</a:t>
            </a:r>
            <a:endParaRPr lang="en-US" sz="2000" dirty="0">
              <a:latin typeface="+mj-lt"/>
            </a:endParaRPr>
          </a:p>
          <a:p>
            <a:pPr algn="ctr" eaLnBrk="1" hangingPunct="1"/>
            <a:r>
              <a:rPr lang="en-US" sz="2000" dirty="0" smtClean="0">
                <a:solidFill>
                  <a:schemeClr val="bg2"/>
                </a:solidFill>
                <a:latin typeface="+mj-lt"/>
              </a:rPr>
              <a:t>Shell 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sort</a:t>
            </a:r>
          </a:p>
          <a:p>
            <a:pPr algn="ctr" eaLnBrk="1" hangingPunct="1"/>
            <a:r>
              <a:rPr lang="en-US" sz="2000" dirty="0">
                <a:solidFill>
                  <a:schemeClr val="bg2"/>
                </a:solidFill>
                <a:latin typeface="+mj-lt"/>
              </a:rPr>
              <a:t>…</a:t>
            </a:r>
          </a:p>
        </p:txBody>
      </p:sp>
      <p:sp>
        <p:nvSpPr>
          <p:cNvPr id="13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31306" y="4310597"/>
            <a:ext cx="228100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latin typeface="+mj-lt"/>
              </a:rPr>
              <a:t>Heap sort</a:t>
            </a:r>
          </a:p>
          <a:p>
            <a:pPr algn="ctr" eaLnBrk="1" hangingPunct="1"/>
            <a:r>
              <a:rPr lang="en-US" sz="2000" dirty="0">
                <a:latin typeface="+mj-lt"/>
              </a:rPr>
              <a:t>Merge sort</a:t>
            </a:r>
          </a:p>
          <a:p>
            <a:pPr algn="ctr" eaLnBrk="1" hangingPunct="1"/>
            <a:r>
              <a:rPr lang="en-US" sz="2000" dirty="0">
                <a:latin typeface="+mj-lt"/>
              </a:rPr>
              <a:t>Quick </a:t>
            </a:r>
            <a:r>
              <a:rPr lang="en-US" sz="2000" dirty="0" smtClean="0">
                <a:latin typeface="+mj-lt"/>
              </a:rPr>
              <a:t>sort (</a:t>
            </a:r>
            <a:r>
              <a:rPr lang="en-US" sz="2000" dirty="0" err="1" smtClean="0">
                <a:latin typeface="+mj-lt"/>
              </a:rPr>
              <a:t>avg</a:t>
            </a:r>
            <a:r>
              <a:rPr lang="en-US" sz="2000" dirty="0" smtClean="0">
                <a:latin typeface="+mj-lt"/>
              </a:rPr>
              <a:t>)</a:t>
            </a:r>
            <a:endParaRPr lang="en-US" sz="2000" dirty="0">
              <a:latin typeface="+mj-lt"/>
            </a:endParaRPr>
          </a:p>
          <a:p>
            <a:pPr algn="ctr" eaLnBrk="1" hangingPunct="1"/>
            <a:r>
              <a:rPr lang="en-US" sz="2000" dirty="0">
                <a:latin typeface="+mj-lt"/>
              </a:rPr>
              <a:t>…</a:t>
            </a:r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392502" y="5464314"/>
            <a:ext cx="16473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latin typeface="+mj-lt"/>
              </a:rPr>
              <a:t>Bucket sort</a:t>
            </a:r>
          </a:p>
          <a:p>
            <a:pPr algn="ctr" eaLnBrk="1" hangingPunct="1"/>
            <a:r>
              <a:rPr lang="en-US" sz="2000" dirty="0">
                <a:latin typeface="+mj-lt"/>
              </a:rPr>
              <a:t>Radix sort</a:t>
            </a:r>
          </a:p>
        </p:txBody>
      </p:sp>
      <p:cxnSp>
        <p:nvCxnSpPr>
          <p:cNvPr id="16" name="AutoShape 13"/>
          <p:cNvCxnSpPr>
            <a:cxnSpLocks noChangeShapeType="1"/>
            <a:stCxn id="7" idx="2"/>
            <a:endCxn id="12" idx="0"/>
          </p:cNvCxnSpPr>
          <p:nvPr>
            <p:custDataLst>
              <p:tags r:id="rId8"/>
            </p:custDataLst>
          </p:nvPr>
        </p:nvCxnSpPr>
        <p:spPr bwMode="auto">
          <a:xfrm flipH="1">
            <a:off x="2710246" y="2702726"/>
            <a:ext cx="1" cy="5914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7" name="AutoShape 14"/>
          <p:cNvCxnSpPr>
            <a:cxnSpLocks noChangeShapeType="1"/>
            <a:stCxn id="8" idx="2"/>
            <a:endCxn id="13" idx="0"/>
          </p:cNvCxnSpPr>
          <p:nvPr>
            <p:custDataLst>
              <p:tags r:id="rId9"/>
            </p:custDataLst>
          </p:nvPr>
        </p:nvCxnSpPr>
        <p:spPr bwMode="auto">
          <a:xfrm flipH="1">
            <a:off x="4471811" y="3459256"/>
            <a:ext cx="1" cy="8513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" name="AutoShape 15"/>
          <p:cNvCxnSpPr>
            <a:cxnSpLocks noChangeShapeType="1"/>
            <a:stCxn id="10" idx="2"/>
            <a:endCxn id="14" idx="0"/>
          </p:cNvCxnSpPr>
          <p:nvPr>
            <p:custDataLst>
              <p:tags r:id="rId10"/>
            </p:custDataLst>
          </p:nvPr>
        </p:nvCxnSpPr>
        <p:spPr bwMode="auto">
          <a:xfrm>
            <a:off x="8216157" y="4972317"/>
            <a:ext cx="0" cy="4919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20</a:t>
            </a:fld>
            <a:endParaRPr lang="en-US"/>
          </a:p>
        </p:txBody>
      </p:sp>
      <p:sp>
        <p:nvSpPr>
          <p:cNvPr id="20" name="Text Box 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4901" y="838200"/>
            <a:ext cx="1667443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 eaLnBrk="1" hangingPunct="1"/>
            <a:r>
              <a:rPr lang="en-US" sz="2000" dirty="0" smtClean="0">
                <a:latin typeface="+mj-lt"/>
              </a:rPr>
              <a:t>Horrible 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algorithms</a:t>
            </a:r>
            <a:r>
              <a:rPr lang="en-US" sz="2000" dirty="0" smtClean="0">
                <a:latin typeface="+mj-lt"/>
                <a:sym typeface="Symbol" pitchFamily="18" charset="2"/>
              </a:rPr>
              <a:t>:</a:t>
            </a:r>
          </a:p>
          <a:p>
            <a:pPr algn="ctr" eaLnBrk="1" hangingPunct="1"/>
            <a:r>
              <a:rPr lang="el-GR" sz="2000" dirty="0" smtClean="0">
                <a:latin typeface="+mj-lt"/>
                <a:sym typeface="Symbol" pitchFamily="18" charset="2"/>
              </a:rPr>
              <a:t>Ω</a:t>
            </a:r>
            <a:r>
              <a:rPr lang="en-US" sz="2000" dirty="0" smtClean="0">
                <a:latin typeface="+mj-lt"/>
                <a:sym typeface="Symbol" pitchFamily="18" charset="2"/>
              </a:rPr>
              <a:t>(</a:t>
            </a:r>
            <a:r>
              <a:rPr lang="en-US" sz="2000" i="1" dirty="0" smtClean="0">
                <a:latin typeface="+mj-lt"/>
                <a:sym typeface="Symbol" pitchFamily="18" charset="2"/>
              </a:rPr>
              <a:t>n</a:t>
            </a:r>
            <a:r>
              <a:rPr lang="en-US" sz="2000" baseline="30000" dirty="0" smtClean="0">
                <a:latin typeface="+mj-lt"/>
                <a:sym typeface="Symbol" pitchFamily="18" charset="2"/>
              </a:rPr>
              <a:t>2</a:t>
            </a:r>
            <a:r>
              <a:rPr lang="en-US" sz="2000" dirty="0" smtClean="0">
                <a:latin typeface="+mj-lt"/>
                <a:sym typeface="Symbol" pitchFamily="18" charset="2"/>
              </a:rPr>
              <a:t>)</a:t>
            </a:r>
            <a:endParaRPr lang="en-US" sz="2000" dirty="0">
              <a:latin typeface="+mj-lt"/>
              <a:sym typeface="Symbol" pitchFamily="18" charset="2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1657" y="2512010"/>
            <a:ext cx="17139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 err="1" smtClean="0">
                <a:latin typeface="+mj-lt"/>
              </a:rPr>
              <a:t>Bogo</a:t>
            </a:r>
            <a:r>
              <a:rPr lang="en-US" sz="2000" dirty="0" smtClean="0">
                <a:latin typeface="+mj-lt"/>
              </a:rPr>
              <a:t> Sort</a:t>
            </a:r>
          </a:p>
          <a:p>
            <a:pPr algn="ctr" eaLnBrk="1" hangingPunct="1"/>
            <a:r>
              <a:rPr lang="en-US" sz="2000" dirty="0" smtClean="0">
                <a:latin typeface="+mj-lt"/>
              </a:rPr>
              <a:t>Stooge Sort</a:t>
            </a:r>
            <a:endParaRPr lang="en-US" sz="2000" dirty="0">
              <a:latin typeface="+mj-lt"/>
            </a:endParaRPr>
          </a:p>
        </p:txBody>
      </p:sp>
      <p:cxnSp>
        <p:nvCxnSpPr>
          <p:cNvPr id="22" name="AutoShape 13"/>
          <p:cNvCxnSpPr>
            <a:cxnSpLocks noChangeShapeType="1"/>
            <a:stCxn id="20" idx="2"/>
            <a:endCxn id="21" idx="0"/>
          </p:cNvCxnSpPr>
          <p:nvPr>
            <p:custDataLst>
              <p:tags r:id="rId13"/>
            </p:custDataLst>
          </p:nvPr>
        </p:nvCxnSpPr>
        <p:spPr bwMode="auto">
          <a:xfrm>
            <a:off x="918623" y="1946196"/>
            <a:ext cx="0" cy="56581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</p:spTree>
    <p:extLst>
      <p:ext uri="{BB962C8B-B14F-4D97-AF65-F5344CB8AC3E}">
        <p14:creationId xmlns:p14="http://schemas.microsoft.com/office/powerpoint/2010/main" val="359733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As you are seeing in Project 2, sorting with a heap is easy:</a:t>
            </a:r>
          </a:p>
          <a:p>
            <a:pPr marL="457200" lvl="1" indent="0">
              <a:buNone/>
            </a:pP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buildHeap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(…);</a:t>
            </a: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arr.length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++) 			  </a:t>
            </a:r>
          </a:p>
          <a:p>
            <a:pPr lvl="1"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deleteMin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lvl="1">
              <a:buNone/>
            </a:pP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+mj-lt"/>
                <a:cs typeface="Courier New" pitchFamily="49" charset="0"/>
              </a:rPr>
              <a:t>Worst-case running time</a:t>
            </a:r>
            <a:r>
              <a:rPr lang="en-US" sz="2800" dirty="0" smtClean="0">
                <a:latin typeface="+mj-lt"/>
                <a:cs typeface="Courier New" pitchFamily="49" charset="0"/>
              </a:rPr>
              <a:t>: </a:t>
            </a:r>
            <a:endParaRPr lang="en-US" sz="2800" dirty="0" smtClean="0">
              <a:latin typeface="+mj-lt"/>
              <a:cs typeface="Courier New" pitchFamily="49" charset="0"/>
            </a:endParaRPr>
          </a:p>
          <a:p>
            <a:pPr marL="0" indent="0">
              <a:buNone/>
            </a:pPr>
            <a:endParaRPr lang="en-US" sz="2800" dirty="0" smtClean="0">
              <a:latin typeface="+mj-lt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+mj-lt"/>
                <a:cs typeface="Courier New" pitchFamily="49" charset="0"/>
              </a:rPr>
              <a:t>We have the array-to-sort and the heap</a:t>
            </a:r>
          </a:p>
          <a:p>
            <a:r>
              <a:rPr lang="en-US" sz="2800" dirty="0" smtClean="0">
                <a:latin typeface="+mj-lt"/>
                <a:cs typeface="Courier New" pitchFamily="49" charset="0"/>
              </a:rPr>
              <a:t>So this is </a:t>
            </a:r>
            <a:r>
              <a:rPr lang="en-US" sz="2800" dirty="0" smtClean="0">
                <a:latin typeface="+mj-lt"/>
                <a:cs typeface="Courier New" pitchFamily="49" charset="0"/>
              </a:rPr>
              <a:t>neither </a:t>
            </a:r>
            <a:r>
              <a:rPr lang="en-US" sz="2800" dirty="0" smtClean="0">
                <a:latin typeface="+mj-lt"/>
                <a:cs typeface="Courier New" pitchFamily="49" charset="0"/>
              </a:rPr>
              <a:t>an in-place </a:t>
            </a:r>
            <a:r>
              <a:rPr lang="en-US" sz="2800" dirty="0" smtClean="0">
                <a:latin typeface="+mj-lt"/>
                <a:cs typeface="Courier New" pitchFamily="49" charset="0"/>
              </a:rPr>
              <a:t>or stable sort</a:t>
            </a:r>
            <a:endParaRPr lang="en-US" sz="2800" dirty="0" smtClean="0">
              <a:latin typeface="+mj-lt"/>
              <a:cs typeface="Courier New" pitchFamily="49" charset="0"/>
            </a:endParaRPr>
          </a:p>
          <a:p>
            <a:r>
              <a:rPr lang="en-US" sz="2800" dirty="0" smtClean="0">
                <a:latin typeface="+mj-lt"/>
                <a:cs typeface="Courier New" pitchFamily="49" charset="0"/>
              </a:rPr>
              <a:t>There’s a trick to make it </a:t>
            </a:r>
            <a:r>
              <a:rPr lang="en-US" sz="2800" dirty="0" smtClean="0">
                <a:latin typeface="+mj-lt"/>
                <a:cs typeface="Courier New" pitchFamily="49" charset="0"/>
              </a:rPr>
              <a:t>in-place </a:t>
            </a:r>
            <a:endParaRPr lang="en-US" sz="2800" dirty="0" smtClean="0">
              <a:latin typeface="+mj-lt"/>
              <a:cs typeface="Courier New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3446790"/>
            <a:ext cx="327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70C0"/>
                </a:solidFill>
                <a:latin typeface="+mj-lt"/>
                <a:cs typeface="Courier New" pitchFamily="49" charset="0"/>
              </a:rPr>
              <a:t>O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Courier New" pitchFamily="49" charset="0"/>
              </a:rPr>
              <a:t>(</a:t>
            </a:r>
            <a:r>
              <a:rPr lang="en-US" sz="2800" i="1" dirty="0">
                <a:solidFill>
                  <a:srgbClr val="0070C0"/>
                </a:solidFill>
                <a:latin typeface="+mj-lt"/>
                <a:cs typeface="Courier New" pitchFamily="49" charset="0"/>
              </a:rPr>
              <a:t>n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Courier New" pitchFamily="49" charset="0"/>
              </a:rPr>
              <a:t> log </a:t>
            </a:r>
            <a:r>
              <a:rPr lang="en-US" sz="2800" i="1" dirty="0">
                <a:solidFill>
                  <a:srgbClr val="0070C0"/>
                </a:solidFill>
                <a:latin typeface="+mj-lt"/>
                <a:cs typeface="Courier New" pitchFamily="49" charset="0"/>
              </a:rPr>
              <a:t>n</a:t>
            </a:r>
            <a:r>
              <a:rPr lang="en-US" sz="2800" dirty="0" smtClean="0">
                <a:solidFill>
                  <a:srgbClr val="0070C0"/>
                </a:solidFill>
                <a:latin typeface="+mj-lt"/>
                <a:cs typeface="Courier New" pitchFamily="49" charset="0"/>
              </a:rPr>
              <a:t>)  Why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Courier New" pitchFamily="49" charset="0"/>
              </a:rPr>
              <a:t>?</a:t>
            </a:r>
            <a:endParaRPr lang="en-US" sz="28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11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In-Place Heap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213360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800" dirty="0" smtClean="0"/>
              <a:t>Treat initial array as a heap (via </a:t>
            </a:r>
            <a:r>
              <a:rPr lang="en-US" sz="2800" dirty="0" err="1" smtClean="0"/>
              <a:t>buildHeap</a:t>
            </a:r>
            <a:r>
              <a:rPr lang="en-US" sz="2800" dirty="0" smtClean="0"/>
              <a:t>)</a:t>
            </a:r>
          </a:p>
          <a:p>
            <a:pPr marL="457200" indent="-457200">
              <a:spcBef>
                <a:spcPts val="1200"/>
              </a:spcBef>
              <a:buNone/>
            </a:pPr>
            <a:r>
              <a:rPr lang="en-US" sz="2800" dirty="0" smtClean="0"/>
              <a:t>When you delete the </a:t>
            </a:r>
            <a:r>
              <a:rPr lang="en-US" sz="2800" dirty="0" err="1" smtClean="0"/>
              <a:t>i</a:t>
            </a:r>
            <a:r>
              <a:rPr lang="en-US" sz="2800" baseline="30000" dirty="0" err="1" smtClean="0"/>
              <a:t>th</a:t>
            </a:r>
            <a:r>
              <a:rPr lang="en-US" sz="2800" dirty="0" smtClean="0"/>
              <a:t> element, </a:t>
            </a:r>
            <a:br>
              <a:rPr lang="en-US" sz="2800" dirty="0" smtClean="0"/>
            </a:br>
            <a:r>
              <a:rPr lang="en-US" sz="2800" dirty="0" smtClean="0"/>
              <a:t>Put it at </a:t>
            </a:r>
            <a:r>
              <a:rPr lang="en-US" sz="2800" dirty="0" err="1" smtClean="0"/>
              <a:t>arr</a:t>
            </a:r>
            <a:r>
              <a:rPr lang="en-US" sz="2800" dirty="0" smtClean="0"/>
              <a:t>[n-</a:t>
            </a:r>
            <a:r>
              <a:rPr lang="en-US" sz="2800" dirty="0" err="1" smtClean="0"/>
              <a:t>i</a:t>
            </a:r>
            <a:r>
              <a:rPr lang="en-US" sz="2800" dirty="0" smtClean="0"/>
              <a:t>] since that array location is not part of the heap anymore!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33400" y="297180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4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66800" y="297180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7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600200" y="297180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5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133600" y="297180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9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667000" y="297180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8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200400" y="297180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6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733800" y="297180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10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267200" y="297180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3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800600" y="297180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334000" y="297180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9" name="Right Brace 28"/>
          <p:cNvSpPr/>
          <p:nvPr/>
        </p:nvSpPr>
        <p:spPr bwMode="auto">
          <a:xfrm rot="5400000">
            <a:off x="4914900" y="2857500"/>
            <a:ext cx="304800" cy="1447800"/>
          </a:xfrm>
          <a:prstGeom prst="rightBrac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ight Brace 29"/>
          <p:cNvSpPr/>
          <p:nvPr/>
        </p:nvSpPr>
        <p:spPr bwMode="auto">
          <a:xfrm rot="5400000">
            <a:off x="2247900" y="1714500"/>
            <a:ext cx="304800" cy="3733800"/>
          </a:xfrm>
          <a:prstGeom prst="rightBrac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Right Arrow 32"/>
          <p:cNvSpPr/>
          <p:nvPr/>
        </p:nvSpPr>
        <p:spPr bwMode="auto">
          <a:xfrm>
            <a:off x="533400" y="5010090"/>
            <a:ext cx="2796866" cy="457200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3400" y="5538919"/>
            <a:ext cx="3201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+mj-lt"/>
                <a:cs typeface="Courier New" pitchFamily="49" charset="0"/>
              </a:rPr>
              <a:t>arr</a:t>
            </a:r>
            <a:r>
              <a:rPr lang="en-US" sz="2000" dirty="0" smtClean="0">
                <a:latin typeface="+mj-lt"/>
                <a:cs typeface="Courier New" pitchFamily="49" charset="0"/>
              </a:rPr>
              <a:t>[n-</a:t>
            </a:r>
            <a:r>
              <a:rPr lang="en-US" sz="2000" dirty="0" err="1" smtClean="0">
                <a:latin typeface="+mj-lt"/>
                <a:cs typeface="Courier New" pitchFamily="49" charset="0"/>
              </a:rPr>
              <a:t>i</a:t>
            </a:r>
            <a:r>
              <a:rPr lang="en-US" sz="2000" dirty="0" smtClean="0">
                <a:latin typeface="+mj-lt"/>
                <a:cs typeface="Courier New" pitchFamily="49" charset="0"/>
              </a:rPr>
              <a:t>] = </a:t>
            </a:r>
            <a:r>
              <a:rPr lang="en-US" sz="2000" dirty="0" err="1" smtClean="0">
                <a:latin typeface="+mj-lt"/>
                <a:cs typeface="Courier New" pitchFamily="49" charset="0"/>
              </a:rPr>
              <a:t>deleteMin</a:t>
            </a:r>
            <a:r>
              <a:rPr lang="en-US" sz="2000" dirty="0" smtClean="0">
                <a:latin typeface="+mj-lt"/>
                <a:cs typeface="Courier New" pitchFamily="49" charset="0"/>
              </a:rPr>
              <a:t>()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3581400" y="501009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5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114800" y="501009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7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648200" y="501009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6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181600" y="501009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9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715000" y="501009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8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248400" y="501009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10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6781800" y="501009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4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315200" y="501009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3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848600" y="501009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8382000" y="501009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5" name="Right Brace 54"/>
          <p:cNvSpPr/>
          <p:nvPr/>
        </p:nvSpPr>
        <p:spPr bwMode="auto">
          <a:xfrm rot="5400000">
            <a:off x="7714279" y="4647169"/>
            <a:ext cx="304800" cy="1945042"/>
          </a:xfrm>
          <a:prstGeom prst="rightBrac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Right Brace 55"/>
          <p:cNvSpPr/>
          <p:nvPr/>
        </p:nvSpPr>
        <p:spPr bwMode="auto">
          <a:xfrm rot="5400000">
            <a:off x="4971079" y="4077611"/>
            <a:ext cx="381000" cy="3160358"/>
          </a:xfrm>
          <a:prstGeom prst="rightBrac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75158" y="5848290"/>
            <a:ext cx="140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sorted part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608158" y="5829180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heap part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363421" y="3790890"/>
            <a:ext cx="140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sorted part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766953" y="3790890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heap part</a:t>
            </a:r>
          </a:p>
        </p:txBody>
      </p:sp>
    </p:spTree>
    <p:extLst>
      <p:ext uri="{BB962C8B-B14F-4D97-AF65-F5344CB8AC3E}">
        <p14:creationId xmlns:p14="http://schemas.microsoft.com/office/powerpoint/2010/main" val="2724363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In-Place Heap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213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But this reverse </a:t>
            </a:r>
            <a:r>
              <a:rPr lang="en-US" sz="3200" dirty="0" smtClean="0"/>
              <a:t>sorts… how to fix?</a:t>
            </a:r>
          </a:p>
          <a:p>
            <a:pPr marL="0" indent="0">
              <a:buNone/>
            </a:pPr>
            <a:r>
              <a:rPr lang="en-US" sz="3200" dirty="0" smtClean="0"/>
              <a:t>Build </a:t>
            </a:r>
            <a:r>
              <a:rPr lang="en-US" sz="3200" dirty="0"/>
              <a:t>a </a:t>
            </a:r>
            <a:r>
              <a:rPr lang="en-US" sz="3200" dirty="0" err="1" smtClean="0"/>
              <a:t>maxHeap</a:t>
            </a:r>
            <a:r>
              <a:rPr lang="en-US" sz="3200" dirty="0" smtClean="0"/>
              <a:t> instead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33400" y="297180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4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66800" y="297180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7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600200" y="297180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5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133600" y="297180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9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667000" y="297180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8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200400" y="297180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6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733800" y="297180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10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267200" y="297180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3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800600" y="297180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334000" y="297180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9" name="Right Brace 28"/>
          <p:cNvSpPr/>
          <p:nvPr/>
        </p:nvSpPr>
        <p:spPr bwMode="auto">
          <a:xfrm rot="5400000">
            <a:off x="4914900" y="2857500"/>
            <a:ext cx="304800" cy="1447800"/>
          </a:xfrm>
          <a:prstGeom prst="rightBrac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ight Brace 29"/>
          <p:cNvSpPr/>
          <p:nvPr/>
        </p:nvSpPr>
        <p:spPr bwMode="auto">
          <a:xfrm rot="5400000">
            <a:off x="2247900" y="1714500"/>
            <a:ext cx="304800" cy="3733800"/>
          </a:xfrm>
          <a:prstGeom prst="rightBrac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63421" y="3790890"/>
            <a:ext cx="140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sorted part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66953" y="3790890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heap part</a:t>
            </a:r>
          </a:p>
        </p:txBody>
      </p:sp>
      <p:sp>
        <p:nvSpPr>
          <p:cNvPr id="33" name="Right Arrow 32"/>
          <p:cNvSpPr/>
          <p:nvPr/>
        </p:nvSpPr>
        <p:spPr bwMode="auto">
          <a:xfrm>
            <a:off x="533400" y="5010090"/>
            <a:ext cx="2796866" cy="457200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3400" y="5538919"/>
            <a:ext cx="3201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+mj-lt"/>
                <a:cs typeface="Courier New" pitchFamily="49" charset="0"/>
              </a:rPr>
              <a:t>arr</a:t>
            </a:r>
            <a:r>
              <a:rPr lang="en-US" sz="2000" dirty="0" smtClean="0">
                <a:latin typeface="+mj-lt"/>
                <a:cs typeface="Courier New" pitchFamily="49" charset="0"/>
              </a:rPr>
              <a:t>[n-</a:t>
            </a:r>
            <a:r>
              <a:rPr lang="en-US" sz="2000" dirty="0" err="1" smtClean="0">
                <a:latin typeface="+mj-lt"/>
                <a:cs typeface="Courier New" pitchFamily="49" charset="0"/>
              </a:rPr>
              <a:t>i</a:t>
            </a:r>
            <a:r>
              <a:rPr lang="en-US" sz="2000" dirty="0" smtClean="0">
                <a:latin typeface="+mj-lt"/>
                <a:cs typeface="Courier New" pitchFamily="49" charset="0"/>
              </a:rPr>
              <a:t>] = </a:t>
            </a:r>
            <a:r>
              <a:rPr lang="en-US" sz="2000" dirty="0" err="1" smtClean="0">
                <a:latin typeface="+mj-lt"/>
                <a:cs typeface="Courier New" pitchFamily="49" charset="0"/>
              </a:rPr>
              <a:t>deleteMin</a:t>
            </a:r>
            <a:r>
              <a:rPr lang="en-US" sz="2000" dirty="0" smtClean="0">
                <a:latin typeface="+mj-lt"/>
                <a:cs typeface="Courier New" pitchFamily="49" charset="0"/>
              </a:rPr>
              <a:t>()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3581400" y="501009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5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114800" y="501009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7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648200" y="501009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6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181600" y="501009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9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715000" y="501009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8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248400" y="501009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10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6781800" y="501009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4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7315200" y="501009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3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7848600" y="501009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2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8382000" y="5010090"/>
            <a:ext cx="533400" cy="381000"/>
          </a:xfrm>
          <a:prstGeom prst="rec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5" name="Right Brace 54"/>
          <p:cNvSpPr/>
          <p:nvPr/>
        </p:nvSpPr>
        <p:spPr bwMode="auto">
          <a:xfrm rot="5400000">
            <a:off x="7714279" y="4647169"/>
            <a:ext cx="304800" cy="1945042"/>
          </a:xfrm>
          <a:prstGeom prst="rightBrac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75158" y="5848290"/>
            <a:ext cx="1407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sorted part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608158" y="5829180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heap part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3400" y="5538919"/>
            <a:ext cx="320110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+mj-lt"/>
                <a:cs typeface="Courier New" pitchFamily="49" charset="0"/>
              </a:rPr>
              <a:t>arr</a:t>
            </a:r>
            <a:r>
              <a:rPr lang="en-US" sz="2000" dirty="0" smtClean="0">
                <a:latin typeface="+mj-lt"/>
                <a:cs typeface="Courier New" pitchFamily="49" charset="0"/>
              </a:rPr>
              <a:t>[n-</a:t>
            </a:r>
            <a:r>
              <a:rPr lang="en-US" sz="2000" dirty="0" err="1" smtClean="0">
                <a:latin typeface="+mj-lt"/>
                <a:cs typeface="Courier New" pitchFamily="49" charset="0"/>
              </a:rPr>
              <a:t>i</a:t>
            </a:r>
            <a:r>
              <a:rPr lang="en-US" sz="2000" dirty="0" smtClean="0">
                <a:latin typeface="+mj-lt"/>
                <a:cs typeface="Courier New" pitchFamily="49" charset="0"/>
              </a:rPr>
              <a:t>] = </a:t>
            </a:r>
            <a:r>
              <a:rPr lang="en-US" sz="2000" dirty="0" err="1" smtClean="0">
                <a:latin typeface="+mj-lt"/>
                <a:cs typeface="Courier New" pitchFamily="49" charset="0"/>
              </a:rPr>
              <a:t>delete</a:t>
            </a:r>
            <a:r>
              <a:rPr lang="en-US" sz="2000" b="1" dirty="0" err="1" smtClean="0">
                <a:latin typeface="+mj-lt"/>
                <a:cs typeface="Courier New" pitchFamily="49" charset="0"/>
              </a:rPr>
              <a:t>Max</a:t>
            </a:r>
            <a:r>
              <a:rPr lang="en-US" sz="2000" dirty="0" smtClean="0">
                <a:latin typeface="+mj-lt"/>
                <a:cs typeface="Courier New" pitchFamily="49" charset="0"/>
              </a:rPr>
              <a:t>()</a:t>
            </a:r>
            <a:endParaRPr lang="en-US" sz="2000" dirty="0" smtClean="0">
              <a:latin typeface="+mj-lt"/>
              <a:cs typeface="Courier New" pitchFamily="49" charset="0"/>
            </a:endParaRPr>
          </a:p>
        </p:txBody>
      </p:sp>
      <p:sp>
        <p:nvSpPr>
          <p:cNvPr id="56" name="Right Brace 55"/>
          <p:cNvSpPr/>
          <p:nvPr/>
        </p:nvSpPr>
        <p:spPr bwMode="auto">
          <a:xfrm rot="5400000">
            <a:off x="4971079" y="4077611"/>
            <a:ext cx="381000" cy="3160358"/>
          </a:xfrm>
          <a:prstGeom prst="rightBrace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092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"Dictionary</a:t>
            </a:r>
            <a:r>
              <a:rPr lang="en-US" dirty="0" smtClean="0"/>
              <a:t> Sorts"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can also use a balanced tree to:</a:t>
            </a:r>
          </a:p>
          <a:p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sz="2600" dirty="0" smtClean="0"/>
              <a:t> each element: total time </a:t>
            </a:r>
            <a:r>
              <a:rPr lang="en-US" sz="2600" i="1" dirty="0" smtClean="0">
                <a:cs typeface="Courier New" pitchFamily="49" charset="0"/>
              </a:rPr>
              <a:t>O</a:t>
            </a:r>
            <a:r>
              <a:rPr lang="en-US" sz="2600" dirty="0" smtClean="0">
                <a:cs typeface="Courier New" pitchFamily="49" charset="0"/>
              </a:rPr>
              <a:t>(</a:t>
            </a:r>
            <a:r>
              <a:rPr lang="en-US" sz="2600" i="1" dirty="0" smtClean="0">
                <a:cs typeface="Courier New" pitchFamily="49" charset="0"/>
              </a:rPr>
              <a:t>n</a:t>
            </a:r>
            <a:r>
              <a:rPr lang="en-US" sz="2600" dirty="0" smtClean="0">
                <a:cs typeface="Courier New" pitchFamily="49" charset="0"/>
              </a:rPr>
              <a:t> 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600" dirty="0" smtClean="0">
                <a:cs typeface="Courier New" pitchFamily="49" charset="0"/>
              </a:rPr>
              <a:t> </a:t>
            </a:r>
            <a:r>
              <a:rPr lang="en-US" sz="2600" i="1" dirty="0" smtClean="0">
                <a:cs typeface="Courier New" pitchFamily="49" charset="0"/>
              </a:rPr>
              <a:t>n</a:t>
            </a:r>
            <a:r>
              <a:rPr lang="en-US" sz="2600" dirty="0" smtClean="0">
                <a:cs typeface="Courier New" pitchFamily="49" charset="0"/>
              </a:rPr>
              <a:t>)</a:t>
            </a:r>
          </a:p>
          <a:p>
            <a:r>
              <a:rPr lang="en-US" sz="2600" dirty="0" smtClean="0">
                <a:cs typeface="Courier New" pitchFamily="49" charset="0"/>
              </a:rPr>
              <a:t>Repeatedly </a:t>
            </a:r>
            <a:r>
              <a:rPr lang="en-US" sz="2600" b="1" dirty="0" err="1" smtClean="0">
                <a:latin typeface="Courier New" pitchFamily="49" charset="0"/>
                <a:cs typeface="Courier New" pitchFamily="49" charset="0"/>
              </a:rPr>
              <a:t>deleteMin</a:t>
            </a:r>
            <a:r>
              <a:rPr lang="en-US" sz="2600" dirty="0" smtClean="0">
                <a:cs typeface="Courier New" pitchFamily="49" charset="0"/>
              </a:rPr>
              <a:t>: </a:t>
            </a:r>
            <a:r>
              <a:rPr lang="en-US" sz="2600" dirty="0" smtClean="0"/>
              <a:t>total time </a:t>
            </a:r>
            <a:r>
              <a:rPr lang="en-US" sz="2600" i="1" dirty="0" smtClean="0">
                <a:cs typeface="Courier New" pitchFamily="49" charset="0"/>
              </a:rPr>
              <a:t>O</a:t>
            </a:r>
            <a:r>
              <a:rPr lang="en-US" sz="2600" dirty="0" smtClean="0">
                <a:cs typeface="Courier New" pitchFamily="49" charset="0"/>
              </a:rPr>
              <a:t>(</a:t>
            </a:r>
            <a:r>
              <a:rPr lang="en-US" sz="2600" i="1" dirty="0" smtClean="0">
                <a:cs typeface="Courier New" pitchFamily="49" charset="0"/>
              </a:rPr>
              <a:t>n</a:t>
            </a:r>
            <a:r>
              <a:rPr lang="en-US" sz="2600" dirty="0" smtClean="0">
                <a:cs typeface="Courier New" pitchFamily="49" charset="0"/>
              </a:rPr>
              <a:t> 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600" dirty="0" smtClean="0">
                <a:cs typeface="Courier New" pitchFamily="49" charset="0"/>
              </a:rPr>
              <a:t> </a:t>
            </a:r>
            <a:r>
              <a:rPr lang="en-US" sz="2600" i="1" dirty="0" smtClean="0">
                <a:cs typeface="Courier New" pitchFamily="49" charset="0"/>
              </a:rPr>
              <a:t>n</a:t>
            </a:r>
            <a:r>
              <a:rPr lang="en-US" sz="2600" dirty="0" smtClean="0">
                <a:cs typeface="Courier New" pitchFamily="49" charset="0"/>
              </a:rPr>
              <a:t>)</a:t>
            </a:r>
          </a:p>
          <a:p>
            <a:endParaRPr lang="en-US" sz="1400" dirty="0" smtClean="0"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 smtClean="0">
                <a:cs typeface="Courier New" pitchFamily="49" charset="0"/>
              </a:rPr>
              <a:t>But this cannot be made in-place, </a:t>
            </a:r>
            <a:r>
              <a:rPr lang="en-US" dirty="0" smtClean="0">
                <a:cs typeface="Courier New" pitchFamily="49" charset="0"/>
              </a:rPr>
              <a:t>and </a:t>
            </a:r>
            <a:r>
              <a:rPr lang="en-US" dirty="0" smtClean="0">
                <a:cs typeface="Courier New" pitchFamily="49" charset="0"/>
              </a:rPr>
              <a:t>it has worse constant factors than heap sort</a:t>
            </a:r>
          </a:p>
          <a:p>
            <a:r>
              <a:rPr lang="en-US" sz="2600" dirty="0">
                <a:cs typeface="Courier New" pitchFamily="49" charset="0"/>
              </a:rPr>
              <a:t>B</a:t>
            </a:r>
            <a:r>
              <a:rPr lang="en-US" sz="2600" dirty="0" smtClean="0">
                <a:cs typeface="Courier New" pitchFamily="49" charset="0"/>
              </a:rPr>
              <a:t>oth </a:t>
            </a:r>
            <a:r>
              <a:rPr lang="en-US" sz="2600" i="1" dirty="0" smtClean="0">
                <a:cs typeface="Courier New" pitchFamily="49" charset="0"/>
              </a:rPr>
              <a:t>O</a:t>
            </a:r>
            <a:r>
              <a:rPr lang="en-US" sz="2600" dirty="0" smtClean="0">
                <a:cs typeface="Courier New" pitchFamily="49" charset="0"/>
              </a:rPr>
              <a:t>(</a:t>
            </a:r>
            <a:r>
              <a:rPr lang="en-US" sz="2600" i="1" dirty="0" smtClean="0">
                <a:cs typeface="Courier New" pitchFamily="49" charset="0"/>
              </a:rPr>
              <a:t>n</a:t>
            </a:r>
            <a:r>
              <a:rPr lang="en-US" sz="2600" dirty="0" smtClean="0">
                <a:cs typeface="Courier New" pitchFamily="49" charset="0"/>
              </a:rPr>
              <a:t> 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600" dirty="0" smtClean="0">
                <a:cs typeface="Courier New" pitchFamily="49" charset="0"/>
              </a:rPr>
              <a:t> </a:t>
            </a:r>
            <a:r>
              <a:rPr lang="en-US" sz="2600" i="1" dirty="0" smtClean="0">
                <a:cs typeface="Courier New" pitchFamily="49" charset="0"/>
              </a:rPr>
              <a:t>n</a:t>
            </a:r>
            <a:r>
              <a:rPr lang="en-US" sz="2600" dirty="0" smtClean="0">
                <a:cs typeface="Courier New" pitchFamily="49" charset="0"/>
              </a:rPr>
              <a:t>) in worst, best, and average </a:t>
            </a:r>
          </a:p>
          <a:p>
            <a:r>
              <a:rPr lang="en-US" sz="2600" dirty="0">
                <a:cs typeface="Courier New" pitchFamily="49" charset="0"/>
              </a:rPr>
              <a:t>N</a:t>
            </a:r>
            <a:r>
              <a:rPr lang="en-US" sz="2600" dirty="0" smtClean="0">
                <a:cs typeface="Courier New" pitchFamily="49" charset="0"/>
              </a:rPr>
              <a:t>either </a:t>
            </a:r>
            <a:r>
              <a:rPr lang="en-US" sz="2600" dirty="0" smtClean="0">
                <a:cs typeface="Courier New" pitchFamily="49" charset="0"/>
              </a:rPr>
              <a:t>parallelizes well</a:t>
            </a:r>
          </a:p>
          <a:p>
            <a:r>
              <a:rPr lang="en-US" sz="2600" dirty="0">
                <a:cs typeface="Courier New" pitchFamily="49" charset="0"/>
              </a:rPr>
              <a:t>H</a:t>
            </a:r>
            <a:r>
              <a:rPr lang="en-US" sz="2600" dirty="0" smtClean="0">
                <a:cs typeface="Courier New" pitchFamily="49" charset="0"/>
              </a:rPr>
              <a:t>eap </a:t>
            </a:r>
            <a:r>
              <a:rPr lang="en-US" sz="2600" dirty="0">
                <a:cs typeface="Courier New" pitchFamily="49" charset="0"/>
              </a:rPr>
              <a:t>sort </a:t>
            </a:r>
            <a:r>
              <a:rPr lang="en-US" sz="2600" dirty="0" smtClean="0">
                <a:cs typeface="Courier New" pitchFamily="49" charset="0"/>
              </a:rPr>
              <a:t>is just plain </a:t>
            </a:r>
            <a:r>
              <a:rPr lang="en-US" sz="2600" dirty="0" smtClean="0">
                <a:cs typeface="Courier New" pitchFamily="49" charset="0"/>
              </a:rPr>
              <a:t>better</a:t>
            </a:r>
          </a:p>
          <a:p>
            <a:pPr marL="0" indent="0">
              <a:buNone/>
            </a:pPr>
            <a:endParaRPr lang="en-US" sz="1400" dirty="0" smtClean="0"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 smtClean="0">
                <a:cs typeface="Courier New" pitchFamily="49" charset="0"/>
              </a:rPr>
              <a:t>Do </a:t>
            </a:r>
            <a:r>
              <a:rPr lang="en-US" b="1" i="1" dirty="0" smtClean="0">
                <a:solidFill>
                  <a:schemeClr val="accent2"/>
                </a:solidFill>
                <a:cs typeface="Courier New" pitchFamily="49" charset="0"/>
              </a:rPr>
              <a:t>NOT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smtClean="0">
                <a:cs typeface="Courier New" pitchFamily="49" charset="0"/>
              </a:rPr>
              <a:t>even think about trying to sort with a hash table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82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Divide and Conquer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2800" dirty="0" smtClean="0"/>
              <a:t>Very important technique in algorithm design</a:t>
            </a:r>
            <a:endParaRPr lang="en-US" dirty="0" smtClean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800" dirty="0" smtClean="0"/>
              <a:t>Divide problem into smaller parts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800" dirty="0" smtClean="0"/>
              <a:t>Independently solve the simpler parts</a:t>
            </a:r>
          </a:p>
          <a:p>
            <a:pPr lvl="1">
              <a:spcBef>
                <a:spcPts val="1800"/>
              </a:spcBef>
            </a:pPr>
            <a:r>
              <a:rPr lang="en-US" sz="2800" dirty="0" smtClean="0"/>
              <a:t>Think recursion</a:t>
            </a:r>
          </a:p>
          <a:p>
            <a:pPr lvl="1">
              <a:spcBef>
                <a:spcPts val="1800"/>
              </a:spcBef>
            </a:pPr>
            <a:r>
              <a:rPr lang="en-US" sz="2800" dirty="0" smtClean="0"/>
              <a:t>Or potential parallelism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800" dirty="0" smtClean="0"/>
              <a:t>Combine solution of parts to produce overall solution</a:t>
            </a:r>
          </a:p>
          <a:p>
            <a:pPr lvl="1">
              <a:spcBef>
                <a:spcPts val="1800"/>
              </a:spcBef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4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Divide-and-Conquer Sorting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486400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1998663" algn="l"/>
              </a:tabLst>
            </a:pPr>
            <a:r>
              <a:rPr lang="en-US" sz="3200" dirty="0" smtClean="0"/>
              <a:t>Two great sorting methods are fundamentally divide-and-conquer</a:t>
            </a:r>
          </a:p>
          <a:p>
            <a:pPr marL="0" indent="0">
              <a:buNone/>
              <a:tabLst>
                <a:tab pos="1998663" algn="l"/>
              </a:tabLst>
            </a:pPr>
            <a:endParaRPr lang="en-US" sz="1400" dirty="0" smtClean="0"/>
          </a:p>
          <a:p>
            <a:pPr marL="0" indent="0">
              <a:buNone/>
              <a:tabLst>
                <a:tab pos="1998663" algn="l"/>
              </a:tabLst>
            </a:pPr>
            <a:r>
              <a:rPr lang="en-US" sz="2600" dirty="0" err="1" smtClean="0"/>
              <a:t>Mergesort</a:t>
            </a:r>
            <a:r>
              <a:rPr lang="en-US" sz="2600" dirty="0" smtClean="0"/>
              <a:t>: 	Recursively sort the left half</a:t>
            </a:r>
          </a:p>
          <a:p>
            <a:pPr marL="0" indent="0">
              <a:buNone/>
              <a:tabLst>
                <a:tab pos="1998663" algn="l"/>
              </a:tabLst>
            </a:pPr>
            <a:r>
              <a:rPr lang="en-US" sz="2600" dirty="0"/>
              <a:t>	</a:t>
            </a:r>
            <a:r>
              <a:rPr lang="en-US" sz="2600" dirty="0" smtClean="0"/>
              <a:t>Recursively s</a:t>
            </a:r>
            <a:r>
              <a:rPr lang="en-US" sz="2600" dirty="0" smtClean="0"/>
              <a:t>ort the right half 	</a:t>
            </a:r>
          </a:p>
          <a:p>
            <a:pPr marL="0" indent="0">
              <a:buNone/>
              <a:tabLst>
                <a:tab pos="1998663" algn="l"/>
              </a:tabLst>
            </a:pPr>
            <a:r>
              <a:rPr lang="en-US" sz="2600" dirty="0" smtClean="0"/>
              <a:t>	Merge the two sorted halves</a:t>
            </a:r>
          </a:p>
          <a:p>
            <a:pPr marL="0" indent="0">
              <a:buNone/>
              <a:tabLst>
                <a:tab pos="1998663" algn="l"/>
              </a:tabLst>
            </a:pPr>
            <a:endParaRPr lang="en-US" sz="1400" dirty="0" smtClean="0"/>
          </a:p>
          <a:p>
            <a:pPr marL="0" indent="0">
              <a:buNone/>
              <a:tabLst>
                <a:tab pos="1998663" algn="l"/>
              </a:tabLst>
            </a:pPr>
            <a:r>
              <a:rPr lang="en-US" sz="2600" dirty="0" smtClean="0"/>
              <a:t>Quicksort:	Pick a “pivot” element</a:t>
            </a:r>
          </a:p>
          <a:p>
            <a:pPr marL="0" indent="0">
              <a:buNone/>
              <a:tabLst>
                <a:tab pos="1998663" algn="l"/>
              </a:tabLst>
            </a:pPr>
            <a:r>
              <a:rPr lang="en-US" sz="2600" dirty="0"/>
              <a:t>	</a:t>
            </a:r>
            <a:r>
              <a:rPr lang="en-US" sz="2600" dirty="0" smtClean="0"/>
              <a:t>Separate</a:t>
            </a:r>
            <a:r>
              <a:rPr lang="en-US" sz="2600" dirty="0" smtClean="0"/>
              <a:t> elements by pivot (&lt; and &gt;)</a:t>
            </a:r>
          </a:p>
          <a:p>
            <a:pPr marL="1828800" lvl="4" indent="0">
              <a:buNone/>
              <a:tabLst>
                <a:tab pos="1998663" algn="l"/>
              </a:tabLst>
            </a:pPr>
            <a:r>
              <a:rPr lang="en-US" sz="2600" dirty="0"/>
              <a:t>	</a:t>
            </a:r>
            <a:r>
              <a:rPr lang="en-US" sz="2600" dirty="0" smtClean="0"/>
              <a:t>Recursive on the separations</a:t>
            </a:r>
            <a:endParaRPr lang="en-US" sz="2600" dirty="0"/>
          </a:p>
          <a:p>
            <a:pPr marL="1828800" lvl="4" indent="0">
              <a:buNone/>
              <a:tabLst>
                <a:tab pos="1998663" algn="l"/>
              </a:tabLst>
            </a:pPr>
            <a:r>
              <a:rPr lang="en-US" sz="2600" dirty="0"/>
              <a:t>	</a:t>
            </a:r>
            <a:r>
              <a:rPr lang="en-US" sz="2600" dirty="0" smtClean="0"/>
              <a:t>Return &lt; pivot, pivot, &gt; pivot]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10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Mergesort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458200" cy="4038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To sort array from position</a:t>
            </a:r>
            <a:r>
              <a:rPr lang="en-US" sz="2400" b="1" dirty="0" smtClean="0"/>
              <a:t> lo </a:t>
            </a:r>
            <a:r>
              <a:rPr lang="en-US" sz="2400" dirty="0" smtClean="0"/>
              <a:t>to position </a:t>
            </a:r>
            <a:r>
              <a:rPr lang="en-US" sz="2400" b="1" dirty="0" smtClean="0"/>
              <a:t>hi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If range is 1 element long, it is already sorted! (our base case)</a:t>
            </a:r>
          </a:p>
          <a:p>
            <a:r>
              <a:rPr lang="en-US" sz="2400" dirty="0" smtClean="0"/>
              <a:t>Else, split into two halves: </a:t>
            </a:r>
          </a:p>
          <a:p>
            <a:pPr lvl="1"/>
            <a:r>
              <a:rPr lang="en-US" sz="2400" dirty="0" smtClean="0"/>
              <a:t>Sort from </a:t>
            </a:r>
            <a:r>
              <a:rPr lang="en-US" sz="2400" b="1" dirty="0" smtClean="0"/>
              <a:t>lo </a:t>
            </a:r>
            <a:r>
              <a:rPr lang="en-US" sz="2400" dirty="0" smtClean="0"/>
              <a:t>to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hi+lo</a:t>
            </a:r>
            <a:r>
              <a:rPr lang="en-US" sz="2400" b="1" dirty="0" smtClean="0"/>
              <a:t>)/2</a:t>
            </a:r>
          </a:p>
          <a:p>
            <a:pPr lvl="1"/>
            <a:r>
              <a:rPr lang="en-US" sz="2400" dirty="0" smtClean="0"/>
              <a:t>Sort from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hi+lo</a:t>
            </a:r>
            <a:r>
              <a:rPr lang="en-US" sz="2400" b="1" dirty="0" smtClean="0"/>
              <a:t>)/2 </a:t>
            </a:r>
            <a:r>
              <a:rPr lang="en-US" sz="2400" dirty="0" smtClean="0"/>
              <a:t>to </a:t>
            </a:r>
            <a:r>
              <a:rPr lang="en-US" sz="2400" b="1" dirty="0" smtClean="0"/>
              <a:t>hi</a:t>
            </a:r>
          </a:p>
          <a:p>
            <a:pPr lvl="1"/>
            <a:r>
              <a:rPr lang="en-US" sz="2400" dirty="0" smtClean="0"/>
              <a:t>Merge the two halves together</a:t>
            </a:r>
          </a:p>
          <a:p>
            <a:pPr lvl="1"/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Merging takes two sorted parts and sorts everything</a:t>
            </a:r>
          </a:p>
          <a:p>
            <a:r>
              <a:rPr lang="en-US" sz="2400" dirty="0" smtClean="0"/>
              <a:t>O(n) but requires auxiliary space…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09800" y="1270002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8</a:t>
            </a: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43200" y="1270002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2</a:t>
            </a:r>
          </a:p>
        </p:txBody>
      </p:sp>
      <p:sp>
        <p:nvSpPr>
          <p:cNvPr id="10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76600" y="1270002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9</a:t>
            </a:r>
          </a:p>
        </p:txBody>
      </p:sp>
      <p:sp>
        <p:nvSpPr>
          <p:cNvPr id="11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0" y="1270002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4</a:t>
            </a:r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43400" y="1270002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5</a:t>
            </a:r>
          </a:p>
        </p:txBody>
      </p:sp>
      <p:sp>
        <p:nvSpPr>
          <p:cNvPr id="13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876800" y="1270002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3</a:t>
            </a:r>
          </a:p>
        </p:txBody>
      </p:sp>
      <p:sp>
        <p:nvSpPr>
          <p:cNvPr id="14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10200" y="1270002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1</a:t>
            </a:r>
          </a:p>
        </p:txBody>
      </p:sp>
      <p:sp>
        <p:nvSpPr>
          <p:cNvPr id="15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43600" y="1270002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6</a:t>
            </a:r>
          </a:p>
        </p:txBody>
      </p:sp>
      <p:sp>
        <p:nvSpPr>
          <p:cNvPr id="16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343400" y="965202"/>
            <a:ext cx="0" cy="1143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8800" y="1352036"/>
            <a:ext cx="24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Courier New" pitchFamily="49" charset="0"/>
              </a:rPr>
              <a:t>a</a:t>
            </a: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3600" y="1849568"/>
            <a:ext cx="76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smtClean="0">
                <a:latin typeface="+mj-lt"/>
              </a:rPr>
              <a:t>hi</a:t>
            </a:r>
            <a:endParaRPr lang="en-US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9800" y="1849568"/>
            <a:ext cx="76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smtClean="0">
                <a:latin typeface="+mj-lt"/>
              </a:rPr>
              <a:t>lo</a:t>
            </a:r>
            <a:endParaRPr lang="en-US" dirty="0">
              <a:latin typeface="+mj-lt"/>
            </a:endParaRPr>
          </a:p>
        </p:txBody>
      </p:sp>
      <p:sp>
        <p:nvSpPr>
          <p:cNvPr id="21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09800" y="736602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/>
            <a:r>
              <a:rPr lang="en-US" sz="2000" dirty="0">
                <a:latin typeface="+mj-lt"/>
              </a:rPr>
              <a:t>0</a:t>
            </a:r>
            <a:endParaRPr lang="en-US" sz="2000" dirty="0">
              <a:latin typeface="+mj-lt"/>
            </a:endParaRPr>
          </a:p>
        </p:txBody>
      </p:sp>
      <p:sp>
        <p:nvSpPr>
          <p:cNvPr id="22" name="Rectangle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43200" y="736602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/>
            <a:r>
              <a:rPr lang="en-US" sz="2000" dirty="0">
                <a:latin typeface="+mj-lt"/>
              </a:rPr>
              <a:t>1</a:t>
            </a:r>
            <a:endParaRPr lang="en-US" sz="2000" dirty="0">
              <a:latin typeface="+mj-lt"/>
            </a:endParaRPr>
          </a:p>
        </p:txBody>
      </p:sp>
      <p:sp>
        <p:nvSpPr>
          <p:cNvPr id="23" name="Rectangle 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276600" y="736602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/>
            <a:r>
              <a:rPr lang="en-US" sz="2000" dirty="0">
                <a:latin typeface="+mj-lt"/>
              </a:rPr>
              <a:t>2</a:t>
            </a:r>
            <a:endParaRPr lang="en-US" sz="2000" dirty="0">
              <a:latin typeface="+mj-lt"/>
            </a:endParaRPr>
          </a:p>
        </p:txBody>
      </p:sp>
      <p:sp>
        <p:nvSpPr>
          <p:cNvPr id="24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810000" y="736602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/>
            <a:r>
              <a:rPr lang="en-US" sz="2000" dirty="0" smtClean="0">
                <a:latin typeface="+mj-lt"/>
              </a:rPr>
              <a:t>3</a:t>
            </a:r>
            <a:endParaRPr lang="en-US" sz="2000" dirty="0">
              <a:latin typeface="+mj-lt"/>
            </a:endParaRPr>
          </a:p>
        </p:txBody>
      </p:sp>
      <p:sp>
        <p:nvSpPr>
          <p:cNvPr id="25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43400" y="736602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/>
            <a:r>
              <a:rPr lang="en-US" sz="2000" dirty="0">
                <a:latin typeface="+mj-lt"/>
              </a:rPr>
              <a:t>4</a:t>
            </a:r>
            <a:endParaRPr lang="en-US" sz="2000" dirty="0">
              <a:latin typeface="+mj-lt"/>
            </a:endParaRPr>
          </a:p>
        </p:txBody>
      </p:sp>
      <p:sp>
        <p:nvSpPr>
          <p:cNvPr id="26" name="Rectangle 1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876800" y="736602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/>
            <a:r>
              <a:rPr lang="en-US" sz="2000" dirty="0" smtClean="0">
                <a:latin typeface="+mj-lt"/>
              </a:rPr>
              <a:t>5</a:t>
            </a:r>
            <a:endParaRPr lang="en-US" sz="2000" dirty="0">
              <a:latin typeface="+mj-lt"/>
            </a:endParaRPr>
          </a:p>
        </p:txBody>
      </p:sp>
      <p:sp>
        <p:nvSpPr>
          <p:cNvPr id="27" name="Rectangle 1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10200" y="736602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/>
            <a:r>
              <a:rPr lang="en-US" sz="2000" dirty="0">
                <a:latin typeface="+mj-lt"/>
              </a:rPr>
              <a:t>6</a:t>
            </a:r>
            <a:endParaRPr lang="en-US" sz="2000" dirty="0">
              <a:latin typeface="+mj-lt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943600" y="736602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/>
            <a:r>
              <a:rPr lang="en-US" sz="2000" dirty="0" smtClean="0">
                <a:latin typeface="+mj-lt"/>
              </a:rPr>
              <a:t>7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803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Focus on Merging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8334"/>
            <a:ext cx="2514600" cy="99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Start with: </a:t>
            </a:r>
            <a:endParaRPr lang="en-US" sz="2400" dirty="0"/>
          </a:p>
        </p:txBody>
      </p:sp>
      <p:sp>
        <p:nvSpPr>
          <p:cNvPr id="16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815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2</a:t>
            </a:r>
            <a:endParaRPr lang="en-US" sz="2000" dirty="0">
              <a:latin typeface="+mj-lt"/>
            </a:endParaRPr>
          </a:p>
        </p:txBody>
      </p:sp>
      <p:sp>
        <p:nvSpPr>
          <p:cNvPr id="17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149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4</a:t>
            </a:r>
            <a:endParaRPr lang="en-US" sz="2000" dirty="0">
              <a:latin typeface="+mj-lt"/>
            </a:endParaRPr>
          </a:p>
        </p:txBody>
      </p:sp>
      <p:sp>
        <p:nvSpPr>
          <p:cNvPr id="18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83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8</a:t>
            </a:r>
            <a:endParaRPr lang="en-US" sz="2000" dirty="0">
              <a:latin typeface="+mj-lt"/>
            </a:endParaRPr>
          </a:p>
        </p:txBody>
      </p:sp>
      <p:sp>
        <p:nvSpPr>
          <p:cNvPr id="19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817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9</a:t>
            </a:r>
            <a:endParaRPr lang="en-US" sz="2000" dirty="0">
              <a:latin typeface="+mj-lt"/>
            </a:endParaRPr>
          </a:p>
        </p:txBody>
      </p:sp>
      <p:sp>
        <p:nvSpPr>
          <p:cNvPr id="20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151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1</a:t>
            </a:r>
            <a:endParaRPr lang="en-US" sz="2000" dirty="0">
              <a:latin typeface="+mj-lt"/>
            </a:endParaRPr>
          </a:p>
        </p:txBody>
      </p:sp>
      <p:sp>
        <p:nvSpPr>
          <p:cNvPr id="21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485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3</a:t>
            </a:r>
          </a:p>
        </p:txBody>
      </p:sp>
      <p:sp>
        <p:nvSpPr>
          <p:cNvPr id="22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819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5</a:t>
            </a:r>
            <a:endParaRPr lang="en-US" sz="2000" dirty="0">
              <a:latin typeface="+mj-lt"/>
            </a:endParaRPr>
          </a:p>
        </p:txBody>
      </p:sp>
      <p:sp>
        <p:nvSpPr>
          <p:cNvPr id="23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1153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6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57200" y="3051201"/>
            <a:ext cx="3221567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Merge: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baseline="0" dirty="0" smtClean="0">
                <a:latin typeface="+mn-lt"/>
              </a:rPr>
              <a:t>Use</a:t>
            </a:r>
            <a:r>
              <a:rPr lang="en-US" sz="2400" b="0" kern="0" dirty="0" smtClean="0">
                <a:latin typeface="+mn-lt"/>
              </a:rPr>
              <a:t> 3 “fingers</a:t>
            </a:r>
            <a:r>
              <a:rPr lang="en-US" sz="2400" b="0" kern="0" dirty="0" smtClean="0">
                <a:latin typeface="+mn-lt"/>
              </a:rPr>
              <a:t>”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and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 more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array</a:t>
            </a:r>
          </a:p>
        </p:txBody>
      </p:sp>
      <p:sp>
        <p:nvSpPr>
          <p:cNvPr id="33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515100" y="1825599"/>
            <a:ext cx="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4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381500" y="2587599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5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6515100" y="2587599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6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815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dirty="0">
              <a:latin typeface="+mj-lt"/>
            </a:endParaRPr>
          </a:p>
        </p:txBody>
      </p:sp>
      <p:sp>
        <p:nvSpPr>
          <p:cNvPr id="37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9149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38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483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39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817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40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5151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41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0485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42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5819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43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1153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44" name="Line 2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4381500" y="4114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54967" y="35052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Courier New" pitchFamily="49" charset="0"/>
              </a:rPr>
              <a:t>aux</a:t>
            </a:r>
            <a:endParaRPr lang="en-US" sz="2000" dirty="0">
              <a:latin typeface="+mj-lt"/>
              <a:cs typeface="Courier New" pitchFamily="49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33570" y="2060033"/>
            <a:ext cx="31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Courier New" pitchFamily="49" charset="0"/>
              </a:rPr>
              <a:t>a</a:t>
            </a: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457200" y="1981200"/>
            <a:ext cx="2971800" cy="60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After recursion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28</a:t>
            </a:fld>
            <a:endParaRPr lang="en-US"/>
          </a:p>
        </p:txBody>
      </p:sp>
      <p:sp>
        <p:nvSpPr>
          <p:cNvPr id="50" name="Rectangle 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815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8</a:t>
            </a:r>
          </a:p>
        </p:txBody>
      </p:sp>
      <p:sp>
        <p:nvSpPr>
          <p:cNvPr id="51" name="Rectangle 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9149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2</a:t>
            </a:r>
          </a:p>
        </p:txBody>
      </p:sp>
      <p:sp>
        <p:nvSpPr>
          <p:cNvPr id="52" name="Rectangle 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4483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9</a:t>
            </a:r>
          </a:p>
        </p:txBody>
      </p:sp>
      <p:sp>
        <p:nvSpPr>
          <p:cNvPr id="53" name="Rectangle 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817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4</a:t>
            </a:r>
          </a:p>
        </p:txBody>
      </p:sp>
      <p:sp>
        <p:nvSpPr>
          <p:cNvPr id="54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5151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5</a:t>
            </a:r>
          </a:p>
        </p:txBody>
      </p:sp>
      <p:sp>
        <p:nvSpPr>
          <p:cNvPr id="55" name="Rectangle 1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0485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3</a:t>
            </a:r>
          </a:p>
        </p:txBody>
      </p:sp>
      <p:sp>
        <p:nvSpPr>
          <p:cNvPr id="56" name="Rectangle 1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5819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1</a:t>
            </a:r>
          </a:p>
        </p:txBody>
      </p:sp>
      <p:sp>
        <p:nvSpPr>
          <p:cNvPr id="5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1153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6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033570" y="9964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Courier New" pitchFamily="49" charset="0"/>
              </a:rPr>
              <a:t>a</a:t>
            </a: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201" y="4343400"/>
            <a:ext cx="297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prstClr val="black"/>
                </a:solidFill>
              </a:rPr>
              <a:t/>
            </a:r>
            <a:br>
              <a:rPr lang="en-US" sz="2400" kern="0" dirty="0">
                <a:solidFill>
                  <a:prstClr val="black"/>
                </a:solidFill>
              </a:rPr>
            </a:br>
            <a:r>
              <a:rPr lang="en-US" sz="2400" kern="0" dirty="0">
                <a:solidFill>
                  <a:prstClr val="black"/>
                </a:solidFill>
              </a:rPr>
              <a:t>After merge, we will copy back to the original array</a:t>
            </a:r>
            <a:endParaRPr lang="en-US" sz="24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8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Focus on Merging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8334"/>
            <a:ext cx="2514600" cy="99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Start with: </a:t>
            </a:r>
            <a:endParaRPr lang="en-US" sz="2400" dirty="0"/>
          </a:p>
        </p:txBody>
      </p:sp>
      <p:sp>
        <p:nvSpPr>
          <p:cNvPr id="16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815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2</a:t>
            </a:r>
            <a:endParaRPr lang="en-US" sz="2000" dirty="0">
              <a:latin typeface="+mj-lt"/>
            </a:endParaRPr>
          </a:p>
        </p:txBody>
      </p:sp>
      <p:sp>
        <p:nvSpPr>
          <p:cNvPr id="17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149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4</a:t>
            </a:r>
            <a:endParaRPr lang="en-US" sz="2000" dirty="0">
              <a:latin typeface="+mj-lt"/>
            </a:endParaRPr>
          </a:p>
        </p:txBody>
      </p:sp>
      <p:sp>
        <p:nvSpPr>
          <p:cNvPr id="18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83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8</a:t>
            </a:r>
            <a:endParaRPr lang="en-US" sz="2000" dirty="0">
              <a:latin typeface="+mj-lt"/>
            </a:endParaRPr>
          </a:p>
        </p:txBody>
      </p:sp>
      <p:sp>
        <p:nvSpPr>
          <p:cNvPr id="19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817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9</a:t>
            </a:r>
            <a:endParaRPr lang="en-US" sz="2000" dirty="0">
              <a:latin typeface="+mj-lt"/>
            </a:endParaRPr>
          </a:p>
        </p:txBody>
      </p:sp>
      <p:sp>
        <p:nvSpPr>
          <p:cNvPr id="20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151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1</a:t>
            </a:r>
            <a:endParaRPr lang="en-US" sz="2000" dirty="0">
              <a:latin typeface="+mj-lt"/>
            </a:endParaRPr>
          </a:p>
        </p:txBody>
      </p:sp>
      <p:sp>
        <p:nvSpPr>
          <p:cNvPr id="21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485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3</a:t>
            </a:r>
          </a:p>
        </p:txBody>
      </p:sp>
      <p:sp>
        <p:nvSpPr>
          <p:cNvPr id="22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819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5</a:t>
            </a:r>
            <a:endParaRPr lang="en-US" sz="2000" dirty="0">
              <a:latin typeface="+mj-lt"/>
            </a:endParaRPr>
          </a:p>
        </p:txBody>
      </p:sp>
      <p:sp>
        <p:nvSpPr>
          <p:cNvPr id="23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1153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6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57200" y="3051201"/>
            <a:ext cx="3221567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Merge: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baseline="0" dirty="0" smtClean="0">
                <a:latin typeface="+mn-lt"/>
              </a:rPr>
              <a:t>Use</a:t>
            </a:r>
            <a:r>
              <a:rPr lang="en-US" sz="2400" b="0" kern="0" dirty="0" smtClean="0">
                <a:latin typeface="+mn-lt"/>
              </a:rPr>
              <a:t> 3 “fingers</a:t>
            </a:r>
            <a:r>
              <a:rPr lang="en-US" sz="2400" b="0" kern="0" dirty="0" smtClean="0">
                <a:latin typeface="+mn-lt"/>
              </a:rPr>
              <a:t>”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and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 more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array</a:t>
            </a:r>
          </a:p>
        </p:txBody>
      </p:sp>
      <p:sp>
        <p:nvSpPr>
          <p:cNvPr id="33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515100" y="1825599"/>
            <a:ext cx="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4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381500" y="2587599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5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7200900" y="2587599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6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815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1</a:t>
            </a:r>
            <a:endParaRPr lang="en-US" sz="2400" dirty="0">
              <a:latin typeface="+mj-lt"/>
            </a:endParaRPr>
          </a:p>
        </p:txBody>
      </p:sp>
      <p:sp>
        <p:nvSpPr>
          <p:cNvPr id="37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9149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38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483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39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817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40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5151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41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0485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42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5819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43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1153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44" name="Line 2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067300" y="4114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54967" y="35052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Courier New" pitchFamily="49" charset="0"/>
              </a:rPr>
              <a:t>aux</a:t>
            </a:r>
            <a:endParaRPr lang="en-US" sz="2000" dirty="0">
              <a:latin typeface="+mj-lt"/>
              <a:cs typeface="Courier New" pitchFamily="49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33570" y="2060033"/>
            <a:ext cx="31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Courier New" pitchFamily="49" charset="0"/>
              </a:rPr>
              <a:t>a</a:t>
            </a: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457200" y="1981200"/>
            <a:ext cx="2971800" cy="60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After recursion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29</a:t>
            </a:fld>
            <a:endParaRPr lang="en-US"/>
          </a:p>
        </p:txBody>
      </p:sp>
      <p:sp>
        <p:nvSpPr>
          <p:cNvPr id="50" name="Rectangle 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815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8</a:t>
            </a:r>
          </a:p>
        </p:txBody>
      </p:sp>
      <p:sp>
        <p:nvSpPr>
          <p:cNvPr id="51" name="Rectangle 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9149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2</a:t>
            </a:r>
          </a:p>
        </p:txBody>
      </p:sp>
      <p:sp>
        <p:nvSpPr>
          <p:cNvPr id="52" name="Rectangle 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4483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9</a:t>
            </a:r>
          </a:p>
        </p:txBody>
      </p:sp>
      <p:sp>
        <p:nvSpPr>
          <p:cNvPr id="53" name="Rectangle 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817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4</a:t>
            </a:r>
          </a:p>
        </p:txBody>
      </p:sp>
      <p:sp>
        <p:nvSpPr>
          <p:cNvPr id="54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5151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5</a:t>
            </a:r>
          </a:p>
        </p:txBody>
      </p:sp>
      <p:sp>
        <p:nvSpPr>
          <p:cNvPr id="55" name="Rectangle 1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0485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3</a:t>
            </a:r>
          </a:p>
        </p:txBody>
      </p:sp>
      <p:sp>
        <p:nvSpPr>
          <p:cNvPr id="56" name="Rectangle 1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5819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1</a:t>
            </a:r>
          </a:p>
        </p:txBody>
      </p:sp>
      <p:sp>
        <p:nvSpPr>
          <p:cNvPr id="5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1153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6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033570" y="9964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Courier New" pitchFamily="49" charset="0"/>
              </a:rPr>
              <a:t>a</a:t>
            </a: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201" y="4343400"/>
            <a:ext cx="297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prstClr val="black"/>
                </a:solidFill>
              </a:rPr>
              <a:t/>
            </a:r>
            <a:br>
              <a:rPr lang="en-US" sz="2400" kern="0" dirty="0">
                <a:solidFill>
                  <a:prstClr val="black"/>
                </a:solidFill>
              </a:rPr>
            </a:br>
            <a:r>
              <a:rPr lang="en-US" sz="2400" kern="0" dirty="0">
                <a:solidFill>
                  <a:prstClr val="black"/>
                </a:solidFill>
              </a:rPr>
              <a:t>After merge, we will copy back to the original array</a:t>
            </a:r>
            <a:endParaRPr lang="en-US" sz="24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44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Reasons to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General technique in computing: </a:t>
            </a:r>
          </a:p>
          <a:p>
            <a:pPr marL="0" indent="0" algn="ctr">
              <a:buNone/>
            </a:pPr>
            <a:r>
              <a:rPr lang="en-US" sz="2600" i="1" dirty="0" smtClean="0"/>
              <a:t>Preprocess the data to make subsequent operations (not just ADTs) faster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800" dirty="0" smtClean="0"/>
              <a:t>Example: Sort the data so that you can</a:t>
            </a:r>
          </a:p>
          <a:p>
            <a:r>
              <a:rPr lang="en-US" sz="2600" dirty="0" smtClean="0"/>
              <a:t>Find the </a:t>
            </a:r>
            <a:r>
              <a:rPr lang="en-US" sz="2600" dirty="0" err="1" smtClean="0"/>
              <a:t>k</a:t>
            </a:r>
            <a:r>
              <a:rPr lang="en-US" sz="2600" baseline="30000" dirty="0" err="1" smtClean="0"/>
              <a:t>th</a:t>
            </a:r>
            <a:r>
              <a:rPr lang="en-US" sz="2600" dirty="0" smtClean="0"/>
              <a:t> largest in constant time for any k</a:t>
            </a:r>
          </a:p>
          <a:p>
            <a:r>
              <a:rPr lang="en-US" sz="2600" dirty="0" smtClean="0"/>
              <a:t>Perform binary search to find elements in logarithmic time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800" dirty="0" smtClean="0"/>
              <a:t>Sorting's benefits depend on </a:t>
            </a:r>
            <a:endParaRPr lang="en-US" sz="2800" dirty="0" smtClean="0"/>
          </a:p>
          <a:p>
            <a:r>
              <a:rPr lang="en-US" sz="2600" dirty="0" smtClean="0"/>
              <a:t>How often the data will change</a:t>
            </a:r>
          </a:p>
          <a:p>
            <a:r>
              <a:rPr lang="en-US" sz="2600" dirty="0" smtClean="0"/>
              <a:t>How much data there is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18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Focus on Merging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8334"/>
            <a:ext cx="2514600" cy="99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Start with: </a:t>
            </a:r>
            <a:endParaRPr lang="en-US" sz="2400" dirty="0"/>
          </a:p>
        </p:txBody>
      </p:sp>
      <p:sp>
        <p:nvSpPr>
          <p:cNvPr id="16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815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2</a:t>
            </a:r>
            <a:endParaRPr lang="en-US" sz="2000" dirty="0">
              <a:latin typeface="+mj-lt"/>
            </a:endParaRPr>
          </a:p>
        </p:txBody>
      </p:sp>
      <p:sp>
        <p:nvSpPr>
          <p:cNvPr id="17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149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4</a:t>
            </a:r>
            <a:endParaRPr lang="en-US" sz="2000" dirty="0">
              <a:latin typeface="+mj-lt"/>
            </a:endParaRPr>
          </a:p>
        </p:txBody>
      </p:sp>
      <p:sp>
        <p:nvSpPr>
          <p:cNvPr id="18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83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8</a:t>
            </a:r>
            <a:endParaRPr lang="en-US" sz="2000" dirty="0">
              <a:latin typeface="+mj-lt"/>
            </a:endParaRPr>
          </a:p>
        </p:txBody>
      </p:sp>
      <p:sp>
        <p:nvSpPr>
          <p:cNvPr id="19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817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9</a:t>
            </a:r>
            <a:endParaRPr lang="en-US" sz="2000" dirty="0">
              <a:latin typeface="+mj-lt"/>
            </a:endParaRPr>
          </a:p>
        </p:txBody>
      </p:sp>
      <p:sp>
        <p:nvSpPr>
          <p:cNvPr id="20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151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1</a:t>
            </a:r>
            <a:endParaRPr lang="en-US" sz="2000" dirty="0">
              <a:latin typeface="+mj-lt"/>
            </a:endParaRPr>
          </a:p>
        </p:txBody>
      </p:sp>
      <p:sp>
        <p:nvSpPr>
          <p:cNvPr id="21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485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3</a:t>
            </a:r>
          </a:p>
        </p:txBody>
      </p:sp>
      <p:sp>
        <p:nvSpPr>
          <p:cNvPr id="22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819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5</a:t>
            </a:r>
            <a:endParaRPr lang="en-US" sz="2000" dirty="0">
              <a:latin typeface="+mj-lt"/>
            </a:endParaRPr>
          </a:p>
        </p:txBody>
      </p:sp>
      <p:sp>
        <p:nvSpPr>
          <p:cNvPr id="23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1153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6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57200" y="3051201"/>
            <a:ext cx="3221567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Merge: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baseline="0" dirty="0" smtClean="0">
                <a:latin typeface="+mn-lt"/>
              </a:rPr>
              <a:t>Use</a:t>
            </a:r>
            <a:r>
              <a:rPr lang="en-US" sz="2400" b="0" kern="0" dirty="0" smtClean="0">
                <a:latin typeface="+mn-lt"/>
              </a:rPr>
              <a:t> 3 “fingers</a:t>
            </a:r>
            <a:r>
              <a:rPr lang="en-US" sz="2400" b="0" kern="0" dirty="0" smtClean="0">
                <a:latin typeface="+mn-lt"/>
              </a:rPr>
              <a:t>”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and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 more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array</a:t>
            </a:r>
          </a:p>
        </p:txBody>
      </p:sp>
      <p:sp>
        <p:nvSpPr>
          <p:cNvPr id="33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515100" y="1825599"/>
            <a:ext cx="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4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067300" y="2587599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5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7200900" y="2587599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6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815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1</a:t>
            </a:r>
            <a:endParaRPr lang="en-US" sz="2400" dirty="0">
              <a:latin typeface="+mj-lt"/>
            </a:endParaRPr>
          </a:p>
        </p:txBody>
      </p:sp>
      <p:sp>
        <p:nvSpPr>
          <p:cNvPr id="37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9149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2</a:t>
            </a:r>
            <a:endParaRPr lang="en-US" sz="2400" dirty="0">
              <a:latin typeface="+mj-lt"/>
            </a:endParaRPr>
          </a:p>
        </p:txBody>
      </p:sp>
      <p:sp>
        <p:nvSpPr>
          <p:cNvPr id="38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483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39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817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40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5151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41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0485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42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5819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43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1153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44" name="Line 2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600700" y="4038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54967" y="35052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Courier New" pitchFamily="49" charset="0"/>
              </a:rPr>
              <a:t>aux</a:t>
            </a:r>
            <a:endParaRPr lang="en-US" sz="2000" dirty="0">
              <a:latin typeface="+mj-lt"/>
              <a:cs typeface="Courier New" pitchFamily="49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33570" y="2060033"/>
            <a:ext cx="31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Courier New" pitchFamily="49" charset="0"/>
              </a:rPr>
              <a:t>a</a:t>
            </a: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457200" y="1981200"/>
            <a:ext cx="2971800" cy="60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After recursion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30</a:t>
            </a:fld>
            <a:endParaRPr lang="en-US"/>
          </a:p>
        </p:txBody>
      </p:sp>
      <p:sp>
        <p:nvSpPr>
          <p:cNvPr id="50" name="Rectangle 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815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8</a:t>
            </a:r>
          </a:p>
        </p:txBody>
      </p:sp>
      <p:sp>
        <p:nvSpPr>
          <p:cNvPr id="51" name="Rectangle 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9149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2</a:t>
            </a:r>
          </a:p>
        </p:txBody>
      </p:sp>
      <p:sp>
        <p:nvSpPr>
          <p:cNvPr id="52" name="Rectangle 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4483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9</a:t>
            </a:r>
          </a:p>
        </p:txBody>
      </p:sp>
      <p:sp>
        <p:nvSpPr>
          <p:cNvPr id="53" name="Rectangle 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817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4</a:t>
            </a:r>
          </a:p>
        </p:txBody>
      </p:sp>
      <p:sp>
        <p:nvSpPr>
          <p:cNvPr id="54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5151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5</a:t>
            </a:r>
          </a:p>
        </p:txBody>
      </p:sp>
      <p:sp>
        <p:nvSpPr>
          <p:cNvPr id="55" name="Rectangle 1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0485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3</a:t>
            </a:r>
          </a:p>
        </p:txBody>
      </p:sp>
      <p:sp>
        <p:nvSpPr>
          <p:cNvPr id="56" name="Rectangle 1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5819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1</a:t>
            </a:r>
          </a:p>
        </p:txBody>
      </p:sp>
      <p:sp>
        <p:nvSpPr>
          <p:cNvPr id="5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1153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6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033570" y="9964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Courier New" pitchFamily="49" charset="0"/>
              </a:rPr>
              <a:t>a</a:t>
            </a: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201" y="4343400"/>
            <a:ext cx="297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prstClr val="black"/>
                </a:solidFill>
              </a:rPr>
              <a:t/>
            </a:r>
            <a:br>
              <a:rPr lang="en-US" sz="2400" kern="0" dirty="0">
                <a:solidFill>
                  <a:prstClr val="black"/>
                </a:solidFill>
              </a:rPr>
            </a:br>
            <a:r>
              <a:rPr lang="en-US" sz="2400" kern="0" dirty="0">
                <a:solidFill>
                  <a:prstClr val="black"/>
                </a:solidFill>
              </a:rPr>
              <a:t>After merge, we will copy back to the original array</a:t>
            </a:r>
            <a:endParaRPr lang="en-US" sz="24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81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Focus on Merging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8334"/>
            <a:ext cx="2514600" cy="99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Start with: </a:t>
            </a:r>
            <a:endParaRPr lang="en-US" sz="2400" dirty="0"/>
          </a:p>
        </p:txBody>
      </p:sp>
      <p:sp>
        <p:nvSpPr>
          <p:cNvPr id="16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815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2</a:t>
            </a:r>
            <a:endParaRPr lang="en-US" sz="2000" dirty="0">
              <a:latin typeface="+mj-lt"/>
            </a:endParaRPr>
          </a:p>
        </p:txBody>
      </p:sp>
      <p:sp>
        <p:nvSpPr>
          <p:cNvPr id="17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149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4</a:t>
            </a:r>
            <a:endParaRPr lang="en-US" sz="2000" dirty="0">
              <a:latin typeface="+mj-lt"/>
            </a:endParaRPr>
          </a:p>
        </p:txBody>
      </p:sp>
      <p:sp>
        <p:nvSpPr>
          <p:cNvPr id="18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83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8</a:t>
            </a:r>
            <a:endParaRPr lang="en-US" sz="2000" dirty="0">
              <a:latin typeface="+mj-lt"/>
            </a:endParaRPr>
          </a:p>
        </p:txBody>
      </p:sp>
      <p:sp>
        <p:nvSpPr>
          <p:cNvPr id="19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817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9</a:t>
            </a:r>
            <a:endParaRPr lang="en-US" sz="2000" dirty="0">
              <a:latin typeface="+mj-lt"/>
            </a:endParaRPr>
          </a:p>
        </p:txBody>
      </p:sp>
      <p:sp>
        <p:nvSpPr>
          <p:cNvPr id="20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151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1</a:t>
            </a:r>
            <a:endParaRPr lang="en-US" sz="2000" dirty="0">
              <a:latin typeface="+mj-lt"/>
            </a:endParaRPr>
          </a:p>
        </p:txBody>
      </p:sp>
      <p:sp>
        <p:nvSpPr>
          <p:cNvPr id="21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485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3</a:t>
            </a:r>
          </a:p>
        </p:txBody>
      </p:sp>
      <p:sp>
        <p:nvSpPr>
          <p:cNvPr id="22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819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5</a:t>
            </a:r>
            <a:endParaRPr lang="en-US" sz="2000" dirty="0">
              <a:latin typeface="+mj-lt"/>
            </a:endParaRPr>
          </a:p>
        </p:txBody>
      </p:sp>
      <p:sp>
        <p:nvSpPr>
          <p:cNvPr id="23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1153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6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57200" y="3051201"/>
            <a:ext cx="3221567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Merge: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baseline="0" dirty="0" smtClean="0">
                <a:latin typeface="+mn-lt"/>
              </a:rPr>
              <a:t>Use</a:t>
            </a:r>
            <a:r>
              <a:rPr lang="en-US" sz="2400" b="0" kern="0" dirty="0" smtClean="0">
                <a:latin typeface="+mn-lt"/>
              </a:rPr>
              <a:t> 3 “fingers</a:t>
            </a:r>
            <a:r>
              <a:rPr lang="en-US" sz="2400" b="0" kern="0" dirty="0" smtClean="0">
                <a:latin typeface="+mn-lt"/>
              </a:rPr>
              <a:t>”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and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 more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array</a:t>
            </a:r>
          </a:p>
        </p:txBody>
      </p:sp>
      <p:sp>
        <p:nvSpPr>
          <p:cNvPr id="33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515100" y="1825599"/>
            <a:ext cx="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4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067300" y="2587599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5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7734300" y="2618265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6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815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1</a:t>
            </a:r>
            <a:endParaRPr lang="en-US" sz="2400" dirty="0">
              <a:latin typeface="+mj-lt"/>
            </a:endParaRPr>
          </a:p>
        </p:txBody>
      </p:sp>
      <p:sp>
        <p:nvSpPr>
          <p:cNvPr id="37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9149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2</a:t>
            </a:r>
            <a:endParaRPr lang="en-US" sz="2400" dirty="0">
              <a:latin typeface="+mj-lt"/>
            </a:endParaRPr>
          </a:p>
        </p:txBody>
      </p:sp>
      <p:sp>
        <p:nvSpPr>
          <p:cNvPr id="38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483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3</a:t>
            </a:r>
            <a:endParaRPr lang="en-US" sz="2400" dirty="0">
              <a:latin typeface="+mj-lt"/>
            </a:endParaRPr>
          </a:p>
        </p:txBody>
      </p:sp>
      <p:sp>
        <p:nvSpPr>
          <p:cNvPr id="39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817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40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5151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41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0485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42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5819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43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1153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44" name="Line 2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6134100" y="4047067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54967" y="35052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Courier New" pitchFamily="49" charset="0"/>
              </a:rPr>
              <a:t>aux</a:t>
            </a:r>
            <a:endParaRPr lang="en-US" sz="2000" dirty="0">
              <a:latin typeface="+mj-lt"/>
              <a:cs typeface="Courier New" pitchFamily="49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33570" y="2060033"/>
            <a:ext cx="31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Courier New" pitchFamily="49" charset="0"/>
              </a:rPr>
              <a:t>a</a:t>
            </a: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457200" y="1981200"/>
            <a:ext cx="2971800" cy="60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After recursion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31</a:t>
            </a:fld>
            <a:endParaRPr lang="en-US"/>
          </a:p>
        </p:txBody>
      </p:sp>
      <p:sp>
        <p:nvSpPr>
          <p:cNvPr id="50" name="Rectangle 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815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8</a:t>
            </a:r>
          </a:p>
        </p:txBody>
      </p:sp>
      <p:sp>
        <p:nvSpPr>
          <p:cNvPr id="51" name="Rectangle 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9149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2</a:t>
            </a:r>
          </a:p>
        </p:txBody>
      </p:sp>
      <p:sp>
        <p:nvSpPr>
          <p:cNvPr id="52" name="Rectangle 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4483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9</a:t>
            </a:r>
          </a:p>
        </p:txBody>
      </p:sp>
      <p:sp>
        <p:nvSpPr>
          <p:cNvPr id="53" name="Rectangle 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817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4</a:t>
            </a:r>
          </a:p>
        </p:txBody>
      </p:sp>
      <p:sp>
        <p:nvSpPr>
          <p:cNvPr id="54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5151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5</a:t>
            </a:r>
          </a:p>
        </p:txBody>
      </p:sp>
      <p:sp>
        <p:nvSpPr>
          <p:cNvPr id="55" name="Rectangle 1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0485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3</a:t>
            </a:r>
          </a:p>
        </p:txBody>
      </p:sp>
      <p:sp>
        <p:nvSpPr>
          <p:cNvPr id="56" name="Rectangle 1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5819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1</a:t>
            </a:r>
          </a:p>
        </p:txBody>
      </p:sp>
      <p:sp>
        <p:nvSpPr>
          <p:cNvPr id="5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1153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6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033570" y="9964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Courier New" pitchFamily="49" charset="0"/>
              </a:rPr>
              <a:t>a</a:t>
            </a: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201" y="4343400"/>
            <a:ext cx="297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prstClr val="black"/>
                </a:solidFill>
              </a:rPr>
              <a:t/>
            </a:r>
            <a:br>
              <a:rPr lang="en-US" sz="2400" kern="0" dirty="0">
                <a:solidFill>
                  <a:prstClr val="black"/>
                </a:solidFill>
              </a:rPr>
            </a:br>
            <a:r>
              <a:rPr lang="en-US" sz="2400" kern="0" dirty="0">
                <a:solidFill>
                  <a:prstClr val="black"/>
                </a:solidFill>
              </a:rPr>
              <a:t>After merge, we will copy back to the original array</a:t>
            </a:r>
            <a:endParaRPr lang="en-US" sz="24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545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Focus on Merging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8334"/>
            <a:ext cx="2514600" cy="99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Start with: </a:t>
            </a:r>
            <a:endParaRPr lang="en-US" sz="2400" dirty="0"/>
          </a:p>
        </p:txBody>
      </p:sp>
      <p:sp>
        <p:nvSpPr>
          <p:cNvPr id="16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815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2</a:t>
            </a:r>
            <a:endParaRPr lang="en-US" sz="2000" dirty="0">
              <a:latin typeface="+mj-lt"/>
            </a:endParaRPr>
          </a:p>
        </p:txBody>
      </p:sp>
      <p:sp>
        <p:nvSpPr>
          <p:cNvPr id="17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149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4</a:t>
            </a:r>
            <a:endParaRPr lang="en-US" sz="2000" dirty="0">
              <a:latin typeface="+mj-lt"/>
            </a:endParaRPr>
          </a:p>
        </p:txBody>
      </p:sp>
      <p:sp>
        <p:nvSpPr>
          <p:cNvPr id="18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83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8</a:t>
            </a:r>
            <a:endParaRPr lang="en-US" sz="2000" dirty="0">
              <a:latin typeface="+mj-lt"/>
            </a:endParaRPr>
          </a:p>
        </p:txBody>
      </p:sp>
      <p:sp>
        <p:nvSpPr>
          <p:cNvPr id="19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817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9</a:t>
            </a:r>
            <a:endParaRPr lang="en-US" sz="2000" dirty="0">
              <a:latin typeface="+mj-lt"/>
            </a:endParaRPr>
          </a:p>
        </p:txBody>
      </p:sp>
      <p:sp>
        <p:nvSpPr>
          <p:cNvPr id="20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151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1</a:t>
            </a:r>
            <a:endParaRPr lang="en-US" sz="2000" dirty="0">
              <a:latin typeface="+mj-lt"/>
            </a:endParaRPr>
          </a:p>
        </p:txBody>
      </p:sp>
      <p:sp>
        <p:nvSpPr>
          <p:cNvPr id="21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485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3</a:t>
            </a:r>
          </a:p>
        </p:txBody>
      </p:sp>
      <p:sp>
        <p:nvSpPr>
          <p:cNvPr id="22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819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5</a:t>
            </a:r>
            <a:endParaRPr lang="en-US" sz="2000" dirty="0">
              <a:latin typeface="+mj-lt"/>
            </a:endParaRPr>
          </a:p>
        </p:txBody>
      </p:sp>
      <p:sp>
        <p:nvSpPr>
          <p:cNvPr id="23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1153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6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57200" y="3051201"/>
            <a:ext cx="3221567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Merge: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baseline="0" dirty="0" smtClean="0">
                <a:latin typeface="+mn-lt"/>
              </a:rPr>
              <a:t>Use</a:t>
            </a:r>
            <a:r>
              <a:rPr lang="en-US" sz="2400" b="0" kern="0" dirty="0" smtClean="0">
                <a:latin typeface="+mn-lt"/>
              </a:rPr>
              <a:t> 3 “fingers</a:t>
            </a:r>
            <a:r>
              <a:rPr lang="en-US" sz="2400" b="0" kern="0" dirty="0" smtClean="0">
                <a:latin typeface="+mn-lt"/>
              </a:rPr>
              <a:t>”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and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 more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array</a:t>
            </a:r>
          </a:p>
        </p:txBody>
      </p:sp>
      <p:sp>
        <p:nvSpPr>
          <p:cNvPr id="33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515100" y="1825599"/>
            <a:ext cx="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4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600700" y="2587599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5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7734300" y="2618265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6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815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1</a:t>
            </a:r>
            <a:endParaRPr lang="en-US" sz="2400" dirty="0">
              <a:latin typeface="+mj-lt"/>
            </a:endParaRPr>
          </a:p>
        </p:txBody>
      </p:sp>
      <p:sp>
        <p:nvSpPr>
          <p:cNvPr id="37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9149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2</a:t>
            </a:r>
            <a:endParaRPr lang="en-US" sz="2400" dirty="0">
              <a:latin typeface="+mj-lt"/>
            </a:endParaRPr>
          </a:p>
        </p:txBody>
      </p:sp>
      <p:sp>
        <p:nvSpPr>
          <p:cNvPr id="38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483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3</a:t>
            </a:r>
            <a:endParaRPr lang="en-US" sz="2400" dirty="0">
              <a:latin typeface="+mj-lt"/>
            </a:endParaRPr>
          </a:p>
        </p:txBody>
      </p:sp>
      <p:sp>
        <p:nvSpPr>
          <p:cNvPr id="39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817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4</a:t>
            </a:r>
            <a:endParaRPr lang="en-US" sz="2400" dirty="0">
              <a:latin typeface="+mj-lt"/>
            </a:endParaRPr>
          </a:p>
        </p:txBody>
      </p:sp>
      <p:sp>
        <p:nvSpPr>
          <p:cNvPr id="40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5151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41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0485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42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5819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43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1153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44" name="Line 2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6667500" y="4047067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54967" y="35052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Courier New" pitchFamily="49" charset="0"/>
              </a:rPr>
              <a:t>aux</a:t>
            </a:r>
            <a:endParaRPr lang="en-US" sz="2000" dirty="0">
              <a:latin typeface="+mj-lt"/>
              <a:cs typeface="Courier New" pitchFamily="49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33570" y="2060033"/>
            <a:ext cx="31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Courier New" pitchFamily="49" charset="0"/>
              </a:rPr>
              <a:t>a</a:t>
            </a: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457200" y="1981200"/>
            <a:ext cx="2971800" cy="60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After recursion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32</a:t>
            </a:fld>
            <a:endParaRPr lang="en-US"/>
          </a:p>
        </p:txBody>
      </p:sp>
      <p:sp>
        <p:nvSpPr>
          <p:cNvPr id="50" name="Rectangle 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815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8</a:t>
            </a:r>
          </a:p>
        </p:txBody>
      </p:sp>
      <p:sp>
        <p:nvSpPr>
          <p:cNvPr id="51" name="Rectangle 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9149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2</a:t>
            </a:r>
          </a:p>
        </p:txBody>
      </p:sp>
      <p:sp>
        <p:nvSpPr>
          <p:cNvPr id="52" name="Rectangle 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4483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9</a:t>
            </a:r>
          </a:p>
        </p:txBody>
      </p:sp>
      <p:sp>
        <p:nvSpPr>
          <p:cNvPr id="53" name="Rectangle 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817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4</a:t>
            </a:r>
          </a:p>
        </p:txBody>
      </p:sp>
      <p:sp>
        <p:nvSpPr>
          <p:cNvPr id="54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5151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5</a:t>
            </a:r>
          </a:p>
        </p:txBody>
      </p:sp>
      <p:sp>
        <p:nvSpPr>
          <p:cNvPr id="55" name="Rectangle 1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0485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3</a:t>
            </a:r>
          </a:p>
        </p:txBody>
      </p:sp>
      <p:sp>
        <p:nvSpPr>
          <p:cNvPr id="56" name="Rectangle 1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5819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1</a:t>
            </a:r>
          </a:p>
        </p:txBody>
      </p:sp>
      <p:sp>
        <p:nvSpPr>
          <p:cNvPr id="5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1153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6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033570" y="9964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Courier New" pitchFamily="49" charset="0"/>
              </a:rPr>
              <a:t>a</a:t>
            </a: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201" y="4343400"/>
            <a:ext cx="297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prstClr val="black"/>
                </a:solidFill>
              </a:rPr>
              <a:t/>
            </a:r>
            <a:br>
              <a:rPr lang="en-US" sz="2400" kern="0" dirty="0">
                <a:solidFill>
                  <a:prstClr val="black"/>
                </a:solidFill>
              </a:rPr>
            </a:br>
            <a:r>
              <a:rPr lang="en-US" sz="2400" kern="0" dirty="0">
                <a:solidFill>
                  <a:prstClr val="black"/>
                </a:solidFill>
              </a:rPr>
              <a:t>After merge, we will copy back to the original array</a:t>
            </a:r>
            <a:endParaRPr lang="en-US" sz="24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93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Focus on Merging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8334"/>
            <a:ext cx="2514600" cy="99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Start with: </a:t>
            </a:r>
            <a:endParaRPr lang="en-US" sz="2400" dirty="0"/>
          </a:p>
        </p:txBody>
      </p:sp>
      <p:sp>
        <p:nvSpPr>
          <p:cNvPr id="16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815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2</a:t>
            </a:r>
            <a:endParaRPr lang="en-US" sz="2000" dirty="0">
              <a:latin typeface="+mj-lt"/>
            </a:endParaRPr>
          </a:p>
        </p:txBody>
      </p:sp>
      <p:sp>
        <p:nvSpPr>
          <p:cNvPr id="17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149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4</a:t>
            </a:r>
            <a:endParaRPr lang="en-US" sz="2000" dirty="0">
              <a:latin typeface="+mj-lt"/>
            </a:endParaRPr>
          </a:p>
        </p:txBody>
      </p:sp>
      <p:sp>
        <p:nvSpPr>
          <p:cNvPr id="18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83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8</a:t>
            </a:r>
            <a:endParaRPr lang="en-US" sz="2000" dirty="0">
              <a:latin typeface="+mj-lt"/>
            </a:endParaRPr>
          </a:p>
        </p:txBody>
      </p:sp>
      <p:sp>
        <p:nvSpPr>
          <p:cNvPr id="19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817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9</a:t>
            </a:r>
            <a:endParaRPr lang="en-US" sz="2000" dirty="0">
              <a:latin typeface="+mj-lt"/>
            </a:endParaRPr>
          </a:p>
        </p:txBody>
      </p:sp>
      <p:sp>
        <p:nvSpPr>
          <p:cNvPr id="20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151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1</a:t>
            </a:r>
            <a:endParaRPr lang="en-US" sz="2000" dirty="0">
              <a:latin typeface="+mj-lt"/>
            </a:endParaRPr>
          </a:p>
        </p:txBody>
      </p:sp>
      <p:sp>
        <p:nvSpPr>
          <p:cNvPr id="21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485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3</a:t>
            </a:r>
          </a:p>
        </p:txBody>
      </p:sp>
      <p:sp>
        <p:nvSpPr>
          <p:cNvPr id="22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819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5</a:t>
            </a:r>
            <a:endParaRPr lang="en-US" sz="2000" dirty="0">
              <a:latin typeface="+mj-lt"/>
            </a:endParaRPr>
          </a:p>
        </p:txBody>
      </p:sp>
      <p:sp>
        <p:nvSpPr>
          <p:cNvPr id="23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1153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6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57200" y="3051201"/>
            <a:ext cx="3221567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Merge: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baseline="0" dirty="0" smtClean="0">
                <a:latin typeface="+mn-lt"/>
              </a:rPr>
              <a:t>Use</a:t>
            </a:r>
            <a:r>
              <a:rPr lang="en-US" sz="2400" b="0" kern="0" dirty="0" smtClean="0">
                <a:latin typeface="+mn-lt"/>
              </a:rPr>
              <a:t> 3 “fingers</a:t>
            </a:r>
            <a:r>
              <a:rPr lang="en-US" sz="2400" b="0" kern="0" dirty="0" smtClean="0">
                <a:latin typeface="+mn-lt"/>
              </a:rPr>
              <a:t>”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and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 more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array</a:t>
            </a:r>
          </a:p>
        </p:txBody>
      </p:sp>
      <p:sp>
        <p:nvSpPr>
          <p:cNvPr id="33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515100" y="1825599"/>
            <a:ext cx="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4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600700" y="2587599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5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8267700" y="2618265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6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815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1</a:t>
            </a:r>
            <a:endParaRPr lang="en-US" sz="2400" dirty="0">
              <a:latin typeface="+mj-lt"/>
            </a:endParaRPr>
          </a:p>
        </p:txBody>
      </p:sp>
      <p:sp>
        <p:nvSpPr>
          <p:cNvPr id="37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9149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2</a:t>
            </a:r>
            <a:endParaRPr lang="en-US" sz="2400" dirty="0">
              <a:latin typeface="+mj-lt"/>
            </a:endParaRPr>
          </a:p>
        </p:txBody>
      </p:sp>
      <p:sp>
        <p:nvSpPr>
          <p:cNvPr id="38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483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3</a:t>
            </a:r>
            <a:endParaRPr lang="en-US" sz="2400" dirty="0">
              <a:latin typeface="+mj-lt"/>
            </a:endParaRPr>
          </a:p>
        </p:txBody>
      </p:sp>
      <p:sp>
        <p:nvSpPr>
          <p:cNvPr id="39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817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4</a:t>
            </a:r>
            <a:endParaRPr lang="en-US" sz="2400" dirty="0">
              <a:latin typeface="+mj-lt"/>
            </a:endParaRPr>
          </a:p>
        </p:txBody>
      </p:sp>
      <p:sp>
        <p:nvSpPr>
          <p:cNvPr id="40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5151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5</a:t>
            </a:r>
            <a:endParaRPr lang="en-US" sz="2400" dirty="0">
              <a:latin typeface="+mj-lt"/>
            </a:endParaRPr>
          </a:p>
        </p:txBody>
      </p:sp>
      <p:sp>
        <p:nvSpPr>
          <p:cNvPr id="41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0485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42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5819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43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1153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44" name="Line 2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200900" y="4071396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54967" y="35052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Courier New" pitchFamily="49" charset="0"/>
              </a:rPr>
              <a:t>aux</a:t>
            </a:r>
            <a:endParaRPr lang="en-US" sz="2000" dirty="0">
              <a:latin typeface="+mj-lt"/>
              <a:cs typeface="Courier New" pitchFamily="49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33570" y="2060033"/>
            <a:ext cx="31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Courier New" pitchFamily="49" charset="0"/>
              </a:rPr>
              <a:t>a</a:t>
            </a: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457200" y="1981200"/>
            <a:ext cx="2971800" cy="60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After recursion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33</a:t>
            </a:fld>
            <a:endParaRPr lang="en-US"/>
          </a:p>
        </p:txBody>
      </p:sp>
      <p:sp>
        <p:nvSpPr>
          <p:cNvPr id="50" name="Rectangle 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815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8</a:t>
            </a:r>
          </a:p>
        </p:txBody>
      </p:sp>
      <p:sp>
        <p:nvSpPr>
          <p:cNvPr id="51" name="Rectangle 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9149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2</a:t>
            </a:r>
          </a:p>
        </p:txBody>
      </p:sp>
      <p:sp>
        <p:nvSpPr>
          <p:cNvPr id="52" name="Rectangle 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4483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9</a:t>
            </a:r>
          </a:p>
        </p:txBody>
      </p:sp>
      <p:sp>
        <p:nvSpPr>
          <p:cNvPr id="53" name="Rectangle 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817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4</a:t>
            </a:r>
          </a:p>
        </p:txBody>
      </p:sp>
      <p:sp>
        <p:nvSpPr>
          <p:cNvPr id="54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5151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5</a:t>
            </a:r>
          </a:p>
        </p:txBody>
      </p:sp>
      <p:sp>
        <p:nvSpPr>
          <p:cNvPr id="55" name="Rectangle 1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0485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3</a:t>
            </a:r>
          </a:p>
        </p:txBody>
      </p:sp>
      <p:sp>
        <p:nvSpPr>
          <p:cNvPr id="56" name="Rectangle 1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5819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1</a:t>
            </a:r>
          </a:p>
        </p:txBody>
      </p:sp>
      <p:sp>
        <p:nvSpPr>
          <p:cNvPr id="5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1153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6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033570" y="9964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Courier New" pitchFamily="49" charset="0"/>
              </a:rPr>
              <a:t>a</a:t>
            </a: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201" y="4343400"/>
            <a:ext cx="297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prstClr val="black"/>
                </a:solidFill>
              </a:rPr>
              <a:t/>
            </a:r>
            <a:br>
              <a:rPr lang="en-US" sz="2400" kern="0" dirty="0">
                <a:solidFill>
                  <a:prstClr val="black"/>
                </a:solidFill>
              </a:rPr>
            </a:br>
            <a:r>
              <a:rPr lang="en-US" sz="2400" kern="0" dirty="0">
                <a:solidFill>
                  <a:prstClr val="black"/>
                </a:solidFill>
              </a:rPr>
              <a:t>After merge, we will copy back to the original array</a:t>
            </a:r>
            <a:endParaRPr lang="en-US" sz="24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9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Focus on Merging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8334"/>
            <a:ext cx="2514600" cy="99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Start with: </a:t>
            </a:r>
            <a:endParaRPr lang="en-US" sz="2400" dirty="0"/>
          </a:p>
        </p:txBody>
      </p:sp>
      <p:sp>
        <p:nvSpPr>
          <p:cNvPr id="16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815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2</a:t>
            </a:r>
            <a:endParaRPr lang="en-US" sz="2000" dirty="0">
              <a:latin typeface="+mj-lt"/>
            </a:endParaRPr>
          </a:p>
        </p:txBody>
      </p:sp>
      <p:sp>
        <p:nvSpPr>
          <p:cNvPr id="17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149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4</a:t>
            </a:r>
            <a:endParaRPr lang="en-US" sz="2000" dirty="0">
              <a:latin typeface="+mj-lt"/>
            </a:endParaRPr>
          </a:p>
        </p:txBody>
      </p:sp>
      <p:sp>
        <p:nvSpPr>
          <p:cNvPr id="18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83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8</a:t>
            </a:r>
            <a:endParaRPr lang="en-US" sz="2000" dirty="0">
              <a:latin typeface="+mj-lt"/>
            </a:endParaRPr>
          </a:p>
        </p:txBody>
      </p:sp>
      <p:sp>
        <p:nvSpPr>
          <p:cNvPr id="19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817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9</a:t>
            </a:r>
            <a:endParaRPr lang="en-US" sz="2000" dirty="0">
              <a:latin typeface="+mj-lt"/>
            </a:endParaRPr>
          </a:p>
        </p:txBody>
      </p:sp>
      <p:sp>
        <p:nvSpPr>
          <p:cNvPr id="20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151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1</a:t>
            </a:r>
            <a:endParaRPr lang="en-US" sz="2000" dirty="0">
              <a:latin typeface="+mj-lt"/>
            </a:endParaRPr>
          </a:p>
        </p:txBody>
      </p:sp>
      <p:sp>
        <p:nvSpPr>
          <p:cNvPr id="21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485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3</a:t>
            </a:r>
          </a:p>
        </p:txBody>
      </p:sp>
      <p:sp>
        <p:nvSpPr>
          <p:cNvPr id="22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819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5</a:t>
            </a:r>
            <a:endParaRPr lang="en-US" sz="2000" dirty="0">
              <a:latin typeface="+mj-lt"/>
            </a:endParaRPr>
          </a:p>
        </p:txBody>
      </p:sp>
      <p:sp>
        <p:nvSpPr>
          <p:cNvPr id="23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1153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6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57200" y="3051201"/>
            <a:ext cx="3221567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Merge: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baseline="0" dirty="0" smtClean="0">
                <a:latin typeface="+mn-lt"/>
              </a:rPr>
              <a:t>Use</a:t>
            </a:r>
            <a:r>
              <a:rPr lang="en-US" sz="2400" b="0" kern="0" dirty="0" smtClean="0">
                <a:latin typeface="+mn-lt"/>
              </a:rPr>
              <a:t> 3 “fingers</a:t>
            </a:r>
            <a:r>
              <a:rPr lang="en-US" sz="2400" b="0" kern="0" dirty="0" smtClean="0">
                <a:latin typeface="+mn-lt"/>
              </a:rPr>
              <a:t>”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and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 more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array</a:t>
            </a:r>
          </a:p>
        </p:txBody>
      </p:sp>
      <p:sp>
        <p:nvSpPr>
          <p:cNvPr id="33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515100" y="1825599"/>
            <a:ext cx="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4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600700" y="2587599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5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8648700" y="2601331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6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815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1</a:t>
            </a:r>
            <a:endParaRPr lang="en-US" sz="2400" dirty="0">
              <a:latin typeface="+mj-lt"/>
            </a:endParaRPr>
          </a:p>
        </p:txBody>
      </p:sp>
      <p:sp>
        <p:nvSpPr>
          <p:cNvPr id="37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9149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2</a:t>
            </a:r>
            <a:endParaRPr lang="en-US" sz="2400" dirty="0">
              <a:latin typeface="+mj-lt"/>
            </a:endParaRPr>
          </a:p>
        </p:txBody>
      </p:sp>
      <p:sp>
        <p:nvSpPr>
          <p:cNvPr id="38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483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3</a:t>
            </a:r>
            <a:endParaRPr lang="en-US" sz="2400" dirty="0">
              <a:latin typeface="+mj-lt"/>
            </a:endParaRPr>
          </a:p>
        </p:txBody>
      </p:sp>
      <p:sp>
        <p:nvSpPr>
          <p:cNvPr id="39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817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4</a:t>
            </a:r>
            <a:endParaRPr lang="en-US" sz="2400" dirty="0">
              <a:latin typeface="+mj-lt"/>
            </a:endParaRPr>
          </a:p>
        </p:txBody>
      </p:sp>
      <p:sp>
        <p:nvSpPr>
          <p:cNvPr id="40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5151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5</a:t>
            </a:r>
            <a:endParaRPr lang="en-US" sz="2400" dirty="0">
              <a:latin typeface="+mj-lt"/>
            </a:endParaRPr>
          </a:p>
        </p:txBody>
      </p:sp>
      <p:sp>
        <p:nvSpPr>
          <p:cNvPr id="41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0485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6</a:t>
            </a:r>
            <a:endParaRPr lang="en-US" sz="2400" dirty="0">
              <a:latin typeface="+mj-lt"/>
            </a:endParaRPr>
          </a:p>
        </p:txBody>
      </p:sp>
      <p:sp>
        <p:nvSpPr>
          <p:cNvPr id="42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5819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43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1153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44" name="Line 2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734300" y="4047067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54967" y="35052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Courier New" pitchFamily="49" charset="0"/>
              </a:rPr>
              <a:t>aux</a:t>
            </a:r>
            <a:endParaRPr lang="en-US" sz="2000" dirty="0">
              <a:latin typeface="+mj-lt"/>
              <a:cs typeface="Courier New" pitchFamily="49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33570" y="2060033"/>
            <a:ext cx="31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Courier New" pitchFamily="49" charset="0"/>
              </a:rPr>
              <a:t>a</a:t>
            </a: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457200" y="1981200"/>
            <a:ext cx="2971800" cy="60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After recursion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34</a:t>
            </a:fld>
            <a:endParaRPr lang="en-US"/>
          </a:p>
        </p:txBody>
      </p:sp>
      <p:sp>
        <p:nvSpPr>
          <p:cNvPr id="50" name="Rectangle 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815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8</a:t>
            </a:r>
          </a:p>
        </p:txBody>
      </p:sp>
      <p:sp>
        <p:nvSpPr>
          <p:cNvPr id="51" name="Rectangle 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9149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2</a:t>
            </a:r>
          </a:p>
        </p:txBody>
      </p:sp>
      <p:sp>
        <p:nvSpPr>
          <p:cNvPr id="52" name="Rectangle 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4483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9</a:t>
            </a:r>
          </a:p>
        </p:txBody>
      </p:sp>
      <p:sp>
        <p:nvSpPr>
          <p:cNvPr id="53" name="Rectangle 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817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4</a:t>
            </a:r>
          </a:p>
        </p:txBody>
      </p:sp>
      <p:sp>
        <p:nvSpPr>
          <p:cNvPr id="54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5151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5</a:t>
            </a:r>
          </a:p>
        </p:txBody>
      </p:sp>
      <p:sp>
        <p:nvSpPr>
          <p:cNvPr id="55" name="Rectangle 1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0485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3</a:t>
            </a:r>
          </a:p>
        </p:txBody>
      </p:sp>
      <p:sp>
        <p:nvSpPr>
          <p:cNvPr id="56" name="Rectangle 1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5819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1</a:t>
            </a:r>
          </a:p>
        </p:txBody>
      </p:sp>
      <p:sp>
        <p:nvSpPr>
          <p:cNvPr id="5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1153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6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033570" y="9964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Courier New" pitchFamily="49" charset="0"/>
              </a:rPr>
              <a:t>a</a:t>
            </a: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201" y="4343400"/>
            <a:ext cx="297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prstClr val="black"/>
                </a:solidFill>
              </a:rPr>
              <a:t/>
            </a:r>
            <a:br>
              <a:rPr lang="en-US" sz="2400" kern="0" dirty="0">
                <a:solidFill>
                  <a:prstClr val="black"/>
                </a:solidFill>
              </a:rPr>
            </a:br>
            <a:r>
              <a:rPr lang="en-US" sz="2400" kern="0" dirty="0">
                <a:solidFill>
                  <a:prstClr val="black"/>
                </a:solidFill>
              </a:rPr>
              <a:t>After merge, we will copy back to the original array</a:t>
            </a:r>
            <a:endParaRPr lang="en-US" sz="24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355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Focus on Merging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8334"/>
            <a:ext cx="2514600" cy="99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Start with: </a:t>
            </a:r>
            <a:endParaRPr lang="en-US" sz="2400" dirty="0"/>
          </a:p>
        </p:txBody>
      </p:sp>
      <p:sp>
        <p:nvSpPr>
          <p:cNvPr id="16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815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2</a:t>
            </a:r>
            <a:endParaRPr lang="en-US" sz="2000" dirty="0">
              <a:latin typeface="+mj-lt"/>
            </a:endParaRPr>
          </a:p>
        </p:txBody>
      </p:sp>
      <p:sp>
        <p:nvSpPr>
          <p:cNvPr id="17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149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4</a:t>
            </a:r>
            <a:endParaRPr lang="en-US" sz="2000" dirty="0">
              <a:latin typeface="+mj-lt"/>
            </a:endParaRPr>
          </a:p>
        </p:txBody>
      </p:sp>
      <p:sp>
        <p:nvSpPr>
          <p:cNvPr id="18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83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8</a:t>
            </a:r>
            <a:endParaRPr lang="en-US" sz="2000" dirty="0">
              <a:latin typeface="+mj-lt"/>
            </a:endParaRPr>
          </a:p>
        </p:txBody>
      </p:sp>
      <p:sp>
        <p:nvSpPr>
          <p:cNvPr id="19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817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9</a:t>
            </a:r>
            <a:endParaRPr lang="en-US" sz="2000" dirty="0">
              <a:latin typeface="+mj-lt"/>
            </a:endParaRPr>
          </a:p>
        </p:txBody>
      </p:sp>
      <p:sp>
        <p:nvSpPr>
          <p:cNvPr id="20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151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1</a:t>
            </a:r>
            <a:endParaRPr lang="en-US" sz="2000" dirty="0">
              <a:latin typeface="+mj-lt"/>
            </a:endParaRPr>
          </a:p>
        </p:txBody>
      </p:sp>
      <p:sp>
        <p:nvSpPr>
          <p:cNvPr id="21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485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3</a:t>
            </a:r>
          </a:p>
        </p:txBody>
      </p:sp>
      <p:sp>
        <p:nvSpPr>
          <p:cNvPr id="22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819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5</a:t>
            </a:r>
            <a:endParaRPr lang="en-US" sz="2000" dirty="0">
              <a:latin typeface="+mj-lt"/>
            </a:endParaRPr>
          </a:p>
        </p:txBody>
      </p:sp>
      <p:sp>
        <p:nvSpPr>
          <p:cNvPr id="23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1153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6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57200" y="3051201"/>
            <a:ext cx="3221567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Merge: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baseline="0" dirty="0" smtClean="0">
                <a:latin typeface="+mn-lt"/>
              </a:rPr>
              <a:t>Use</a:t>
            </a:r>
            <a:r>
              <a:rPr lang="en-US" sz="2400" b="0" kern="0" dirty="0" smtClean="0">
                <a:latin typeface="+mn-lt"/>
              </a:rPr>
              <a:t> 3 “fingers</a:t>
            </a:r>
            <a:r>
              <a:rPr lang="en-US" sz="2400" b="0" kern="0" dirty="0" smtClean="0">
                <a:latin typeface="+mn-lt"/>
              </a:rPr>
              <a:t>”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and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 more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array</a:t>
            </a:r>
          </a:p>
        </p:txBody>
      </p:sp>
      <p:sp>
        <p:nvSpPr>
          <p:cNvPr id="33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515100" y="1825599"/>
            <a:ext cx="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4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134100" y="2601331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5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8648700" y="2601331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6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815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1</a:t>
            </a:r>
            <a:endParaRPr lang="en-US" sz="2400" dirty="0">
              <a:latin typeface="+mj-lt"/>
            </a:endParaRPr>
          </a:p>
        </p:txBody>
      </p:sp>
      <p:sp>
        <p:nvSpPr>
          <p:cNvPr id="37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9149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2</a:t>
            </a:r>
            <a:endParaRPr lang="en-US" sz="2400" dirty="0">
              <a:latin typeface="+mj-lt"/>
            </a:endParaRPr>
          </a:p>
        </p:txBody>
      </p:sp>
      <p:sp>
        <p:nvSpPr>
          <p:cNvPr id="38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483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3</a:t>
            </a:r>
            <a:endParaRPr lang="en-US" sz="2400" dirty="0">
              <a:latin typeface="+mj-lt"/>
            </a:endParaRPr>
          </a:p>
        </p:txBody>
      </p:sp>
      <p:sp>
        <p:nvSpPr>
          <p:cNvPr id="39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817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4</a:t>
            </a:r>
            <a:endParaRPr lang="en-US" sz="2400" dirty="0">
              <a:latin typeface="+mj-lt"/>
            </a:endParaRPr>
          </a:p>
        </p:txBody>
      </p:sp>
      <p:sp>
        <p:nvSpPr>
          <p:cNvPr id="40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5151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5</a:t>
            </a:r>
            <a:endParaRPr lang="en-US" sz="2400" dirty="0">
              <a:latin typeface="+mj-lt"/>
            </a:endParaRPr>
          </a:p>
        </p:txBody>
      </p:sp>
      <p:sp>
        <p:nvSpPr>
          <p:cNvPr id="41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0485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6</a:t>
            </a:r>
            <a:endParaRPr lang="en-US" sz="2400" dirty="0">
              <a:latin typeface="+mj-lt"/>
            </a:endParaRPr>
          </a:p>
        </p:txBody>
      </p:sp>
      <p:sp>
        <p:nvSpPr>
          <p:cNvPr id="42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5819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8</a:t>
            </a:r>
            <a:endParaRPr lang="en-US" sz="2400" dirty="0">
              <a:latin typeface="+mj-lt"/>
            </a:endParaRPr>
          </a:p>
        </p:txBody>
      </p:sp>
      <p:sp>
        <p:nvSpPr>
          <p:cNvPr id="43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1153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+mj-lt"/>
            </a:endParaRPr>
          </a:p>
        </p:txBody>
      </p:sp>
      <p:sp>
        <p:nvSpPr>
          <p:cNvPr id="44" name="Line 2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8267700" y="4047067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54967" y="35052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Courier New" pitchFamily="49" charset="0"/>
              </a:rPr>
              <a:t>aux</a:t>
            </a:r>
            <a:endParaRPr lang="en-US" sz="2000" dirty="0">
              <a:latin typeface="+mj-lt"/>
              <a:cs typeface="Courier New" pitchFamily="49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33570" y="2060033"/>
            <a:ext cx="31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Courier New" pitchFamily="49" charset="0"/>
              </a:rPr>
              <a:t>a</a:t>
            </a: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457200" y="1981200"/>
            <a:ext cx="2971800" cy="60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After recursion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35</a:t>
            </a:fld>
            <a:endParaRPr lang="en-US"/>
          </a:p>
        </p:txBody>
      </p:sp>
      <p:sp>
        <p:nvSpPr>
          <p:cNvPr id="50" name="Rectangle 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815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8</a:t>
            </a:r>
          </a:p>
        </p:txBody>
      </p:sp>
      <p:sp>
        <p:nvSpPr>
          <p:cNvPr id="51" name="Rectangle 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9149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2</a:t>
            </a:r>
          </a:p>
        </p:txBody>
      </p:sp>
      <p:sp>
        <p:nvSpPr>
          <p:cNvPr id="52" name="Rectangle 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4483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9</a:t>
            </a:r>
          </a:p>
        </p:txBody>
      </p:sp>
      <p:sp>
        <p:nvSpPr>
          <p:cNvPr id="53" name="Rectangle 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817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4</a:t>
            </a:r>
          </a:p>
        </p:txBody>
      </p:sp>
      <p:sp>
        <p:nvSpPr>
          <p:cNvPr id="54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5151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5</a:t>
            </a:r>
          </a:p>
        </p:txBody>
      </p:sp>
      <p:sp>
        <p:nvSpPr>
          <p:cNvPr id="55" name="Rectangle 1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0485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3</a:t>
            </a:r>
          </a:p>
        </p:txBody>
      </p:sp>
      <p:sp>
        <p:nvSpPr>
          <p:cNvPr id="56" name="Rectangle 1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5819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1</a:t>
            </a:r>
          </a:p>
        </p:txBody>
      </p:sp>
      <p:sp>
        <p:nvSpPr>
          <p:cNvPr id="5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1153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6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033570" y="9964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Courier New" pitchFamily="49" charset="0"/>
              </a:rPr>
              <a:t>a</a:t>
            </a: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201" y="4343400"/>
            <a:ext cx="297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prstClr val="black"/>
                </a:solidFill>
              </a:rPr>
              <a:t/>
            </a:r>
            <a:br>
              <a:rPr lang="en-US" sz="2400" kern="0" dirty="0">
                <a:solidFill>
                  <a:prstClr val="black"/>
                </a:solidFill>
              </a:rPr>
            </a:br>
            <a:r>
              <a:rPr lang="en-US" sz="2400" kern="0" dirty="0">
                <a:solidFill>
                  <a:prstClr val="black"/>
                </a:solidFill>
              </a:rPr>
              <a:t>After merge, we will copy back to the original array</a:t>
            </a:r>
            <a:endParaRPr lang="en-US" sz="24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933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Focus on Merging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8334"/>
            <a:ext cx="2514600" cy="99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Start with: </a:t>
            </a:r>
            <a:endParaRPr lang="en-US" sz="2400" dirty="0"/>
          </a:p>
        </p:txBody>
      </p:sp>
      <p:sp>
        <p:nvSpPr>
          <p:cNvPr id="16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815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2</a:t>
            </a:r>
            <a:endParaRPr lang="en-US" sz="2000" dirty="0">
              <a:latin typeface="+mj-lt"/>
            </a:endParaRPr>
          </a:p>
        </p:txBody>
      </p:sp>
      <p:sp>
        <p:nvSpPr>
          <p:cNvPr id="17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149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4</a:t>
            </a:r>
            <a:endParaRPr lang="en-US" sz="2000" dirty="0">
              <a:latin typeface="+mj-lt"/>
            </a:endParaRPr>
          </a:p>
        </p:txBody>
      </p:sp>
      <p:sp>
        <p:nvSpPr>
          <p:cNvPr id="18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83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8</a:t>
            </a:r>
            <a:endParaRPr lang="en-US" sz="2000" dirty="0">
              <a:latin typeface="+mj-lt"/>
            </a:endParaRPr>
          </a:p>
        </p:txBody>
      </p:sp>
      <p:sp>
        <p:nvSpPr>
          <p:cNvPr id="19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817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9</a:t>
            </a:r>
            <a:endParaRPr lang="en-US" sz="2000" dirty="0">
              <a:latin typeface="+mj-lt"/>
            </a:endParaRPr>
          </a:p>
        </p:txBody>
      </p:sp>
      <p:sp>
        <p:nvSpPr>
          <p:cNvPr id="20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151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1</a:t>
            </a:r>
            <a:endParaRPr lang="en-US" sz="2000" dirty="0">
              <a:latin typeface="+mj-lt"/>
            </a:endParaRPr>
          </a:p>
        </p:txBody>
      </p:sp>
      <p:sp>
        <p:nvSpPr>
          <p:cNvPr id="21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485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3</a:t>
            </a:r>
          </a:p>
        </p:txBody>
      </p:sp>
      <p:sp>
        <p:nvSpPr>
          <p:cNvPr id="22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819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5</a:t>
            </a:r>
            <a:endParaRPr lang="en-US" sz="2000" dirty="0">
              <a:latin typeface="+mj-lt"/>
            </a:endParaRPr>
          </a:p>
        </p:txBody>
      </p:sp>
      <p:sp>
        <p:nvSpPr>
          <p:cNvPr id="23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1153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6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57200" y="3051201"/>
            <a:ext cx="3221567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Merge: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baseline="0" dirty="0" smtClean="0">
                <a:latin typeface="+mn-lt"/>
              </a:rPr>
              <a:t>Use</a:t>
            </a:r>
            <a:r>
              <a:rPr lang="en-US" sz="2400" b="0" kern="0" dirty="0" smtClean="0">
                <a:latin typeface="+mn-lt"/>
              </a:rPr>
              <a:t> 3 “fingers</a:t>
            </a:r>
            <a:r>
              <a:rPr lang="en-US" sz="2400" b="0" kern="0" dirty="0" smtClean="0">
                <a:latin typeface="+mn-lt"/>
              </a:rPr>
              <a:t>”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and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 more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array</a:t>
            </a:r>
          </a:p>
        </p:txBody>
      </p:sp>
      <p:sp>
        <p:nvSpPr>
          <p:cNvPr id="33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515100" y="1825599"/>
            <a:ext cx="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4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667500" y="2601331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5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8648700" y="2601331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6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815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1</a:t>
            </a:r>
            <a:endParaRPr lang="en-US" sz="2400" dirty="0">
              <a:latin typeface="+mj-lt"/>
            </a:endParaRPr>
          </a:p>
        </p:txBody>
      </p:sp>
      <p:sp>
        <p:nvSpPr>
          <p:cNvPr id="37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9149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2</a:t>
            </a:r>
            <a:endParaRPr lang="en-US" sz="2400" dirty="0">
              <a:latin typeface="+mj-lt"/>
            </a:endParaRPr>
          </a:p>
        </p:txBody>
      </p:sp>
      <p:sp>
        <p:nvSpPr>
          <p:cNvPr id="38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483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3</a:t>
            </a:r>
            <a:endParaRPr lang="en-US" sz="2400" dirty="0">
              <a:latin typeface="+mj-lt"/>
            </a:endParaRPr>
          </a:p>
        </p:txBody>
      </p:sp>
      <p:sp>
        <p:nvSpPr>
          <p:cNvPr id="39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817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4</a:t>
            </a:r>
            <a:endParaRPr lang="en-US" sz="2400" dirty="0">
              <a:latin typeface="+mj-lt"/>
            </a:endParaRPr>
          </a:p>
        </p:txBody>
      </p:sp>
      <p:sp>
        <p:nvSpPr>
          <p:cNvPr id="40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5151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5</a:t>
            </a:r>
            <a:endParaRPr lang="en-US" sz="2400" dirty="0">
              <a:latin typeface="+mj-lt"/>
            </a:endParaRPr>
          </a:p>
        </p:txBody>
      </p:sp>
      <p:sp>
        <p:nvSpPr>
          <p:cNvPr id="41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0485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6</a:t>
            </a:r>
            <a:endParaRPr lang="en-US" sz="2400" dirty="0">
              <a:latin typeface="+mj-lt"/>
            </a:endParaRPr>
          </a:p>
        </p:txBody>
      </p:sp>
      <p:sp>
        <p:nvSpPr>
          <p:cNvPr id="42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5819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8</a:t>
            </a:r>
            <a:endParaRPr lang="en-US" sz="2400" dirty="0">
              <a:latin typeface="+mj-lt"/>
            </a:endParaRPr>
          </a:p>
        </p:txBody>
      </p:sp>
      <p:sp>
        <p:nvSpPr>
          <p:cNvPr id="43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1153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9</a:t>
            </a:r>
            <a:endParaRPr lang="en-US" sz="2400" dirty="0">
              <a:latin typeface="+mj-lt"/>
            </a:endParaRPr>
          </a:p>
        </p:txBody>
      </p:sp>
      <p:sp>
        <p:nvSpPr>
          <p:cNvPr id="44" name="Line 2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8267700" y="4047067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54967" y="35052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Courier New" pitchFamily="49" charset="0"/>
              </a:rPr>
              <a:t>aux</a:t>
            </a:r>
            <a:endParaRPr lang="en-US" sz="2000" dirty="0">
              <a:latin typeface="+mj-lt"/>
              <a:cs typeface="Courier New" pitchFamily="49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33570" y="2060033"/>
            <a:ext cx="31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Courier New" pitchFamily="49" charset="0"/>
              </a:rPr>
              <a:t>a</a:t>
            </a: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457200" y="1981200"/>
            <a:ext cx="2971800" cy="60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After recursion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36</a:t>
            </a:fld>
            <a:endParaRPr lang="en-US"/>
          </a:p>
        </p:txBody>
      </p:sp>
      <p:sp>
        <p:nvSpPr>
          <p:cNvPr id="50" name="Rectangle 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815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8</a:t>
            </a:r>
          </a:p>
        </p:txBody>
      </p:sp>
      <p:sp>
        <p:nvSpPr>
          <p:cNvPr id="51" name="Rectangle 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9149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2</a:t>
            </a:r>
          </a:p>
        </p:txBody>
      </p:sp>
      <p:sp>
        <p:nvSpPr>
          <p:cNvPr id="52" name="Rectangle 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4483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9</a:t>
            </a:r>
          </a:p>
        </p:txBody>
      </p:sp>
      <p:sp>
        <p:nvSpPr>
          <p:cNvPr id="53" name="Rectangle 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817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4</a:t>
            </a:r>
          </a:p>
        </p:txBody>
      </p:sp>
      <p:sp>
        <p:nvSpPr>
          <p:cNvPr id="54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5151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5</a:t>
            </a:r>
          </a:p>
        </p:txBody>
      </p:sp>
      <p:sp>
        <p:nvSpPr>
          <p:cNvPr id="55" name="Rectangle 1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0485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3</a:t>
            </a:r>
          </a:p>
        </p:txBody>
      </p:sp>
      <p:sp>
        <p:nvSpPr>
          <p:cNvPr id="56" name="Rectangle 1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5819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1</a:t>
            </a:r>
          </a:p>
        </p:txBody>
      </p:sp>
      <p:sp>
        <p:nvSpPr>
          <p:cNvPr id="5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1153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6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033570" y="9964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Courier New" pitchFamily="49" charset="0"/>
              </a:rPr>
              <a:t>a</a:t>
            </a: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201" y="4343400"/>
            <a:ext cx="297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prstClr val="black"/>
                </a:solidFill>
              </a:rPr>
              <a:t/>
            </a:r>
            <a:br>
              <a:rPr lang="en-US" sz="2400" kern="0" dirty="0">
                <a:solidFill>
                  <a:prstClr val="black"/>
                </a:solidFill>
              </a:rPr>
            </a:br>
            <a:r>
              <a:rPr lang="en-US" sz="2400" kern="0" dirty="0">
                <a:solidFill>
                  <a:prstClr val="black"/>
                </a:solidFill>
              </a:rPr>
              <a:t>After merge, we will copy back to the original array</a:t>
            </a:r>
            <a:endParaRPr lang="en-US" sz="24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Focus on Merging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8334"/>
            <a:ext cx="2514600" cy="99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Start with: </a:t>
            </a:r>
            <a:endParaRPr lang="en-US" sz="2400" dirty="0"/>
          </a:p>
        </p:txBody>
      </p:sp>
      <p:sp>
        <p:nvSpPr>
          <p:cNvPr id="16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815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2</a:t>
            </a:r>
            <a:endParaRPr lang="en-US" sz="2000" dirty="0">
              <a:latin typeface="+mj-lt"/>
            </a:endParaRPr>
          </a:p>
        </p:txBody>
      </p:sp>
      <p:sp>
        <p:nvSpPr>
          <p:cNvPr id="17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149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4</a:t>
            </a:r>
            <a:endParaRPr lang="en-US" sz="2000" dirty="0">
              <a:latin typeface="+mj-lt"/>
            </a:endParaRPr>
          </a:p>
        </p:txBody>
      </p:sp>
      <p:sp>
        <p:nvSpPr>
          <p:cNvPr id="18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4483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8</a:t>
            </a:r>
            <a:endParaRPr lang="en-US" sz="2000" dirty="0">
              <a:latin typeface="+mj-lt"/>
            </a:endParaRPr>
          </a:p>
        </p:txBody>
      </p:sp>
      <p:sp>
        <p:nvSpPr>
          <p:cNvPr id="19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817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9</a:t>
            </a:r>
            <a:endParaRPr lang="en-US" sz="2000" dirty="0">
              <a:latin typeface="+mj-lt"/>
            </a:endParaRPr>
          </a:p>
        </p:txBody>
      </p:sp>
      <p:sp>
        <p:nvSpPr>
          <p:cNvPr id="20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5151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1</a:t>
            </a:r>
            <a:endParaRPr lang="en-US" sz="2000" dirty="0">
              <a:latin typeface="+mj-lt"/>
            </a:endParaRPr>
          </a:p>
        </p:txBody>
      </p:sp>
      <p:sp>
        <p:nvSpPr>
          <p:cNvPr id="21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485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3</a:t>
            </a:r>
          </a:p>
        </p:txBody>
      </p:sp>
      <p:sp>
        <p:nvSpPr>
          <p:cNvPr id="22" name="Rectangle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819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+mj-lt"/>
              </a:rPr>
              <a:t>5</a:t>
            </a:r>
            <a:endParaRPr lang="en-US" sz="2000" dirty="0">
              <a:latin typeface="+mj-lt"/>
            </a:endParaRPr>
          </a:p>
        </p:txBody>
      </p:sp>
      <p:sp>
        <p:nvSpPr>
          <p:cNvPr id="23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115300" y="1977999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6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57200" y="3051201"/>
            <a:ext cx="3221567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Merge: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baseline="0" dirty="0" smtClean="0">
                <a:latin typeface="+mn-lt"/>
              </a:rPr>
              <a:t>Use</a:t>
            </a:r>
            <a:r>
              <a:rPr lang="en-US" sz="2400" b="0" kern="0" dirty="0" smtClean="0">
                <a:latin typeface="+mn-lt"/>
              </a:rPr>
              <a:t> 3 “fingers</a:t>
            </a:r>
            <a:r>
              <a:rPr lang="en-US" sz="2400" b="0" kern="0" dirty="0" smtClean="0">
                <a:latin typeface="+mn-lt"/>
              </a:rPr>
              <a:t>”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and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 more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array</a:t>
            </a:r>
          </a:p>
        </p:txBody>
      </p:sp>
      <p:sp>
        <p:nvSpPr>
          <p:cNvPr id="33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515100" y="1825599"/>
            <a:ext cx="0" cy="990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4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667500" y="2601331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5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8648700" y="2601331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6" name="Rectangle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815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1</a:t>
            </a:r>
            <a:endParaRPr lang="en-US" sz="2400" dirty="0">
              <a:latin typeface="+mj-lt"/>
            </a:endParaRPr>
          </a:p>
        </p:txBody>
      </p:sp>
      <p:sp>
        <p:nvSpPr>
          <p:cNvPr id="37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9149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2</a:t>
            </a:r>
            <a:endParaRPr lang="en-US" sz="2400" dirty="0">
              <a:latin typeface="+mj-lt"/>
            </a:endParaRPr>
          </a:p>
        </p:txBody>
      </p:sp>
      <p:sp>
        <p:nvSpPr>
          <p:cNvPr id="38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483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3</a:t>
            </a:r>
            <a:endParaRPr lang="en-US" sz="2400" dirty="0">
              <a:latin typeface="+mj-lt"/>
            </a:endParaRPr>
          </a:p>
        </p:txBody>
      </p:sp>
      <p:sp>
        <p:nvSpPr>
          <p:cNvPr id="39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817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4</a:t>
            </a:r>
            <a:endParaRPr lang="en-US" sz="2400" dirty="0">
              <a:latin typeface="+mj-lt"/>
            </a:endParaRPr>
          </a:p>
        </p:txBody>
      </p:sp>
      <p:sp>
        <p:nvSpPr>
          <p:cNvPr id="40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5151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5</a:t>
            </a:r>
            <a:endParaRPr lang="en-US" sz="2400" dirty="0">
              <a:latin typeface="+mj-lt"/>
            </a:endParaRPr>
          </a:p>
        </p:txBody>
      </p:sp>
      <p:sp>
        <p:nvSpPr>
          <p:cNvPr id="41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0485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6</a:t>
            </a:r>
            <a:endParaRPr lang="en-US" sz="2400" dirty="0">
              <a:latin typeface="+mj-lt"/>
            </a:endParaRPr>
          </a:p>
        </p:txBody>
      </p:sp>
      <p:sp>
        <p:nvSpPr>
          <p:cNvPr id="42" name="Rectangle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5819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8</a:t>
            </a:r>
            <a:endParaRPr lang="en-US" sz="2400" dirty="0">
              <a:latin typeface="+mj-lt"/>
            </a:endParaRPr>
          </a:p>
        </p:txBody>
      </p:sp>
      <p:sp>
        <p:nvSpPr>
          <p:cNvPr id="43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115300" y="3429000"/>
            <a:ext cx="533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9</a:t>
            </a:r>
            <a:endParaRPr lang="en-US" sz="2400" dirty="0">
              <a:latin typeface="+mj-lt"/>
            </a:endParaRPr>
          </a:p>
        </p:txBody>
      </p:sp>
      <p:sp>
        <p:nvSpPr>
          <p:cNvPr id="44" name="Line 2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8267700" y="4047067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54967" y="350520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  <a:cs typeface="Courier New" pitchFamily="49" charset="0"/>
              </a:rPr>
              <a:t>aux</a:t>
            </a:r>
            <a:endParaRPr lang="en-US" sz="2000" dirty="0">
              <a:latin typeface="+mj-lt"/>
              <a:cs typeface="Courier New" pitchFamily="49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33570" y="2060033"/>
            <a:ext cx="31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Courier New" pitchFamily="49" charset="0"/>
              </a:rPr>
              <a:t>a</a:t>
            </a: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457200" y="1981200"/>
            <a:ext cx="2971800" cy="60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After recursion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37</a:t>
            </a:fld>
            <a:endParaRPr lang="en-US"/>
          </a:p>
        </p:txBody>
      </p:sp>
      <p:sp>
        <p:nvSpPr>
          <p:cNvPr id="50" name="Rectangle 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3815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8</a:t>
            </a:r>
          </a:p>
        </p:txBody>
      </p:sp>
      <p:sp>
        <p:nvSpPr>
          <p:cNvPr id="51" name="Rectangle 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9149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2</a:t>
            </a:r>
          </a:p>
        </p:txBody>
      </p:sp>
      <p:sp>
        <p:nvSpPr>
          <p:cNvPr id="52" name="Rectangle 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4483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9</a:t>
            </a:r>
          </a:p>
        </p:txBody>
      </p:sp>
      <p:sp>
        <p:nvSpPr>
          <p:cNvPr id="53" name="Rectangle 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817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4</a:t>
            </a:r>
          </a:p>
        </p:txBody>
      </p:sp>
      <p:sp>
        <p:nvSpPr>
          <p:cNvPr id="54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5151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5</a:t>
            </a:r>
          </a:p>
        </p:txBody>
      </p:sp>
      <p:sp>
        <p:nvSpPr>
          <p:cNvPr id="55" name="Rectangle 1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0485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3</a:t>
            </a:r>
          </a:p>
        </p:txBody>
      </p:sp>
      <p:sp>
        <p:nvSpPr>
          <p:cNvPr id="56" name="Rectangle 1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5819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1</a:t>
            </a:r>
          </a:p>
        </p:txBody>
      </p:sp>
      <p:sp>
        <p:nvSpPr>
          <p:cNvPr id="5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115300" y="9144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+mj-lt"/>
              </a:rPr>
              <a:t>6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033570" y="9964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Courier New" pitchFamily="49" charset="0"/>
              </a:rPr>
              <a:t>a</a:t>
            </a:r>
            <a:endParaRPr lang="en-US" dirty="0">
              <a:latin typeface="+mj-lt"/>
              <a:cs typeface="Courier New" pitchFamily="49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201" y="4343400"/>
            <a:ext cx="297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kern="0" dirty="0">
                <a:solidFill>
                  <a:prstClr val="black"/>
                </a:solidFill>
              </a:rPr>
              <a:t/>
            </a:r>
            <a:br>
              <a:rPr lang="en-US" sz="2400" kern="0" dirty="0">
                <a:solidFill>
                  <a:prstClr val="black"/>
                </a:solidFill>
              </a:rPr>
            </a:br>
            <a:r>
              <a:rPr lang="en-US" sz="2400" kern="0" dirty="0">
                <a:solidFill>
                  <a:prstClr val="black"/>
                </a:solidFill>
              </a:rPr>
              <a:t>After merge, we will copy back to the original array</a:t>
            </a:r>
            <a:endParaRPr lang="en-US" sz="2400" kern="0" dirty="0">
              <a:solidFill>
                <a:prstClr val="black"/>
              </a:solidFill>
            </a:endParaRPr>
          </a:p>
        </p:txBody>
      </p:sp>
      <p:sp>
        <p:nvSpPr>
          <p:cNvPr id="45" name="Rectangle 1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381500" y="5024060"/>
            <a:ext cx="5334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1</a:t>
            </a:r>
            <a:endParaRPr lang="en-US" sz="2400" dirty="0">
              <a:latin typeface="+mj-lt"/>
            </a:endParaRPr>
          </a:p>
        </p:txBody>
      </p:sp>
      <p:sp>
        <p:nvSpPr>
          <p:cNvPr id="48" name="Rectangle 1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914900" y="5024060"/>
            <a:ext cx="5334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2</a:t>
            </a:r>
            <a:endParaRPr lang="en-US" sz="2400" dirty="0">
              <a:latin typeface="+mj-lt"/>
            </a:endParaRPr>
          </a:p>
        </p:txBody>
      </p:sp>
      <p:sp>
        <p:nvSpPr>
          <p:cNvPr id="59" name="Rectangle 1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448300" y="5024060"/>
            <a:ext cx="5334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3</a:t>
            </a:r>
            <a:endParaRPr lang="en-US" sz="2400" dirty="0">
              <a:latin typeface="+mj-lt"/>
            </a:endParaRPr>
          </a:p>
        </p:txBody>
      </p:sp>
      <p:sp>
        <p:nvSpPr>
          <p:cNvPr id="60" name="Rectangle 1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981700" y="5024060"/>
            <a:ext cx="5334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4</a:t>
            </a:r>
            <a:endParaRPr lang="en-US" sz="2400" dirty="0">
              <a:latin typeface="+mj-lt"/>
            </a:endParaRPr>
          </a:p>
        </p:txBody>
      </p:sp>
      <p:sp>
        <p:nvSpPr>
          <p:cNvPr id="61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515100" y="5024060"/>
            <a:ext cx="5334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5</a:t>
            </a:r>
            <a:endParaRPr lang="en-US" sz="2400" dirty="0">
              <a:latin typeface="+mj-lt"/>
            </a:endParaRPr>
          </a:p>
        </p:txBody>
      </p:sp>
      <p:sp>
        <p:nvSpPr>
          <p:cNvPr id="62" name="Rectangle 2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048500" y="5024060"/>
            <a:ext cx="5334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6</a:t>
            </a:r>
            <a:endParaRPr lang="en-US" sz="2400" dirty="0">
              <a:latin typeface="+mj-lt"/>
            </a:endParaRPr>
          </a:p>
        </p:txBody>
      </p:sp>
      <p:sp>
        <p:nvSpPr>
          <p:cNvPr id="63" name="Rectangle 21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581900" y="5024060"/>
            <a:ext cx="5334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8</a:t>
            </a:r>
            <a:endParaRPr lang="en-US" sz="2400" dirty="0">
              <a:latin typeface="+mj-lt"/>
            </a:endParaRPr>
          </a:p>
        </p:txBody>
      </p:sp>
      <p:sp>
        <p:nvSpPr>
          <p:cNvPr id="64" name="Rectangle 22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115300" y="5024060"/>
            <a:ext cx="5334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latin typeface="+mj-lt"/>
              </a:rPr>
              <a:t>9</a:t>
            </a:r>
            <a:endParaRPr lang="en-US" sz="2400" dirty="0">
              <a:latin typeface="+mj-lt"/>
            </a:endParaRPr>
          </a:p>
        </p:txBody>
      </p:sp>
      <p:sp>
        <p:nvSpPr>
          <p:cNvPr id="65" name="Line 2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8267700" y="5642127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033570" y="5106094"/>
            <a:ext cx="31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Courier New" pitchFamily="49" charset="0"/>
              </a:rPr>
              <a:t>a</a:t>
            </a:r>
            <a:endParaRPr lang="en-US" dirty="0">
              <a:latin typeface="+mj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778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Mergesort</a:t>
            </a:r>
            <a:r>
              <a:rPr lang="en-US" dirty="0" smtClean="0"/>
              <a:t> Recursion</a:t>
            </a:r>
          </a:p>
        </p:txBody>
      </p:sp>
      <p:sp>
        <p:nvSpPr>
          <p:cNvPr id="9216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24125" y="1773238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u="sng">
                <a:latin typeface="Times New Roman" pitchFamily="18" charset="0"/>
              </a:rPr>
              <a:t>8  2   9   4</a:t>
            </a:r>
          </a:p>
        </p:txBody>
      </p:sp>
      <p:sp>
        <p:nvSpPr>
          <p:cNvPr id="9216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84863" y="1809750"/>
            <a:ext cx="1479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u="sng">
                <a:latin typeface="Times New Roman" pitchFamily="18" charset="0"/>
              </a:rPr>
              <a:t>5   3   1   6</a:t>
            </a:r>
          </a:p>
        </p:txBody>
      </p:sp>
      <p:sp>
        <p:nvSpPr>
          <p:cNvPr id="9216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58938" y="2566988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u="sng">
                <a:latin typeface="Times New Roman" pitchFamily="18" charset="0"/>
              </a:rPr>
              <a:t>8   2</a:t>
            </a:r>
          </a:p>
        </p:txBody>
      </p:sp>
      <p:sp>
        <p:nvSpPr>
          <p:cNvPr id="92166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453313" y="2557463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u="sng">
                <a:latin typeface="Times New Roman" pitchFamily="18" charset="0"/>
              </a:rPr>
              <a:t>1   6</a:t>
            </a:r>
          </a:p>
        </p:txBody>
      </p:sp>
      <p:sp>
        <p:nvSpPr>
          <p:cNvPr id="9216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54400" y="2555875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u="sng">
                <a:latin typeface="Times New Roman" pitchFamily="18" charset="0"/>
              </a:rPr>
              <a:t>9   4</a:t>
            </a:r>
          </a:p>
        </p:txBody>
      </p:sp>
      <p:sp>
        <p:nvSpPr>
          <p:cNvPr id="92168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94363" y="2574925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u="sng">
                <a:latin typeface="Times New Roman" pitchFamily="18" charset="0"/>
              </a:rPr>
              <a:t>5   3</a:t>
            </a:r>
          </a:p>
        </p:txBody>
      </p:sp>
      <p:sp>
        <p:nvSpPr>
          <p:cNvPr id="92169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44638" y="3347010"/>
            <a:ext cx="1046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u="sng">
                <a:latin typeface="Times New Roman" pitchFamily="18" charset="0"/>
              </a:rPr>
              <a:t>8</a:t>
            </a:r>
            <a:r>
              <a:rPr lang="en-US" sz="2400">
                <a:latin typeface="Times New Roman" pitchFamily="18" charset="0"/>
              </a:rPr>
              <a:t>     </a:t>
            </a:r>
            <a:r>
              <a:rPr lang="en-US" sz="2400" u="sng">
                <a:latin typeface="Times New Roman" pitchFamily="18" charset="0"/>
              </a:rPr>
              <a:t>2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441450" y="4191000"/>
            <a:ext cx="1225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latin typeface="Times New Roman" pitchFamily="18" charset="0"/>
              </a:rPr>
              <a:t>   </a:t>
            </a:r>
            <a:r>
              <a:rPr lang="en-US" sz="2400" u="sng">
                <a:latin typeface="Times New Roman" pitchFamily="18" charset="0"/>
              </a:rPr>
              <a:t>2   8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74800" y="5011737"/>
            <a:ext cx="238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latin typeface="Times New Roman" pitchFamily="18" charset="0"/>
              </a:rPr>
              <a:t>        </a:t>
            </a:r>
            <a:r>
              <a:rPr lang="en-US" sz="2400" u="sng">
                <a:latin typeface="Times New Roman" pitchFamily="18" charset="0"/>
              </a:rPr>
              <a:t>2   4   8   9</a:t>
            </a:r>
          </a:p>
        </p:txBody>
      </p:sp>
      <p:sp>
        <p:nvSpPr>
          <p:cNvPr id="92172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90850" y="5867400"/>
            <a:ext cx="3613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>
                <a:latin typeface="Times New Roman" pitchFamily="18" charset="0"/>
              </a:rPr>
              <a:t>        </a:t>
            </a:r>
            <a:r>
              <a:rPr lang="en-US" sz="2400" u="sng" dirty="0">
                <a:latin typeface="Times New Roman" pitchFamily="18" charset="0"/>
              </a:rPr>
              <a:t>1   2   3   4   5   6   8   9</a:t>
            </a:r>
          </a:p>
        </p:txBody>
      </p:sp>
      <p:sp>
        <p:nvSpPr>
          <p:cNvPr id="92173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4356100" y="1509713"/>
            <a:ext cx="565150" cy="312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4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434013" y="1509713"/>
            <a:ext cx="585787" cy="312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5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568575" y="2244725"/>
            <a:ext cx="574675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6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328988" y="2224088"/>
            <a:ext cx="492125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7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6451600" y="2265363"/>
            <a:ext cx="328613" cy="195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8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7099300" y="2417763"/>
            <a:ext cx="390525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9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1808163" y="3177148"/>
            <a:ext cx="21590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0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136775" y="3197785"/>
            <a:ext cx="123825" cy="185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1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3667125" y="3208898"/>
            <a:ext cx="195263" cy="18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2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944938" y="3177148"/>
            <a:ext cx="236537" cy="206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3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5824538" y="3208898"/>
            <a:ext cx="195262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4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102350" y="3197785"/>
            <a:ext cx="123825" cy="153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5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7540625" y="3218423"/>
            <a:ext cx="298450" cy="227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6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7931150" y="3218423"/>
            <a:ext cx="174625" cy="1857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7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684338" y="3902075"/>
            <a:ext cx="349250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8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2054225" y="3902075"/>
            <a:ext cx="174625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9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532188" y="3900487"/>
            <a:ext cx="349250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0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3902075" y="3900487"/>
            <a:ext cx="174625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1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5719763" y="3890962"/>
            <a:ext cx="349250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2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6089650" y="3890962"/>
            <a:ext cx="174625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3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7486650" y="3910012"/>
            <a:ext cx="349250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4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7856538" y="3910012"/>
            <a:ext cx="174625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5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157413" y="4630738"/>
            <a:ext cx="760412" cy="30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6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2947988" y="4621213"/>
            <a:ext cx="955675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7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6038850" y="4618038"/>
            <a:ext cx="760413" cy="30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8" name="Line 38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6829425" y="4608513"/>
            <a:ext cx="955675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9" name="Line 3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2979738" y="5451475"/>
            <a:ext cx="2065337" cy="328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0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5064125" y="5462587"/>
            <a:ext cx="1768475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1" name="Text Box 4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01266" y="3890962"/>
            <a:ext cx="979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>
                <a:latin typeface="Times New Roman" pitchFamily="18" charset="0"/>
              </a:rPr>
              <a:t>Merge</a:t>
            </a:r>
          </a:p>
        </p:txBody>
      </p:sp>
      <p:sp>
        <p:nvSpPr>
          <p:cNvPr id="92202" name="Text Box 4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01266" y="4622827"/>
            <a:ext cx="979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>
                <a:latin typeface="Times New Roman" pitchFamily="18" charset="0"/>
              </a:rPr>
              <a:t>Merge</a:t>
            </a:r>
          </a:p>
        </p:txBody>
      </p:sp>
      <p:sp>
        <p:nvSpPr>
          <p:cNvPr id="92203" name="Text Box 4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101266" y="5473700"/>
            <a:ext cx="97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latin typeface="Times New Roman" pitchFamily="18" charset="0"/>
              </a:rPr>
              <a:t>Merge</a:t>
            </a:r>
          </a:p>
        </p:txBody>
      </p:sp>
      <p:sp>
        <p:nvSpPr>
          <p:cNvPr id="92204" name="Text Box 4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01266" y="1314841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>
                <a:latin typeface="Times New Roman" pitchFamily="18" charset="0"/>
              </a:rPr>
              <a:t>Divide</a:t>
            </a:r>
          </a:p>
        </p:txBody>
      </p:sp>
      <p:sp>
        <p:nvSpPr>
          <p:cNvPr id="92205" name="Text Box 45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101266" y="2109788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>
                <a:latin typeface="Times New Roman" pitchFamily="18" charset="0"/>
              </a:rPr>
              <a:t>Divide</a:t>
            </a:r>
          </a:p>
        </p:txBody>
      </p:sp>
      <p:sp>
        <p:nvSpPr>
          <p:cNvPr id="92206" name="Text Box 46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01266" y="2895600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>
                <a:latin typeface="Times New Roman" pitchFamily="18" charset="0"/>
              </a:rPr>
              <a:t>Divide</a:t>
            </a:r>
          </a:p>
        </p:txBody>
      </p:sp>
      <p:sp>
        <p:nvSpPr>
          <p:cNvPr id="92207" name="Text Box 47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01266" y="3393048"/>
            <a:ext cx="15087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>
                <a:latin typeface="Times New Roman" pitchFamily="18" charset="0"/>
              </a:rPr>
              <a:t>1 </a:t>
            </a:r>
            <a:r>
              <a:rPr lang="en-US" sz="2400" dirty="0" smtClean="0">
                <a:latin typeface="Times New Roman" pitchFamily="18" charset="0"/>
              </a:rPr>
              <a:t>Element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5408" name="Text Box 48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276600" y="990600"/>
            <a:ext cx="457200" cy="38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>
                <a:latin typeface="Times New Roman" pitchFamily="18" charset="0"/>
              </a:rPr>
              <a:t>8</a:t>
            </a:r>
          </a:p>
        </p:txBody>
      </p:sp>
      <p:sp>
        <p:nvSpPr>
          <p:cNvPr id="15409" name="Text Box 49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3733800" y="990600"/>
            <a:ext cx="457200" cy="38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>
                <a:latin typeface="Times New Roman" pitchFamily="18" charset="0"/>
              </a:rPr>
              <a:t>2</a:t>
            </a:r>
          </a:p>
        </p:txBody>
      </p:sp>
      <p:sp>
        <p:nvSpPr>
          <p:cNvPr id="15410" name="Text Box 50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191000" y="990600"/>
            <a:ext cx="457200" cy="38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>
                <a:latin typeface="Times New Roman" pitchFamily="18" charset="0"/>
              </a:rPr>
              <a:t>9</a:t>
            </a:r>
          </a:p>
        </p:txBody>
      </p:sp>
      <p:sp>
        <p:nvSpPr>
          <p:cNvPr id="15411" name="Text Box 51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4648200" y="9906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>
                <a:latin typeface="Times New Roman" pitchFamily="18" charset="0"/>
              </a:rPr>
              <a:t>4</a:t>
            </a:r>
          </a:p>
        </p:txBody>
      </p:sp>
      <p:sp>
        <p:nvSpPr>
          <p:cNvPr id="15412" name="Text Box 52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5105400" y="9906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>
                <a:latin typeface="Times New Roman" pitchFamily="18" charset="0"/>
              </a:rPr>
              <a:t>5</a:t>
            </a:r>
          </a:p>
        </p:txBody>
      </p:sp>
      <p:sp>
        <p:nvSpPr>
          <p:cNvPr id="15413" name="Text Box 53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5562600" y="990600"/>
            <a:ext cx="457200" cy="38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>
                <a:latin typeface="Times New Roman" pitchFamily="18" charset="0"/>
              </a:rPr>
              <a:t>3</a:t>
            </a:r>
          </a:p>
        </p:txBody>
      </p:sp>
      <p:sp>
        <p:nvSpPr>
          <p:cNvPr id="15414" name="Text Box 54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019800" y="9906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15415" name="Text Box 55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6477000" y="9906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>
                <a:latin typeface="Times New Roman" pitchFamily="18" charset="0"/>
              </a:rPr>
              <a:t>6</a:t>
            </a:r>
          </a:p>
        </p:txBody>
      </p:sp>
      <p:sp>
        <p:nvSpPr>
          <p:cNvPr id="58" name="Text Box 9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3373438" y="3343835"/>
            <a:ext cx="1046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u="sng">
                <a:latin typeface="Times New Roman" pitchFamily="18" charset="0"/>
              </a:rPr>
              <a:t>9</a:t>
            </a:r>
            <a:r>
              <a:rPr lang="en-US" sz="2400">
                <a:latin typeface="Times New Roman" pitchFamily="18" charset="0"/>
              </a:rPr>
              <a:t>       </a:t>
            </a:r>
            <a:r>
              <a:rPr lang="en-US" sz="2400" u="sng">
                <a:latin typeface="Times New Roman" pitchFamily="18" charset="0"/>
              </a:rPr>
              <a:t>4</a:t>
            </a:r>
          </a:p>
        </p:txBody>
      </p:sp>
      <p:sp>
        <p:nvSpPr>
          <p:cNvPr id="59" name="Text Box 9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5583238" y="3339073"/>
            <a:ext cx="1046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u="sng">
                <a:latin typeface="Times New Roman" pitchFamily="18" charset="0"/>
              </a:rPr>
              <a:t>5</a:t>
            </a:r>
            <a:r>
              <a:rPr lang="en-US" sz="2400">
                <a:latin typeface="Times New Roman" pitchFamily="18" charset="0"/>
              </a:rPr>
              <a:t>      </a:t>
            </a:r>
            <a:r>
              <a:rPr lang="en-US" sz="2400" u="sng">
                <a:latin typeface="Times New Roman" pitchFamily="18" charset="0"/>
              </a:rPr>
              <a:t>3</a:t>
            </a:r>
          </a:p>
        </p:txBody>
      </p:sp>
      <p:sp>
        <p:nvSpPr>
          <p:cNvPr id="60" name="Text Box 9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7412038" y="3343835"/>
            <a:ext cx="1046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u="sng">
                <a:latin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</a:rPr>
              <a:t>     </a:t>
            </a:r>
            <a:r>
              <a:rPr lang="en-US" sz="2400" u="sng">
                <a:latin typeface="Times New Roman" pitchFamily="18" charset="0"/>
              </a:rPr>
              <a:t>6</a:t>
            </a:r>
          </a:p>
        </p:txBody>
      </p:sp>
      <p:sp>
        <p:nvSpPr>
          <p:cNvPr id="61" name="Text Box 10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3505200" y="4195763"/>
            <a:ext cx="1225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u="sng">
                <a:latin typeface="Times New Roman" pitchFamily="18" charset="0"/>
              </a:rPr>
              <a:t>4    9</a:t>
            </a:r>
            <a:r>
              <a:rPr lang="en-US" sz="2400">
                <a:latin typeface="Times New Roman" pitchFamily="18" charset="0"/>
              </a:rPr>
              <a:t>	</a:t>
            </a:r>
            <a:endParaRPr lang="en-US" sz="2400" u="sng">
              <a:latin typeface="Times New Roman" pitchFamily="18" charset="0"/>
            </a:endParaRPr>
          </a:p>
        </p:txBody>
      </p:sp>
      <p:sp>
        <p:nvSpPr>
          <p:cNvPr id="62" name="Text Box 10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5784850" y="4195763"/>
            <a:ext cx="1225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u="sng">
                <a:latin typeface="Times New Roman" pitchFamily="18" charset="0"/>
              </a:rPr>
              <a:t>3   5</a:t>
            </a:r>
            <a:r>
              <a:rPr lang="en-US" sz="2400">
                <a:latin typeface="Times New Roman" pitchFamily="18" charset="0"/>
              </a:rPr>
              <a:t>	</a:t>
            </a:r>
            <a:endParaRPr lang="en-US" sz="2400" u="sng">
              <a:latin typeface="Times New Roman" pitchFamily="18" charset="0"/>
            </a:endParaRPr>
          </a:p>
        </p:txBody>
      </p:sp>
      <p:sp>
        <p:nvSpPr>
          <p:cNvPr id="63" name="Text Box 10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7569460" y="4195763"/>
            <a:ext cx="1225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u="sng">
                <a:latin typeface="Times New Roman" pitchFamily="18" charset="0"/>
              </a:rPr>
              <a:t>1   6</a:t>
            </a:r>
          </a:p>
        </p:txBody>
      </p:sp>
      <p:sp>
        <p:nvSpPr>
          <p:cNvPr id="64" name="Text Box 11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5562600" y="5037137"/>
            <a:ext cx="238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latin typeface="Times New Roman" pitchFamily="18" charset="0"/>
              </a:rPr>
              <a:t>      </a:t>
            </a:r>
            <a:r>
              <a:rPr lang="en-US" sz="2400" u="sng">
                <a:latin typeface="Times New Roman" pitchFamily="18" charset="0"/>
              </a:rPr>
              <a:t>1   3   5   6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33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/>
      <p:bldP spid="92164" grpId="0"/>
      <p:bldP spid="92165" grpId="0"/>
      <p:bldP spid="92166" grpId="0"/>
      <p:bldP spid="92167" grpId="0"/>
      <p:bldP spid="92168" grpId="0"/>
      <p:bldP spid="92169" grpId="0"/>
      <p:bldP spid="92170" grpId="0"/>
      <p:bldP spid="92171" grpId="0"/>
      <p:bldP spid="92172" grpId="0"/>
      <p:bldP spid="92173" grpId="0" animBg="1"/>
      <p:bldP spid="92174" grpId="0" animBg="1"/>
      <p:bldP spid="92175" grpId="0" animBg="1"/>
      <p:bldP spid="92176" grpId="0" animBg="1"/>
      <p:bldP spid="92177" grpId="0" animBg="1"/>
      <p:bldP spid="92178" grpId="0" animBg="1"/>
      <p:bldP spid="92179" grpId="0" animBg="1"/>
      <p:bldP spid="92180" grpId="0" animBg="1"/>
      <p:bldP spid="92181" grpId="0" animBg="1"/>
      <p:bldP spid="92182" grpId="0" animBg="1"/>
      <p:bldP spid="92183" grpId="0" animBg="1"/>
      <p:bldP spid="92184" grpId="0" animBg="1"/>
      <p:bldP spid="92185" grpId="0" animBg="1"/>
      <p:bldP spid="92186" grpId="0" animBg="1"/>
      <p:bldP spid="92187" grpId="0" animBg="1"/>
      <p:bldP spid="92188" grpId="0" animBg="1"/>
      <p:bldP spid="92189" grpId="0" animBg="1"/>
      <p:bldP spid="92190" grpId="0" animBg="1"/>
      <p:bldP spid="92191" grpId="0" animBg="1"/>
      <p:bldP spid="92192" grpId="0" animBg="1"/>
      <p:bldP spid="92193" grpId="0" animBg="1"/>
      <p:bldP spid="92194" grpId="0" animBg="1"/>
      <p:bldP spid="92195" grpId="0" animBg="1"/>
      <p:bldP spid="92196" grpId="0" animBg="1"/>
      <p:bldP spid="92197" grpId="0" animBg="1"/>
      <p:bldP spid="92198" grpId="0" animBg="1"/>
      <p:bldP spid="92199" grpId="0" animBg="1"/>
      <p:bldP spid="92200" grpId="0" animBg="1"/>
      <p:bldP spid="92201" grpId="0"/>
      <p:bldP spid="92202" grpId="0"/>
      <p:bldP spid="92203" grpId="0"/>
      <p:bldP spid="92204" grpId="0"/>
      <p:bldP spid="92205" grpId="0"/>
      <p:bldP spid="92206" grpId="0"/>
      <p:bldP spid="9220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Mergesort</a:t>
            </a:r>
            <a:r>
              <a:rPr lang="en-US" dirty="0" smtClean="0"/>
              <a:t>: Time Saving Details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if the final steps of our merge looked like this?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Isn't it wasteful to copy to the auxiliary array just to copy back…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39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1371600" y="2159833"/>
            <a:ext cx="6705600" cy="2412167"/>
            <a:chOff x="2057400" y="2286000"/>
            <a:chExt cx="6705600" cy="2412167"/>
          </a:xfrm>
        </p:grpSpPr>
        <p:sp>
          <p:nvSpPr>
            <p:cNvPr id="5" name="Rectangl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057400" y="2438400"/>
              <a:ext cx="533400" cy="533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Times New Roman" pitchFamily="18" charset="0"/>
                </a:rPr>
                <a:t>2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590800" y="2438400"/>
              <a:ext cx="533400" cy="533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Times New Roman" pitchFamily="18" charset="0"/>
                </a:rPr>
                <a:t>4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124200" y="2438400"/>
              <a:ext cx="533400" cy="533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5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657600" y="2438400"/>
              <a:ext cx="533400" cy="533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Times New Roman" pitchFamily="18" charset="0"/>
                </a:rPr>
                <a:t>6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91000" y="2438400"/>
              <a:ext cx="533400" cy="533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Times New Roman" pitchFamily="18" charset="0"/>
                </a:rPr>
                <a:t>1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24400" y="2438400"/>
              <a:ext cx="533400" cy="533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257800" y="2438400"/>
              <a:ext cx="533400" cy="533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8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791200" y="2438400"/>
              <a:ext cx="533400" cy="533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/>
                <a:t>9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191000" y="2286000"/>
              <a:ext cx="0" cy="990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4" name="Line 13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3962400" y="3048000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5" name="Line 1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5257800" y="3048000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6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057400" y="3859967"/>
              <a:ext cx="533400" cy="5334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Times New Roman" pitchFamily="18" charset="0"/>
                </a:rPr>
                <a:t>1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590800" y="3859967"/>
              <a:ext cx="533400" cy="5334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Times New Roman" pitchFamily="18" charset="0"/>
                </a:rPr>
                <a:t>2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24200" y="3859967"/>
              <a:ext cx="533400" cy="5334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Times New Roman" pitchFamily="18" charset="0"/>
                </a:rPr>
                <a:t>3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657600" y="3859967"/>
              <a:ext cx="533400" cy="5334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Times New Roman" pitchFamily="18" charset="0"/>
                </a:rPr>
                <a:t>4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191000" y="3859967"/>
              <a:ext cx="533400" cy="5334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Times New Roman" pitchFamily="18" charset="0"/>
                </a:rPr>
                <a:t>5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724400" y="3859967"/>
              <a:ext cx="533400" cy="5334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 smtClean="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22" name="Rectangle 2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257800" y="3859967"/>
              <a:ext cx="533400" cy="5334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791200" y="3859967"/>
              <a:ext cx="533400" cy="5334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334000" y="4393367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77000" y="2590800"/>
              <a:ext cx="22860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Main array</a:t>
              </a:r>
            </a:p>
            <a:p>
              <a:endParaRPr lang="en-US" sz="1800" dirty="0" smtClean="0"/>
            </a:p>
            <a:p>
              <a:endParaRPr lang="en-US" sz="1800" dirty="0" smtClean="0"/>
            </a:p>
            <a:p>
              <a:endParaRPr lang="en-US" sz="1800" dirty="0" smtClean="0"/>
            </a:p>
            <a:p>
              <a:endParaRPr lang="en-US" sz="1800" dirty="0" smtClean="0"/>
            </a:p>
            <a:p>
              <a:r>
                <a:rPr lang="en-US" sz="1800" dirty="0" smtClean="0"/>
                <a:t>Auxiliary array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4338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versus Computer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/>
              <a:t>Sorting is a very general demand when dealing with data—we want it in some order</a:t>
            </a:r>
          </a:p>
          <a:p>
            <a:r>
              <a:rPr lang="en-US" sz="2400" dirty="0"/>
              <a:t>Alphabetical list of people</a:t>
            </a:r>
          </a:p>
          <a:p>
            <a:r>
              <a:rPr lang="en-US" sz="2400" dirty="0"/>
              <a:t>List of countries ordered by population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600" dirty="0" smtClean="0"/>
              <a:t>Moreover, we have all sorted in the real world</a:t>
            </a:r>
          </a:p>
          <a:p>
            <a:r>
              <a:rPr lang="en-US" sz="2400" dirty="0" smtClean="0"/>
              <a:t>Some algorithms mimic these approaches</a:t>
            </a:r>
          </a:p>
          <a:p>
            <a:r>
              <a:rPr lang="en-US" sz="2400" dirty="0" smtClean="0"/>
              <a:t>Others take advantage of computer abilities</a:t>
            </a:r>
            <a:endParaRPr lang="en-US" sz="24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600" dirty="0" smtClean="0"/>
              <a:t>Sorting Algorithms have different asymptotic and constant-factor trade-offs</a:t>
            </a:r>
          </a:p>
          <a:p>
            <a:r>
              <a:rPr lang="en-US" sz="2400" dirty="0" smtClean="0"/>
              <a:t>No single “best” sort for all scenarios</a:t>
            </a:r>
          </a:p>
          <a:p>
            <a:r>
              <a:rPr lang="en-US" sz="2400" dirty="0" smtClean="0"/>
              <a:t>Knowing “one way to sort” is not sufficient</a:t>
            </a:r>
            <a:endParaRPr lang="en-US" sz="2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81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Mergesort</a:t>
            </a:r>
            <a:r>
              <a:rPr lang="en-US" dirty="0" smtClean="0"/>
              <a:t>: Time Saving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left-side finishes first, just stop the merge and copy back: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dirty="0" smtClean="0"/>
              <a:t>If right-side finishes first, copy dregs into right then copy back: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1828800" y="1981200"/>
            <a:ext cx="4876800" cy="1295400"/>
            <a:chOff x="1828800" y="1981200"/>
            <a:chExt cx="4876800" cy="1295400"/>
          </a:xfrm>
        </p:grpSpPr>
        <p:sp>
          <p:nvSpPr>
            <p:cNvPr id="7" name="Rectangle 1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828800" y="1981200"/>
              <a:ext cx="24384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8" name="Rectangle 1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267200" y="1981200"/>
              <a:ext cx="24384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" name="Rectangle 19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828800" y="2743200"/>
              <a:ext cx="4876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0" name="Rectangle 2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410200" y="1981200"/>
              <a:ext cx="1295400" cy="3048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1" name="Rectangle 22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828800" y="2743200"/>
              <a:ext cx="3581400" cy="3048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2" name="Line 23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4114800" y="2286000"/>
              <a:ext cx="304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3" name="Line 24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5257800" y="3048000"/>
              <a:ext cx="304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4" name="Line 25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5181600" y="2286000"/>
              <a:ext cx="3048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7" name="AutoShape 30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429000" y="2362200"/>
              <a:ext cx="152400" cy="3048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8" name="Text Box 31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743200" y="2286000"/>
              <a:ext cx="69762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/>
                <a:t>copy</a:t>
              </a:r>
              <a:endParaRPr lang="en-US" sz="1400" dirty="0"/>
            </a:p>
          </p:txBody>
        </p:sp>
      </p:grpSp>
      <p:sp>
        <p:nvSpPr>
          <p:cNvPr id="1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81187" y="4881563"/>
            <a:ext cx="24384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19587" y="4881563"/>
            <a:ext cx="24384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81187" y="5643563"/>
            <a:ext cx="49530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62387" y="4881563"/>
            <a:ext cx="4572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4319587" y="4652963"/>
            <a:ext cx="0" cy="685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81187" y="5643563"/>
            <a:ext cx="4403725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33787" y="5186363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6056312" y="5959475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6529387" y="5186363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AutoShape 1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08312" y="5273675"/>
            <a:ext cx="1524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1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98912" y="4511675"/>
            <a:ext cx="2514600" cy="457200"/>
          </a:xfrm>
          <a:custGeom>
            <a:avLst/>
            <a:gdLst>
              <a:gd name="T0" fmla="*/ 132601038 w 21600"/>
              <a:gd name="T1" fmla="*/ 21061 h 21600"/>
              <a:gd name="T2" fmla="*/ 8050446 w 21600"/>
              <a:gd name="T3" fmla="*/ 4838700 h 21600"/>
              <a:gd name="T4" fmla="*/ 134105374 w 21600"/>
              <a:gd name="T5" fmla="*/ 551074 h 21600"/>
              <a:gd name="T6" fmla="*/ 326094723 w 21600"/>
              <a:gd name="T7" fmla="*/ 3705648 h 21600"/>
              <a:gd name="T8" fmla="*/ 290599993 w 21600"/>
              <a:gd name="T9" fmla="*/ 5431895 h 21600"/>
              <a:gd name="T10" fmla="*/ 238380909 w 21600"/>
              <a:gd name="T11" fmla="*/ 42585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0241" y="9000"/>
                </a:moveTo>
                <a:cubicBezTo>
                  <a:pt x="19377" y="4467"/>
                  <a:pt x="15414" y="1188"/>
                  <a:pt x="10800" y="1188"/>
                </a:cubicBezTo>
                <a:cubicBezTo>
                  <a:pt x="5491" y="1188"/>
                  <a:pt x="1188" y="5491"/>
                  <a:pt x="1188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5984" y="0"/>
                  <a:pt x="20438" y="3684"/>
                  <a:pt x="21408" y="8777"/>
                </a:cubicBezTo>
                <a:lnTo>
                  <a:pt x="24061" y="8271"/>
                </a:lnTo>
                <a:lnTo>
                  <a:pt x="21442" y="12124"/>
                </a:lnTo>
                <a:lnTo>
                  <a:pt x="17589" y="9505"/>
                </a:lnTo>
                <a:lnTo>
                  <a:pt x="20241" y="90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1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781800" y="4495800"/>
            <a:ext cx="6383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first</a:t>
            </a:r>
          </a:p>
        </p:txBody>
      </p:sp>
      <p:sp>
        <p:nvSpPr>
          <p:cNvPr id="34" name="Text Box 1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057400" y="5257800"/>
            <a:ext cx="9252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second</a:t>
            </a:r>
          </a:p>
        </p:txBody>
      </p:sp>
    </p:spTree>
    <p:extLst>
      <p:ext uri="{BB962C8B-B14F-4D97-AF65-F5344CB8AC3E}">
        <p14:creationId xmlns:p14="http://schemas.microsoft.com/office/powerpoint/2010/main" val="2246730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Mergesort: Space Saving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Simplest / Worst Implementation: </a:t>
            </a:r>
          </a:p>
          <a:p>
            <a:r>
              <a:rPr lang="en-US" sz="2200" dirty="0" smtClean="0"/>
              <a:t>Use a new auxiliary array of size (hi-lo) for every merge</a:t>
            </a:r>
          </a:p>
          <a:p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Better Implementation</a:t>
            </a:r>
          </a:p>
          <a:p>
            <a:r>
              <a:rPr lang="en-US" sz="2200" dirty="0" smtClean="0"/>
              <a:t>Use a new auxiliary array of size n for every merge</a:t>
            </a:r>
          </a:p>
          <a:p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Even Better</a:t>
            </a:r>
            <a:r>
              <a:rPr lang="en-US" sz="2400" dirty="0"/>
              <a:t> </a:t>
            </a:r>
            <a:r>
              <a:rPr lang="en-US" sz="2400" dirty="0" smtClean="0"/>
              <a:t>Implementation</a:t>
            </a:r>
            <a:endParaRPr lang="en-US" sz="2400" dirty="0" smtClean="0"/>
          </a:p>
          <a:p>
            <a:r>
              <a:rPr lang="en-US" sz="2200" dirty="0" smtClean="0"/>
              <a:t>Reuse same auxiliary array of size n for every merge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Best Implementation:</a:t>
            </a:r>
          </a:p>
          <a:p>
            <a:r>
              <a:rPr lang="en-US" sz="2200" dirty="0" smtClean="0"/>
              <a:t>Do not copy back after merge </a:t>
            </a:r>
          </a:p>
          <a:p>
            <a:r>
              <a:rPr lang="en-US" sz="2200" dirty="0" smtClean="0"/>
              <a:t>Swap usage of the original and auxiliary array (i.e., even levels move to auxiliary array, odd levels move back to original array)</a:t>
            </a:r>
          </a:p>
          <a:p>
            <a:r>
              <a:rPr lang="en-US" sz="2200" dirty="0" smtClean="0"/>
              <a:t>Will need one copy at end if number of stages is odd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25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Swapping Original </a:t>
            </a:r>
            <a:r>
              <a:rPr lang="en-US" smtClean="0"/>
              <a:t>&amp;</a:t>
            </a:r>
            <a:r>
              <a:rPr lang="en-US" smtClean="0"/>
              <a:t> Auxiliary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86106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First </a:t>
            </a:r>
            <a:r>
              <a:rPr lang="en-US" sz="2400" dirty="0" err="1" smtClean="0"/>
              <a:t>recurse</a:t>
            </a:r>
            <a:r>
              <a:rPr lang="en-US" sz="2400" dirty="0" smtClean="0"/>
              <a:t> down to lists of size 1</a:t>
            </a:r>
          </a:p>
          <a:p>
            <a:pPr marL="0" indent="0">
              <a:buNone/>
            </a:pPr>
            <a:r>
              <a:rPr lang="en-US" sz="2400" dirty="0" smtClean="0"/>
              <a:t>As we return from the recursion, swap between arrays</a:t>
            </a:r>
          </a:p>
          <a:p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38150" y="19812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6750" y="19812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95350" y="19812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23950" y="19812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52550" y="19812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81150" y="19812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809750" y="19812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38350" y="19812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66950" y="19812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95550" y="19812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24150" y="19812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952750" y="19812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181350" y="19812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409950" y="19812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638550" y="19812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867150" y="19812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38150" y="2514600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95350" y="2514600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352550" y="2514600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809750" y="2514600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266950" y="2514600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724150" y="2514600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181350" y="2514600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2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638550" y="2514600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27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14350" y="22098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2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666750" y="2209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2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971550" y="22098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0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1123950" y="2209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1428750" y="22098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2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H="1">
            <a:off x="1581150" y="2209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885950" y="22098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4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>
            <a:off x="2038350" y="2209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2343150" y="22098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6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2495550" y="2209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37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800350" y="22098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3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2952750" y="2209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3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257550" y="22098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0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3409950" y="2209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41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3714750" y="22098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42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3867150" y="2209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3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38150" y="3048000"/>
            <a:ext cx="9144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4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1352550" y="3048000"/>
            <a:ext cx="9144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5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266950" y="3048000"/>
            <a:ext cx="9144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46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181350" y="3048000"/>
            <a:ext cx="9144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47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666750" y="27432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48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1047750" y="27432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49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1581150" y="27432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50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1962150" y="27432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1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419350" y="27432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2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2800350" y="27432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3333750" y="27432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54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3714750" y="27432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55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438150" y="3581400"/>
            <a:ext cx="18288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56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266950" y="3581400"/>
            <a:ext cx="18288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57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895350" y="3276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5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1657350" y="3276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5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2724150" y="3276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0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3486150" y="3276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61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438150" y="4114800"/>
            <a:ext cx="3657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62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1352550" y="38100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63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2952750" y="3810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Text Box 64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7753350" y="2209800"/>
            <a:ext cx="147136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Merge by 1</a:t>
            </a:r>
          </a:p>
          <a:p>
            <a:endParaRPr lang="en-US" dirty="0"/>
          </a:p>
          <a:p>
            <a:r>
              <a:rPr lang="en-US" sz="1600" dirty="0"/>
              <a:t>Merge by 2</a:t>
            </a:r>
          </a:p>
          <a:p>
            <a:endParaRPr lang="en-US" dirty="0"/>
          </a:p>
          <a:p>
            <a:r>
              <a:rPr lang="en-US" sz="1600" dirty="0"/>
              <a:t>Merge by 4</a:t>
            </a:r>
          </a:p>
          <a:p>
            <a:endParaRPr lang="en-US" dirty="0"/>
          </a:p>
          <a:p>
            <a:r>
              <a:rPr lang="en-US" sz="1600" dirty="0"/>
              <a:t>Merge by 8</a:t>
            </a:r>
          </a:p>
          <a:p>
            <a:endParaRPr lang="en-US" dirty="0"/>
          </a:p>
          <a:p>
            <a:r>
              <a:rPr lang="en-US" sz="1600" dirty="0"/>
              <a:t>Merge by 16</a:t>
            </a:r>
          </a:p>
          <a:p>
            <a:endParaRPr lang="en-US" sz="1600" dirty="0"/>
          </a:p>
        </p:txBody>
      </p:sp>
      <p:sp>
        <p:nvSpPr>
          <p:cNvPr id="69" name="Rectangle 65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4095750" y="19812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66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4324350" y="19812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67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4552950" y="19812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Rectangle 68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4781550" y="19812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Rectangle 69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5010150" y="19812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Rectangle 70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5238750" y="19812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Rectangle 71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5467350" y="19812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Rectangle 72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5695950" y="19812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Rectangle 73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5924550" y="19812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Rectangle 74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6153150" y="19812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Rectangle 75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6381750" y="19812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Rectangle 76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6610350" y="19812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Rectangle 77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6838950" y="19812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Rectangle 78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7067550" y="19812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Rectangle 79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7296150" y="19812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Rectangle 80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7524750" y="19812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81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4095750" y="2514600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Rectangle 82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4552950" y="2514600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Rectangle 83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5010150" y="2514600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Rectangle 84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5467350" y="2514600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Rectangle 85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5924550" y="2514600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Rectangle 86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6381750" y="2514600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Rectangle 87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6838950" y="2514600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Rectangle 88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7296150" y="2514600"/>
            <a:ext cx="457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Line 89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>
            <a:off x="4171950" y="22098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Line 90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H="1">
            <a:off x="4324350" y="2209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Line 91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>
            <a:off x="4629150" y="22098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Line 92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 flipH="1">
            <a:off x="4781550" y="2209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Line 93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5086350" y="22098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Line 94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H="1">
            <a:off x="5238750" y="2209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Line 95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>
            <a:off x="5543550" y="22098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Line 96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H="1">
            <a:off x="5695950" y="2209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Line 97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>
            <a:off x="6000750" y="22098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Line 98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>
            <a:off x="6153150" y="2209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Line 99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>
            <a:off x="6457950" y="22098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" name="Line 100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H="1">
            <a:off x="6610350" y="2209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Line 101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>
            <a:off x="6915150" y="22098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102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H="1">
            <a:off x="7067550" y="2209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Line 103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>
            <a:off x="7372350" y="22098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" name="Line 104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 flipH="1">
            <a:off x="7524750" y="2209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" name="Rectangle 105"/>
          <p:cNvSpPr>
            <a:spLocks noChangeArrowheads="1"/>
          </p:cNvSpPr>
          <p:nvPr>
            <p:custDataLst>
              <p:tags r:id="rId103"/>
            </p:custDataLst>
          </p:nvPr>
        </p:nvSpPr>
        <p:spPr bwMode="auto">
          <a:xfrm>
            <a:off x="4095750" y="3048000"/>
            <a:ext cx="9144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Rectangle 106"/>
          <p:cNvSpPr>
            <a:spLocks noChangeArrowheads="1"/>
          </p:cNvSpPr>
          <p:nvPr>
            <p:custDataLst>
              <p:tags r:id="rId104"/>
            </p:custDataLst>
          </p:nvPr>
        </p:nvSpPr>
        <p:spPr bwMode="auto">
          <a:xfrm>
            <a:off x="5010150" y="3048000"/>
            <a:ext cx="9144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" name="Rectangle 107"/>
          <p:cNvSpPr>
            <a:spLocks noChangeArrowheads="1"/>
          </p:cNvSpPr>
          <p:nvPr>
            <p:custDataLst>
              <p:tags r:id="rId105"/>
            </p:custDataLst>
          </p:nvPr>
        </p:nvSpPr>
        <p:spPr bwMode="auto">
          <a:xfrm>
            <a:off x="5924550" y="3048000"/>
            <a:ext cx="9144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Rectangle 108"/>
          <p:cNvSpPr>
            <a:spLocks noChangeArrowheads="1"/>
          </p:cNvSpPr>
          <p:nvPr>
            <p:custDataLst>
              <p:tags r:id="rId106"/>
            </p:custDataLst>
          </p:nvPr>
        </p:nvSpPr>
        <p:spPr bwMode="auto">
          <a:xfrm>
            <a:off x="6838950" y="3048000"/>
            <a:ext cx="9144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Line 109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>
            <a:off x="4324350" y="27432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Line 110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 flipH="1">
            <a:off x="4705350" y="27432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Line 111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>
            <a:off x="5238750" y="27432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Line 112"/>
          <p:cNvSpPr>
            <a:spLocks noChangeShapeType="1"/>
          </p:cNvSpPr>
          <p:nvPr>
            <p:custDataLst>
              <p:tags r:id="rId110"/>
            </p:custDataLst>
          </p:nvPr>
        </p:nvSpPr>
        <p:spPr bwMode="auto">
          <a:xfrm flipH="1">
            <a:off x="5619750" y="27432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Line 113"/>
          <p:cNvSpPr>
            <a:spLocks noChangeShapeType="1"/>
          </p:cNvSpPr>
          <p:nvPr>
            <p:custDataLst>
              <p:tags r:id="rId111"/>
            </p:custDataLst>
          </p:nvPr>
        </p:nvSpPr>
        <p:spPr bwMode="auto">
          <a:xfrm>
            <a:off x="6076950" y="27432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Line 114"/>
          <p:cNvSpPr>
            <a:spLocks noChangeShapeType="1"/>
          </p:cNvSpPr>
          <p:nvPr>
            <p:custDataLst>
              <p:tags r:id="rId112"/>
            </p:custDataLst>
          </p:nvPr>
        </p:nvSpPr>
        <p:spPr bwMode="auto">
          <a:xfrm flipH="1">
            <a:off x="6457950" y="27432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Line 115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>
            <a:off x="6991350" y="27432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Line 116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 flipH="1">
            <a:off x="7372350" y="27432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Rectangle 117"/>
          <p:cNvSpPr>
            <a:spLocks noChangeArrowheads="1"/>
          </p:cNvSpPr>
          <p:nvPr>
            <p:custDataLst>
              <p:tags r:id="rId115"/>
            </p:custDataLst>
          </p:nvPr>
        </p:nvSpPr>
        <p:spPr bwMode="auto">
          <a:xfrm>
            <a:off x="4095750" y="3581400"/>
            <a:ext cx="18288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Rectangle 118"/>
          <p:cNvSpPr>
            <a:spLocks noChangeArrowheads="1"/>
          </p:cNvSpPr>
          <p:nvPr>
            <p:custDataLst>
              <p:tags r:id="rId116"/>
            </p:custDataLst>
          </p:nvPr>
        </p:nvSpPr>
        <p:spPr bwMode="auto">
          <a:xfrm>
            <a:off x="5924550" y="3581400"/>
            <a:ext cx="18288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Line 119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>
            <a:off x="4552950" y="3276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Line 120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 flipH="1">
            <a:off x="5314950" y="3276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Line 121"/>
          <p:cNvSpPr>
            <a:spLocks noChangeShapeType="1"/>
          </p:cNvSpPr>
          <p:nvPr>
            <p:custDataLst>
              <p:tags r:id="rId119"/>
            </p:custDataLst>
          </p:nvPr>
        </p:nvSpPr>
        <p:spPr bwMode="auto">
          <a:xfrm>
            <a:off x="6381750" y="32766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Line 122"/>
          <p:cNvSpPr>
            <a:spLocks noChangeShapeType="1"/>
          </p:cNvSpPr>
          <p:nvPr>
            <p:custDataLst>
              <p:tags r:id="rId120"/>
            </p:custDataLst>
          </p:nvPr>
        </p:nvSpPr>
        <p:spPr bwMode="auto">
          <a:xfrm flipH="1">
            <a:off x="7143750" y="3276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Rectangle 123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4095750" y="4114800"/>
            <a:ext cx="3657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Line 124"/>
          <p:cNvSpPr>
            <a:spLocks noChangeShapeType="1"/>
          </p:cNvSpPr>
          <p:nvPr>
            <p:custDataLst>
              <p:tags r:id="rId122"/>
            </p:custDataLst>
          </p:nvPr>
        </p:nvSpPr>
        <p:spPr bwMode="auto">
          <a:xfrm>
            <a:off x="5010150" y="38100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Line 125"/>
          <p:cNvSpPr>
            <a:spLocks noChangeShapeType="1"/>
          </p:cNvSpPr>
          <p:nvPr>
            <p:custDataLst>
              <p:tags r:id="rId123"/>
            </p:custDataLst>
          </p:nvPr>
        </p:nvSpPr>
        <p:spPr bwMode="auto">
          <a:xfrm flipH="1">
            <a:off x="6610350" y="3810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Rectangle 126"/>
          <p:cNvSpPr>
            <a:spLocks noChangeArrowheads="1"/>
          </p:cNvSpPr>
          <p:nvPr>
            <p:custDataLst>
              <p:tags r:id="rId124"/>
            </p:custDataLst>
          </p:nvPr>
        </p:nvSpPr>
        <p:spPr bwMode="auto">
          <a:xfrm>
            <a:off x="438150" y="4648200"/>
            <a:ext cx="73152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Line 127"/>
          <p:cNvSpPr>
            <a:spLocks noChangeShapeType="1"/>
          </p:cNvSpPr>
          <p:nvPr>
            <p:custDataLst>
              <p:tags r:id="rId125"/>
            </p:custDataLst>
          </p:nvPr>
        </p:nvSpPr>
        <p:spPr bwMode="auto">
          <a:xfrm>
            <a:off x="2038350" y="43434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Line 128"/>
          <p:cNvSpPr>
            <a:spLocks noChangeShapeType="1"/>
          </p:cNvSpPr>
          <p:nvPr>
            <p:custDataLst>
              <p:tags r:id="rId126"/>
            </p:custDataLst>
          </p:nvPr>
        </p:nvSpPr>
        <p:spPr bwMode="auto">
          <a:xfrm flipH="1">
            <a:off x="5772150" y="43434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Rectangle 129"/>
          <p:cNvSpPr>
            <a:spLocks noChangeArrowheads="1"/>
          </p:cNvSpPr>
          <p:nvPr>
            <p:custDataLst>
              <p:tags r:id="rId127"/>
            </p:custDataLst>
          </p:nvPr>
        </p:nvSpPr>
        <p:spPr bwMode="auto">
          <a:xfrm>
            <a:off x="438150" y="5257800"/>
            <a:ext cx="73152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Line 130"/>
          <p:cNvSpPr>
            <a:spLocks noChangeShapeType="1"/>
          </p:cNvSpPr>
          <p:nvPr>
            <p:custDataLst>
              <p:tags r:id="rId128"/>
            </p:custDataLst>
          </p:nvPr>
        </p:nvSpPr>
        <p:spPr bwMode="auto">
          <a:xfrm>
            <a:off x="401955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Text Box 131"/>
          <p:cNvSpPr txBox="1">
            <a:spLocks noChangeArrowheads="1"/>
          </p:cNvSpPr>
          <p:nvPr>
            <p:custDataLst>
              <p:tags r:id="rId129"/>
            </p:custDataLst>
          </p:nvPr>
        </p:nvSpPr>
        <p:spPr bwMode="auto">
          <a:xfrm>
            <a:off x="4171950" y="4926013"/>
            <a:ext cx="15970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Copy if Needed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457200" y="5710535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2F1343"/>
              </a:buClr>
            </a:pPr>
            <a:r>
              <a:rPr lang="en-US" sz="2400" dirty="0">
                <a:solidFill>
                  <a:prstClr val="black"/>
                </a:solidFill>
              </a:rPr>
              <a:t>Arguably easier to code without using recursion at all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2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Mergesort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Can be made stable and in-place (complex!)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800" dirty="0" smtClean="0"/>
              <a:t>Performance: </a:t>
            </a:r>
          </a:p>
          <a:p>
            <a:pPr marL="0" indent="0">
              <a:buNone/>
            </a:pPr>
            <a:r>
              <a:rPr lang="en-US" sz="2800" dirty="0" smtClean="0"/>
              <a:t>To sort n elements, we</a:t>
            </a:r>
          </a:p>
          <a:p>
            <a:r>
              <a:rPr lang="en-US" sz="2800" dirty="0" smtClean="0"/>
              <a:t>Return immediately if n=1</a:t>
            </a:r>
          </a:p>
          <a:p>
            <a:r>
              <a:rPr lang="en-US" sz="2800" dirty="0" smtClean="0"/>
              <a:t>Else do 2 </a:t>
            </a:r>
            <a:r>
              <a:rPr lang="en-US" sz="2800" dirty="0" err="1" smtClean="0"/>
              <a:t>subproblems</a:t>
            </a:r>
            <a:r>
              <a:rPr lang="en-US" sz="2800" dirty="0" smtClean="0"/>
              <a:t> of size n/2 and then an O(n) merge</a:t>
            </a:r>
            <a:endParaRPr lang="en-US" sz="2400" dirty="0" smtClean="0"/>
          </a:p>
          <a:p>
            <a:r>
              <a:rPr lang="en-US" sz="2800" dirty="0" smtClean="0"/>
              <a:t>Recurrence relation: </a:t>
            </a:r>
          </a:p>
          <a:p>
            <a:pPr marL="400050" lvl="1" indent="0">
              <a:buNone/>
            </a:pPr>
            <a:r>
              <a:rPr lang="en-US" sz="2800" dirty="0" smtClean="0"/>
              <a:t>T(1) = c</a:t>
            </a:r>
            <a:r>
              <a:rPr lang="en-US" sz="2800" baseline="-25000" dirty="0" smtClean="0"/>
              <a:t>1</a:t>
            </a:r>
          </a:p>
          <a:p>
            <a:pPr marL="400050" lvl="1" indent="0">
              <a:buNone/>
            </a:pPr>
            <a:r>
              <a:rPr lang="en-US" sz="2800" dirty="0" smtClean="0"/>
              <a:t>T(n) = 2T(n/2) + c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n</a:t>
            </a: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07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MergeSort Recurrence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144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For simplicity let constants be 1, no effect on asymptotic answer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828800"/>
            <a:ext cx="4953000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Wingdings" pitchFamily="2" charset="2"/>
              <a:buNone/>
              <a:tabLst>
                <a:tab pos="749300" algn="l"/>
              </a:tabLst>
            </a:pPr>
            <a:r>
              <a:rPr lang="en-US" sz="2000" dirty="0" smtClean="0"/>
              <a:t>T(1)	= 1</a:t>
            </a:r>
            <a:endParaRPr lang="en-US" sz="2000" baseline="-25000" dirty="0" smtClean="0"/>
          </a:p>
          <a:p>
            <a:pPr>
              <a:spcBef>
                <a:spcPts val="1200"/>
              </a:spcBef>
              <a:buFont typeface="Wingdings" pitchFamily="2" charset="2"/>
              <a:buNone/>
              <a:tabLst>
                <a:tab pos="749300" algn="l"/>
              </a:tabLst>
            </a:pPr>
            <a:r>
              <a:rPr lang="en-US" sz="2000" dirty="0" smtClean="0"/>
              <a:t>T(n)	= 2T(n/2) + n</a:t>
            </a:r>
          </a:p>
          <a:p>
            <a:pPr>
              <a:spcBef>
                <a:spcPts val="1200"/>
              </a:spcBef>
              <a:buFont typeface="Wingdings" pitchFamily="2" charset="2"/>
              <a:buNone/>
              <a:tabLst>
                <a:tab pos="749300" algn="l"/>
              </a:tabLst>
            </a:pPr>
            <a:r>
              <a:rPr lang="en-US" sz="2000" dirty="0" smtClean="0"/>
              <a:t>      	= 2(2T(n/4) + n/2) + n</a:t>
            </a:r>
          </a:p>
          <a:p>
            <a:pPr>
              <a:spcBef>
                <a:spcPts val="1200"/>
              </a:spcBef>
              <a:buFont typeface="Wingdings" pitchFamily="2" charset="2"/>
              <a:buNone/>
              <a:tabLst>
                <a:tab pos="749300" algn="l"/>
              </a:tabLst>
            </a:pPr>
            <a:r>
              <a:rPr lang="en-US" sz="2000" dirty="0" smtClean="0"/>
              <a:t>	</a:t>
            </a:r>
            <a:r>
              <a:rPr lang="en-US" sz="2000" dirty="0"/>
              <a:t>	</a:t>
            </a:r>
            <a:r>
              <a:rPr lang="en-US" sz="2000" dirty="0" smtClean="0"/>
              <a:t>= 4T(n/4) + 2n </a:t>
            </a:r>
          </a:p>
          <a:p>
            <a:pPr>
              <a:spcBef>
                <a:spcPts val="1200"/>
              </a:spcBef>
              <a:buFont typeface="Wingdings" pitchFamily="2" charset="2"/>
              <a:buNone/>
              <a:tabLst>
                <a:tab pos="749300" algn="l"/>
              </a:tabLst>
            </a:pPr>
            <a:r>
              <a:rPr lang="en-US" sz="2000" dirty="0" smtClean="0"/>
              <a:t>		= 4(2T(n/8) + n/4) + 2n </a:t>
            </a:r>
          </a:p>
          <a:p>
            <a:pPr>
              <a:spcBef>
                <a:spcPts val="1200"/>
              </a:spcBef>
              <a:buFont typeface="Wingdings" pitchFamily="2" charset="2"/>
              <a:buNone/>
              <a:tabLst>
                <a:tab pos="749300" algn="l"/>
              </a:tabLst>
            </a:pPr>
            <a:r>
              <a:rPr lang="en-US" sz="2000" dirty="0" smtClean="0"/>
              <a:t>		= 8T(n/8) + 3n</a:t>
            </a:r>
          </a:p>
          <a:p>
            <a:pPr>
              <a:spcBef>
                <a:spcPts val="1200"/>
              </a:spcBef>
              <a:buFont typeface="Wingdings" pitchFamily="2" charset="2"/>
              <a:buNone/>
              <a:tabLst>
                <a:tab pos="749300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	… (after k expansions)</a:t>
            </a:r>
          </a:p>
          <a:p>
            <a:pPr>
              <a:spcBef>
                <a:spcPts val="1200"/>
              </a:spcBef>
              <a:buFont typeface="Wingdings" pitchFamily="2" charset="2"/>
              <a:buNone/>
              <a:tabLst>
                <a:tab pos="749300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	= 2</a:t>
            </a:r>
            <a:r>
              <a:rPr lang="en-US" sz="2000" baseline="30000" dirty="0" smtClean="0"/>
              <a:t>k</a:t>
            </a:r>
            <a:r>
              <a:rPr lang="en-US" sz="2000" dirty="0" smtClean="0"/>
              <a:t>T(n/2</a:t>
            </a:r>
            <a:r>
              <a:rPr lang="en-US" sz="2000" baseline="30000" dirty="0" smtClean="0"/>
              <a:t>k</a:t>
            </a:r>
            <a:r>
              <a:rPr lang="en-US" sz="2000" dirty="0" smtClean="0"/>
              <a:t>) + </a:t>
            </a:r>
            <a:r>
              <a:rPr lang="en-US" sz="2000" dirty="0" err="1" smtClean="0"/>
              <a:t>kn</a:t>
            </a:r>
            <a:r>
              <a:rPr lang="en-US" sz="2000" dirty="0" smtClean="0"/>
              <a:t>    </a:t>
            </a:r>
            <a:endParaRPr lang="en-US" sz="20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953000" y="1752600"/>
            <a:ext cx="4038601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Wingdings" pitchFamily="2" charset="2"/>
              <a:buNone/>
            </a:pPr>
            <a:r>
              <a:rPr lang="en-US" sz="2000" dirty="0" smtClean="0"/>
              <a:t>So total is 2</a:t>
            </a:r>
            <a:r>
              <a:rPr lang="en-US" sz="2000" baseline="30000" dirty="0" smtClean="0"/>
              <a:t>k</a:t>
            </a:r>
            <a:r>
              <a:rPr lang="en-US" sz="2000" dirty="0" smtClean="0"/>
              <a:t>T(n/2</a:t>
            </a:r>
            <a:r>
              <a:rPr lang="en-US" sz="2000" baseline="30000" dirty="0" smtClean="0"/>
              <a:t>k</a:t>
            </a:r>
            <a:r>
              <a:rPr lang="en-US" sz="2000" dirty="0" smtClean="0"/>
              <a:t>) + </a:t>
            </a:r>
            <a:r>
              <a:rPr lang="en-US" sz="2000" dirty="0" err="1" smtClean="0"/>
              <a:t>kn</a:t>
            </a:r>
            <a:r>
              <a:rPr lang="en-US" sz="2000" dirty="0"/>
              <a:t> 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where n/2</a:t>
            </a:r>
            <a:r>
              <a:rPr lang="en-US" sz="2000" baseline="30000" dirty="0" smtClean="0"/>
              <a:t>k </a:t>
            </a:r>
            <a:r>
              <a:rPr lang="en-US" sz="2000" dirty="0" smtClean="0"/>
              <a:t>= 1, i.e., log n = k   </a:t>
            </a:r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en-US" sz="2000" dirty="0" smtClean="0"/>
              <a:t>That is, 2</a:t>
            </a:r>
            <a:r>
              <a:rPr lang="en-US" sz="2000" baseline="30000" dirty="0" smtClean="0"/>
              <a:t>log n </a:t>
            </a:r>
            <a:r>
              <a:rPr lang="en-US" sz="2000" dirty="0" smtClean="0"/>
              <a:t>T(1) + n log n</a:t>
            </a:r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en-US" sz="2000" dirty="0" smtClean="0"/>
              <a:t>= n + n log n</a:t>
            </a:r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r>
              <a:rPr lang="en-US" sz="2000" dirty="0" smtClean="0"/>
              <a:t>= O(n log n)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81096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Mergesort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3124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/>
              <a:t>This recurrence is common enough you just “know” it’s O(n log n)</a:t>
            </a:r>
          </a:p>
          <a:p>
            <a:endParaRPr lang="en-US" sz="1000" dirty="0" smtClean="0"/>
          </a:p>
          <a:p>
            <a:pPr marL="0" indent="0">
              <a:buNone/>
            </a:pPr>
            <a:r>
              <a:rPr lang="en-US" sz="2600" dirty="0" smtClean="0"/>
              <a:t>Merge sort is relatively easy to intuit (best, worst, and average):</a:t>
            </a:r>
          </a:p>
          <a:p>
            <a:r>
              <a:rPr lang="en-US" sz="2600" dirty="0" smtClean="0"/>
              <a:t>The recursion “tree” will have log n height</a:t>
            </a:r>
          </a:p>
          <a:p>
            <a:r>
              <a:rPr lang="en-US" sz="2600" dirty="0" smtClean="0"/>
              <a:t>At each level we do a total amount of merging equal to n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6" name="Picture 65" descr="lecture13.jpg"/>
          <p:cNvPicPr>
            <a:picLocks noChangeAspect="1"/>
          </p:cNvPicPr>
          <p:nvPr/>
        </p:nvPicPr>
        <p:blipFill>
          <a:blip r:embed="rId3" cstate="print"/>
          <a:srcRect l="2500" t="18889" r="7500" b="13333"/>
          <a:stretch>
            <a:fillRect/>
          </a:stretch>
        </p:blipFill>
        <p:spPr>
          <a:xfrm>
            <a:off x="3531433" y="3733800"/>
            <a:ext cx="4317167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5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Quicksort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 smtClean="0"/>
              <a:t>Also uses divide-and-conquer</a:t>
            </a:r>
          </a:p>
          <a:p>
            <a:pPr>
              <a:spcBef>
                <a:spcPts val="600"/>
              </a:spcBef>
            </a:pPr>
            <a:r>
              <a:rPr lang="en-US" sz="2200" dirty="0" smtClean="0"/>
              <a:t>Recursively chop into halves</a:t>
            </a:r>
          </a:p>
          <a:p>
            <a:pPr>
              <a:spcBef>
                <a:spcPts val="600"/>
              </a:spcBef>
            </a:pPr>
            <a:r>
              <a:rPr lang="en-US" sz="2200" dirty="0" smtClean="0"/>
              <a:t>Instead of doing all the work as we merge together, we will do all the work as we recursively split into halves</a:t>
            </a:r>
          </a:p>
          <a:p>
            <a:pPr>
              <a:spcBef>
                <a:spcPts val="600"/>
              </a:spcBef>
            </a:pPr>
            <a:r>
              <a:rPr lang="en-US" sz="2200" dirty="0" smtClean="0"/>
              <a:t>Unlike </a:t>
            </a:r>
            <a:r>
              <a:rPr lang="en-US" sz="2200" dirty="0" err="1" smtClean="0"/>
              <a:t>MergeSort</a:t>
            </a:r>
            <a:r>
              <a:rPr lang="en-US" sz="2200" dirty="0" smtClean="0"/>
              <a:t>, does not need auxiliary space</a:t>
            </a:r>
          </a:p>
          <a:p>
            <a:pPr>
              <a:spcBef>
                <a:spcPts val="600"/>
              </a:spcBef>
            </a:pPr>
            <a:endParaRPr lang="en-US" sz="1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smtClean="0"/>
              <a:t>O(n log n) on average, but O(n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worst-case</a:t>
            </a:r>
          </a:p>
          <a:p>
            <a:pPr>
              <a:spcBef>
                <a:spcPts val="600"/>
              </a:spcBef>
            </a:pPr>
            <a:r>
              <a:rPr lang="en-US" sz="2200" dirty="0" err="1" smtClean="0"/>
              <a:t>MergeSort</a:t>
            </a:r>
            <a:r>
              <a:rPr lang="en-US" sz="2200" dirty="0" smtClean="0"/>
              <a:t> is always O(n log n)</a:t>
            </a:r>
          </a:p>
          <a:p>
            <a:pPr>
              <a:spcBef>
                <a:spcPts val="600"/>
              </a:spcBef>
            </a:pPr>
            <a:r>
              <a:rPr lang="en-US" sz="2200" dirty="0" smtClean="0"/>
              <a:t>So why use </a:t>
            </a:r>
            <a:r>
              <a:rPr lang="en-US" sz="2200" dirty="0" err="1" smtClean="0"/>
              <a:t>QuickSort</a:t>
            </a:r>
            <a:r>
              <a:rPr lang="en-US" sz="2200" dirty="0" smtClean="0"/>
              <a:t> at all?</a:t>
            </a:r>
          </a:p>
          <a:p>
            <a:pPr>
              <a:spcBef>
                <a:spcPts val="600"/>
              </a:spcBef>
            </a:pPr>
            <a:endParaRPr lang="en-US" sz="1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smtClean="0"/>
              <a:t>Can be faster than </a:t>
            </a:r>
            <a:r>
              <a:rPr lang="en-US" sz="2400" dirty="0" err="1" smtClean="0"/>
              <a:t>Mergesort</a:t>
            </a:r>
            <a:endParaRPr lang="en-US" sz="2400" dirty="0" smtClean="0"/>
          </a:p>
          <a:p>
            <a:pPr>
              <a:spcBef>
                <a:spcPts val="600"/>
              </a:spcBef>
            </a:pPr>
            <a:r>
              <a:rPr lang="en-US" sz="2200" dirty="0" smtClean="0"/>
              <a:t>Believed by many to be faster</a:t>
            </a:r>
          </a:p>
          <a:p>
            <a:pPr>
              <a:spcBef>
                <a:spcPts val="600"/>
              </a:spcBef>
            </a:pPr>
            <a:r>
              <a:rPr lang="en-US" sz="2200" dirty="0" smtClean="0"/>
              <a:t>Quicksort does fewer copies and more comparisons, so it depends on the relative cost of these two operations!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11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Quicksort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Pick a pivot element</a:t>
            </a:r>
          </a:p>
          <a:p>
            <a:pPr marL="457200" indent="-457200">
              <a:buFont typeface="+mj-lt"/>
              <a:buAutoNum type="arabicPeriod"/>
            </a:pPr>
            <a:endParaRPr lang="en-US" sz="9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Partition all the data into: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sz="2400" dirty="0" smtClean="0"/>
              <a:t>The elements less than the pivot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sz="2400" dirty="0" smtClean="0"/>
              <a:t>The pivot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US" sz="2400" dirty="0" smtClean="0"/>
              <a:t>The elements greater than the pivot</a:t>
            </a:r>
          </a:p>
          <a:p>
            <a:pPr marL="457200" indent="-457200">
              <a:buFont typeface="+mj-lt"/>
              <a:buAutoNum type="arabicPeriod"/>
            </a:pPr>
            <a:endParaRPr lang="en-US" sz="105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Recursively sort A and C</a:t>
            </a:r>
          </a:p>
          <a:p>
            <a:pPr marL="457200" indent="-457200">
              <a:buFont typeface="+mj-lt"/>
              <a:buAutoNum type="arabicPeriod"/>
            </a:pPr>
            <a:endParaRPr lang="en-US" sz="105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The answer is as simple as “A, B, C”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0" indent="0">
              <a:buNone/>
            </a:pPr>
            <a:r>
              <a:rPr lang="en-US" sz="2800" dirty="0" smtClean="0"/>
              <a:t>Seems easy by the details are tricky!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06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Quicksort: Think in Terms of Sets</a:t>
            </a:r>
            <a:endParaRPr lang="en-US" dirty="0"/>
          </a:p>
        </p:txBody>
      </p:sp>
      <p:sp>
        <p:nvSpPr>
          <p:cNvPr id="7" name="Oval 102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19200" y="1325562"/>
            <a:ext cx="4724400" cy="9906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8" name="Text Box 102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08416" y="16137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13</a:t>
            </a:r>
          </a:p>
        </p:txBody>
      </p:sp>
      <p:sp>
        <p:nvSpPr>
          <p:cNvPr id="9" name="Text Box 102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18016" y="14613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81</a:t>
            </a:r>
          </a:p>
        </p:txBody>
      </p:sp>
      <p:sp>
        <p:nvSpPr>
          <p:cNvPr id="10" name="Text Box 103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46616" y="17661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92</a:t>
            </a:r>
          </a:p>
        </p:txBody>
      </p:sp>
      <p:sp>
        <p:nvSpPr>
          <p:cNvPr id="11" name="Text Box 103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80016" y="15375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43</a:t>
            </a:r>
          </a:p>
        </p:txBody>
      </p:sp>
      <p:sp>
        <p:nvSpPr>
          <p:cNvPr id="12" name="Text Box 103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61016" y="1948755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65</a:t>
            </a:r>
          </a:p>
        </p:txBody>
      </p:sp>
      <p:sp>
        <p:nvSpPr>
          <p:cNvPr id="13" name="Text Box 103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89616" y="14613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31</a:t>
            </a:r>
          </a:p>
        </p:txBody>
      </p:sp>
      <p:sp>
        <p:nvSpPr>
          <p:cNvPr id="14" name="Text Box 103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099216" y="14613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57</a:t>
            </a:r>
          </a:p>
        </p:txBody>
      </p:sp>
      <p:sp>
        <p:nvSpPr>
          <p:cNvPr id="15" name="Text Box 103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04016" y="19185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26</a:t>
            </a:r>
          </a:p>
        </p:txBody>
      </p:sp>
      <p:sp>
        <p:nvSpPr>
          <p:cNvPr id="16" name="Text Box 103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785016" y="16137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75</a:t>
            </a:r>
          </a:p>
        </p:txBody>
      </p:sp>
      <p:sp>
        <p:nvSpPr>
          <p:cNvPr id="17" name="Text Box 103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326079" y="1766193"/>
            <a:ext cx="2920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0</a:t>
            </a:r>
          </a:p>
        </p:txBody>
      </p:sp>
      <p:sp>
        <p:nvSpPr>
          <p:cNvPr id="18" name="Oval 103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271838" y="1933575"/>
            <a:ext cx="384175" cy="30162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9" name="Text Box 103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37113" y="1323329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</a:rPr>
              <a:t>S</a:t>
            </a:r>
          </a:p>
        </p:txBody>
      </p:sp>
      <p:sp>
        <p:nvSpPr>
          <p:cNvPr id="20" name="Text Box 104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531201" y="1369496"/>
            <a:ext cx="22107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solidFill>
                  <a:schemeClr val="accent2"/>
                </a:solidFill>
                <a:latin typeface="+mj-lt"/>
              </a:rPr>
              <a:t>select pivot value</a:t>
            </a:r>
          </a:p>
        </p:txBody>
      </p:sp>
      <p:sp>
        <p:nvSpPr>
          <p:cNvPr id="21" name="Oval 104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295400" y="2620962"/>
            <a:ext cx="1981200" cy="8382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22" name="Text Box 104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356016" y="29091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13</a:t>
            </a:r>
          </a:p>
        </p:txBody>
      </p:sp>
      <p:sp>
        <p:nvSpPr>
          <p:cNvPr id="23" name="Text Box 104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623216" y="29853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81</a:t>
            </a:r>
          </a:p>
        </p:txBody>
      </p:sp>
      <p:sp>
        <p:nvSpPr>
          <p:cNvPr id="24" name="Text Box 104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632616" y="30615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92</a:t>
            </a:r>
          </a:p>
        </p:txBody>
      </p:sp>
      <p:sp>
        <p:nvSpPr>
          <p:cNvPr id="25" name="Text Box 104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18016" y="28329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43</a:t>
            </a:r>
          </a:p>
        </p:txBody>
      </p:sp>
      <p:sp>
        <p:nvSpPr>
          <p:cNvPr id="26" name="Text Box 104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646779" y="286474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65</a:t>
            </a:r>
          </a:p>
        </p:txBody>
      </p:sp>
      <p:sp>
        <p:nvSpPr>
          <p:cNvPr id="27" name="Text Box 1047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651416" y="27567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31</a:t>
            </a:r>
          </a:p>
        </p:txBody>
      </p:sp>
      <p:sp>
        <p:nvSpPr>
          <p:cNvPr id="28" name="Text Box 104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422816" y="31377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57</a:t>
            </a:r>
          </a:p>
        </p:txBody>
      </p:sp>
      <p:sp>
        <p:nvSpPr>
          <p:cNvPr id="29" name="Text Box 104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813216" y="31377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26</a:t>
            </a:r>
          </a:p>
        </p:txBody>
      </p:sp>
      <p:sp>
        <p:nvSpPr>
          <p:cNvPr id="30" name="Text Box 105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66016" y="275679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75</a:t>
            </a:r>
          </a:p>
        </p:txBody>
      </p:sp>
      <p:sp>
        <p:nvSpPr>
          <p:cNvPr id="31" name="Text Box 105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820879" y="2680593"/>
            <a:ext cx="2920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0</a:t>
            </a:r>
          </a:p>
        </p:txBody>
      </p:sp>
      <p:sp>
        <p:nvSpPr>
          <p:cNvPr id="32" name="Oval 105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657600" y="2849562"/>
            <a:ext cx="384175" cy="301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33" name="Text Box 105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980200" y="2435552"/>
            <a:ext cx="4764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</a:rPr>
              <a:t>S</a:t>
            </a:r>
            <a:r>
              <a:rPr lang="en-US" sz="2800" baseline="-25000" dirty="0">
                <a:latin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34" name="Oval 105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343400" y="2697162"/>
            <a:ext cx="19812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35" name="Text Box 105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104400" y="2435552"/>
            <a:ext cx="4764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</a:rPr>
              <a:t>S</a:t>
            </a:r>
            <a:r>
              <a:rPr lang="en-US" sz="2800" baseline="-25000" dirty="0">
                <a:latin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36" name="Text Box 1056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933490" y="2877470"/>
            <a:ext cx="14061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solidFill>
                  <a:schemeClr val="accent2"/>
                </a:solidFill>
                <a:latin typeface="+mj-lt"/>
              </a:rPr>
              <a:t>partition </a:t>
            </a:r>
            <a:r>
              <a:rPr lang="en-US" sz="1800" b="1" dirty="0">
                <a:solidFill>
                  <a:schemeClr val="accent2"/>
                </a:solidFill>
                <a:latin typeface="+mj-lt"/>
              </a:rPr>
              <a:t>S</a:t>
            </a:r>
          </a:p>
        </p:txBody>
      </p:sp>
      <p:sp>
        <p:nvSpPr>
          <p:cNvPr id="37" name="Oval 1057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990600" y="4116387"/>
            <a:ext cx="2311400" cy="3810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38" name="Text Box 1058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394116" y="4158555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13</a:t>
            </a:r>
          </a:p>
        </p:txBody>
      </p:sp>
      <p:sp>
        <p:nvSpPr>
          <p:cNvPr id="39" name="Text Box 1059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308516" y="4158555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43</a:t>
            </a:r>
          </a:p>
        </p:txBody>
      </p:sp>
      <p:sp>
        <p:nvSpPr>
          <p:cNvPr id="40" name="Text Box 1060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991016" y="4158555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31</a:t>
            </a:r>
          </a:p>
        </p:txBody>
      </p:sp>
      <p:sp>
        <p:nvSpPr>
          <p:cNvPr id="41" name="Text Box 106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613316" y="4158555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57</a:t>
            </a:r>
          </a:p>
        </p:txBody>
      </p:sp>
      <p:sp>
        <p:nvSpPr>
          <p:cNvPr id="42" name="Text Box 1062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686216" y="4158555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26</a:t>
            </a:r>
          </a:p>
        </p:txBody>
      </p:sp>
      <p:sp>
        <p:nvSpPr>
          <p:cNvPr id="43" name="Text Box 1063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189054" y="4158555"/>
            <a:ext cx="2920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0</a:t>
            </a:r>
          </a:p>
        </p:txBody>
      </p:sp>
      <p:sp>
        <p:nvSpPr>
          <p:cNvPr id="44" name="Text Box 1064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904000" y="3654752"/>
            <a:ext cx="4764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</a:rPr>
              <a:t>S</a:t>
            </a:r>
            <a:r>
              <a:rPr lang="en-US" sz="2800" baseline="-25000" dirty="0">
                <a:latin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45" name="Text Box 1065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886616" y="4158555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81</a:t>
            </a:r>
          </a:p>
        </p:txBody>
      </p:sp>
      <p:sp>
        <p:nvSpPr>
          <p:cNvPr id="46" name="Text Box 1066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267616" y="4158555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92</a:t>
            </a:r>
          </a:p>
        </p:txBody>
      </p:sp>
      <p:sp>
        <p:nvSpPr>
          <p:cNvPr id="47" name="Text Box 1067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505616" y="4158555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75</a:t>
            </a:r>
          </a:p>
        </p:txBody>
      </p:sp>
      <p:sp>
        <p:nvSpPr>
          <p:cNvPr id="48" name="Oval 1068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292600" y="4068762"/>
            <a:ext cx="1600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49" name="Text Box 1069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592804" y="4160143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65</a:t>
            </a:r>
          </a:p>
        </p:txBody>
      </p:sp>
      <p:sp>
        <p:nvSpPr>
          <p:cNvPr id="50" name="Oval 1070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603625" y="4144962"/>
            <a:ext cx="384175" cy="3016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51" name="Text Box 107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4104400" y="3654752"/>
            <a:ext cx="4764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</a:rPr>
              <a:t>S</a:t>
            </a:r>
            <a:r>
              <a:rPr lang="en-US" sz="2800" baseline="-25000" dirty="0">
                <a:latin typeface="Times New Roman" pitchFamily="18" charset="0"/>
              </a:rPr>
              <a:t>2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52" name="Text Box 1072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491061" y="4001869"/>
            <a:ext cx="22910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solidFill>
                  <a:schemeClr val="accent2"/>
                </a:solidFill>
                <a:latin typeface="+mj-lt"/>
              </a:rPr>
              <a:t>QuickSort</a:t>
            </a:r>
            <a:r>
              <a:rPr lang="en-US" sz="1800" dirty="0">
                <a:solidFill>
                  <a:schemeClr val="accent2"/>
                </a:solidFill>
                <a:latin typeface="+mj-lt"/>
              </a:rPr>
              <a:t>(S</a:t>
            </a:r>
            <a:r>
              <a:rPr lang="en-US" sz="1800" baseline="-25000" dirty="0">
                <a:solidFill>
                  <a:schemeClr val="accent2"/>
                </a:solidFill>
                <a:latin typeface="+mj-lt"/>
              </a:rPr>
              <a:t>1</a:t>
            </a:r>
            <a:r>
              <a:rPr lang="en-US" sz="1800" dirty="0">
                <a:solidFill>
                  <a:schemeClr val="accent2"/>
                </a:solidFill>
                <a:latin typeface="+mj-lt"/>
              </a:rPr>
              <a:t>) and</a:t>
            </a:r>
          </a:p>
          <a:p>
            <a:pPr algn="ctr"/>
            <a:r>
              <a:rPr lang="en-US" sz="1800" dirty="0" err="1">
                <a:solidFill>
                  <a:schemeClr val="accent2"/>
                </a:solidFill>
                <a:latin typeface="+mj-lt"/>
              </a:rPr>
              <a:t>QuickSort</a:t>
            </a:r>
            <a:r>
              <a:rPr lang="en-US" sz="1800" dirty="0">
                <a:solidFill>
                  <a:schemeClr val="accent2"/>
                </a:solidFill>
                <a:latin typeface="+mj-lt"/>
              </a:rPr>
              <a:t>(S</a:t>
            </a:r>
            <a:r>
              <a:rPr lang="en-US" sz="1800" baseline="-25000" dirty="0">
                <a:solidFill>
                  <a:schemeClr val="accent2"/>
                </a:solidFill>
                <a:latin typeface="+mj-lt"/>
              </a:rPr>
              <a:t>2</a:t>
            </a:r>
            <a:r>
              <a:rPr lang="en-US" sz="1800" dirty="0">
                <a:solidFill>
                  <a:schemeClr val="accent2"/>
                </a:solidFill>
                <a:latin typeface="+mj-lt"/>
              </a:rPr>
              <a:t>)</a:t>
            </a:r>
          </a:p>
        </p:txBody>
      </p:sp>
      <p:sp>
        <p:nvSpPr>
          <p:cNvPr id="53" name="Oval 1073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600200" y="5092700"/>
            <a:ext cx="3683000" cy="3810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54" name="Text Box 1074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003716" y="5149155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13</a:t>
            </a:r>
          </a:p>
        </p:txBody>
      </p:sp>
      <p:sp>
        <p:nvSpPr>
          <p:cNvPr id="55" name="Text Box 1075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2918116" y="5149155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43</a:t>
            </a:r>
          </a:p>
        </p:txBody>
      </p:sp>
      <p:sp>
        <p:nvSpPr>
          <p:cNvPr id="56" name="Text Box 1076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2600616" y="5149155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31</a:t>
            </a:r>
          </a:p>
        </p:txBody>
      </p:sp>
      <p:sp>
        <p:nvSpPr>
          <p:cNvPr id="57" name="Text Box 1077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3222916" y="5149155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57</a:t>
            </a:r>
          </a:p>
        </p:txBody>
      </p:sp>
      <p:sp>
        <p:nvSpPr>
          <p:cNvPr id="58" name="Text Box 1078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2295816" y="5149155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26</a:t>
            </a:r>
          </a:p>
        </p:txBody>
      </p:sp>
      <p:sp>
        <p:nvSpPr>
          <p:cNvPr id="59" name="Text Box 1079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1798654" y="5149155"/>
            <a:ext cx="2920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0</a:t>
            </a:r>
          </a:p>
        </p:txBody>
      </p:sp>
      <p:sp>
        <p:nvSpPr>
          <p:cNvPr id="60" name="Text Box 1080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3591216" y="5149155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65</a:t>
            </a:r>
          </a:p>
        </p:txBody>
      </p:sp>
      <p:sp>
        <p:nvSpPr>
          <p:cNvPr id="61" name="Text Box 1081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365916" y="5149155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81</a:t>
            </a:r>
          </a:p>
        </p:txBody>
      </p:sp>
      <p:sp>
        <p:nvSpPr>
          <p:cNvPr id="62" name="Text Box 1082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746916" y="5149155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92</a:t>
            </a:r>
          </a:p>
        </p:txBody>
      </p:sp>
      <p:sp>
        <p:nvSpPr>
          <p:cNvPr id="63" name="Text Box 1083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984916" y="5149155"/>
            <a:ext cx="3994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400" b="1">
                <a:latin typeface="Courier New" pitchFamily="49" charset="0"/>
              </a:rPr>
              <a:t>75</a:t>
            </a:r>
          </a:p>
        </p:txBody>
      </p:sp>
      <p:sp>
        <p:nvSpPr>
          <p:cNvPr id="64" name="Text Box 1084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1168900" y="4980929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</a:rPr>
              <a:t>S</a:t>
            </a:r>
          </a:p>
        </p:txBody>
      </p:sp>
      <p:sp>
        <p:nvSpPr>
          <p:cNvPr id="65" name="Text Box 1085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432551" y="5470009"/>
            <a:ext cx="2408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solidFill>
                  <a:schemeClr val="accent2"/>
                </a:solidFill>
                <a:latin typeface="+mj-lt"/>
              </a:rPr>
              <a:t>Presto!  </a:t>
            </a:r>
            <a:r>
              <a:rPr lang="en-US" sz="1800" b="1" dirty="0">
                <a:solidFill>
                  <a:schemeClr val="accent2"/>
                </a:solidFill>
                <a:latin typeface="+mj-lt"/>
              </a:rPr>
              <a:t>S</a:t>
            </a:r>
            <a:r>
              <a:rPr lang="en-US" sz="1800" dirty="0">
                <a:solidFill>
                  <a:schemeClr val="accent2"/>
                </a:solidFill>
                <a:latin typeface="+mj-lt"/>
              </a:rPr>
              <a:t> is sorted</a:t>
            </a:r>
          </a:p>
        </p:txBody>
      </p:sp>
      <p:sp>
        <p:nvSpPr>
          <p:cNvPr id="66" name="Text Box 1086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09600" y="5592762"/>
            <a:ext cx="658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dirty="0">
                <a:latin typeface="Times New Roman" pitchFamily="18" charset="0"/>
              </a:rPr>
              <a:t>[Weiss]</a:t>
            </a:r>
          </a:p>
        </p:txBody>
      </p:sp>
      <p:sp>
        <p:nvSpPr>
          <p:cNvPr id="67" name="Freeform 1087"/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3649663" y="1554162"/>
            <a:ext cx="2979737" cy="396875"/>
          </a:xfrm>
          <a:custGeom>
            <a:avLst/>
            <a:gdLst>
              <a:gd name="T0" fmla="*/ 2979737 w 1877"/>
              <a:gd name="T1" fmla="*/ 0 h 250"/>
              <a:gd name="T2" fmla="*/ 952500 w 1877"/>
              <a:gd name="T3" fmla="*/ 125413 h 250"/>
              <a:gd name="T4" fmla="*/ 0 w 1877"/>
              <a:gd name="T5" fmla="*/ 396875 h 250"/>
              <a:gd name="T6" fmla="*/ 0 60000 65536"/>
              <a:gd name="T7" fmla="*/ 0 60000 65536"/>
              <a:gd name="T8" fmla="*/ 0 60000 65536"/>
              <a:gd name="T9" fmla="*/ 0 w 1877"/>
              <a:gd name="T10" fmla="*/ 0 h 250"/>
              <a:gd name="T11" fmla="*/ 1877 w 1877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7" h="250">
                <a:moveTo>
                  <a:pt x="1877" y="0"/>
                </a:moveTo>
                <a:cubicBezTo>
                  <a:pt x="1664" y="13"/>
                  <a:pt x="913" y="37"/>
                  <a:pt x="600" y="79"/>
                </a:cubicBezTo>
                <a:cubicBezTo>
                  <a:pt x="287" y="121"/>
                  <a:pt x="125" y="215"/>
                  <a:pt x="0" y="250"/>
                </a:cubicBezTo>
              </a:path>
            </a:pathLst>
          </a:cu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68" name="AutoShape 1088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7446067" y="2117649"/>
            <a:ext cx="381000" cy="381000"/>
          </a:xfrm>
          <a:prstGeom prst="downArrow">
            <a:avLst>
              <a:gd name="adj1" fmla="val 50000"/>
              <a:gd name="adj2" fmla="val 35833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latin typeface="+mj-lt"/>
            </a:endParaRPr>
          </a:p>
        </p:txBody>
      </p:sp>
      <p:sp>
        <p:nvSpPr>
          <p:cNvPr id="69" name="AutoShape 1089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7446067" y="3433836"/>
            <a:ext cx="381000" cy="381000"/>
          </a:xfrm>
          <a:prstGeom prst="downArrow">
            <a:avLst>
              <a:gd name="adj1" fmla="val 50000"/>
              <a:gd name="adj2" fmla="val 35833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latin typeface="+mj-lt"/>
            </a:endParaRPr>
          </a:p>
        </p:txBody>
      </p:sp>
      <p:sp>
        <p:nvSpPr>
          <p:cNvPr id="70" name="AutoShape 1090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7446067" y="4868604"/>
            <a:ext cx="381000" cy="381000"/>
          </a:xfrm>
          <a:prstGeom prst="downArrow">
            <a:avLst>
              <a:gd name="adj1" fmla="val 50000"/>
              <a:gd name="adj2" fmla="val 35833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latin typeface="+mj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18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/>
      <p:bldP spid="34" grpId="0" animBg="1"/>
      <p:bldP spid="35" grpId="0"/>
      <p:bldP spid="36" grpId="0"/>
      <p:bldP spid="37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 animBg="1"/>
      <p:bldP spid="49" grpId="0"/>
      <p:bldP spid="50" grpId="0" animBg="1"/>
      <p:bldP spid="51" grpId="0"/>
      <p:bldP spid="52" grpId="0"/>
      <p:bldP spid="53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7" grpId="0" animBg="1"/>
      <p:bldP spid="68" grpId="0" animBg="1"/>
      <p:bldP spid="69" grpId="0" animBg="1"/>
      <p:bldP spid="7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Example: Quicksort Recursion</a:t>
            </a:r>
          </a:p>
        </p:txBody>
      </p:sp>
      <p:sp>
        <p:nvSpPr>
          <p:cNvPr id="13107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87662" y="1849438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u="sng">
                <a:latin typeface="Times New Roman" pitchFamily="18" charset="0"/>
              </a:rPr>
              <a:t>2  4   3   1</a:t>
            </a:r>
          </a:p>
        </p:txBody>
      </p:sp>
      <p:sp>
        <p:nvSpPr>
          <p:cNvPr id="13107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08787" y="188595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u="sng">
                <a:latin typeface="Times New Roman" pitchFamily="18" charset="0"/>
              </a:rPr>
              <a:t>8   9   6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60587" y="2490788"/>
            <a:ext cx="717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u="sng">
                <a:latin typeface="Times New Roman" pitchFamily="18" charset="0"/>
              </a:rPr>
              <a:t>2   1</a:t>
            </a:r>
          </a:p>
        </p:txBody>
      </p:sp>
      <p:sp>
        <p:nvSpPr>
          <p:cNvPr id="13107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16850" y="248126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u="sng">
                <a:solidFill>
                  <a:schemeClr val="accent2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3107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5587" y="2479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u="sng">
                <a:solidFill>
                  <a:schemeClr val="accent2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31080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75387" y="24987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u="sng">
                <a:solidFill>
                  <a:schemeClr val="accent2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31081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08175" y="3127375"/>
            <a:ext cx="384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latin typeface="Times New Roman" pitchFamily="18" charset="0"/>
              </a:rPr>
              <a:t>        </a:t>
            </a:r>
            <a:r>
              <a:rPr lang="en-US" sz="2400" u="sng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	          	 		</a:t>
            </a:r>
            <a:endParaRPr lang="en-US" sz="2400" u="sng">
              <a:latin typeface="Times New Roman" pitchFamily="18" charset="0"/>
            </a:endParaRPr>
          </a:p>
        </p:txBody>
      </p:sp>
      <p:sp>
        <p:nvSpPr>
          <p:cNvPr id="131082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04987" y="3771900"/>
            <a:ext cx="384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latin typeface="Times New Roman" pitchFamily="18" charset="0"/>
              </a:rPr>
              <a:t>   </a:t>
            </a:r>
            <a:r>
              <a:rPr lang="en-US" sz="2400" u="sng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2400" u="sng">
                <a:latin typeface="Times New Roman" pitchFamily="18" charset="0"/>
              </a:rPr>
              <a:t>   2</a:t>
            </a:r>
            <a:r>
              <a:rPr lang="en-US" sz="2400">
                <a:latin typeface="Times New Roman" pitchFamily="18" charset="0"/>
              </a:rPr>
              <a:t>	               		</a:t>
            </a:r>
            <a:endParaRPr lang="en-US" sz="2400" u="sng">
              <a:latin typeface="Times New Roman" pitchFamily="18" charset="0"/>
            </a:endParaRPr>
          </a:p>
        </p:txBody>
      </p:sp>
      <p:sp>
        <p:nvSpPr>
          <p:cNvPr id="13108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38337" y="4470400"/>
            <a:ext cx="210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latin typeface="Times New Roman" pitchFamily="18" charset="0"/>
              </a:rPr>
              <a:t>        </a:t>
            </a:r>
            <a:r>
              <a:rPr lang="en-US" sz="2400" u="sng">
                <a:latin typeface="Times New Roman" pitchFamily="18" charset="0"/>
              </a:rPr>
              <a:t>1   2   </a:t>
            </a:r>
            <a:r>
              <a:rPr lang="en-US" sz="2400" u="sng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sz="2400" u="sng">
                <a:latin typeface="Times New Roman" pitchFamily="18" charset="0"/>
              </a:rPr>
              <a:t>   4</a:t>
            </a:r>
          </a:p>
        </p:txBody>
      </p:sp>
      <p:sp>
        <p:nvSpPr>
          <p:cNvPr id="131084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4387" y="5175250"/>
            <a:ext cx="3613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latin typeface="Times New Roman" pitchFamily="18" charset="0"/>
              </a:rPr>
              <a:t>        </a:t>
            </a:r>
            <a:r>
              <a:rPr lang="en-US" sz="2400" u="sng">
                <a:latin typeface="Times New Roman" pitchFamily="18" charset="0"/>
              </a:rPr>
              <a:t>1   2   3   4   </a:t>
            </a:r>
            <a:r>
              <a:rPr lang="en-US" sz="2400" u="sng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en-US" sz="2400" u="sng">
                <a:latin typeface="Times New Roman" pitchFamily="18" charset="0"/>
              </a:rPr>
              <a:t>   6   8   9</a:t>
            </a:r>
          </a:p>
        </p:txBody>
      </p:sp>
      <p:sp>
        <p:nvSpPr>
          <p:cNvPr id="131085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4719637" y="1662113"/>
            <a:ext cx="565150" cy="84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6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797550" y="1662113"/>
            <a:ext cx="585787" cy="84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7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2932112" y="2320925"/>
            <a:ext cx="574675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8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692525" y="2300288"/>
            <a:ext cx="492125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9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6815137" y="2341563"/>
            <a:ext cx="328613" cy="195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90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7462837" y="2341563"/>
            <a:ext cx="390525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91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2268537" y="3581400"/>
            <a:ext cx="76200" cy="22701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92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500312" y="2978150"/>
            <a:ext cx="123825" cy="185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96" name="Line 2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465887" y="2978150"/>
            <a:ext cx="374650" cy="1517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97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7602537" y="2971800"/>
            <a:ext cx="38100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100" name="Line 2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2551112" y="3554413"/>
            <a:ext cx="174625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107" name="Line 3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520950" y="4211638"/>
            <a:ext cx="357187" cy="284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108" name="Line 3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3868737" y="2971800"/>
            <a:ext cx="38100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111" name="Line 3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343275" y="4910138"/>
            <a:ext cx="1439862" cy="271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112" name="Line 4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6307137" y="4921250"/>
            <a:ext cx="88900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113" name="Text Box 4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2137" y="3614738"/>
            <a:ext cx="1233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latin typeface="Times New Roman" pitchFamily="18" charset="0"/>
              </a:rPr>
              <a:t>Conquer</a:t>
            </a:r>
          </a:p>
        </p:txBody>
      </p:sp>
      <p:sp>
        <p:nvSpPr>
          <p:cNvPr id="131114" name="Text Box 4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368425" y="4279900"/>
            <a:ext cx="1233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latin typeface="Times New Roman" pitchFamily="18" charset="0"/>
              </a:rPr>
              <a:t>Conquer</a:t>
            </a:r>
          </a:p>
        </p:txBody>
      </p:sp>
      <p:sp>
        <p:nvSpPr>
          <p:cNvPr id="131115" name="Text Box 4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478087" y="5021263"/>
            <a:ext cx="1233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latin typeface="Times New Roman" pitchFamily="18" charset="0"/>
              </a:rPr>
              <a:t>Conquer</a:t>
            </a:r>
          </a:p>
        </p:txBody>
      </p:sp>
      <p:sp>
        <p:nvSpPr>
          <p:cNvPr id="131116" name="Text Box 44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822450" y="1517650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latin typeface="Times New Roman" pitchFamily="18" charset="0"/>
              </a:rPr>
              <a:t>Divide</a:t>
            </a:r>
          </a:p>
        </p:txBody>
      </p:sp>
      <p:sp>
        <p:nvSpPr>
          <p:cNvPr id="131117" name="Text Box 4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349375" y="2090738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latin typeface="Times New Roman" pitchFamily="18" charset="0"/>
              </a:rPr>
              <a:t>Divide</a:t>
            </a:r>
          </a:p>
        </p:txBody>
      </p:sp>
      <p:sp>
        <p:nvSpPr>
          <p:cNvPr id="131118" name="Text Box 46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968375" y="2678113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latin typeface="Times New Roman" pitchFamily="18" charset="0"/>
              </a:rPr>
              <a:t>Divide</a:t>
            </a:r>
          </a:p>
        </p:txBody>
      </p:sp>
      <p:sp>
        <p:nvSpPr>
          <p:cNvPr id="131119" name="Text Box 47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93712" y="3124200"/>
            <a:ext cx="1374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1 element</a:t>
            </a:r>
          </a:p>
        </p:txBody>
      </p:sp>
      <p:sp>
        <p:nvSpPr>
          <p:cNvPr id="35875" name="Text Box 48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640137" y="1143000"/>
            <a:ext cx="457200" cy="38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>
                <a:latin typeface="Times New Roman" pitchFamily="18" charset="0"/>
              </a:rPr>
              <a:t>8</a:t>
            </a:r>
          </a:p>
        </p:txBody>
      </p:sp>
      <p:sp>
        <p:nvSpPr>
          <p:cNvPr id="35876" name="Text Box 49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097337" y="1143000"/>
            <a:ext cx="457200" cy="38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>
                <a:latin typeface="Times New Roman" pitchFamily="18" charset="0"/>
              </a:rPr>
              <a:t>2</a:t>
            </a:r>
          </a:p>
        </p:txBody>
      </p:sp>
      <p:sp>
        <p:nvSpPr>
          <p:cNvPr id="35877" name="Text Box 50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554537" y="1143000"/>
            <a:ext cx="457200" cy="38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>
                <a:latin typeface="Times New Roman" pitchFamily="18" charset="0"/>
              </a:rPr>
              <a:t>9</a:t>
            </a:r>
          </a:p>
        </p:txBody>
      </p:sp>
      <p:sp>
        <p:nvSpPr>
          <p:cNvPr id="35878" name="Text Box 5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011737" y="1143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>
                <a:latin typeface="Times New Roman" pitchFamily="18" charset="0"/>
              </a:rPr>
              <a:t>4</a:t>
            </a:r>
          </a:p>
        </p:txBody>
      </p:sp>
      <p:sp>
        <p:nvSpPr>
          <p:cNvPr id="35879" name="Text Box 52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468937" y="1143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>
                <a:latin typeface="Times New Roman" pitchFamily="18" charset="0"/>
              </a:rPr>
              <a:t>5</a:t>
            </a:r>
          </a:p>
        </p:txBody>
      </p:sp>
      <p:sp>
        <p:nvSpPr>
          <p:cNvPr id="35880" name="Text Box 53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926137" y="1143000"/>
            <a:ext cx="457200" cy="38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>
                <a:latin typeface="Times New Roman" pitchFamily="18" charset="0"/>
              </a:rPr>
              <a:t>3</a:t>
            </a:r>
          </a:p>
        </p:txBody>
      </p:sp>
      <p:sp>
        <p:nvSpPr>
          <p:cNvPr id="35881" name="Text Box 54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383337" y="1143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>
                <a:latin typeface="Times New Roman" pitchFamily="18" charset="0"/>
              </a:rPr>
              <a:t>1</a:t>
            </a:r>
          </a:p>
        </p:txBody>
      </p:sp>
      <p:sp>
        <p:nvSpPr>
          <p:cNvPr id="35882" name="Text Box 55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840537" y="1143000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>
                <a:latin typeface="Times New Roman" pitchFamily="18" charset="0"/>
              </a:rPr>
              <a:t>6</a:t>
            </a:r>
          </a:p>
        </p:txBody>
      </p:sp>
      <p:sp>
        <p:nvSpPr>
          <p:cNvPr id="131128" name="Text Box 56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360987" y="167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u="sng">
                <a:solidFill>
                  <a:srgbClr val="FF000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31129" name="Text Box 57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145337" y="2438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u="sng">
                <a:solidFill>
                  <a:srgbClr val="FF000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31130" name="Text Box 58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335337" y="2286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u="sng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31131" name="Text Box 59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192337" y="3124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u="sng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31132" name="Line 60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3487737" y="2819400"/>
            <a:ext cx="0" cy="1600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133" name="Line 61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5545137" y="2209800"/>
            <a:ext cx="76200" cy="2971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134" name="Line 62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7221537" y="2895600"/>
            <a:ext cx="0" cy="1600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Text Box 11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688137" y="4419600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u="sng">
                <a:latin typeface="Times New Roman" pitchFamily="18" charset="0"/>
              </a:rPr>
              <a:t>6   </a:t>
            </a:r>
            <a:r>
              <a:rPr lang="en-US" sz="2400" u="sng">
                <a:solidFill>
                  <a:srgbClr val="FF0000"/>
                </a:solidFill>
                <a:latin typeface="Times New Roman" pitchFamily="18" charset="0"/>
              </a:rPr>
              <a:t>8</a:t>
            </a:r>
            <a:r>
              <a:rPr lang="en-US" sz="2400" u="sng">
                <a:latin typeface="Times New Roman" pitchFamily="18" charset="0"/>
              </a:rPr>
              <a:t>   9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24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/>
      <p:bldP spid="131076" grpId="0"/>
      <p:bldP spid="131077" grpId="0"/>
      <p:bldP spid="131078" grpId="0"/>
      <p:bldP spid="131079" grpId="0"/>
      <p:bldP spid="131080" grpId="0"/>
      <p:bldP spid="131081" grpId="0"/>
      <p:bldP spid="131082" grpId="0"/>
      <p:bldP spid="131083" grpId="0"/>
      <p:bldP spid="131084" grpId="0"/>
      <p:bldP spid="131085" grpId="0" animBg="1"/>
      <p:bldP spid="131086" grpId="0" animBg="1"/>
      <p:bldP spid="131087" grpId="0" animBg="1"/>
      <p:bldP spid="131088" grpId="0" animBg="1"/>
      <p:bldP spid="131089" grpId="0" animBg="1"/>
      <p:bldP spid="131090" grpId="0" animBg="1"/>
      <p:bldP spid="131091" grpId="0" animBg="1"/>
      <p:bldP spid="131092" grpId="0" animBg="1"/>
      <p:bldP spid="131096" grpId="0" animBg="1"/>
      <p:bldP spid="131097" grpId="0" animBg="1"/>
      <p:bldP spid="131100" grpId="0" animBg="1"/>
      <p:bldP spid="131107" grpId="0" animBg="1"/>
      <p:bldP spid="131108" grpId="0" animBg="1"/>
      <p:bldP spid="131111" grpId="0" animBg="1"/>
      <p:bldP spid="131112" grpId="0" animBg="1"/>
      <p:bldP spid="131113" grpId="0"/>
      <p:bldP spid="131114" grpId="0"/>
      <p:bldP spid="131115" grpId="0"/>
      <p:bldP spid="131116" grpId="0"/>
      <p:bldP spid="131117" grpId="0"/>
      <p:bldP spid="131118" grpId="0"/>
      <p:bldP spid="131119" grpId="0"/>
      <p:bldP spid="131128" grpId="0"/>
      <p:bldP spid="131129" grpId="0"/>
      <p:bldP spid="131130" grpId="0"/>
      <p:bldP spid="131131" grpId="0"/>
      <p:bldP spid="131132" grpId="0" animBg="1"/>
      <p:bldP spid="131133" grpId="0" animBg="1"/>
      <p:bldP spid="131134" grpId="0" animBg="1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 Comparison Sort Algorithm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W</a:t>
            </a:r>
            <a:r>
              <a:rPr lang="en-US" sz="2400" dirty="0" smtClean="0"/>
              <a:t>e have n comparable elements in an array, and we want to rearrange them to be in </a:t>
            </a:r>
            <a:r>
              <a:rPr lang="en-US" sz="2400" i="1" dirty="0" smtClean="0">
                <a:solidFill>
                  <a:schemeClr val="accent2"/>
                </a:solidFill>
              </a:rPr>
              <a:t>increasing order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400" dirty="0" smtClean="0"/>
              <a:t>Input:</a:t>
            </a:r>
          </a:p>
          <a:p>
            <a:r>
              <a:rPr lang="en-US" sz="2400" dirty="0" smtClean="0"/>
              <a:t>An array A of data records</a:t>
            </a:r>
          </a:p>
          <a:p>
            <a:r>
              <a:rPr lang="en-US" sz="2400" dirty="0" smtClean="0"/>
              <a:t>A key value in each data record (maybe many fields)</a:t>
            </a:r>
          </a:p>
          <a:p>
            <a:r>
              <a:rPr lang="en-US" sz="2400" dirty="0" smtClean="0"/>
              <a:t>A comparison function (must be consistent and total): Given keys a and b is  a&lt;b, a=b, a&gt;b?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400" dirty="0" smtClean="0"/>
              <a:t>Effect:</a:t>
            </a:r>
          </a:p>
          <a:p>
            <a:r>
              <a:rPr lang="en-US" sz="2400" dirty="0" smtClean="0"/>
              <a:t>Reorganize the elements of A such that for any </a:t>
            </a:r>
            <a:r>
              <a:rPr lang="en-US" sz="2400" dirty="0" err="1" smtClean="0"/>
              <a:t>i</a:t>
            </a:r>
            <a:r>
              <a:rPr lang="en-US" sz="2400" dirty="0" smtClean="0"/>
              <a:t> and j such that if  </a:t>
            </a:r>
            <a:r>
              <a:rPr lang="en-US" sz="2400" dirty="0" err="1" smtClean="0"/>
              <a:t>i</a:t>
            </a:r>
            <a:r>
              <a:rPr lang="en-US" sz="2400" dirty="0" smtClean="0"/>
              <a:t> &lt; j then A[</a:t>
            </a:r>
            <a:r>
              <a:rPr lang="en-US" sz="2400" dirty="0" err="1" smtClean="0"/>
              <a:t>i</a:t>
            </a:r>
            <a:r>
              <a:rPr lang="en-US" sz="2400" dirty="0" smtClean="0"/>
              <a:t>] </a:t>
            </a:r>
            <a:r>
              <a:rPr lang="en-US" sz="2400" dirty="0" smtClean="0">
                <a:sym typeface="Symbol"/>
              </a:rPr>
              <a:t> </a:t>
            </a:r>
            <a:r>
              <a:rPr lang="en-US" sz="2400" dirty="0" smtClean="0"/>
              <a:t>A[j]</a:t>
            </a:r>
          </a:p>
          <a:p>
            <a:r>
              <a:rPr lang="en-US" sz="2400" dirty="0" smtClean="0"/>
              <a:t>Array A must have all the data it started with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332 Data Abstractions, Summer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87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Quicksort</a:t>
            </a:r>
            <a:r>
              <a:rPr lang="en-US" dirty="0" smtClean="0"/>
              <a:t>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We have not explained: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dirty="0" smtClean="0"/>
              <a:t>How to pick the pivot element</a:t>
            </a:r>
          </a:p>
          <a:p>
            <a:pPr lvl="1"/>
            <a:r>
              <a:rPr lang="en-US" dirty="0" smtClean="0"/>
              <a:t>Any choice is correct: data will end up sorted</a:t>
            </a:r>
          </a:p>
          <a:p>
            <a:pPr lvl="1"/>
            <a:r>
              <a:rPr lang="en-US" dirty="0" smtClean="0"/>
              <a:t>But we want the two partitions to be about equal in size</a:t>
            </a:r>
          </a:p>
          <a:p>
            <a:endParaRPr lang="en-US" sz="1200" dirty="0" smtClean="0"/>
          </a:p>
          <a:p>
            <a:r>
              <a:rPr lang="en-US" dirty="0" smtClean="0"/>
              <a:t>How to implement partitioning</a:t>
            </a:r>
          </a:p>
          <a:p>
            <a:pPr lvl="1"/>
            <a:r>
              <a:rPr lang="en-US" dirty="0" smtClean="0"/>
              <a:t>In linear time</a:t>
            </a:r>
          </a:p>
          <a:p>
            <a:pPr lvl="1"/>
            <a:r>
              <a:rPr lang="en-US" dirty="0" smtClean="0"/>
              <a:t>In-place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5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Pivots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Best pivot?</a:t>
            </a:r>
          </a:p>
          <a:p>
            <a:pPr lvl="1"/>
            <a:r>
              <a:rPr lang="en-US" dirty="0" smtClean="0"/>
              <a:t>Median</a:t>
            </a:r>
          </a:p>
          <a:p>
            <a:pPr lvl="1"/>
            <a:r>
              <a:rPr lang="en-US" dirty="0" smtClean="0"/>
              <a:t>Halve each time</a:t>
            </a:r>
          </a:p>
          <a:p>
            <a:endParaRPr lang="en-US" dirty="0" smtClean="0"/>
          </a:p>
          <a:p>
            <a:r>
              <a:rPr lang="en-US" dirty="0" smtClean="0"/>
              <a:t>Worst pivot?</a:t>
            </a:r>
          </a:p>
          <a:p>
            <a:pPr lvl="1"/>
            <a:r>
              <a:rPr lang="en-US" dirty="0" smtClean="0"/>
              <a:t>Greatest/least element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roblem of size n - 1</a:t>
            </a:r>
          </a:p>
          <a:p>
            <a:pPr lvl="1"/>
            <a:r>
              <a:rPr lang="en-US" dirty="0" smtClean="0"/>
              <a:t>O(n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814812" y="990600"/>
            <a:ext cx="3502793" cy="887594"/>
            <a:chOff x="5149022" y="533400"/>
            <a:chExt cx="3502793" cy="887594"/>
          </a:xfrm>
        </p:grpSpPr>
        <p:sp>
          <p:nvSpPr>
            <p:cNvPr id="6" name="Text Box 3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149022" y="1081954"/>
              <a:ext cx="869792" cy="3106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u="sng">
                  <a:latin typeface="Times New Roman" pitchFamily="18" charset="0"/>
                </a:rPr>
                <a:t>2  4   3   1</a:t>
              </a:r>
            </a:p>
          </p:txBody>
        </p:sp>
        <p:sp>
          <p:nvSpPr>
            <p:cNvPr id="7" name="Text Box 4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966301" y="1110306"/>
              <a:ext cx="685514" cy="3106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u="sng" dirty="0">
                  <a:latin typeface="Times New Roman" pitchFamily="18" charset="0"/>
                </a:rPr>
                <a:t>8   9   6</a:t>
              </a:r>
            </a:p>
          </p:txBody>
        </p:sp>
        <p:sp>
          <p:nvSpPr>
            <p:cNvPr id="16" name="Line 13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6465273" y="936495"/>
              <a:ext cx="406053" cy="653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7" name="Line 14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239740" y="936495"/>
              <a:ext cx="420880" cy="653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38" name="Text Box 4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689666" y="533400"/>
              <a:ext cx="328492" cy="2983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39" name="Text Box 49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018158" y="533400"/>
              <a:ext cx="328492" cy="2983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40" name="Text Box 5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346651" y="533400"/>
              <a:ext cx="328492" cy="2983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41" name="Text Box 5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675143" y="533400"/>
              <a:ext cx="328492" cy="2958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42" name="Text Box 5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03636" y="533400"/>
              <a:ext cx="328492" cy="2958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43" name="Text Box 53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332128" y="533400"/>
              <a:ext cx="328492" cy="2983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44" name="Text Box 5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660620" y="533400"/>
              <a:ext cx="328492" cy="2958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45" name="Text Box 5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989113" y="533400"/>
              <a:ext cx="328492" cy="2958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46" name="Text Box 5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926075" y="947589"/>
              <a:ext cx="224819" cy="3106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u="sng">
                  <a:solidFill>
                    <a:srgbClr val="FF0000"/>
                  </a:solidFill>
                  <a:latin typeface="Times New Roman" pitchFamily="18" charset="0"/>
                </a:rPr>
                <a:t>5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590440" y="3384422"/>
            <a:ext cx="3248760" cy="1111378"/>
            <a:chOff x="5689666" y="533400"/>
            <a:chExt cx="3248760" cy="1111378"/>
          </a:xfrm>
        </p:grpSpPr>
        <p:sp>
          <p:nvSpPr>
            <p:cNvPr id="58" name="Text Box 4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7022517" y="1244668"/>
              <a:ext cx="1915909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u="sng" dirty="0" smtClean="0">
                  <a:latin typeface="Times New Roman" pitchFamily="18" charset="0"/>
                </a:rPr>
                <a:t>8  2  </a:t>
              </a:r>
              <a:r>
                <a:rPr lang="en-US" sz="2000" u="sng" dirty="0">
                  <a:latin typeface="Times New Roman" pitchFamily="18" charset="0"/>
                </a:rPr>
                <a:t>9 </a:t>
              </a:r>
              <a:r>
                <a:rPr lang="en-US" sz="2000" u="sng" dirty="0" smtClean="0">
                  <a:latin typeface="Times New Roman" pitchFamily="18" charset="0"/>
                </a:rPr>
                <a:t> 4  5  3  6</a:t>
              </a:r>
              <a:endParaRPr lang="en-US" sz="2000" u="sng" dirty="0">
                <a:latin typeface="Times New Roman" pitchFamily="18" charset="0"/>
              </a:endParaRPr>
            </a:p>
          </p:txBody>
        </p:sp>
        <p:sp>
          <p:nvSpPr>
            <p:cNvPr id="59" name="Line 13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6465273" y="936495"/>
              <a:ext cx="406053" cy="653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60" name="Line 14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7239740" y="936495"/>
              <a:ext cx="420880" cy="653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61" name="Text Box 48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689666" y="533400"/>
              <a:ext cx="328492" cy="2983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62" name="Text Box 49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018158" y="533400"/>
              <a:ext cx="328492" cy="2983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63" name="Text Box 50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346651" y="533400"/>
              <a:ext cx="328492" cy="2983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64" name="Text Box 5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675143" y="533400"/>
              <a:ext cx="328492" cy="2958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65" name="Text Box 5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003636" y="533400"/>
              <a:ext cx="328492" cy="2958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66" name="Text Box 53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332128" y="533400"/>
              <a:ext cx="328492" cy="2983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67" name="Text Box 54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660620" y="533400"/>
              <a:ext cx="328492" cy="2958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68" name="Text Box 55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989113" y="533400"/>
              <a:ext cx="328492" cy="2958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69" name="Text Box 5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926075" y="947589"/>
              <a:ext cx="312906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u="sng" dirty="0" smtClean="0">
                  <a:solidFill>
                    <a:srgbClr val="FF0000"/>
                  </a:solidFill>
                  <a:latin typeface="Times New Roman" pitchFamily="18" charset="0"/>
                </a:rPr>
                <a:t>1</a:t>
              </a:r>
              <a:endParaRPr lang="en-US" sz="2000" u="sng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Quicksort: Potential Pivot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 smtClean="0"/>
              <a:t>When working on range </a:t>
            </a:r>
            <a:r>
              <a:rPr lang="en-US" sz="2400" dirty="0" err="1" smtClean="0"/>
              <a:t>arr</a:t>
            </a:r>
            <a:r>
              <a:rPr lang="en-US" sz="2400" dirty="0" smtClean="0"/>
              <a:t>[lo] to </a:t>
            </a:r>
            <a:r>
              <a:rPr lang="en-US" sz="2400" dirty="0" err="1" smtClean="0"/>
              <a:t>arr</a:t>
            </a:r>
            <a:r>
              <a:rPr lang="en-US" sz="2400" dirty="0" smtClean="0"/>
              <a:t>[hi-1]</a:t>
            </a:r>
          </a:p>
          <a:p>
            <a:pPr marL="0" indent="0">
              <a:spcBef>
                <a:spcPts val="600"/>
              </a:spcBef>
              <a:buNone/>
            </a:pPr>
            <a:endParaRPr lang="en-US" sz="6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smtClean="0"/>
              <a:t>Pick </a:t>
            </a:r>
            <a:r>
              <a:rPr lang="en-US" sz="2400" dirty="0" err="1" smtClean="0"/>
              <a:t>arr</a:t>
            </a:r>
            <a:r>
              <a:rPr lang="en-US" sz="2400" dirty="0" smtClean="0"/>
              <a:t>[lo] or </a:t>
            </a:r>
            <a:r>
              <a:rPr lang="en-US" sz="2400" dirty="0" err="1" smtClean="0"/>
              <a:t>arr</a:t>
            </a:r>
            <a:r>
              <a:rPr lang="en-US" sz="2400" dirty="0" smtClean="0"/>
              <a:t>[hi-1]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Fast but worst-case occurs with nearly sorted input</a:t>
            </a:r>
          </a:p>
          <a:p>
            <a:pPr marL="57150" indent="0">
              <a:spcBef>
                <a:spcPts val="600"/>
              </a:spcBef>
              <a:buNone/>
            </a:pPr>
            <a:endParaRPr lang="en-US" sz="6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smtClean="0"/>
              <a:t>Pick random element in the range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Does as well as any technique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But random number generation can be slow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Still probably the most elegant approach</a:t>
            </a:r>
          </a:p>
          <a:p>
            <a:pPr marL="0" indent="0">
              <a:spcBef>
                <a:spcPts val="600"/>
              </a:spcBef>
              <a:buNone/>
            </a:pPr>
            <a:endParaRPr lang="en-US" sz="6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smtClean="0"/>
              <a:t>Determine median of entire range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Takes O(n) time!</a:t>
            </a:r>
          </a:p>
          <a:p>
            <a:pPr marL="57150" indent="0">
              <a:spcBef>
                <a:spcPts val="600"/>
              </a:spcBef>
              <a:buNone/>
            </a:pPr>
            <a:endParaRPr lang="en-US" sz="6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smtClean="0"/>
              <a:t>Median of 3, (e.g., </a:t>
            </a:r>
            <a:r>
              <a:rPr lang="en-US" sz="2400" dirty="0" err="1" smtClean="0"/>
              <a:t>arr</a:t>
            </a:r>
            <a:r>
              <a:rPr lang="en-US" sz="2400" dirty="0" smtClean="0"/>
              <a:t>[lo], </a:t>
            </a:r>
            <a:r>
              <a:rPr lang="en-US" sz="2400" dirty="0" err="1" smtClean="0"/>
              <a:t>arr</a:t>
            </a:r>
            <a:r>
              <a:rPr lang="en-US" sz="2400" dirty="0" smtClean="0"/>
              <a:t>[hi-1], </a:t>
            </a:r>
            <a:r>
              <a:rPr lang="en-US" sz="2400" dirty="0" err="1" smtClean="0"/>
              <a:t>arr</a:t>
            </a:r>
            <a:r>
              <a:rPr lang="en-US" sz="2400" dirty="0" smtClean="0"/>
              <a:t>[(</a:t>
            </a:r>
            <a:r>
              <a:rPr lang="en-US" sz="2400" dirty="0" err="1" smtClean="0"/>
              <a:t>hi+lo</a:t>
            </a:r>
            <a:r>
              <a:rPr lang="en-US" sz="2400" dirty="0" smtClean="0"/>
              <a:t>)/2])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Common heuristic that tends to work well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29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/>
              <a:t>Conceptually easy, but hard to correctly code</a:t>
            </a:r>
          </a:p>
          <a:p>
            <a:r>
              <a:rPr lang="en-US" sz="2400" dirty="0" smtClean="0"/>
              <a:t>Need to partition in linear time </a:t>
            </a:r>
            <a:r>
              <a:rPr lang="en-US" sz="2400" i="1" dirty="0" smtClean="0">
                <a:solidFill>
                  <a:schemeClr val="accent2"/>
                </a:solidFill>
              </a:rPr>
              <a:t>in-place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sz="2600" dirty="0" smtClean="0"/>
              <a:t>One approach (there are slightly fancier ones):</a:t>
            </a:r>
          </a:p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sz="2400" dirty="0" smtClean="0"/>
              <a:t>	Swap pivot with </a:t>
            </a:r>
            <a:r>
              <a:rPr lang="en-US" sz="2400" dirty="0" err="1" smtClean="0"/>
              <a:t>arr</a:t>
            </a:r>
            <a:r>
              <a:rPr lang="en-US" sz="2400" dirty="0" smtClean="0"/>
              <a:t>[lo]</a:t>
            </a:r>
          </a:p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sz="2400" dirty="0" smtClean="0"/>
              <a:t>	Use two fingers </a:t>
            </a:r>
            <a:r>
              <a:rPr lang="en-US" sz="2400" dirty="0" err="1" smtClean="0"/>
              <a:t>i</a:t>
            </a:r>
            <a:r>
              <a:rPr lang="en-US" sz="2400" dirty="0" smtClean="0"/>
              <a:t> and j, starting at lo+1 and hi-1</a:t>
            </a:r>
          </a:p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sz="2400" dirty="0" smtClean="0"/>
              <a:t>	while (</a:t>
            </a:r>
            <a:r>
              <a:rPr lang="en-US" sz="2400" dirty="0" err="1" smtClean="0"/>
              <a:t>i</a:t>
            </a:r>
            <a:r>
              <a:rPr lang="en-US" sz="2400" dirty="0" smtClean="0"/>
              <a:t> &lt; j)</a:t>
            </a:r>
          </a:p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 smtClean="0"/>
              <a:t>if (</a:t>
            </a:r>
            <a:r>
              <a:rPr lang="en-US" sz="2400" dirty="0" err="1" smtClean="0"/>
              <a:t>arr</a:t>
            </a:r>
            <a:r>
              <a:rPr lang="en-US" sz="2400" dirty="0" smtClean="0"/>
              <a:t>[j] &gt;= pivot) j--</a:t>
            </a:r>
          </a:p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sz="2400" dirty="0" smtClean="0"/>
              <a:t>	</a:t>
            </a:r>
            <a:r>
              <a:rPr lang="en-US" sz="2400" dirty="0"/>
              <a:t>	</a:t>
            </a:r>
            <a:r>
              <a:rPr lang="en-US" sz="2400" dirty="0" smtClean="0"/>
              <a:t>else if (</a:t>
            </a:r>
            <a:r>
              <a:rPr lang="en-US" sz="2400" dirty="0" err="1" smtClean="0"/>
              <a:t>arr</a:t>
            </a:r>
            <a:r>
              <a:rPr lang="en-US" sz="2400" dirty="0" smtClean="0"/>
              <a:t>[</a:t>
            </a:r>
            <a:r>
              <a:rPr lang="en-US" sz="2400" dirty="0" err="1" smtClean="0"/>
              <a:t>i</a:t>
            </a:r>
            <a:r>
              <a:rPr lang="en-US" sz="2400" dirty="0" smtClean="0"/>
              <a:t>] =&lt; pivot) </a:t>
            </a:r>
            <a:r>
              <a:rPr lang="en-US" sz="2400" dirty="0" err="1" smtClean="0"/>
              <a:t>i</a:t>
            </a:r>
            <a:r>
              <a:rPr lang="en-US" sz="2400" dirty="0" smtClean="0"/>
              <a:t>++</a:t>
            </a:r>
          </a:p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 smtClean="0"/>
              <a:t>else swap </a:t>
            </a:r>
            <a:r>
              <a:rPr lang="en-US" sz="2400" dirty="0" err="1" smtClean="0"/>
              <a:t>arr</a:t>
            </a:r>
            <a:r>
              <a:rPr lang="en-US" sz="2400" dirty="0" smtClean="0"/>
              <a:t>[</a:t>
            </a:r>
            <a:r>
              <a:rPr lang="en-US" sz="2400" dirty="0" err="1" smtClean="0"/>
              <a:t>i</a:t>
            </a:r>
            <a:r>
              <a:rPr lang="en-US" sz="2400" dirty="0" smtClean="0"/>
              <a:t>] with </a:t>
            </a:r>
            <a:r>
              <a:rPr lang="en-US" sz="2400" dirty="0" err="1" smtClean="0"/>
              <a:t>arr</a:t>
            </a:r>
            <a:r>
              <a:rPr lang="en-US" sz="2400" dirty="0" smtClean="0"/>
              <a:t>[j]</a:t>
            </a:r>
          </a:p>
          <a:p>
            <a:pPr marL="0" indent="0">
              <a:buNone/>
              <a:tabLst>
                <a:tab pos="457200" algn="l"/>
                <a:tab pos="914400" algn="l"/>
              </a:tabLst>
            </a:pPr>
            <a:r>
              <a:rPr lang="en-US" sz="2400" dirty="0" smtClean="0"/>
              <a:t>	Swap pivot with </a:t>
            </a:r>
            <a:r>
              <a:rPr lang="en-US" sz="2400" dirty="0" err="1" smtClean="0"/>
              <a:t>arr</a:t>
            </a:r>
            <a:r>
              <a:rPr lang="en-US" sz="2400" dirty="0" smtClean="0"/>
              <a:t>[</a:t>
            </a:r>
            <a:r>
              <a:rPr lang="en-US" sz="2400" dirty="0" err="1" smtClean="0"/>
              <a:t>i</a:t>
            </a:r>
            <a:r>
              <a:rPr lang="en-US" sz="2400" dirty="0" smtClean="0"/>
              <a:t>]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8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487362"/>
          </a:xfrm>
        </p:spPr>
        <p:txBody>
          <a:bodyPr/>
          <a:lstStyle/>
          <a:p>
            <a:r>
              <a:rPr lang="en-US" smtClean="0"/>
              <a:t>Quicksort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Step One: </a:t>
            </a:r>
            <a:br>
              <a:rPr lang="en-US" dirty="0" smtClean="0"/>
            </a:br>
            <a:r>
              <a:rPr lang="en-US" dirty="0" smtClean="0"/>
              <a:t>Pick Pivot as Median of 3</a:t>
            </a:r>
          </a:p>
          <a:p>
            <a:pPr marL="0" indent="0">
              <a:buNone/>
            </a:pPr>
            <a:r>
              <a:rPr lang="en-US" dirty="0" smtClean="0"/>
              <a:t>lo = 0, hi = 10</a:t>
            </a:r>
          </a:p>
          <a:p>
            <a:pPr marL="0" indent="0">
              <a:buNone/>
            </a:pPr>
            <a:endParaRPr lang="en-US" dirty="0"/>
          </a:p>
          <a:p>
            <a:pPr marL="0" lvl="0" indent="0" fontAlgn="base">
              <a:spcAft>
                <a:spcPct val="0"/>
              </a:spcAft>
              <a:buClrTx/>
              <a:buNone/>
              <a:defRPr/>
            </a:pPr>
            <a:endParaRPr lang="en-US" sz="3200" kern="0" dirty="0" smtClean="0"/>
          </a:p>
          <a:p>
            <a:pPr marL="0" lvl="0" indent="0" fontAlgn="base">
              <a:spcAft>
                <a:spcPct val="0"/>
              </a:spcAft>
              <a:buClrTx/>
              <a:buNone/>
              <a:defRPr/>
            </a:pPr>
            <a:endParaRPr lang="en-US" sz="2000" kern="0" dirty="0"/>
          </a:p>
          <a:p>
            <a:pPr marL="0" lvl="0" indent="0" fontAlgn="base">
              <a:spcAft>
                <a:spcPct val="0"/>
              </a:spcAft>
              <a:buClrTx/>
              <a:buNone/>
              <a:defRPr/>
            </a:pPr>
            <a:r>
              <a:rPr lang="en-US" sz="3200" kern="0" dirty="0" smtClean="0"/>
              <a:t>Step </a:t>
            </a:r>
            <a:r>
              <a:rPr lang="en-US" sz="3200" kern="0" dirty="0"/>
              <a:t>Two: Move Pivot to the </a:t>
            </a:r>
            <a:r>
              <a:rPr lang="en-US" sz="3200" kern="0" dirty="0">
                <a:latin typeface="Courier New" pitchFamily="49" charset="0"/>
                <a:cs typeface="Courier New" pitchFamily="49" charset="0"/>
              </a:rPr>
              <a:t>lo</a:t>
            </a:r>
            <a:r>
              <a:rPr lang="en-US" sz="3200" kern="0" dirty="0"/>
              <a:t> Position</a:t>
            </a:r>
          </a:p>
          <a:p>
            <a:pPr lvl="0" fontAlgn="base">
              <a:spcAft>
                <a:spcPct val="0"/>
              </a:spcAft>
              <a:buClrTx/>
              <a:buFontTx/>
              <a:buChar char="•"/>
              <a:defRPr/>
            </a:pPr>
            <a:endParaRPr lang="en-US" sz="3200" kern="0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54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781300" y="4724400"/>
            <a:ext cx="3810000" cy="1066800"/>
            <a:chOff x="2743200" y="4419600"/>
            <a:chExt cx="3810000" cy="1066800"/>
          </a:xfrm>
        </p:grpSpPr>
        <p:sp>
          <p:nvSpPr>
            <p:cNvPr id="7" name="Text Box 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743200" y="4724400"/>
              <a:ext cx="381000" cy="3810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latin typeface="Courier New" pitchFamily="49" charset="0"/>
                </a:rPr>
                <a:t>6</a:t>
              </a:r>
              <a:endParaRPr lang="en-US" sz="4000" dirty="0">
                <a:latin typeface="Times New Roman" pitchFamily="18" charset="0"/>
              </a:endParaRPr>
            </a:p>
          </p:txBody>
        </p:sp>
        <p:sp>
          <p:nvSpPr>
            <p:cNvPr id="8" name="Text Box 3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124200" y="4724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1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9" name="Text Box 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505200" y="4724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4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886200" y="4724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9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267200" y="4724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0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648200" y="4724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3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029200" y="4724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5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4" name="Text Box 9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410200" y="4724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2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791200" y="4724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7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6" name="Text Box 11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172200" y="4724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 smtClean="0">
                  <a:latin typeface="Courier New" pitchFamily="49" charset="0"/>
                </a:rPr>
                <a:t>8</a:t>
              </a:r>
              <a:endParaRPr lang="en-US" b="1" dirty="0">
                <a:latin typeface="Courier New" pitchFamily="49" charset="0"/>
              </a:endParaRPr>
            </a:p>
          </p:txBody>
        </p:sp>
        <p:sp>
          <p:nvSpPr>
            <p:cNvPr id="17" name="Text Box 12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743200" y="4419600"/>
              <a:ext cx="38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urier New" pitchFamily="49" charset="0"/>
                </a:rPr>
                <a:t>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18" name="Text Box 13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124200" y="4419600"/>
              <a:ext cx="38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urier New" pitchFamily="49" charset="0"/>
                </a:rPr>
                <a:t>1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19" name="Text Box 14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505200" y="4419600"/>
              <a:ext cx="38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urier New" pitchFamily="49" charset="0"/>
                </a:rPr>
                <a:t>2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20" name="Text Box 1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886200" y="4419600"/>
              <a:ext cx="38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>
                  <a:latin typeface="Courier New" pitchFamily="49" charset="0"/>
                </a:rPr>
                <a:t>3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21" name="Text Box 16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267200" y="4419600"/>
              <a:ext cx="38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urier New" pitchFamily="49" charset="0"/>
                </a:rPr>
                <a:t>4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22" name="Text Box 17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648200" y="4419600"/>
              <a:ext cx="38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urier New" pitchFamily="49" charset="0"/>
                </a:rPr>
                <a:t>5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23" name="Text Box 18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5029200" y="4419600"/>
              <a:ext cx="38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urier New" pitchFamily="49" charset="0"/>
                </a:rPr>
                <a:t>6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24" name="Text Box 19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5410200" y="4419600"/>
              <a:ext cx="38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urier New" pitchFamily="49" charset="0"/>
                </a:rPr>
                <a:t>7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25" name="Text Box 20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5791200" y="4419600"/>
              <a:ext cx="38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urier New" pitchFamily="49" charset="0"/>
                </a:rPr>
                <a:t>8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26" name="Text Box 21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6172200" y="4419600"/>
              <a:ext cx="38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urier New" pitchFamily="49" charset="0"/>
                </a:rPr>
                <a:t>9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48" name="Line 13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V="1">
              <a:off x="3048000" y="5181600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13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 flipV="1">
              <a:off x="6096000" y="5105400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781300" y="2514600"/>
            <a:ext cx="3810000" cy="685800"/>
            <a:chOff x="2819400" y="2514600"/>
            <a:chExt cx="3810000" cy="685800"/>
          </a:xfrm>
        </p:grpSpPr>
        <p:sp>
          <p:nvSpPr>
            <p:cNvPr id="50" name="Text Box 2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819400" y="2819400"/>
              <a:ext cx="381000" cy="3810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8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51" name="Text Box 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200400" y="2819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1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52" name="Text Box 4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581400" y="2819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4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53" name="Text Box 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62400" y="2819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9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54" name="Text Box 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343400" y="2819400"/>
              <a:ext cx="381000" cy="3810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0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55" name="Text Box 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24400" y="2819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3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56" name="Text Box 8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105400" y="2819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5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57" name="Text Box 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486400" y="2819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2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58" name="Text Box 1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867400" y="2819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7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59" name="Text Box 1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248400" y="2819400"/>
              <a:ext cx="381000" cy="3810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6</a:t>
              </a:r>
            </a:p>
          </p:txBody>
        </p:sp>
        <p:sp>
          <p:nvSpPr>
            <p:cNvPr id="60" name="Text Box 1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819400" y="2514600"/>
              <a:ext cx="38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urier New" pitchFamily="49" charset="0"/>
                </a:rPr>
                <a:t>0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61" name="Text Box 1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200400" y="2514600"/>
              <a:ext cx="38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urier New" pitchFamily="49" charset="0"/>
                </a:rPr>
                <a:t>1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62" name="Text Box 14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581400" y="2514600"/>
              <a:ext cx="38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urier New" pitchFamily="49" charset="0"/>
                </a:rPr>
                <a:t>2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63" name="Text Box 1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962400" y="2514600"/>
              <a:ext cx="38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urier New" pitchFamily="49" charset="0"/>
                </a:rPr>
                <a:t>3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64" name="Text Box 1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343400" y="2514600"/>
              <a:ext cx="38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urier New" pitchFamily="49" charset="0"/>
                </a:rPr>
                <a:t>4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65" name="Text Box 17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724400" y="2514600"/>
              <a:ext cx="38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urier New" pitchFamily="49" charset="0"/>
                </a:rPr>
                <a:t>5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66" name="Text Box 1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105400" y="2514600"/>
              <a:ext cx="38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urier New" pitchFamily="49" charset="0"/>
                </a:rPr>
                <a:t>6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67" name="Text Box 19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486400" y="2514600"/>
              <a:ext cx="38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urier New" pitchFamily="49" charset="0"/>
                </a:rPr>
                <a:t>7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68" name="Text Box 2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867400" y="2514600"/>
              <a:ext cx="38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urier New" pitchFamily="49" charset="0"/>
                </a:rPr>
                <a:t>8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69" name="Text Box 2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248400" y="2514600"/>
              <a:ext cx="381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urier New" pitchFamily="49" charset="0"/>
                </a:rPr>
                <a:t>9</a:t>
              </a:r>
              <a:endParaRPr lang="en-US" sz="200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88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Quicksort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3352800" cy="449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Now partition in place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Move fingers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Swap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Move fingers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Move pivot</a:t>
            </a:r>
          </a:p>
          <a:p>
            <a:pPr marL="0" indent="0"/>
            <a:endParaRPr lang="en-US" dirty="0"/>
          </a:p>
        </p:txBody>
      </p:sp>
      <p:grpSp>
        <p:nvGrpSpPr>
          <p:cNvPr id="142" name="Group 141"/>
          <p:cNvGrpSpPr/>
          <p:nvPr/>
        </p:nvGrpSpPr>
        <p:grpSpPr>
          <a:xfrm>
            <a:off x="4038600" y="838200"/>
            <a:ext cx="3810000" cy="685800"/>
            <a:chOff x="3505200" y="1676400"/>
            <a:chExt cx="3810000" cy="685800"/>
          </a:xfrm>
        </p:grpSpPr>
        <p:sp>
          <p:nvSpPr>
            <p:cNvPr id="7" name="Text Box 2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505200" y="1676400"/>
              <a:ext cx="381000" cy="3810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latin typeface="Courier New" pitchFamily="49" charset="0"/>
                </a:rPr>
                <a:t>6</a:t>
              </a:r>
              <a:endParaRPr lang="en-US" sz="4000" dirty="0">
                <a:latin typeface="Times New Roman" pitchFamily="18" charset="0"/>
              </a:endParaRPr>
            </a:p>
          </p:txBody>
        </p:sp>
        <p:sp>
          <p:nvSpPr>
            <p:cNvPr id="8" name="Text Box 3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886200" y="1676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1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9" name="Text Box 4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267200" y="1676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4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648200" y="1676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9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029200" y="1676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0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5410200" y="1676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3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5791200" y="1676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5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4" name="Text Box 9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6172200" y="1676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2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6553200" y="1676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7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6" name="Text Box 11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6934200" y="1676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 smtClean="0">
                  <a:latin typeface="Courier New" pitchFamily="49" charset="0"/>
                </a:rPr>
                <a:t>8</a:t>
              </a:r>
              <a:endParaRPr lang="en-US" b="1" dirty="0">
                <a:latin typeface="Courier New" pitchFamily="49" charset="0"/>
              </a:endParaRPr>
            </a:p>
          </p:txBody>
        </p:sp>
        <p:sp>
          <p:nvSpPr>
            <p:cNvPr id="48" name="Line 13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 flipV="1">
              <a:off x="3810000" y="2057400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13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 flipV="1">
              <a:off x="6858000" y="2057400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4038600" y="1752600"/>
            <a:ext cx="3810000" cy="685800"/>
            <a:chOff x="3505200" y="2667000"/>
            <a:chExt cx="3810000" cy="685800"/>
          </a:xfrm>
        </p:grpSpPr>
        <p:sp>
          <p:nvSpPr>
            <p:cNvPr id="70" name="Text Box 2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505200" y="2667000"/>
              <a:ext cx="381000" cy="3810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latin typeface="Courier New" pitchFamily="49" charset="0"/>
                </a:rPr>
                <a:t>6</a:t>
              </a:r>
              <a:endParaRPr lang="en-US" sz="4000" dirty="0">
                <a:latin typeface="Times New Roman" pitchFamily="18" charset="0"/>
              </a:endParaRPr>
            </a:p>
          </p:txBody>
        </p:sp>
        <p:sp>
          <p:nvSpPr>
            <p:cNvPr id="71" name="Text Box 3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886200" y="26670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1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72" name="Text Box 4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267200" y="26670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4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73" name="Text Box 5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648200" y="26670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9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74" name="Text Box 6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5029200" y="26670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0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75" name="Text Box 7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410200" y="26670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3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76" name="Text Box 8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791200" y="26670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5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77" name="Text Box 9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172200" y="26670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2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78" name="Text Box 10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553200" y="26670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7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79" name="Text Box 11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934200" y="26670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 smtClean="0">
                  <a:latin typeface="Courier New" pitchFamily="49" charset="0"/>
                </a:rPr>
                <a:t>8</a:t>
              </a:r>
              <a:endParaRPr lang="en-US" b="1" dirty="0">
                <a:latin typeface="Courier New" pitchFamily="49" charset="0"/>
              </a:endParaRPr>
            </a:p>
          </p:txBody>
        </p:sp>
        <p:sp>
          <p:nvSpPr>
            <p:cNvPr id="80" name="Line 13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4572000" y="3048000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13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V="1">
              <a:off x="6172200" y="3048000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038600" y="2709333"/>
            <a:ext cx="3810000" cy="685800"/>
            <a:chOff x="3505200" y="3733800"/>
            <a:chExt cx="3810000" cy="685800"/>
          </a:xfrm>
        </p:grpSpPr>
        <p:sp>
          <p:nvSpPr>
            <p:cNvPr id="82" name="Text Box 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505200" y="3733800"/>
              <a:ext cx="381000" cy="3810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latin typeface="Courier New" pitchFamily="49" charset="0"/>
                </a:rPr>
                <a:t>6</a:t>
              </a:r>
              <a:endParaRPr lang="en-US" sz="4000" dirty="0">
                <a:latin typeface="Times New Roman" pitchFamily="18" charset="0"/>
              </a:endParaRPr>
            </a:p>
          </p:txBody>
        </p:sp>
        <p:sp>
          <p:nvSpPr>
            <p:cNvPr id="83" name="Text Box 3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886200" y="37338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ourier New" pitchFamily="49" charset="0"/>
                </a:rPr>
                <a:t>1</a:t>
              </a:r>
              <a:endParaRPr lang="en-US" sz="4000" dirty="0">
                <a:latin typeface="Times New Roman" pitchFamily="18" charset="0"/>
              </a:endParaRPr>
            </a:p>
          </p:txBody>
        </p:sp>
        <p:sp>
          <p:nvSpPr>
            <p:cNvPr id="84" name="Text Box 4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267200" y="37338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4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85" name="Text Box 5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648200" y="37338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latin typeface="Courier New" pitchFamily="49" charset="0"/>
                </a:rPr>
                <a:t>2</a:t>
              </a:r>
              <a:endParaRPr lang="en-US" sz="4000" dirty="0">
                <a:latin typeface="Times New Roman" pitchFamily="18" charset="0"/>
              </a:endParaRPr>
            </a:p>
          </p:txBody>
        </p:sp>
        <p:sp>
          <p:nvSpPr>
            <p:cNvPr id="86" name="Text Box 6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029200" y="37338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0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87" name="Text Box 7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410200" y="37338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3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88" name="Text Box 8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791200" y="37338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5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89" name="Text Box 9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172200" y="37338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latin typeface="Courier New" pitchFamily="49" charset="0"/>
                </a:rPr>
                <a:t>9</a:t>
              </a:r>
              <a:endParaRPr lang="en-US" sz="4000" dirty="0">
                <a:latin typeface="Times New Roman" pitchFamily="18" charset="0"/>
              </a:endParaRPr>
            </a:p>
          </p:txBody>
        </p:sp>
        <p:sp>
          <p:nvSpPr>
            <p:cNvPr id="90" name="Text Box 10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553200" y="37338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7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91" name="Text Box 11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6934200" y="37338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 smtClean="0">
                  <a:latin typeface="Courier New" pitchFamily="49" charset="0"/>
                </a:rPr>
                <a:t>8</a:t>
              </a:r>
              <a:endParaRPr lang="en-US" b="1" dirty="0">
                <a:latin typeface="Courier New" pitchFamily="49" charset="0"/>
              </a:endParaRPr>
            </a:p>
          </p:txBody>
        </p:sp>
        <p:sp>
          <p:nvSpPr>
            <p:cNvPr id="92" name="Line 13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 flipV="1">
              <a:off x="4572000" y="4114800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13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V="1">
              <a:off x="6096000" y="4114800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4038600" y="3733800"/>
            <a:ext cx="3810000" cy="685800"/>
            <a:chOff x="3505200" y="4724400"/>
            <a:chExt cx="3810000" cy="685800"/>
          </a:xfrm>
        </p:grpSpPr>
        <p:sp>
          <p:nvSpPr>
            <p:cNvPr id="106" name="Text Box 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505200" y="4724400"/>
              <a:ext cx="381000" cy="3810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latin typeface="Courier New" pitchFamily="49" charset="0"/>
                </a:rPr>
                <a:t>6</a:t>
              </a:r>
              <a:endParaRPr lang="en-US" sz="4000" dirty="0">
                <a:latin typeface="Times New Roman" pitchFamily="18" charset="0"/>
              </a:endParaRPr>
            </a:p>
          </p:txBody>
        </p:sp>
        <p:sp>
          <p:nvSpPr>
            <p:cNvPr id="107" name="Text Box 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886200" y="4724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1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08" name="Text Box 4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267200" y="4724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4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09" name="Text Box 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648200" y="4724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latin typeface="Courier New" pitchFamily="49" charset="0"/>
                </a:rPr>
                <a:t>2</a:t>
              </a:r>
              <a:endParaRPr lang="en-US" sz="4000" dirty="0">
                <a:latin typeface="Times New Roman" pitchFamily="18" charset="0"/>
              </a:endParaRPr>
            </a:p>
          </p:txBody>
        </p:sp>
        <p:sp>
          <p:nvSpPr>
            <p:cNvPr id="110" name="Text Box 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029200" y="4724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0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11" name="Text Box 7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410200" y="4724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3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12" name="Text Box 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791200" y="4724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ourier New" pitchFamily="49" charset="0"/>
                </a:rPr>
                <a:t>5</a:t>
              </a:r>
              <a:endParaRPr lang="en-US" sz="4000" dirty="0">
                <a:latin typeface="Times New Roman" pitchFamily="18" charset="0"/>
              </a:endParaRPr>
            </a:p>
          </p:txBody>
        </p:sp>
        <p:sp>
          <p:nvSpPr>
            <p:cNvPr id="113" name="Text Box 9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172200" y="4724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latin typeface="Courier New" pitchFamily="49" charset="0"/>
                </a:rPr>
                <a:t>9</a:t>
              </a:r>
              <a:endParaRPr lang="en-US" sz="4000" dirty="0">
                <a:latin typeface="Times New Roman" pitchFamily="18" charset="0"/>
              </a:endParaRPr>
            </a:p>
          </p:txBody>
        </p:sp>
        <p:sp>
          <p:nvSpPr>
            <p:cNvPr id="114" name="Text Box 1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553200" y="4724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7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15" name="Text Box 1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934200" y="47244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 smtClean="0">
                  <a:latin typeface="Courier New" pitchFamily="49" charset="0"/>
                </a:rPr>
                <a:t>8</a:t>
              </a:r>
              <a:endParaRPr lang="en-US" b="1" dirty="0">
                <a:latin typeface="Courier New" pitchFamily="49" charset="0"/>
              </a:endParaRPr>
            </a:p>
          </p:txBody>
        </p:sp>
        <p:sp>
          <p:nvSpPr>
            <p:cNvPr id="116" name="Line 13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V="1">
              <a:off x="5791200" y="5105400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13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5715000" y="5105400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838200" y="5334000"/>
            <a:ext cx="739140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tIns="91440" bIns="91440" rtlCol="0">
            <a:spAutoFit/>
          </a:bodyPr>
          <a:lstStyle/>
          <a:p>
            <a:r>
              <a:rPr lang="en-US" sz="2400" dirty="0" smtClean="0"/>
              <a:t>This </a:t>
            </a:r>
            <a:r>
              <a:rPr lang="en-US" sz="2400" dirty="0"/>
              <a:t>is a short </a:t>
            </a:r>
            <a:r>
              <a:rPr lang="en-US" sz="2400" dirty="0" smtClean="0"/>
              <a:t>example—you typically </a:t>
            </a:r>
            <a:r>
              <a:rPr lang="en-US" sz="2400" b="0" dirty="0" smtClean="0"/>
              <a:t>have </a:t>
            </a:r>
            <a:r>
              <a:rPr lang="en-US" sz="2400" b="0" dirty="0" smtClean="0"/>
              <a:t>more </a:t>
            </a:r>
            <a:r>
              <a:rPr lang="en-US" sz="2400" b="0" dirty="0" smtClean="0"/>
              <a:t>than one </a:t>
            </a:r>
            <a:r>
              <a:rPr lang="en-US" sz="2400" b="0" dirty="0" smtClean="0"/>
              <a:t>swap during </a:t>
            </a:r>
            <a:r>
              <a:rPr lang="en-US" sz="2400" b="0" dirty="0" smtClean="0"/>
              <a:t>partition</a:t>
            </a:r>
            <a:endParaRPr lang="en-US" sz="2400" b="0" dirty="0" smtClean="0"/>
          </a:p>
        </p:txBody>
      </p:sp>
      <p:grpSp>
        <p:nvGrpSpPr>
          <p:cNvPr id="145" name="Group 144"/>
          <p:cNvGrpSpPr/>
          <p:nvPr/>
        </p:nvGrpSpPr>
        <p:grpSpPr>
          <a:xfrm>
            <a:off x="4038600" y="4724400"/>
            <a:ext cx="3810000" cy="381000"/>
            <a:chOff x="3505200" y="5791200"/>
            <a:chExt cx="3810000" cy="381000"/>
          </a:xfrm>
        </p:grpSpPr>
        <p:sp>
          <p:nvSpPr>
            <p:cNvPr id="131" name="Text Box 2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505200" y="57912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latin typeface="Courier New" pitchFamily="49" charset="0"/>
                </a:rPr>
                <a:t>5</a:t>
              </a:r>
              <a:endParaRPr lang="en-US" sz="4000" dirty="0">
                <a:latin typeface="Times New Roman" pitchFamily="18" charset="0"/>
              </a:endParaRPr>
            </a:p>
          </p:txBody>
        </p:sp>
        <p:sp>
          <p:nvSpPr>
            <p:cNvPr id="132" name="Text Box 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886200" y="57912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1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33" name="Text Box 4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267200" y="57912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4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34" name="Text Box 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648200" y="57912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latin typeface="Courier New" pitchFamily="49" charset="0"/>
                </a:rPr>
                <a:t>2</a:t>
              </a:r>
              <a:endParaRPr lang="en-US" sz="4000" dirty="0">
                <a:latin typeface="Times New Roman" pitchFamily="18" charset="0"/>
              </a:endParaRPr>
            </a:p>
          </p:txBody>
        </p:sp>
        <p:sp>
          <p:nvSpPr>
            <p:cNvPr id="135" name="Text Box 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029200" y="57912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latin typeface="Courier New" pitchFamily="49" charset="0"/>
                </a:rPr>
                <a:t>0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36" name="Text Box 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410200" y="57912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3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37" name="Text Box 8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91200" y="5791200"/>
              <a:ext cx="381000" cy="3810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latin typeface="Courier New" pitchFamily="49" charset="0"/>
                </a:rPr>
                <a:t>6</a:t>
              </a:r>
              <a:endParaRPr lang="en-US" sz="4000" dirty="0">
                <a:latin typeface="Times New Roman" pitchFamily="18" charset="0"/>
              </a:endParaRPr>
            </a:p>
          </p:txBody>
        </p:sp>
        <p:sp>
          <p:nvSpPr>
            <p:cNvPr id="138" name="Text Box 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172200" y="57912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latin typeface="Courier New" pitchFamily="49" charset="0"/>
                </a:rPr>
                <a:t>9</a:t>
              </a:r>
              <a:endParaRPr lang="en-US" sz="4000" dirty="0">
                <a:latin typeface="Times New Roman" pitchFamily="18" charset="0"/>
              </a:endParaRPr>
            </a:p>
          </p:txBody>
        </p:sp>
        <p:sp>
          <p:nvSpPr>
            <p:cNvPr id="139" name="Text Box 1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553200" y="57912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ourier New" pitchFamily="49" charset="0"/>
                </a:rPr>
                <a:t>7</a:t>
              </a:r>
              <a:endParaRPr lang="en-US" sz="4000">
                <a:latin typeface="Times New Roman" pitchFamily="18" charset="0"/>
              </a:endParaRPr>
            </a:p>
          </p:txBody>
        </p:sp>
        <p:sp>
          <p:nvSpPr>
            <p:cNvPr id="140" name="Text Box 1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934200" y="5791200"/>
              <a:ext cx="3810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 smtClean="0">
                  <a:latin typeface="Courier New" pitchFamily="49" charset="0"/>
                </a:rPr>
                <a:t>8</a:t>
              </a:r>
              <a:endParaRPr lang="en-US" b="1" dirty="0">
                <a:latin typeface="Courier New" pitchFamily="49" charset="0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8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Quicksort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576263" algn="l"/>
              </a:tabLst>
            </a:pPr>
            <a:r>
              <a:rPr lang="en-US" sz="2400" dirty="0" smtClean="0"/>
              <a:t>Best-case: Pivot is always the median</a:t>
            </a:r>
          </a:p>
          <a:p>
            <a:pPr>
              <a:buNone/>
              <a:tabLst>
                <a:tab pos="576263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 smtClean="0"/>
              <a:t>T(0</a:t>
            </a:r>
            <a:r>
              <a:rPr lang="en-US" sz="2400" dirty="0" smtClean="0"/>
              <a:t>)=T(1)=1</a:t>
            </a:r>
          </a:p>
          <a:p>
            <a:pPr>
              <a:buNone/>
              <a:tabLst>
                <a:tab pos="576263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 smtClean="0"/>
              <a:t>T(</a:t>
            </a:r>
            <a:r>
              <a:rPr lang="en-US" sz="2400" i="1" dirty="0" smtClean="0"/>
              <a:t>n</a:t>
            </a:r>
            <a:r>
              <a:rPr lang="en-US" sz="2400" dirty="0" smtClean="0"/>
              <a:t>)=2T(</a:t>
            </a:r>
            <a:r>
              <a:rPr lang="en-US" sz="2400" i="1" dirty="0" smtClean="0"/>
              <a:t>n</a:t>
            </a:r>
            <a:r>
              <a:rPr lang="en-US" sz="2400" dirty="0" smtClean="0"/>
              <a:t>/2) + </a:t>
            </a:r>
            <a:r>
              <a:rPr lang="en-US" sz="2400" i="1" dirty="0" smtClean="0"/>
              <a:t>n</a:t>
            </a:r>
            <a:r>
              <a:rPr lang="en-US" sz="2400" dirty="0" smtClean="0"/>
              <a:t>           </a:t>
            </a:r>
            <a:r>
              <a:rPr lang="en-US" sz="2400" dirty="0" smtClean="0"/>
              <a:t> </a:t>
            </a:r>
            <a:r>
              <a:rPr lang="en-US" sz="2400" dirty="0" smtClean="0"/>
              <a:t>linear-time partition</a:t>
            </a:r>
          </a:p>
          <a:p>
            <a:pPr>
              <a:buNone/>
              <a:tabLst>
                <a:tab pos="576263" algn="l"/>
              </a:tabLst>
            </a:pPr>
            <a:r>
              <a:rPr lang="en-US" sz="2400" dirty="0" smtClean="0"/>
              <a:t>Same </a:t>
            </a:r>
            <a:r>
              <a:rPr lang="en-US" sz="2400" dirty="0" smtClean="0"/>
              <a:t>recurrence as </a:t>
            </a:r>
            <a:r>
              <a:rPr lang="en-US" sz="2400" dirty="0" err="1"/>
              <a:t>M</a:t>
            </a:r>
            <a:r>
              <a:rPr lang="en-US" sz="2400" dirty="0" err="1" smtClean="0"/>
              <a:t>ergesort</a:t>
            </a:r>
            <a:r>
              <a:rPr lang="en-US" sz="2400" dirty="0" smtClean="0"/>
              <a:t>: </a:t>
            </a:r>
            <a:r>
              <a:rPr lang="en-US" sz="2400" i="1" dirty="0" smtClean="0"/>
              <a:t>O</a:t>
            </a:r>
            <a:r>
              <a:rPr lang="en-US" sz="2400" dirty="0" smtClean="0"/>
              <a:t>(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dirty="0" smtClean="0"/>
              <a:t>)</a:t>
            </a:r>
          </a:p>
          <a:p>
            <a:pPr>
              <a:buNone/>
              <a:tabLst>
                <a:tab pos="576263" algn="l"/>
              </a:tabLst>
            </a:pPr>
            <a:endParaRPr lang="en-US" sz="1400" dirty="0" smtClean="0"/>
          </a:p>
          <a:p>
            <a:pPr marL="0" indent="0">
              <a:buNone/>
              <a:tabLst>
                <a:tab pos="576263" algn="l"/>
              </a:tabLst>
            </a:pPr>
            <a:r>
              <a:rPr lang="en-US" sz="2400" dirty="0" smtClean="0"/>
              <a:t>Worst-case: Pivot is always </a:t>
            </a:r>
            <a:r>
              <a:rPr lang="en-US" sz="2400" dirty="0" smtClean="0"/>
              <a:t>smallest or largest </a:t>
            </a:r>
          </a:p>
          <a:p>
            <a:pPr marL="0" indent="0">
              <a:buNone/>
              <a:tabLst>
                <a:tab pos="576263" algn="l"/>
              </a:tabLst>
            </a:pPr>
            <a:r>
              <a:rPr lang="en-US" sz="2400" dirty="0" smtClean="0"/>
              <a:t>	T(0</a:t>
            </a:r>
            <a:r>
              <a:rPr lang="en-US" sz="2400" dirty="0" smtClean="0"/>
              <a:t>)=T(1)=1</a:t>
            </a:r>
          </a:p>
          <a:p>
            <a:pPr>
              <a:buNone/>
              <a:tabLst>
                <a:tab pos="576263" algn="l"/>
              </a:tabLst>
            </a:pPr>
            <a:r>
              <a:rPr lang="en-US" sz="2400" dirty="0" smtClean="0"/>
              <a:t>		T(</a:t>
            </a:r>
            <a:r>
              <a:rPr lang="en-US" sz="2400" i="1" dirty="0" smtClean="0"/>
              <a:t>n</a:t>
            </a:r>
            <a:r>
              <a:rPr lang="en-US" sz="2400" dirty="0" smtClean="0"/>
              <a:t>) = 1T(</a:t>
            </a:r>
            <a:r>
              <a:rPr lang="en-US" sz="2400" i="1" dirty="0" smtClean="0"/>
              <a:t>n</a:t>
            </a:r>
            <a:r>
              <a:rPr lang="en-US" sz="2400" dirty="0" smtClean="0"/>
              <a:t>-1)  + </a:t>
            </a:r>
            <a:r>
              <a:rPr lang="en-US" sz="2400" i="1" dirty="0" smtClean="0"/>
              <a:t>n</a:t>
            </a:r>
            <a:r>
              <a:rPr lang="en-US" sz="2400" dirty="0" smtClean="0"/>
              <a:t>   </a:t>
            </a:r>
          </a:p>
          <a:p>
            <a:pPr>
              <a:buNone/>
              <a:tabLst>
                <a:tab pos="576263" algn="l"/>
              </a:tabLst>
            </a:pPr>
            <a:r>
              <a:rPr lang="en-US" sz="2400" dirty="0" smtClean="0"/>
              <a:t>Basically </a:t>
            </a:r>
            <a:r>
              <a:rPr lang="en-US" sz="2400" dirty="0" smtClean="0"/>
              <a:t>same recurrence as </a:t>
            </a:r>
            <a:r>
              <a:rPr lang="en-US" sz="2400" dirty="0" smtClean="0"/>
              <a:t>Selection Sort</a:t>
            </a:r>
            <a:r>
              <a:rPr lang="en-US" sz="2400" dirty="0" smtClean="0"/>
              <a:t>: </a:t>
            </a:r>
            <a:r>
              <a:rPr lang="en-US" sz="2400" dirty="0" smtClean="0"/>
              <a:t>O(</a:t>
            </a:r>
            <a:r>
              <a:rPr lang="en-US" sz="2400" i="1" dirty="0" smtClean="0"/>
              <a:t>n</a:t>
            </a:r>
            <a:r>
              <a:rPr lang="en-US" sz="2400" b="1" baseline="30000" dirty="0" smtClean="0"/>
              <a:t>2</a:t>
            </a:r>
            <a:r>
              <a:rPr lang="en-US" sz="2400" dirty="0" smtClean="0"/>
              <a:t>)</a:t>
            </a:r>
          </a:p>
          <a:p>
            <a:pPr>
              <a:buNone/>
              <a:tabLst>
                <a:tab pos="576263" algn="l"/>
              </a:tabLst>
            </a:pPr>
            <a:endParaRPr lang="en-US" sz="1400" dirty="0" smtClean="0"/>
          </a:p>
          <a:p>
            <a:pPr marL="0" indent="0">
              <a:buNone/>
              <a:tabLst>
                <a:tab pos="576263" algn="l"/>
              </a:tabLst>
            </a:pPr>
            <a:r>
              <a:rPr lang="en-US" sz="2400" dirty="0" smtClean="0"/>
              <a:t>Average-case (e.g., with random </a:t>
            </a:r>
            <a:r>
              <a:rPr lang="en-US" sz="2400" dirty="0" smtClean="0"/>
              <a:t>pivot):</a:t>
            </a:r>
          </a:p>
          <a:p>
            <a:pPr marL="0" indent="0">
              <a:buNone/>
              <a:tabLst>
                <a:tab pos="576263" algn="l"/>
              </a:tabLst>
            </a:pPr>
            <a:r>
              <a:rPr lang="en-US" sz="2400" dirty="0" smtClean="0"/>
              <a:t>	O(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dirty="0" smtClean="0"/>
              <a:t>) (see text)</a:t>
            </a:r>
          </a:p>
          <a:p>
            <a:pPr>
              <a:buNone/>
              <a:tabLst>
                <a:tab pos="576263" algn="l"/>
              </a:tabLst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88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Quicksort Cutoffs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For small n, recursion tends to cost more than a quadratic sort</a:t>
            </a:r>
          </a:p>
          <a:p>
            <a:r>
              <a:rPr lang="en-US" sz="2400" dirty="0" smtClean="0"/>
              <a:t>Remember asymptotic complexity is for </a:t>
            </a:r>
            <a:r>
              <a:rPr lang="en-US" sz="2400" i="1" dirty="0" smtClean="0"/>
              <a:t>large</a:t>
            </a:r>
            <a:r>
              <a:rPr lang="en-US" sz="2400" dirty="0" smtClean="0"/>
              <a:t> n</a:t>
            </a:r>
          </a:p>
          <a:p>
            <a:r>
              <a:rPr lang="en-US" sz="2400" dirty="0" smtClean="0"/>
              <a:t>R</a:t>
            </a:r>
            <a:r>
              <a:rPr lang="en-US" sz="2400" dirty="0" smtClean="0"/>
              <a:t>ecursive calls add a lot of overhead for small n</a:t>
            </a:r>
          </a:p>
          <a:p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Common technique: switch algorithm below a cutoff</a:t>
            </a:r>
          </a:p>
          <a:p>
            <a:r>
              <a:rPr lang="en-US" sz="2400" dirty="0" smtClean="0"/>
              <a:t>R</a:t>
            </a:r>
            <a:r>
              <a:rPr lang="en-US" sz="2400" dirty="0" smtClean="0"/>
              <a:t>ule of thumb: use insertion sort for n &lt; 20</a:t>
            </a:r>
          </a:p>
          <a:p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/>
              <a:t>Notes:</a:t>
            </a:r>
          </a:p>
          <a:p>
            <a:r>
              <a:rPr lang="en-US" sz="2400" dirty="0" smtClean="0"/>
              <a:t>Could also use a cutoff for merge sort</a:t>
            </a:r>
          </a:p>
          <a:p>
            <a:r>
              <a:rPr lang="en-US" sz="2400" dirty="0" smtClean="0"/>
              <a:t>Cutoffs are also the norm with parallel algorithms (Switch to a sequential algorithm)</a:t>
            </a:r>
          </a:p>
          <a:p>
            <a:r>
              <a:rPr lang="en-US" sz="2400" dirty="0" smtClean="0"/>
              <a:t>None of this affects asymptotic complexity, just real-world performance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83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Quicksort Cutoff Skeleton</a:t>
            </a:r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09600" y="914400"/>
            <a:ext cx="7848600" cy="252069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 tIns="91440" bIns="9144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</a:rPr>
              <a:t>void </a:t>
            </a:r>
            <a:r>
              <a:rPr lang="en-US" sz="2400" b="1" dirty="0" err="1" smtClean="0">
                <a:solidFill>
                  <a:srgbClr val="008000"/>
                </a:solidFill>
                <a:latin typeface="Courier New" pitchFamily="49" charset="0"/>
              </a:rPr>
              <a:t>quicksort</a:t>
            </a:r>
            <a:r>
              <a:rPr lang="en-US" sz="2400" dirty="0" smtClean="0">
                <a:latin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</a:rPr>
              <a:t>int</a:t>
            </a:r>
            <a:r>
              <a:rPr lang="en-US" sz="2400" dirty="0" smtClean="0">
                <a:latin typeface="Courier New" pitchFamily="49" charset="0"/>
              </a:rPr>
              <a:t>[] </a:t>
            </a:r>
            <a:r>
              <a:rPr lang="en-US" sz="2400" dirty="0" err="1" smtClean="0">
                <a:solidFill>
                  <a:srgbClr val="119F33"/>
                </a:solidFill>
                <a:latin typeface="Courier New" pitchFamily="49" charset="0"/>
              </a:rPr>
              <a:t>arr</a:t>
            </a:r>
            <a:r>
              <a:rPr lang="en-US" sz="2400" dirty="0" smtClean="0">
                <a:latin typeface="Courier New" pitchFamily="49" charset="0"/>
              </a:rPr>
              <a:t>, </a:t>
            </a:r>
            <a:r>
              <a:rPr lang="en-US" sz="2400" dirty="0" err="1" smtClean="0">
                <a:latin typeface="Courier New" pitchFamily="49" charset="0"/>
              </a:rPr>
              <a:t>int</a:t>
            </a:r>
            <a:r>
              <a:rPr lang="en-US" sz="2400" dirty="0" smtClean="0">
                <a:latin typeface="Courier New" pitchFamily="49" charset="0"/>
              </a:rPr>
              <a:t> </a:t>
            </a:r>
            <a:r>
              <a:rPr lang="en-US" sz="2400" b="1" dirty="0" smtClean="0">
                <a:solidFill>
                  <a:srgbClr val="119F33"/>
                </a:solidFill>
                <a:latin typeface="Courier New" pitchFamily="49" charset="0"/>
              </a:rPr>
              <a:t>lo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Courier New" pitchFamily="49" charset="0"/>
              </a:rPr>
              <a:t>int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2400" b="1" dirty="0" smtClean="0">
                <a:solidFill>
                  <a:srgbClr val="119F33"/>
                </a:solidFill>
                <a:latin typeface="Courier New" pitchFamily="49" charset="0"/>
              </a:rPr>
              <a:t>hi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</a:rPr>
              <a:t>) {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49" charset="0"/>
              </a:rPr>
              <a:t>if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</a:rPr>
              <a:t>(hi – lo &lt; CUTOFF)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ourier New" pitchFamily="49" charset="0"/>
              </a:rPr>
              <a:t>     </a:t>
            </a:r>
            <a:r>
              <a:rPr lang="en-US" sz="2400" dirty="0" err="1" smtClean="0">
                <a:latin typeface="Courier New" pitchFamily="49" charset="0"/>
              </a:rPr>
              <a:t>insertionSort</a:t>
            </a:r>
            <a:r>
              <a:rPr lang="en-US" sz="2400" dirty="0" smtClean="0">
                <a:latin typeface="Courier New" pitchFamily="49" charset="0"/>
              </a:rPr>
              <a:t>(</a:t>
            </a:r>
            <a:r>
              <a:rPr lang="en-US" sz="2400" dirty="0" err="1" smtClean="0">
                <a:latin typeface="Courier New" pitchFamily="49" charset="0"/>
              </a:rPr>
              <a:t>arr,lo,hi</a:t>
            </a:r>
            <a:r>
              <a:rPr lang="en-US" sz="2400" dirty="0" smtClean="0">
                <a:latin typeface="Courier New" pitchFamily="49" charset="0"/>
              </a:rPr>
              <a:t>);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</a:rPr>
              <a:t>  </a:t>
            </a:r>
            <a:r>
              <a:rPr lang="en-US" sz="2400" dirty="0" smtClean="0">
                <a:solidFill>
                  <a:schemeClr val="accent2"/>
                </a:solidFill>
                <a:latin typeface="Courier New" pitchFamily="49" charset="0"/>
              </a:rPr>
              <a:t>else</a:t>
            </a:r>
            <a:endParaRPr lang="en-US" sz="2400" b="1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 algn="l">
              <a:lnSpc>
                <a:spcPct val="9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</a:rPr>
              <a:t>     …</a:t>
            </a:r>
          </a:p>
          <a:p>
            <a:pPr algn="l">
              <a:lnSpc>
                <a:spcPct val="9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</a:rPr>
              <a:t>}</a:t>
            </a:r>
            <a:endParaRPr lang="en-US" sz="2400" b="1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58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3587490"/>
            <a:ext cx="8458200" cy="2660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This cuts out the vast majority of the recursive calls </a:t>
            </a:r>
          </a:p>
          <a:p>
            <a:r>
              <a:rPr lang="en-US" sz="2400" dirty="0" smtClean="0"/>
              <a:t>Think of the recursive calls to quicksort as a tree</a:t>
            </a:r>
          </a:p>
          <a:p>
            <a:r>
              <a:rPr lang="en-US" sz="2400" dirty="0" smtClean="0"/>
              <a:t>Trims out the bottom layers of the tree</a:t>
            </a:r>
          </a:p>
          <a:p>
            <a:r>
              <a:rPr lang="en-US" sz="2400" dirty="0" smtClean="0"/>
              <a:t>Smaller arrays are more likely to be nearly sorted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6993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Linked Lists and 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Mergesort</a:t>
            </a:r>
            <a:r>
              <a:rPr lang="en-US" sz="2400" dirty="0" smtClean="0"/>
              <a:t> can very nicely work directly on linked lists</a:t>
            </a:r>
          </a:p>
          <a:p>
            <a:r>
              <a:rPr lang="en-US" sz="2400" dirty="0" err="1"/>
              <a:t>H</a:t>
            </a:r>
            <a:r>
              <a:rPr lang="en-US" sz="2400" dirty="0" err="1" smtClean="0"/>
              <a:t>eapsort</a:t>
            </a:r>
            <a:r>
              <a:rPr lang="en-US" sz="2400" dirty="0" smtClean="0"/>
              <a:t> and Quicksort do not</a:t>
            </a:r>
          </a:p>
          <a:p>
            <a:r>
              <a:rPr lang="en-US" sz="2400" dirty="0" err="1" smtClean="0"/>
              <a:t>I</a:t>
            </a:r>
            <a:r>
              <a:rPr lang="en-US" sz="2400" dirty="0" err="1" smtClean="0"/>
              <a:t>nsertionSort</a:t>
            </a:r>
            <a:r>
              <a:rPr lang="en-US" sz="2400" dirty="0" smtClean="0"/>
              <a:t> and </a:t>
            </a:r>
            <a:r>
              <a:rPr lang="en-US" sz="2400" dirty="0" err="1" smtClean="0"/>
              <a:t>SelectionSort</a:t>
            </a:r>
            <a:r>
              <a:rPr lang="en-US" sz="2400" dirty="0" smtClean="0"/>
              <a:t> can too but slower</a:t>
            </a:r>
          </a:p>
          <a:p>
            <a:endParaRPr lang="en-US" sz="1200" dirty="0" smtClean="0"/>
          </a:p>
          <a:p>
            <a:pPr marL="0" indent="0">
              <a:buNone/>
            </a:pPr>
            <a:r>
              <a:rPr lang="en-US" sz="2400" dirty="0" err="1" smtClean="0"/>
              <a:t>Mergesort</a:t>
            </a:r>
            <a:r>
              <a:rPr lang="en-US" sz="2400" dirty="0" smtClean="0"/>
              <a:t> also the sort of choice for external sorting</a:t>
            </a:r>
          </a:p>
          <a:p>
            <a:r>
              <a:rPr lang="en-US" sz="2400" dirty="0" smtClean="0"/>
              <a:t>Quicksort and </a:t>
            </a:r>
            <a:r>
              <a:rPr lang="en-US" sz="2400" dirty="0" err="1" smtClean="0"/>
              <a:t>Heapsort</a:t>
            </a:r>
            <a:r>
              <a:rPr lang="en-US" sz="2400" dirty="0" smtClean="0"/>
              <a:t> jump all over the array</a:t>
            </a:r>
          </a:p>
          <a:p>
            <a:r>
              <a:rPr lang="en-US" sz="2400" dirty="0" err="1" smtClean="0"/>
              <a:t>Mergesort</a:t>
            </a:r>
            <a:r>
              <a:rPr lang="en-US" sz="2400" dirty="0" smtClean="0"/>
              <a:t> scans linearly through arrays</a:t>
            </a:r>
          </a:p>
          <a:p>
            <a:r>
              <a:rPr lang="en-US" sz="2400" dirty="0" smtClean="0"/>
              <a:t>In-memory sorting of blocks can be combined with larger sorts</a:t>
            </a:r>
          </a:p>
          <a:p>
            <a:r>
              <a:rPr lang="en-US" sz="2400" dirty="0" err="1" smtClean="0"/>
              <a:t>Mergesort</a:t>
            </a:r>
            <a:r>
              <a:rPr lang="en-US" sz="2400" dirty="0" smtClean="0"/>
              <a:t> can leverage multiple disks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3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Arrays? Just Arrays?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algorithms we will talk about will assume that the data is an array</a:t>
            </a:r>
          </a:p>
          <a:p>
            <a:r>
              <a:rPr lang="en-US" sz="2600" dirty="0" smtClean="0"/>
              <a:t>Arrays allow direct index referencing</a:t>
            </a:r>
          </a:p>
          <a:p>
            <a:r>
              <a:rPr lang="en-US" sz="2600" dirty="0" smtClean="0"/>
              <a:t>Arrays are contiguous in memory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800" dirty="0" smtClean="0"/>
              <a:t>But data may come in a linked list</a:t>
            </a:r>
          </a:p>
          <a:p>
            <a:r>
              <a:rPr lang="en-US" sz="2600" dirty="0" smtClean="0"/>
              <a:t>Some algorithms can be adjusted to work with linked lists but algorithm performance will likely change (at least in constant factors)</a:t>
            </a:r>
          </a:p>
          <a:p>
            <a:r>
              <a:rPr lang="en-US" sz="2600" dirty="0" smtClean="0"/>
              <a:t>May be reasonable to do a O(n) copy to an array and then back to a linked list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1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Sorting: The Big Picture</a:t>
            </a:r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76525" y="1594730"/>
            <a:ext cx="1667443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 eaLnBrk="1" hangingPunct="1"/>
            <a:r>
              <a:rPr lang="en-US" sz="2000" dirty="0">
                <a:latin typeface="+mj-lt"/>
              </a:rPr>
              <a:t>Simple</a:t>
            </a:r>
          </a:p>
          <a:p>
            <a:pPr algn="ctr" eaLnBrk="1" hangingPunct="1"/>
            <a:r>
              <a:rPr lang="en-US" sz="2000" dirty="0">
                <a:latin typeface="+mj-lt"/>
                <a:sym typeface="Symbol" pitchFamily="18" charset="2"/>
              </a:rPr>
              <a:t>algorithms:</a:t>
            </a:r>
          </a:p>
          <a:p>
            <a:pPr algn="ctr" eaLnBrk="1" hangingPunct="1"/>
            <a:r>
              <a:rPr lang="en-US" sz="2000" dirty="0">
                <a:latin typeface="+mj-lt"/>
                <a:sym typeface="Symbol" pitchFamily="18" charset="2"/>
              </a:rPr>
              <a:t>O(</a:t>
            </a:r>
            <a:r>
              <a:rPr lang="en-US" sz="2000" i="1" dirty="0">
                <a:latin typeface="+mj-lt"/>
                <a:sym typeface="Symbol" pitchFamily="18" charset="2"/>
              </a:rPr>
              <a:t>n</a:t>
            </a:r>
            <a:r>
              <a:rPr lang="en-US" sz="2000" baseline="30000" dirty="0">
                <a:latin typeface="+mj-lt"/>
                <a:sym typeface="Symbol" pitchFamily="18" charset="2"/>
              </a:rPr>
              <a:t>2</a:t>
            </a:r>
            <a:r>
              <a:rPr lang="en-US" sz="2000" dirty="0">
                <a:latin typeface="+mj-lt"/>
                <a:sym typeface="Symbol" pitchFamily="18" charset="2"/>
              </a:rPr>
              <a:t>)</a:t>
            </a:r>
          </a:p>
        </p:txBody>
      </p:sp>
      <p:sp>
        <p:nvSpPr>
          <p:cNvPr id="8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38090" y="2351260"/>
            <a:ext cx="1667443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 eaLnBrk="1" hangingPunct="1"/>
            <a:r>
              <a:rPr lang="en-US" sz="2000">
                <a:latin typeface="+mj-lt"/>
              </a:rPr>
              <a:t>Fancier</a:t>
            </a:r>
          </a:p>
          <a:p>
            <a:pPr algn="ctr" eaLnBrk="1" hangingPunct="1"/>
            <a:r>
              <a:rPr lang="en-US" sz="2000">
                <a:latin typeface="+mj-lt"/>
                <a:sym typeface="Symbol" pitchFamily="18" charset="2"/>
              </a:rPr>
              <a:t>algorithms:</a:t>
            </a:r>
          </a:p>
          <a:p>
            <a:pPr algn="ctr" eaLnBrk="1" hangingPunct="1"/>
            <a:r>
              <a:rPr lang="en-US" sz="2000">
                <a:latin typeface="+mj-lt"/>
                <a:sym typeface="Symbol" pitchFamily="18" charset="2"/>
              </a:rPr>
              <a:t>O(</a:t>
            </a:r>
            <a:r>
              <a:rPr lang="en-US" sz="2000" i="1">
                <a:latin typeface="+mj-lt"/>
                <a:sym typeface="Symbol" pitchFamily="18" charset="2"/>
              </a:rPr>
              <a:t>n</a:t>
            </a:r>
            <a:r>
              <a:rPr lang="en-US" sz="2000">
                <a:latin typeface="+mj-lt"/>
                <a:sym typeface="Symbol" pitchFamily="18" charset="2"/>
              </a:rPr>
              <a:t> log </a:t>
            </a:r>
            <a:r>
              <a:rPr lang="en-US" sz="2000" i="1">
                <a:latin typeface="+mj-lt"/>
                <a:sym typeface="Symbol" pitchFamily="18" charset="2"/>
              </a:rPr>
              <a:t>n</a:t>
            </a:r>
            <a:r>
              <a:rPr lang="en-US" sz="2000">
                <a:latin typeface="+mj-lt"/>
                <a:sym typeface="Symbol" pitchFamily="18" charset="2"/>
              </a:rPr>
              <a:t>)</a:t>
            </a:r>
          </a:p>
        </p:txBody>
      </p:sp>
      <p:sp>
        <p:nvSpPr>
          <p:cNvPr id="9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99655" y="3107790"/>
            <a:ext cx="1888658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 eaLnBrk="1" hangingPunct="1"/>
            <a:r>
              <a:rPr lang="en-US" sz="2000" dirty="0">
                <a:latin typeface="+mj-lt"/>
              </a:rPr>
              <a:t>Comparison</a:t>
            </a:r>
          </a:p>
          <a:p>
            <a:pPr algn="ctr" eaLnBrk="1" hangingPunct="1"/>
            <a:r>
              <a:rPr lang="en-US" sz="2000" dirty="0">
                <a:latin typeface="+mj-lt"/>
              </a:rPr>
              <a:t>lower bound:</a:t>
            </a:r>
            <a:endParaRPr lang="en-US" sz="2000" dirty="0">
              <a:latin typeface="+mj-lt"/>
              <a:sym typeface="Symbol" pitchFamily="18" charset="2"/>
            </a:endParaRPr>
          </a:p>
          <a:p>
            <a:pPr algn="ctr" eaLnBrk="1" hangingPunct="1"/>
            <a:r>
              <a:rPr lang="en-US" sz="2000" dirty="0">
                <a:latin typeface="+mj-lt"/>
                <a:sym typeface="Symbol" pitchFamily="18" charset="2"/>
              </a:rPr>
              <a:t>(</a:t>
            </a:r>
            <a:r>
              <a:rPr lang="en-US" sz="2000" i="1" dirty="0">
                <a:latin typeface="+mj-lt"/>
                <a:sym typeface="Symbol" pitchFamily="18" charset="2"/>
              </a:rPr>
              <a:t>n</a:t>
            </a:r>
            <a:r>
              <a:rPr lang="en-US" sz="2000" dirty="0">
                <a:latin typeface="+mj-lt"/>
                <a:sym typeface="Symbol" pitchFamily="18" charset="2"/>
              </a:rPr>
              <a:t> log </a:t>
            </a:r>
            <a:r>
              <a:rPr lang="en-US" sz="2000" i="1" dirty="0">
                <a:latin typeface="+mj-lt"/>
                <a:sym typeface="Symbol" pitchFamily="18" charset="2"/>
              </a:rPr>
              <a:t>n</a:t>
            </a:r>
            <a:r>
              <a:rPr lang="en-US" sz="2000" dirty="0">
                <a:latin typeface="+mj-lt"/>
                <a:sym typeface="Symbol" pitchFamily="18" charset="2"/>
              </a:rPr>
              <a:t>)</a:t>
            </a:r>
          </a:p>
        </p:txBody>
      </p:sp>
      <p:sp>
        <p:nvSpPr>
          <p:cNvPr id="10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382435" y="3864321"/>
            <a:ext cx="1667443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 eaLnBrk="1" hangingPunct="1"/>
            <a:r>
              <a:rPr lang="en-US" sz="2000" dirty="0">
                <a:latin typeface="+mj-lt"/>
              </a:rPr>
              <a:t>Specialized</a:t>
            </a:r>
          </a:p>
          <a:p>
            <a:pPr algn="ctr" eaLnBrk="1" hangingPunct="1"/>
            <a:r>
              <a:rPr lang="en-US" sz="2000" dirty="0">
                <a:latin typeface="+mj-lt"/>
              </a:rPr>
              <a:t>algorithms:</a:t>
            </a:r>
            <a:endParaRPr lang="en-US" sz="2000" dirty="0">
              <a:latin typeface="+mj-lt"/>
              <a:sym typeface="Symbol" pitchFamily="18" charset="2"/>
            </a:endParaRPr>
          </a:p>
          <a:p>
            <a:pPr algn="ctr" eaLnBrk="1" hangingPunct="1"/>
            <a:r>
              <a:rPr lang="en-US" sz="2000" dirty="0">
                <a:latin typeface="+mj-lt"/>
                <a:sym typeface="Symbol" pitchFamily="18" charset="2"/>
              </a:rPr>
              <a:t>O(</a:t>
            </a:r>
            <a:r>
              <a:rPr lang="en-US" sz="2000" i="1" dirty="0">
                <a:latin typeface="+mj-lt"/>
                <a:sym typeface="Symbol" pitchFamily="18" charset="2"/>
              </a:rPr>
              <a:t>n</a:t>
            </a:r>
            <a:r>
              <a:rPr lang="en-US" sz="2000" dirty="0">
                <a:latin typeface="+mj-lt"/>
                <a:sym typeface="Symbol" pitchFamily="18" charset="2"/>
              </a:rPr>
              <a:t>)</a:t>
            </a:r>
          </a:p>
        </p:txBody>
      </p:sp>
      <p:sp>
        <p:nvSpPr>
          <p:cNvPr id="12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37864" y="3294167"/>
            <a:ext cx="194476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latin typeface="+mj-lt"/>
              </a:rPr>
              <a:t>Insertion sort</a:t>
            </a:r>
          </a:p>
          <a:p>
            <a:pPr algn="ctr" eaLnBrk="1" hangingPunct="1"/>
            <a:r>
              <a:rPr lang="en-US" sz="2000" dirty="0">
                <a:latin typeface="+mj-lt"/>
              </a:rPr>
              <a:t>Selection </a:t>
            </a:r>
            <a:r>
              <a:rPr lang="en-US" sz="2000" dirty="0" smtClean="0">
                <a:latin typeface="+mj-lt"/>
              </a:rPr>
              <a:t>sort</a:t>
            </a:r>
          </a:p>
          <a:p>
            <a:pPr algn="ctr" eaLnBrk="1" hangingPunct="1"/>
            <a:r>
              <a:rPr lang="en-US" sz="2000" dirty="0" smtClean="0">
                <a:latin typeface="+mj-lt"/>
              </a:rPr>
              <a:t>Bubble Sort</a:t>
            </a:r>
            <a:endParaRPr lang="en-US" sz="2000" dirty="0">
              <a:latin typeface="+mj-lt"/>
            </a:endParaRPr>
          </a:p>
          <a:p>
            <a:pPr algn="ctr" eaLnBrk="1" hangingPunct="1"/>
            <a:r>
              <a:rPr lang="en-US" sz="2000" dirty="0" smtClean="0">
                <a:solidFill>
                  <a:schemeClr val="bg2"/>
                </a:solidFill>
                <a:latin typeface="+mj-lt"/>
              </a:rPr>
              <a:t>Shell 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sort</a:t>
            </a:r>
          </a:p>
          <a:p>
            <a:pPr algn="ctr" eaLnBrk="1" hangingPunct="1"/>
            <a:r>
              <a:rPr lang="en-US" sz="2000" dirty="0">
                <a:solidFill>
                  <a:schemeClr val="bg2"/>
                </a:solidFill>
                <a:latin typeface="+mj-lt"/>
              </a:rPr>
              <a:t>…</a:t>
            </a:r>
          </a:p>
        </p:txBody>
      </p:sp>
      <p:sp>
        <p:nvSpPr>
          <p:cNvPr id="13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31306" y="4310597"/>
            <a:ext cx="228100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latin typeface="+mj-lt"/>
              </a:rPr>
              <a:t>Heap sort</a:t>
            </a:r>
          </a:p>
          <a:p>
            <a:pPr algn="ctr" eaLnBrk="1" hangingPunct="1"/>
            <a:r>
              <a:rPr lang="en-US" sz="2000" dirty="0">
                <a:latin typeface="+mj-lt"/>
              </a:rPr>
              <a:t>Merge sort</a:t>
            </a:r>
          </a:p>
          <a:p>
            <a:pPr algn="ctr" eaLnBrk="1" hangingPunct="1"/>
            <a:r>
              <a:rPr lang="en-US" sz="2000" dirty="0">
                <a:latin typeface="+mj-lt"/>
              </a:rPr>
              <a:t>Quick </a:t>
            </a:r>
            <a:r>
              <a:rPr lang="en-US" sz="2000" dirty="0" smtClean="0">
                <a:latin typeface="+mj-lt"/>
              </a:rPr>
              <a:t>sort (</a:t>
            </a:r>
            <a:r>
              <a:rPr lang="en-US" sz="2000" dirty="0" err="1" smtClean="0">
                <a:latin typeface="+mj-lt"/>
              </a:rPr>
              <a:t>avg</a:t>
            </a:r>
            <a:r>
              <a:rPr lang="en-US" sz="2000" dirty="0" smtClean="0">
                <a:latin typeface="+mj-lt"/>
              </a:rPr>
              <a:t>)</a:t>
            </a:r>
            <a:endParaRPr lang="en-US" sz="2000" dirty="0">
              <a:latin typeface="+mj-lt"/>
            </a:endParaRPr>
          </a:p>
          <a:p>
            <a:pPr algn="ctr" eaLnBrk="1" hangingPunct="1"/>
            <a:r>
              <a:rPr lang="en-US" sz="2000" dirty="0">
                <a:latin typeface="+mj-lt"/>
              </a:rPr>
              <a:t>…</a:t>
            </a:r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392502" y="5464314"/>
            <a:ext cx="16473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latin typeface="+mj-lt"/>
              </a:rPr>
              <a:t>Bucket sort</a:t>
            </a:r>
          </a:p>
          <a:p>
            <a:pPr algn="ctr" eaLnBrk="1" hangingPunct="1"/>
            <a:r>
              <a:rPr lang="en-US" sz="2000" dirty="0">
                <a:latin typeface="+mj-lt"/>
              </a:rPr>
              <a:t>Radix sort</a:t>
            </a:r>
          </a:p>
        </p:txBody>
      </p:sp>
      <p:cxnSp>
        <p:nvCxnSpPr>
          <p:cNvPr id="16" name="AutoShape 13"/>
          <p:cNvCxnSpPr>
            <a:cxnSpLocks noChangeShapeType="1"/>
            <a:stCxn id="7" idx="2"/>
            <a:endCxn id="12" idx="0"/>
          </p:cNvCxnSpPr>
          <p:nvPr>
            <p:custDataLst>
              <p:tags r:id="rId8"/>
            </p:custDataLst>
          </p:nvPr>
        </p:nvCxnSpPr>
        <p:spPr bwMode="auto">
          <a:xfrm flipH="1">
            <a:off x="2710246" y="2702726"/>
            <a:ext cx="1" cy="5914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7" name="AutoShape 14"/>
          <p:cNvCxnSpPr>
            <a:cxnSpLocks noChangeShapeType="1"/>
            <a:stCxn id="8" idx="2"/>
            <a:endCxn id="13" idx="0"/>
          </p:cNvCxnSpPr>
          <p:nvPr>
            <p:custDataLst>
              <p:tags r:id="rId9"/>
            </p:custDataLst>
          </p:nvPr>
        </p:nvCxnSpPr>
        <p:spPr bwMode="auto">
          <a:xfrm flipH="1">
            <a:off x="4471811" y="3459256"/>
            <a:ext cx="1" cy="8513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" name="AutoShape 15"/>
          <p:cNvCxnSpPr>
            <a:cxnSpLocks noChangeShapeType="1"/>
            <a:stCxn id="10" idx="2"/>
            <a:endCxn id="14" idx="0"/>
          </p:cNvCxnSpPr>
          <p:nvPr>
            <p:custDataLst>
              <p:tags r:id="rId10"/>
            </p:custDataLst>
          </p:nvPr>
        </p:nvCxnSpPr>
        <p:spPr bwMode="auto">
          <a:xfrm>
            <a:off x="8216157" y="4972317"/>
            <a:ext cx="0" cy="4919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60</a:t>
            </a:fld>
            <a:endParaRPr lang="en-US"/>
          </a:p>
        </p:txBody>
      </p:sp>
      <p:sp>
        <p:nvSpPr>
          <p:cNvPr id="20" name="Text Box 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4901" y="838200"/>
            <a:ext cx="1667443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 eaLnBrk="1" hangingPunct="1"/>
            <a:r>
              <a:rPr lang="en-US" sz="2000" dirty="0" smtClean="0">
                <a:latin typeface="+mj-lt"/>
              </a:rPr>
              <a:t>Horrible 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algorithms</a:t>
            </a:r>
            <a:r>
              <a:rPr lang="en-US" sz="2000" dirty="0" smtClean="0">
                <a:latin typeface="+mj-lt"/>
                <a:sym typeface="Symbol" pitchFamily="18" charset="2"/>
              </a:rPr>
              <a:t>:</a:t>
            </a:r>
          </a:p>
          <a:p>
            <a:pPr algn="ctr" eaLnBrk="1" hangingPunct="1"/>
            <a:r>
              <a:rPr lang="el-GR" sz="2000" dirty="0" smtClean="0">
                <a:latin typeface="+mj-lt"/>
                <a:sym typeface="Symbol" pitchFamily="18" charset="2"/>
              </a:rPr>
              <a:t>Ω</a:t>
            </a:r>
            <a:r>
              <a:rPr lang="en-US" sz="2000" dirty="0" smtClean="0">
                <a:latin typeface="+mj-lt"/>
                <a:sym typeface="Symbol" pitchFamily="18" charset="2"/>
              </a:rPr>
              <a:t>(</a:t>
            </a:r>
            <a:r>
              <a:rPr lang="en-US" sz="2000" i="1" dirty="0" smtClean="0">
                <a:latin typeface="+mj-lt"/>
                <a:sym typeface="Symbol" pitchFamily="18" charset="2"/>
              </a:rPr>
              <a:t>n</a:t>
            </a:r>
            <a:r>
              <a:rPr lang="en-US" sz="2000" baseline="30000" dirty="0" smtClean="0">
                <a:latin typeface="+mj-lt"/>
                <a:sym typeface="Symbol" pitchFamily="18" charset="2"/>
              </a:rPr>
              <a:t>2</a:t>
            </a:r>
            <a:r>
              <a:rPr lang="en-US" sz="2000" dirty="0" smtClean="0">
                <a:latin typeface="+mj-lt"/>
                <a:sym typeface="Symbol" pitchFamily="18" charset="2"/>
              </a:rPr>
              <a:t>)</a:t>
            </a:r>
            <a:endParaRPr lang="en-US" sz="2000" dirty="0">
              <a:latin typeface="+mj-lt"/>
              <a:sym typeface="Symbol" pitchFamily="18" charset="2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1657" y="2512010"/>
            <a:ext cx="17139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 err="1" smtClean="0">
                <a:latin typeface="+mj-lt"/>
              </a:rPr>
              <a:t>Bogo</a:t>
            </a:r>
            <a:r>
              <a:rPr lang="en-US" sz="2000" dirty="0" smtClean="0">
                <a:latin typeface="+mj-lt"/>
              </a:rPr>
              <a:t> Sort</a:t>
            </a:r>
          </a:p>
          <a:p>
            <a:pPr algn="ctr" eaLnBrk="1" hangingPunct="1"/>
            <a:r>
              <a:rPr lang="en-US" sz="2000" dirty="0" smtClean="0">
                <a:latin typeface="+mj-lt"/>
              </a:rPr>
              <a:t>Stooge Sort</a:t>
            </a:r>
            <a:endParaRPr lang="en-US" sz="2000" dirty="0">
              <a:latin typeface="+mj-lt"/>
            </a:endParaRPr>
          </a:p>
        </p:txBody>
      </p:sp>
      <p:cxnSp>
        <p:nvCxnSpPr>
          <p:cNvPr id="22" name="AutoShape 13"/>
          <p:cNvCxnSpPr>
            <a:cxnSpLocks noChangeShapeType="1"/>
            <a:stCxn id="20" idx="2"/>
            <a:endCxn id="21" idx="0"/>
          </p:cNvCxnSpPr>
          <p:nvPr>
            <p:custDataLst>
              <p:tags r:id="rId13"/>
            </p:custDataLst>
          </p:nvPr>
        </p:nvCxnSpPr>
        <p:spPr bwMode="auto">
          <a:xfrm>
            <a:off x="918623" y="1946196"/>
            <a:ext cx="0" cy="56581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</p:spTree>
    <p:extLst>
      <p:ext uri="{BB962C8B-B14F-4D97-AF65-F5344CB8AC3E}">
        <p14:creationId xmlns:p14="http://schemas.microsoft.com/office/powerpoint/2010/main" val="854902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Fast can we Sort?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err="1" smtClean="0"/>
              <a:t>Heapsort</a:t>
            </a:r>
            <a:r>
              <a:rPr lang="en-US" sz="2600" dirty="0" smtClean="0"/>
              <a:t> &amp; </a:t>
            </a:r>
            <a:r>
              <a:rPr lang="en-US" sz="2600" dirty="0" err="1"/>
              <a:t>M</a:t>
            </a:r>
            <a:r>
              <a:rPr lang="en-US" sz="2600" dirty="0" err="1" smtClean="0"/>
              <a:t>ergesort</a:t>
            </a:r>
            <a:r>
              <a:rPr lang="en-US" sz="2600" dirty="0" smtClean="0"/>
              <a:t> have </a:t>
            </a:r>
            <a:r>
              <a:rPr lang="en-US" sz="2600" i="1" dirty="0" smtClean="0"/>
              <a:t>O</a:t>
            </a:r>
            <a:r>
              <a:rPr lang="en-US" sz="2600" dirty="0" smtClean="0"/>
              <a:t>(</a:t>
            </a:r>
            <a:r>
              <a:rPr lang="en-US" sz="2600" i="1" dirty="0" smtClean="0"/>
              <a:t>n</a:t>
            </a:r>
            <a:r>
              <a:rPr lang="en-US" sz="2600" dirty="0" smtClean="0"/>
              <a:t> 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600" dirty="0" smtClean="0"/>
              <a:t> </a:t>
            </a:r>
            <a:r>
              <a:rPr lang="en-US" sz="2600" i="1" dirty="0" smtClean="0"/>
              <a:t>n</a:t>
            </a:r>
            <a:r>
              <a:rPr lang="en-US" sz="2600" dirty="0" smtClean="0"/>
              <a:t>) worst-case </a:t>
            </a:r>
            <a:r>
              <a:rPr lang="en-US" sz="2600" dirty="0" smtClean="0"/>
              <a:t>run </a:t>
            </a:r>
            <a:r>
              <a:rPr lang="en-US" sz="2600" dirty="0" smtClean="0"/>
              <a:t>time</a:t>
            </a:r>
          </a:p>
          <a:p>
            <a:endParaRPr lang="en-US" sz="1050" dirty="0" smtClean="0"/>
          </a:p>
          <a:p>
            <a:pPr marL="0" indent="0">
              <a:buNone/>
            </a:pPr>
            <a:r>
              <a:rPr lang="en-US" sz="2600" dirty="0" smtClean="0"/>
              <a:t>Quicksort has </a:t>
            </a:r>
            <a:r>
              <a:rPr lang="en-US" sz="2600" i="1" dirty="0" smtClean="0"/>
              <a:t>O</a:t>
            </a:r>
            <a:r>
              <a:rPr lang="en-US" sz="2600" dirty="0" smtClean="0"/>
              <a:t>(</a:t>
            </a:r>
            <a:r>
              <a:rPr lang="en-US" sz="2600" i="1" dirty="0" smtClean="0"/>
              <a:t>n</a:t>
            </a:r>
            <a:r>
              <a:rPr lang="en-US" sz="2600" dirty="0" smtClean="0"/>
              <a:t> 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600" dirty="0" smtClean="0"/>
              <a:t> </a:t>
            </a:r>
            <a:r>
              <a:rPr lang="en-US" sz="2600" i="1" dirty="0" smtClean="0"/>
              <a:t>n</a:t>
            </a:r>
            <a:r>
              <a:rPr lang="en-US" sz="2600" dirty="0" smtClean="0"/>
              <a:t>) average-case </a:t>
            </a:r>
            <a:r>
              <a:rPr lang="en-US" sz="2600" dirty="0" smtClean="0"/>
              <a:t>run time</a:t>
            </a:r>
            <a:endParaRPr lang="en-US" sz="2600" dirty="0" smtClean="0"/>
          </a:p>
          <a:p>
            <a:endParaRPr lang="en-US" sz="1050" dirty="0" smtClean="0"/>
          </a:p>
          <a:p>
            <a:pPr marL="0" indent="0">
              <a:buNone/>
            </a:pPr>
            <a:r>
              <a:rPr lang="en-US" sz="2600" dirty="0" smtClean="0"/>
              <a:t>These bounds are all tight, actually </a:t>
            </a:r>
            <a:r>
              <a:rPr lang="en-US" sz="2600" dirty="0" smtClean="0">
                <a:sym typeface="Symbol"/>
              </a:rPr>
              <a:t></a:t>
            </a:r>
            <a:r>
              <a:rPr lang="en-US" sz="2600" dirty="0" smtClean="0"/>
              <a:t>(</a:t>
            </a:r>
            <a:r>
              <a:rPr lang="en-US" sz="2600" i="1" dirty="0" smtClean="0"/>
              <a:t>n</a:t>
            </a:r>
            <a:r>
              <a:rPr lang="en-US" sz="2600" dirty="0" smtClean="0"/>
              <a:t> 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600" dirty="0" smtClean="0"/>
              <a:t> </a:t>
            </a:r>
            <a:r>
              <a:rPr lang="en-US" sz="2600" i="1" dirty="0" smtClean="0"/>
              <a:t>n</a:t>
            </a:r>
            <a:r>
              <a:rPr lang="en-US" sz="2600" dirty="0" smtClean="0"/>
              <a:t>)</a:t>
            </a:r>
          </a:p>
          <a:p>
            <a:endParaRPr lang="en-US" sz="1050" dirty="0" smtClean="0"/>
          </a:p>
          <a:p>
            <a:pPr marL="0" indent="0">
              <a:buNone/>
            </a:pPr>
            <a:r>
              <a:rPr lang="en-US" sz="2600" dirty="0" smtClean="0"/>
              <a:t>So maybe we </a:t>
            </a:r>
            <a:r>
              <a:rPr lang="en-US" sz="2600" dirty="0" smtClean="0"/>
              <a:t>can dream </a:t>
            </a:r>
            <a:r>
              <a:rPr lang="en-US" sz="2600" dirty="0" smtClean="0"/>
              <a:t>up another algorithm with a lower asymptotic complexity, such as </a:t>
            </a:r>
            <a:r>
              <a:rPr lang="en-US" sz="2600" i="1" dirty="0" smtClean="0"/>
              <a:t>O</a:t>
            </a:r>
            <a:r>
              <a:rPr lang="en-US" sz="2600" dirty="0" smtClean="0"/>
              <a:t>(</a:t>
            </a:r>
            <a:r>
              <a:rPr lang="en-US" sz="2600" i="1" dirty="0" smtClean="0"/>
              <a:t>n) </a:t>
            </a:r>
            <a:r>
              <a:rPr lang="en-US" sz="2600" dirty="0" smtClean="0"/>
              <a:t>or </a:t>
            </a:r>
            <a:r>
              <a:rPr lang="en-US" sz="2600" i="1" dirty="0" smtClean="0"/>
              <a:t>O</a:t>
            </a:r>
            <a:r>
              <a:rPr lang="en-US" sz="2600" dirty="0" smtClean="0"/>
              <a:t>(</a:t>
            </a:r>
            <a:r>
              <a:rPr lang="en-US" sz="2600" i="1" dirty="0" smtClean="0"/>
              <a:t>n</a:t>
            </a:r>
            <a:r>
              <a:rPr lang="en-US" sz="2600" dirty="0" smtClean="0"/>
              <a:t>  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log </a:t>
            </a:r>
            <a:r>
              <a:rPr lang="en-US" sz="2600" b="1" dirty="0" err="1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600" dirty="0" smtClean="0"/>
              <a:t> </a:t>
            </a:r>
            <a:r>
              <a:rPr lang="en-US" sz="2600" i="1" dirty="0" smtClean="0"/>
              <a:t>n</a:t>
            </a:r>
            <a:r>
              <a:rPr lang="en-US" sz="2600" dirty="0" smtClean="0"/>
              <a:t>)</a:t>
            </a:r>
          </a:p>
          <a:p>
            <a:r>
              <a:rPr lang="en-US" sz="2400" dirty="0" smtClean="0"/>
              <a:t>This is unfortunately </a:t>
            </a:r>
            <a:r>
              <a:rPr lang="en-US" sz="2400" b="1" i="1" dirty="0" smtClean="0">
                <a:solidFill>
                  <a:schemeClr val="accent2"/>
                </a:solidFill>
              </a:rPr>
              <a:t>IMPOSSIBLE!</a:t>
            </a:r>
          </a:p>
          <a:p>
            <a:r>
              <a:rPr lang="en-US" sz="2400" dirty="0" smtClean="0"/>
              <a:t>But why?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03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dirty="0" smtClean="0"/>
              <a:t>Assume we have n elements to sort 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For simplicity, also assume none are equal (i.e., no duplicates)</a:t>
            </a:r>
          </a:p>
          <a:p>
            <a:pPr>
              <a:lnSpc>
                <a:spcPct val="110000"/>
              </a:lnSpc>
            </a:pPr>
            <a:r>
              <a:rPr lang="en-US" sz="2000" dirty="0" smtClean="0"/>
              <a:t>How many permutations of the elements (possible orderings)?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smtClean="0"/>
              <a:t>Example, n=3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000" dirty="0" smtClean="0"/>
              <a:t>a[0]&lt;a[1]&lt;a[2]	a[0]&lt;a[2]&lt;a[1]	a[1]&lt;a[0]&lt;a[2]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000" dirty="0" smtClean="0"/>
              <a:t>a[1]&lt;a[2]&lt;a[0]	a[2]&lt;a[0]&lt;a[1]	a[2]&lt;a[1]&lt;a[0]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 smtClean="0"/>
              <a:t>In general, n choices for first, n-1 for next, n-2 for next, etc.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n(n-1)(n-2)…(1) = n! possible orderings</a:t>
            </a:r>
          </a:p>
          <a:p>
            <a:pPr>
              <a:lnSpc>
                <a:spcPct val="110000"/>
              </a:lnSpc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97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Representing Every Comparison Sort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Algorithm must “find” the right answer among n! possible answers</a:t>
            </a:r>
          </a:p>
          <a:p>
            <a:endParaRPr lang="en-US" sz="1200" dirty="0" smtClean="0"/>
          </a:p>
          <a:p>
            <a:pPr marL="0" indent="0">
              <a:buNone/>
            </a:pPr>
            <a:r>
              <a:rPr lang="en-US" sz="2400" dirty="0" smtClean="0"/>
              <a:t>Starts “knowing nothing” and gains information with each comparison</a:t>
            </a:r>
          </a:p>
          <a:p>
            <a:r>
              <a:rPr lang="en-US" sz="2400" dirty="0" smtClean="0"/>
              <a:t>Intuition is that each comparison can, at best,</a:t>
            </a:r>
            <a:br>
              <a:rPr lang="en-US" sz="2400" dirty="0" smtClean="0"/>
            </a:br>
            <a:r>
              <a:rPr lang="en-US" sz="2400" dirty="0" smtClean="0"/>
              <a:t>eliminate half of the remaining possibilities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400" dirty="0" smtClean="0"/>
              <a:t>Can represent this process as a decision tree</a:t>
            </a:r>
          </a:p>
          <a:p>
            <a:r>
              <a:rPr lang="en-US" sz="2400" dirty="0" smtClean="0"/>
              <a:t>Nodes contain “remaining possibilities”</a:t>
            </a:r>
          </a:p>
          <a:p>
            <a:r>
              <a:rPr lang="en-US" sz="2400" dirty="0" smtClean="0"/>
              <a:t>Edges are “answers from a comparison”</a:t>
            </a:r>
          </a:p>
          <a:p>
            <a:r>
              <a:rPr lang="en-US" sz="2400" dirty="0" smtClean="0"/>
              <a:t>This is not a data structure but what our proof uses to represent “the most any algorithm could know”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85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Decision Tree for n = 3</a:t>
            </a:r>
          </a:p>
        </p:txBody>
      </p:sp>
      <p:sp>
        <p:nvSpPr>
          <p:cNvPr id="30724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07599" y="914400"/>
            <a:ext cx="2912978" cy="1015663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a &lt; b &lt; c, b &lt; c &lt; a,</a:t>
            </a:r>
          </a:p>
          <a:p>
            <a:pPr algn="ctr"/>
            <a:r>
              <a:rPr lang="en-US" sz="2000"/>
              <a:t>a &lt; c &lt; b, c &lt; a &lt; b,</a:t>
            </a:r>
          </a:p>
          <a:p>
            <a:pPr algn="ctr"/>
            <a:r>
              <a:rPr lang="en-US" sz="2000"/>
              <a:t>b &lt; a &lt; c, c &lt; b &lt; a </a:t>
            </a:r>
          </a:p>
        </p:txBody>
      </p:sp>
      <p:sp>
        <p:nvSpPr>
          <p:cNvPr id="30725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49574" y="2396596"/>
            <a:ext cx="1410964" cy="1015663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a &lt; b &lt; c</a:t>
            </a:r>
          </a:p>
          <a:p>
            <a:pPr algn="ctr"/>
            <a:r>
              <a:rPr lang="en-US" sz="2000"/>
              <a:t>a &lt; c &lt; b</a:t>
            </a:r>
          </a:p>
          <a:p>
            <a:pPr algn="ctr"/>
            <a:r>
              <a:rPr lang="en-US" sz="2000"/>
              <a:t>c &lt; a &lt; b</a:t>
            </a:r>
          </a:p>
        </p:txBody>
      </p:sp>
      <p:sp>
        <p:nvSpPr>
          <p:cNvPr id="30726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25147" y="2396596"/>
            <a:ext cx="1500732" cy="1015663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b &lt; a &lt; c </a:t>
            </a:r>
          </a:p>
          <a:p>
            <a:pPr algn="ctr"/>
            <a:r>
              <a:rPr lang="en-US" sz="2000" dirty="0"/>
              <a:t>b &lt; c &lt; a</a:t>
            </a:r>
          </a:p>
          <a:p>
            <a:pPr algn="ctr"/>
            <a:r>
              <a:rPr lang="en-US" sz="2000" dirty="0"/>
              <a:t>c &lt; b &lt; a</a:t>
            </a:r>
          </a:p>
        </p:txBody>
      </p:sp>
      <p:sp>
        <p:nvSpPr>
          <p:cNvPr id="30727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56643" y="3994150"/>
            <a:ext cx="1410964" cy="707886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a &lt; b &lt; c</a:t>
            </a:r>
          </a:p>
          <a:p>
            <a:pPr algn="ctr"/>
            <a:r>
              <a:rPr lang="en-US" sz="2000"/>
              <a:t>a &lt; c &lt; b</a:t>
            </a:r>
          </a:p>
        </p:txBody>
      </p:sp>
      <p:sp>
        <p:nvSpPr>
          <p:cNvPr id="30728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61345" y="4005263"/>
            <a:ext cx="1410964" cy="400110"/>
          </a:xfrm>
          <a:prstGeom prst="rect">
            <a:avLst/>
          </a:prstGeom>
          <a:solidFill>
            <a:srgbClr val="CCECFF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c &lt; a &lt; b</a:t>
            </a:r>
          </a:p>
        </p:txBody>
      </p:sp>
      <p:sp>
        <p:nvSpPr>
          <p:cNvPr id="30729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1468" y="5467290"/>
            <a:ext cx="1410964" cy="400110"/>
          </a:xfrm>
          <a:prstGeom prst="rect">
            <a:avLst/>
          </a:prstGeom>
          <a:solidFill>
            <a:srgbClr val="CCECFF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a &lt; b &lt; c</a:t>
            </a:r>
          </a:p>
        </p:txBody>
      </p:sp>
      <p:sp>
        <p:nvSpPr>
          <p:cNvPr id="30730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70436" y="5437128"/>
            <a:ext cx="1410964" cy="400110"/>
          </a:xfrm>
          <a:prstGeom prst="rect">
            <a:avLst/>
          </a:prstGeom>
          <a:solidFill>
            <a:srgbClr val="CCECFF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a &lt; c &lt; b</a:t>
            </a:r>
          </a:p>
        </p:txBody>
      </p:sp>
      <p:sp>
        <p:nvSpPr>
          <p:cNvPr id="30731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86400" y="3963988"/>
            <a:ext cx="1590500" cy="707886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 b &lt; a &lt; c </a:t>
            </a:r>
          </a:p>
          <a:p>
            <a:pPr algn="ctr"/>
            <a:r>
              <a:rPr lang="en-US" sz="2000"/>
              <a:t>b &lt; c &lt; a</a:t>
            </a:r>
          </a:p>
        </p:txBody>
      </p:sp>
      <p:sp>
        <p:nvSpPr>
          <p:cNvPr id="30732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409818" y="3978275"/>
            <a:ext cx="1410964" cy="400110"/>
          </a:xfrm>
          <a:prstGeom prst="rect">
            <a:avLst/>
          </a:prstGeom>
          <a:solidFill>
            <a:srgbClr val="CCECFF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c &lt; b &lt; a</a:t>
            </a:r>
          </a:p>
        </p:txBody>
      </p:sp>
      <p:sp>
        <p:nvSpPr>
          <p:cNvPr id="30733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648200" y="5403790"/>
            <a:ext cx="1500732" cy="400110"/>
          </a:xfrm>
          <a:prstGeom prst="rect">
            <a:avLst/>
          </a:prstGeom>
          <a:solidFill>
            <a:srgbClr val="CCECFF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b &lt; c &lt; a </a:t>
            </a:r>
          </a:p>
        </p:txBody>
      </p:sp>
      <p:sp>
        <p:nvSpPr>
          <p:cNvPr id="30734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652668" y="5406965"/>
            <a:ext cx="1500732" cy="400110"/>
          </a:xfrm>
          <a:prstGeom prst="rect">
            <a:avLst/>
          </a:prstGeom>
          <a:solidFill>
            <a:srgbClr val="CCECFF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b &lt; a &lt; c </a:t>
            </a:r>
          </a:p>
        </p:txBody>
      </p:sp>
      <p:sp>
        <p:nvSpPr>
          <p:cNvPr id="30745" name="Text Box 2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10864" y="1828800"/>
            <a:ext cx="88838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 &lt; b</a:t>
            </a:r>
          </a:p>
        </p:txBody>
      </p:sp>
      <p:sp>
        <p:nvSpPr>
          <p:cNvPr id="30746" name="Text Box 2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31321" y="1828800"/>
            <a:ext cx="88838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 &gt; b</a:t>
            </a:r>
          </a:p>
        </p:txBody>
      </p:sp>
      <p:sp>
        <p:nvSpPr>
          <p:cNvPr id="30747" name="Text Box 2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436260" y="3505200"/>
            <a:ext cx="86113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 &gt; c</a:t>
            </a:r>
          </a:p>
        </p:txBody>
      </p:sp>
      <p:sp>
        <p:nvSpPr>
          <p:cNvPr id="30748" name="Text Box 2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066800" y="3505200"/>
            <a:ext cx="86113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 &lt; c</a:t>
            </a:r>
          </a:p>
        </p:txBody>
      </p:sp>
      <p:sp>
        <p:nvSpPr>
          <p:cNvPr id="30749" name="Text Box 2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81000" y="4856103"/>
            <a:ext cx="86754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b &lt; c</a:t>
            </a:r>
          </a:p>
        </p:txBody>
      </p:sp>
      <p:sp>
        <p:nvSpPr>
          <p:cNvPr id="30750" name="Text Box 2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637655" y="4856103"/>
            <a:ext cx="86754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b &gt; c</a:t>
            </a:r>
          </a:p>
        </p:txBody>
      </p:sp>
      <p:sp>
        <p:nvSpPr>
          <p:cNvPr id="30751" name="Text Box 3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609455" y="3505200"/>
            <a:ext cx="86754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b &lt; c</a:t>
            </a:r>
          </a:p>
        </p:txBody>
      </p:sp>
      <p:sp>
        <p:nvSpPr>
          <p:cNvPr id="30752" name="Text Box 3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881887" y="3505200"/>
            <a:ext cx="95731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b &gt; c </a:t>
            </a:r>
          </a:p>
        </p:txBody>
      </p:sp>
      <p:sp>
        <p:nvSpPr>
          <p:cNvPr id="30753" name="Text Box 3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76800" y="4856103"/>
            <a:ext cx="86113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c &lt; a</a:t>
            </a:r>
          </a:p>
        </p:txBody>
      </p:sp>
      <p:sp>
        <p:nvSpPr>
          <p:cNvPr id="30754" name="Text Box 3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139867" y="4856103"/>
            <a:ext cx="86113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c &gt; a</a:t>
            </a:r>
          </a:p>
        </p:txBody>
      </p:sp>
      <p:sp>
        <p:nvSpPr>
          <p:cNvPr id="30755" name="Text Box 2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355162" y="1998133"/>
            <a:ext cx="81785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a ? b</a:t>
            </a:r>
          </a:p>
        </p:txBody>
      </p:sp>
      <p:sp>
        <p:nvSpPr>
          <p:cNvPr id="30756" name="Text Box 3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00401" y="6000690"/>
            <a:ext cx="79432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The leaves contain all the possible orderings of a, b, c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64</a:t>
            </a:fld>
            <a:endParaRPr lang="en-US"/>
          </a:p>
        </p:txBody>
      </p:sp>
      <p:cxnSp>
        <p:nvCxnSpPr>
          <p:cNvPr id="6" name="Straight Arrow Connector 5"/>
          <p:cNvCxnSpPr>
            <a:stCxn id="30724" idx="2"/>
            <a:endCxn id="30725" idx="0"/>
          </p:cNvCxnSpPr>
          <p:nvPr/>
        </p:nvCxnSpPr>
        <p:spPr>
          <a:xfrm flipH="1">
            <a:off x="2355056" y="1930063"/>
            <a:ext cx="2409032" cy="466533"/>
          </a:xfrm>
          <a:prstGeom prst="straightConnector1">
            <a:avLst/>
          </a:prstGeom>
          <a:ln w="12700">
            <a:solidFill>
              <a:schemeClr val="accent4">
                <a:lumMod val="50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0724" idx="2"/>
            <a:endCxn id="30726" idx="0"/>
          </p:cNvCxnSpPr>
          <p:nvPr/>
        </p:nvCxnSpPr>
        <p:spPr>
          <a:xfrm>
            <a:off x="4764088" y="1930063"/>
            <a:ext cx="2511425" cy="466533"/>
          </a:xfrm>
          <a:prstGeom prst="straightConnector1">
            <a:avLst/>
          </a:prstGeom>
          <a:ln w="12700">
            <a:solidFill>
              <a:schemeClr val="accent4">
                <a:lumMod val="50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1762125" y="3412259"/>
            <a:ext cx="592931" cy="581891"/>
          </a:xfrm>
          <a:prstGeom prst="straightConnector1">
            <a:avLst/>
          </a:prstGeom>
          <a:ln w="12700">
            <a:solidFill>
              <a:schemeClr val="accent4">
                <a:lumMod val="50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355056" y="3412259"/>
            <a:ext cx="1511771" cy="593004"/>
          </a:xfrm>
          <a:prstGeom prst="straightConnector1">
            <a:avLst/>
          </a:prstGeom>
          <a:ln w="12700">
            <a:solidFill>
              <a:schemeClr val="accent4">
                <a:lumMod val="50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0726" idx="2"/>
            <a:endCxn id="30732" idx="0"/>
          </p:cNvCxnSpPr>
          <p:nvPr/>
        </p:nvCxnSpPr>
        <p:spPr>
          <a:xfrm>
            <a:off x="7275513" y="3412259"/>
            <a:ext cx="839787" cy="566016"/>
          </a:xfrm>
          <a:prstGeom prst="straightConnector1">
            <a:avLst/>
          </a:prstGeom>
          <a:ln w="12700">
            <a:solidFill>
              <a:schemeClr val="accent4">
                <a:lumMod val="50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0726" idx="2"/>
            <a:endCxn id="30731" idx="0"/>
          </p:cNvCxnSpPr>
          <p:nvPr/>
        </p:nvCxnSpPr>
        <p:spPr>
          <a:xfrm flipH="1">
            <a:off x="6281650" y="3412259"/>
            <a:ext cx="993863" cy="551729"/>
          </a:xfrm>
          <a:prstGeom prst="straightConnector1">
            <a:avLst/>
          </a:prstGeom>
          <a:ln w="12700">
            <a:solidFill>
              <a:schemeClr val="accent4">
                <a:lumMod val="50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0731" idx="2"/>
            <a:endCxn id="30733" idx="0"/>
          </p:cNvCxnSpPr>
          <p:nvPr/>
        </p:nvCxnSpPr>
        <p:spPr>
          <a:xfrm flipH="1">
            <a:off x="5398566" y="4671874"/>
            <a:ext cx="883084" cy="731916"/>
          </a:xfrm>
          <a:prstGeom prst="straightConnector1">
            <a:avLst/>
          </a:prstGeom>
          <a:ln w="12700">
            <a:solidFill>
              <a:schemeClr val="accent4">
                <a:lumMod val="50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0731" idx="2"/>
            <a:endCxn id="30734" idx="0"/>
          </p:cNvCxnSpPr>
          <p:nvPr/>
        </p:nvCxnSpPr>
        <p:spPr>
          <a:xfrm>
            <a:off x="6281650" y="4671874"/>
            <a:ext cx="1121384" cy="735091"/>
          </a:xfrm>
          <a:prstGeom prst="straightConnector1">
            <a:avLst/>
          </a:prstGeom>
          <a:ln w="12700">
            <a:solidFill>
              <a:schemeClr val="accent4">
                <a:lumMod val="50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0727" idx="2"/>
            <a:endCxn id="30730" idx="0"/>
          </p:cNvCxnSpPr>
          <p:nvPr/>
        </p:nvCxnSpPr>
        <p:spPr>
          <a:xfrm>
            <a:off x="1762125" y="4702036"/>
            <a:ext cx="1113793" cy="735092"/>
          </a:xfrm>
          <a:prstGeom prst="straightConnector1">
            <a:avLst/>
          </a:prstGeom>
          <a:ln w="12700">
            <a:solidFill>
              <a:schemeClr val="accent4">
                <a:lumMod val="50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0727" idx="2"/>
            <a:endCxn id="30729" idx="0"/>
          </p:cNvCxnSpPr>
          <p:nvPr/>
        </p:nvCxnSpPr>
        <p:spPr>
          <a:xfrm flipH="1">
            <a:off x="996950" y="4702036"/>
            <a:ext cx="765175" cy="765254"/>
          </a:xfrm>
          <a:prstGeom prst="straightConnector1">
            <a:avLst/>
          </a:prstGeom>
          <a:ln w="12700">
            <a:solidFill>
              <a:schemeClr val="accent4">
                <a:lumMod val="50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445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Decision Tree Tells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Is a binary tree because </a:t>
            </a:r>
            <a:endParaRPr lang="en-US" sz="2400" dirty="0"/>
          </a:p>
          <a:p>
            <a:r>
              <a:rPr lang="en-US" sz="2200" dirty="0" smtClean="0"/>
              <a:t>Each comparison has 2 outcomes</a:t>
            </a:r>
          </a:p>
          <a:p>
            <a:r>
              <a:rPr lang="en-US" sz="2200" dirty="0" smtClean="0"/>
              <a:t>There are no duplicate elements</a:t>
            </a:r>
          </a:p>
          <a:p>
            <a:r>
              <a:rPr lang="en-US" sz="2200" dirty="0" smtClean="0"/>
              <a:t>Assumes algorithm does not ask redundant questions</a:t>
            </a:r>
          </a:p>
          <a:p>
            <a:pPr lvl="1"/>
            <a:endParaRPr lang="en-US" sz="2200" dirty="0" smtClean="0"/>
          </a:p>
          <a:p>
            <a:pPr marL="0" indent="0">
              <a:buNone/>
            </a:pPr>
            <a:r>
              <a:rPr lang="en-US" sz="2400" dirty="0" smtClean="0"/>
              <a:t>Because any data is possible, any algorithm needs to ask enough questions to decide among all n! answers</a:t>
            </a:r>
          </a:p>
          <a:p>
            <a:r>
              <a:rPr lang="en-US" sz="2200" dirty="0" smtClean="0"/>
              <a:t>Every answer is a leaf (no more questions to ask)</a:t>
            </a:r>
          </a:p>
          <a:p>
            <a:r>
              <a:rPr lang="en-US" sz="2200" dirty="0" smtClean="0"/>
              <a:t>So the tree must be big enough to have n! leaves</a:t>
            </a:r>
          </a:p>
          <a:p>
            <a:r>
              <a:rPr lang="en-US" sz="2200" dirty="0" smtClean="0"/>
              <a:t>Running any algorithm on any input will at best </a:t>
            </a:r>
            <a:br>
              <a:rPr lang="en-US" sz="2200" dirty="0" smtClean="0"/>
            </a:br>
            <a:r>
              <a:rPr lang="en-US" sz="2200" dirty="0" smtClean="0"/>
              <a:t>correspond to one root-to-leaf path in the decision tree</a:t>
            </a:r>
          </a:p>
          <a:p>
            <a:r>
              <a:rPr lang="en-US" sz="2200" dirty="0" smtClean="0"/>
              <a:t>So no algorithm can have worst-case running time </a:t>
            </a:r>
            <a:br>
              <a:rPr lang="en-US" sz="2200" dirty="0" smtClean="0"/>
            </a:br>
            <a:r>
              <a:rPr lang="en-US" sz="2200" dirty="0" smtClean="0"/>
              <a:t>better than the height of the decision tree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11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Decision Tree for n = 3</a:t>
            </a:r>
          </a:p>
        </p:txBody>
      </p:sp>
      <p:sp>
        <p:nvSpPr>
          <p:cNvPr id="30724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07599" y="914400"/>
            <a:ext cx="2912978" cy="101566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a &lt; b &lt; c, b &lt; c &lt; a,</a:t>
            </a:r>
          </a:p>
          <a:p>
            <a:pPr algn="ctr"/>
            <a:r>
              <a:rPr lang="en-US" sz="2000"/>
              <a:t>a &lt; c &lt; b, c &lt; a &lt; b,</a:t>
            </a:r>
          </a:p>
          <a:p>
            <a:pPr algn="ctr"/>
            <a:r>
              <a:rPr lang="en-US" sz="2000"/>
              <a:t>b &lt; a &lt; c, c &lt; b &lt; a </a:t>
            </a:r>
          </a:p>
        </p:txBody>
      </p:sp>
      <p:sp>
        <p:nvSpPr>
          <p:cNvPr id="30725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49574" y="2416999"/>
            <a:ext cx="1410964" cy="101566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a &lt; b &lt; c</a:t>
            </a:r>
          </a:p>
          <a:p>
            <a:pPr algn="ctr"/>
            <a:r>
              <a:rPr lang="en-US" sz="2000"/>
              <a:t>a &lt; c &lt; b</a:t>
            </a:r>
          </a:p>
          <a:p>
            <a:pPr algn="ctr"/>
            <a:r>
              <a:rPr lang="en-US" sz="2000"/>
              <a:t>c &lt; a &lt; b</a:t>
            </a:r>
          </a:p>
        </p:txBody>
      </p:sp>
      <p:sp>
        <p:nvSpPr>
          <p:cNvPr id="30726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25147" y="2396596"/>
            <a:ext cx="1500732" cy="1015663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b &lt; a &lt; c </a:t>
            </a:r>
          </a:p>
          <a:p>
            <a:pPr algn="ctr"/>
            <a:r>
              <a:rPr lang="en-US" sz="2000" dirty="0"/>
              <a:t>b &lt; c &lt; a</a:t>
            </a:r>
          </a:p>
          <a:p>
            <a:pPr algn="ctr"/>
            <a:r>
              <a:rPr lang="en-US" sz="2000" dirty="0"/>
              <a:t>c &lt; b &lt; a</a:t>
            </a:r>
          </a:p>
        </p:txBody>
      </p:sp>
      <p:sp>
        <p:nvSpPr>
          <p:cNvPr id="30727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56643" y="3994150"/>
            <a:ext cx="1410964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a &lt; b &lt; c</a:t>
            </a:r>
          </a:p>
          <a:p>
            <a:pPr algn="ctr"/>
            <a:r>
              <a:rPr lang="en-US" sz="2000"/>
              <a:t>a &lt; c &lt; b</a:t>
            </a:r>
          </a:p>
        </p:txBody>
      </p:sp>
      <p:sp>
        <p:nvSpPr>
          <p:cNvPr id="30728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61345" y="4005263"/>
            <a:ext cx="1410964" cy="400110"/>
          </a:xfrm>
          <a:prstGeom prst="rect">
            <a:avLst/>
          </a:prstGeom>
          <a:solidFill>
            <a:srgbClr val="CCECFF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c &lt; a &lt; b</a:t>
            </a:r>
          </a:p>
        </p:txBody>
      </p:sp>
      <p:sp>
        <p:nvSpPr>
          <p:cNvPr id="30729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1468" y="5467290"/>
            <a:ext cx="1410964" cy="400110"/>
          </a:xfrm>
          <a:prstGeom prst="rect">
            <a:avLst/>
          </a:prstGeom>
          <a:solidFill>
            <a:srgbClr val="CCECFF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a &lt; b &lt; c</a:t>
            </a:r>
          </a:p>
        </p:txBody>
      </p:sp>
      <p:sp>
        <p:nvSpPr>
          <p:cNvPr id="30730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70436" y="5437128"/>
            <a:ext cx="1410964" cy="400110"/>
          </a:xfrm>
          <a:prstGeom prst="rect">
            <a:avLst/>
          </a:prstGeom>
          <a:solidFill>
            <a:srgbClr val="CCECFF"/>
          </a:solidFill>
          <a:ln w="571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a &lt; c &lt; b</a:t>
            </a:r>
          </a:p>
        </p:txBody>
      </p:sp>
      <p:sp>
        <p:nvSpPr>
          <p:cNvPr id="30731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486400" y="3963988"/>
            <a:ext cx="1590500" cy="707886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 b &lt; a &lt; c </a:t>
            </a:r>
          </a:p>
          <a:p>
            <a:pPr algn="ctr"/>
            <a:r>
              <a:rPr lang="en-US" sz="2000"/>
              <a:t>b &lt; c &lt; a</a:t>
            </a:r>
          </a:p>
        </p:txBody>
      </p:sp>
      <p:sp>
        <p:nvSpPr>
          <p:cNvPr id="30732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409818" y="3978275"/>
            <a:ext cx="1410964" cy="400110"/>
          </a:xfrm>
          <a:prstGeom prst="rect">
            <a:avLst/>
          </a:prstGeom>
          <a:solidFill>
            <a:srgbClr val="CCECFF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c &lt; b &lt; a</a:t>
            </a:r>
          </a:p>
        </p:txBody>
      </p:sp>
      <p:sp>
        <p:nvSpPr>
          <p:cNvPr id="30733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648200" y="5403790"/>
            <a:ext cx="1500732" cy="400110"/>
          </a:xfrm>
          <a:prstGeom prst="rect">
            <a:avLst/>
          </a:prstGeom>
          <a:solidFill>
            <a:srgbClr val="CCECFF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b &lt; c &lt; a </a:t>
            </a:r>
          </a:p>
        </p:txBody>
      </p:sp>
      <p:sp>
        <p:nvSpPr>
          <p:cNvPr id="30734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652668" y="5406965"/>
            <a:ext cx="1500732" cy="400110"/>
          </a:xfrm>
          <a:prstGeom prst="rect">
            <a:avLst/>
          </a:prstGeom>
          <a:solidFill>
            <a:srgbClr val="CCECFF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b &lt; a &lt; c </a:t>
            </a:r>
          </a:p>
        </p:txBody>
      </p:sp>
      <p:sp>
        <p:nvSpPr>
          <p:cNvPr id="30745" name="Text Box 2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10864" y="1828800"/>
            <a:ext cx="88838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 &lt; b</a:t>
            </a:r>
          </a:p>
        </p:txBody>
      </p:sp>
      <p:sp>
        <p:nvSpPr>
          <p:cNvPr id="30746" name="Text Box 2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31321" y="1828800"/>
            <a:ext cx="88838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 &gt; b</a:t>
            </a:r>
          </a:p>
        </p:txBody>
      </p:sp>
      <p:sp>
        <p:nvSpPr>
          <p:cNvPr id="30747" name="Text Box 2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436260" y="3505200"/>
            <a:ext cx="86113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 &gt; c</a:t>
            </a:r>
          </a:p>
        </p:txBody>
      </p:sp>
      <p:sp>
        <p:nvSpPr>
          <p:cNvPr id="30748" name="Text Box 2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066800" y="3505200"/>
            <a:ext cx="86113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 &lt; c</a:t>
            </a:r>
          </a:p>
        </p:txBody>
      </p:sp>
      <p:sp>
        <p:nvSpPr>
          <p:cNvPr id="30749" name="Text Box 2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81000" y="4856103"/>
            <a:ext cx="86754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b &lt; c</a:t>
            </a:r>
          </a:p>
        </p:txBody>
      </p:sp>
      <p:sp>
        <p:nvSpPr>
          <p:cNvPr id="30750" name="Text Box 2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637655" y="4856103"/>
            <a:ext cx="86754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b &gt; c</a:t>
            </a:r>
          </a:p>
        </p:txBody>
      </p:sp>
      <p:sp>
        <p:nvSpPr>
          <p:cNvPr id="30751" name="Text Box 3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609455" y="3505200"/>
            <a:ext cx="867545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b &lt; c</a:t>
            </a:r>
          </a:p>
        </p:txBody>
      </p:sp>
      <p:sp>
        <p:nvSpPr>
          <p:cNvPr id="30752" name="Text Box 3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881887" y="3505200"/>
            <a:ext cx="95731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b &gt; c </a:t>
            </a:r>
          </a:p>
        </p:txBody>
      </p:sp>
      <p:sp>
        <p:nvSpPr>
          <p:cNvPr id="30753" name="Text Box 3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76800" y="4856103"/>
            <a:ext cx="86113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c &lt; a</a:t>
            </a:r>
          </a:p>
        </p:txBody>
      </p:sp>
      <p:sp>
        <p:nvSpPr>
          <p:cNvPr id="30754" name="Text Box 3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139867" y="4856103"/>
            <a:ext cx="86113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c &gt; a</a:t>
            </a:r>
          </a:p>
        </p:txBody>
      </p:sp>
      <p:sp>
        <p:nvSpPr>
          <p:cNvPr id="30755" name="Text Box 2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355162" y="1998133"/>
            <a:ext cx="81785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a ? b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66</a:t>
            </a:fld>
            <a:endParaRPr lang="en-US"/>
          </a:p>
        </p:txBody>
      </p:sp>
      <p:cxnSp>
        <p:nvCxnSpPr>
          <p:cNvPr id="6" name="Straight Arrow Connector 5"/>
          <p:cNvCxnSpPr>
            <a:stCxn id="30724" idx="2"/>
            <a:endCxn id="30725" idx="0"/>
          </p:cNvCxnSpPr>
          <p:nvPr/>
        </p:nvCxnSpPr>
        <p:spPr>
          <a:xfrm flipH="1">
            <a:off x="2355056" y="1930063"/>
            <a:ext cx="2409032" cy="486936"/>
          </a:xfrm>
          <a:prstGeom prst="straightConnector1">
            <a:avLst/>
          </a:prstGeom>
          <a:ln w="12700">
            <a:solidFill>
              <a:schemeClr val="accent4">
                <a:lumMod val="50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0724" idx="2"/>
            <a:endCxn id="30726" idx="0"/>
          </p:cNvCxnSpPr>
          <p:nvPr/>
        </p:nvCxnSpPr>
        <p:spPr>
          <a:xfrm>
            <a:off x="4764088" y="1930063"/>
            <a:ext cx="2511425" cy="466533"/>
          </a:xfrm>
          <a:prstGeom prst="straightConnector1">
            <a:avLst/>
          </a:prstGeom>
          <a:ln w="12700">
            <a:solidFill>
              <a:schemeClr val="accent4">
                <a:lumMod val="50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1762125" y="3412259"/>
            <a:ext cx="592931" cy="581891"/>
          </a:xfrm>
          <a:prstGeom prst="straightConnector1">
            <a:avLst/>
          </a:prstGeom>
          <a:ln w="12700">
            <a:solidFill>
              <a:schemeClr val="accent4">
                <a:lumMod val="50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355056" y="3412259"/>
            <a:ext cx="1511771" cy="593004"/>
          </a:xfrm>
          <a:prstGeom prst="straightConnector1">
            <a:avLst/>
          </a:prstGeom>
          <a:ln w="12700">
            <a:solidFill>
              <a:schemeClr val="accent4">
                <a:lumMod val="50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0726" idx="2"/>
            <a:endCxn id="30732" idx="0"/>
          </p:cNvCxnSpPr>
          <p:nvPr/>
        </p:nvCxnSpPr>
        <p:spPr>
          <a:xfrm>
            <a:off x="7275513" y="3412259"/>
            <a:ext cx="839787" cy="566016"/>
          </a:xfrm>
          <a:prstGeom prst="straightConnector1">
            <a:avLst/>
          </a:prstGeom>
          <a:ln w="12700">
            <a:solidFill>
              <a:schemeClr val="accent4">
                <a:lumMod val="50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0726" idx="2"/>
            <a:endCxn id="30731" idx="0"/>
          </p:cNvCxnSpPr>
          <p:nvPr/>
        </p:nvCxnSpPr>
        <p:spPr>
          <a:xfrm flipH="1">
            <a:off x="6281650" y="3412259"/>
            <a:ext cx="993863" cy="551729"/>
          </a:xfrm>
          <a:prstGeom prst="straightConnector1">
            <a:avLst/>
          </a:prstGeom>
          <a:ln w="12700">
            <a:solidFill>
              <a:schemeClr val="accent4">
                <a:lumMod val="50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0731" idx="2"/>
            <a:endCxn id="30733" idx="0"/>
          </p:cNvCxnSpPr>
          <p:nvPr/>
        </p:nvCxnSpPr>
        <p:spPr>
          <a:xfrm flipH="1">
            <a:off x="5398566" y="4671874"/>
            <a:ext cx="883084" cy="731916"/>
          </a:xfrm>
          <a:prstGeom prst="straightConnector1">
            <a:avLst/>
          </a:prstGeom>
          <a:ln w="12700">
            <a:solidFill>
              <a:schemeClr val="accent4">
                <a:lumMod val="50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0731" idx="2"/>
            <a:endCxn id="30734" idx="0"/>
          </p:cNvCxnSpPr>
          <p:nvPr/>
        </p:nvCxnSpPr>
        <p:spPr>
          <a:xfrm>
            <a:off x="6281650" y="4671874"/>
            <a:ext cx="1121384" cy="735091"/>
          </a:xfrm>
          <a:prstGeom prst="straightConnector1">
            <a:avLst/>
          </a:prstGeom>
          <a:ln w="12700">
            <a:solidFill>
              <a:schemeClr val="accent4">
                <a:lumMod val="50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0727" idx="2"/>
            <a:endCxn id="30730" idx="0"/>
          </p:cNvCxnSpPr>
          <p:nvPr/>
        </p:nvCxnSpPr>
        <p:spPr>
          <a:xfrm>
            <a:off x="1762125" y="4702036"/>
            <a:ext cx="1113793" cy="735092"/>
          </a:xfrm>
          <a:prstGeom prst="straightConnector1">
            <a:avLst/>
          </a:prstGeom>
          <a:ln w="12700">
            <a:solidFill>
              <a:schemeClr val="accent4">
                <a:lumMod val="50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30727" idx="2"/>
            <a:endCxn id="30729" idx="0"/>
          </p:cNvCxnSpPr>
          <p:nvPr/>
        </p:nvCxnSpPr>
        <p:spPr>
          <a:xfrm flipH="1">
            <a:off x="996950" y="4702036"/>
            <a:ext cx="765175" cy="765254"/>
          </a:xfrm>
          <a:prstGeom prst="straightConnector1">
            <a:avLst/>
          </a:prstGeom>
          <a:ln w="12700">
            <a:solidFill>
              <a:schemeClr val="accent4">
                <a:lumMod val="50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4267200" y="2362200"/>
            <a:ext cx="2051706" cy="1125260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tIns="91440" rIns="91440" bIns="9144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j-lt"/>
              </a:rPr>
              <a:t>possible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orders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40" name="AutoShape 35"/>
          <p:cNvCxnSpPr>
            <a:cxnSpLocks noChangeShapeType="1"/>
            <a:stCxn id="39" idx="1"/>
            <a:endCxn id="30724" idx="1"/>
          </p:cNvCxnSpPr>
          <p:nvPr/>
        </p:nvCxnSpPr>
        <p:spPr bwMode="auto">
          <a:xfrm rot="16200000" flipV="1">
            <a:off x="3385253" y="1344579"/>
            <a:ext cx="1104759" cy="1260066"/>
          </a:xfrm>
          <a:prstGeom prst="curvedConnector4">
            <a:avLst>
              <a:gd name="adj1" fmla="val 19558"/>
              <a:gd name="adj2" fmla="val 118142"/>
            </a:avLst>
          </a:prstGeom>
          <a:noFill/>
          <a:ln w="38100">
            <a:solidFill>
              <a:schemeClr val="accent3"/>
            </a:solidFill>
            <a:round/>
            <a:headEnd/>
            <a:tailEnd type="triangle" w="lg" len="med"/>
          </a:ln>
        </p:spPr>
      </p:cxnSp>
      <p:sp>
        <p:nvSpPr>
          <p:cNvPr id="49" name="Text Box 34"/>
          <p:cNvSpPr txBox="1">
            <a:spLocks noChangeArrowheads="1"/>
          </p:cNvSpPr>
          <p:nvPr/>
        </p:nvSpPr>
        <p:spPr bwMode="auto">
          <a:xfrm>
            <a:off x="4063155" y="4589740"/>
            <a:ext cx="1499445" cy="1125260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tIns="91440" rIns="91440" bIns="9144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actual</a:t>
            </a:r>
            <a:br>
              <a:rPr lang="en-US" sz="20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order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51" name="AutoShape 35"/>
          <p:cNvCxnSpPr>
            <a:cxnSpLocks noChangeShapeType="1"/>
            <a:stCxn id="49" idx="2"/>
            <a:endCxn id="30730" idx="3"/>
          </p:cNvCxnSpPr>
          <p:nvPr/>
        </p:nvCxnSpPr>
        <p:spPr bwMode="auto">
          <a:xfrm rot="10800000" flipV="1">
            <a:off x="3581401" y="5152369"/>
            <a:ext cx="481755" cy="48481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3"/>
            </a:solidFill>
            <a:round/>
            <a:headEnd/>
            <a:tailEnd type="triangle" w="lg" len="med"/>
          </a:ln>
        </p:spPr>
      </p:cxnSp>
      <p:cxnSp>
        <p:nvCxnSpPr>
          <p:cNvPr id="58" name="AutoShape 35"/>
          <p:cNvCxnSpPr>
            <a:cxnSpLocks noChangeShapeType="1"/>
            <a:stCxn id="39" idx="2"/>
            <a:endCxn id="30725" idx="3"/>
          </p:cNvCxnSpPr>
          <p:nvPr/>
        </p:nvCxnSpPr>
        <p:spPr bwMode="auto">
          <a:xfrm rot="10800000" flipV="1">
            <a:off x="3060538" y="2924829"/>
            <a:ext cx="1206662" cy="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3"/>
            </a:solidFill>
            <a:round/>
            <a:headEnd/>
            <a:tailEnd type="triangle" w="lg" len="med"/>
          </a:ln>
        </p:spPr>
      </p:cxnSp>
      <p:cxnSp>
        <p:nvCxnSpPr>
          <p:cNvPr id="64" name="AutoShape 35"/>
          <p:cNvCxnSpPr>
            <a:cxnSpLocks noChangeShapeType="1"/>
            <a:stCxn id="39" idx="3"/>
            <a:endCxn id="30727" idx="3"/>
          </p:cNvCxnSpPr>
          <p:nvPr/>
        </p:nvCxnSpPr>
        <p:spPr bwMode="auto">
          <a:xfrm rot="5400000">
            <a:off x="3004924" y="2785352"/>
            <a:ext cx="1025424" cy="2100058"/>
          </a:xfrm>
          <a:prstGeom prst="curvedConnector2">
            <a:avLst/>
          </a:prstGeom>
          <a:noFill/>
          <a:ln w="38100">
            <a:solidFill>
              <a:schemeClr val="accent3"/>
            </a:solidFill>
            <a:round/>
            <a:headEnd/>
            <a:tailEnd type="triangle" w="lg" len="med"/>
          </a:ln>
        </p:spPr>
      </p:cxnSp>
    </p:spTree>
    <p:extLst>
      <p:ext uri="{BB962C8B-B14F-4D97-AF65-F5344CB8AC3E}">
        <p14:creationId xmlns:p14="http://schemas.microsoft.com/office/powerpoint/2010/main" val="2321085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Where are We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Proven: </a:t>
            </a:r>
            <a:r>
              <a:rPr lang="en-US" sz="2000" dirty="0" smtClean="0"/>
              <a:t>No comparison sort can have worst-case better than the height of a binary tree with n! leaves</a:t>
            </a:r>
          </a:p>
          <a:p>
            <a:r>
              <a:rPr lang="en-US" sz="2000" dirty="0" smtClean="0"/>
              <a:t>Turns out average-case is same asymptotically</a:t>
            </a:r>
          </a:p>
          <a:p>
            <a:r>
              <a:rPr lang="en-US" sz="2000" dirty="0" smtClean="0"/>
              <a:t>So how tall is a binary tree with n! leaves?</a:t>
            </a:r>
          </a:p>
          <a:p>
            <a:pPr lvl="1"/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Now: </a:t>
            </a:r>
            <a:r>
              <a:rPr lang="en-US" sz="2000" dirty="0" smtClean="0"/>
              <a:t>Show a binary tree with n! leaves has height </a:t>
            </a:r>
            <a:r>
              <a:rPr lang="el-GR" sz="2000" dirty="0"/>
              <a:t>Ω</a:t>
            </a:r>
            <a:r>
              <a:rPr lang="en-US" sz="2000" dirty="0" smtClean="0">
                <a:sym typeface="Symbol" pitchFamily="18" charset="2"/>
              </a:rPr>
              <a:t>(</a:t>
            </a:r>
            <a:r>
              <a:rPr lang="en-US" sz="2000" dirty="0" smtClean="0"/>
              <a:t>n log n)</a:t>
            </a:r>
          </a:p>
          <a:p>
            <a:r>
              <a:rPr lang="en-US" sz="2000" dirty="0" smtClean="0"/>
              <a:t>n log n is the lower bound, the height must be at least this</a:t>
            </a:r>
          </a:p>
          <a:p>
            <a:r>
              <a:rPr lang="en-US" sz="2000" dirty="0" smtClean="0"/>
              <a:t>It could be more (in other words, a comparison sorting algorithm could take longer but can not be faster)</a:t>
            </a:r>
          </a:p>
          <a:p>
            <a:r>
              <a:rPr lang="en-US" sz="2000" dirty="0" smtClean="0"/>
              <a:t>Factorial function grows very quickly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Conclude that: </a:t>
            </a:r>
            <a:r>
              <a:rPr lang="en-US" sz="2000" dirty="0" smtClean="0"/>
              <a:t>(Comparison) Sorting is </a:t>
            </a:r>
            <a:r>
              <a:rPr lang="el-GR" sz="2000" dirty="0" smtClean="0"/>
              <a:t>Ω</a:t>
            </a:r>
            <a:r>
              <a:rPr lang="en-US" sz="2000" dirty="0" smtClean="0">
                <a:sym typeface="Symbol" pitchFamily="18" charset="2"/>
              </a:rPr>
              <a:t>(</a:t>
            </a:r>
            <a:r>
              <a:rPr lang="en-US" sz="2000" dirty="0" smtClean="0"/>
              <a:t>n log n)</a:t>
            </a:r>
          </a:p>
          <a:p>
            <a:r>
              <a:rPr lang="en-US" sz="2000" dirty="0" smtClean="0"/>
              <a:t>This is an amazing computer-science result: proves all the clever programming in the world can’t sort in linear time!</a:t>
            </a:r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13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Lower Bound on Height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5800" y="1905000"/>
            <a:ext cx="8153400" cy="44958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The height of a binary tree with </a:t>
            </a:r>
            <a:r>
              <a:rPr lang="en-US" i="1" dirty="0" smtClean="0"/>
              <a:t>L</a:t>
            </a:r>
            <a:r>
              <a:rPr lang="en-US" dirty="0" smtClean="0"/>
              <a:t> leaves is at least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dirty="0" smtClean="0"/>
              <a:t> </a:t>
            </a:r>
            <a:r>
              <a:rPr lang="en-US" i="1" dirty="0" smtClean="0"/>
              <a:t>L</a:t>
            </a:r>
          </a:p>
          <a:p>
            <a:pPr eaLnBrk="1" hangingPunct="1">
              <a:defRPr/>
            </a:pPr>
            <a:endParaRPr lang="en-US" sz="1000" dirty="0" smtClean="0"/>
          </a:p>
          <a:p>
            <a:pPr eaLnBrk="1" hangingPunct="1">
              <a:defRPr/>
            </a:pPr>
            <a:r>
              <a:rPr lang="en-US" dirty="0" smtClean="0"/>
              <a:t>So the height of our decision tree, </a:t>
            </a:r>
            <a:r>
              <a:rPr lang="en-US" i="1" dirty="0" smtClean="0"/>
              <a:t>h:</a:t>
            </a:r>
          </a:p>
          <a:p>
            <a:pPr eaLnBrk="1" hangingPunct="1">
              <a:buFontTx/>
              <a:buNone/>
              <a:defRPr/>
            </a:pPr>
            <a:endParaRPr lang="en-US" sz="1000" i="1" dirty="0" smtClean="0"/>
          </a:p>
          <a:p>
            <a:pPr eaLnBrk="1" hangingPunct="1">
              <a:buFontTx/>
              <a:buNone/>
              <a:defRPr/>
            </a:pPr>
            <a:r>
              <a:rPr lang="en-US" i="1" dirty="0" smtClean="0"/>
              <a:t>   h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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dirty="0" smtClean="0"/>
              <a:t> (</a:t>
            </a:r>
            <a:r>
              <a:rPr lang="en-US" i="1" dirty="0" smtClean="0"/>
              <a:t>n</a:t>
            </a:r>
            <a:r>
              <a:rPr lang="en-US" dirty="0" smtClean="0"/>
              <a:t>!)                                                  property of binary trees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      =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i="1" dirty="0" smtClean="0"/>
              <a:t> </a:t>
            </a:r>
            <a:r>
              <a:rPr lang="en-US" dirty="0" smtClean="0"/>
              <a:t>(n*(n-1)*(n-2)…(2)(1))	        definition of factorial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      =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i="1" dirty="0" smtClean="0"/>
              <a:t> </a:t>
            </a:r>
            <a:r>
              <a:rPr lang="en-US" dirty="0" smtClean="0"/>
              <a:t>n +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i="1" dirty="0" smtClean="0"/>
              <a:t> </a:t>
            </a:r>
            <a:r>
              <a:rPr lang="en-US" dirty="0" smtClean="0"/>
              <a:t>(n-1) + … +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i="1" dirty="0" smtClean="0"/>
              <a:t> </a:t>
            </a:r>
            <a:r>
              <a:rPr lang="en-US" dirty="0" smtClean="0"/>
              <a:t>1	        property of logarithms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      </a:t>
            </a:r>
            <a:r>
              <a:rPr lang="en-US" dirty="0" smtClean="0">
                <a:sym typeface="Symbol"/>
              </a:rPr>
              <a:t>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i="1" dirty="0" smtClean="0"/>
              <a:t> </a:t>
            </a:r>
            <a:r>
              <a:rPr lang="en-US" dirty="0" smtClean="0"/>
              <a:t>n +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i="1" dirty="0" smtClean="0"/>
              <a:t> </a:t>
            </a:r>
            <a:r>
              <a:rPr lang="en-US" dirty="0" smtClean="0"/>
              <a:t>(n-1) + … +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i="1" dirty="0" smtClean="0"/>
              <a:t> </a:t>
            </a:r>
            <a:r>
              <a:rPr lang="en-US" dirty="0" smtClean="0"/>
              <a:t>(n/2)    keep first n/2 terms</a:t>
            </a:r>
            <a:endParaRPr lang="en-US" dirty="0" smtClean="0">
              <a:sym typeface="Symbol"/>
            </a:endParaRP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sym typeface="Symbol"/>
              </a:rPr>
              <a:t>        (n/2)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log</a:t>
            </a:r>
            <a:r>
              <a:rPr lang="en-US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i="1" dirty="0" smtClean="0"/>
              <a:t> </a:t>
            </a:r>
            <a:r>
              <a:rPr lang="en-US" dirty="0" smtClean="0"/>
              <a:t>(n/2)	         each of the n/2 terms left is </a:t>
            </a:r>
            <a:r>
              <a:rPr lang="en-US" dirty="0" smtClean="0">
                <a:sym typeface="Symbol"/>
              </a:rPr>
              <a:t>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i="1" dirty="0" smtClean="0"/>
              <a:t> </a:t>
            </a:r>
            <a:r>
              <a:rPr lang="en-US" dirty="0" smtClean="0"/>
              <a:t>(n/2)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sym typeface="Symbol"/>
              </a:rPr>
              <a:t>	 </a:t>
            </a:r>
            <a:r>
              <a:rPr lang="en-US" dirty="0">
                <a:sym typeface="Symbol"/>
              </a:rPr>
              <a:t></a:t>
            </a:r>
            <a:r>
              <a:rPr lang="en-US" dirty="0" smtClean="0"/>
              <a:t> (n/2)(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i="1" dirty="0" smtClean="0"/>
              <a:t> </a:t>
            </a:r>
            <a:r>
              <a:rPr lang="en-US" dirty="0" smtClean="0"/>
              <a:t>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dirty="0" smtClean="0"/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i="1" dirty="0" smtClean="0"/>
              <a:t> </a:t>
            </a:r>
            <a:r>
              <a:rPr lang="en-US" dirty="0" smtClean="0"/>
              <a:t>2)		        property of logarithms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sym typeface="Symbol"/>
              </a:rPr>
              <a:t>	 </a:t>
            </a:r>
            <a:r>
              <a:rPr lang="en-US" dirty="0">
                <a:sym typeface="Symbol"/>
              </a:rPr>
              <a:t></a:t>
            </a:r>
            <a:r>
              <a:rPr lang="en-US" dirty="0" smtClean="0"/>
              <a:t> (1/2)n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b="1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i="1" dirty="0" smtClean="0"/>
              <a:t> </a:t>
            </a:r>
            <a:r>
              <a:rPr lang="en-US" dirty="0" smtClean="0"/>
              <a:t>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– </a:t>
            </a:r>
            <a:r>
              <a:rPr lang="en-US" dirty="0" smtClean="0">
                <a:latin typeface="+mj-lt"/>
                <a:cs typeface="Courier New" pitchFamily="49" charset="0"/>
              </a:rPr>
              <a:t>(1/2)n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		    </a:t>
            </a:r>
            <a:r>
              <a:rPr lang="en-US" dirty="0" smtClean="0">
                <a:latin typeface="+mj-lt"/>
                <a:cs typeface="Courier New" pitchFamily="49" charset="0"/>
              </a:rPr>
              <a:t>arithmetic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latin typeface="+mj-lt"/>
                <a:cs typeface="Courier New" pitchFamily="49" charset="0"/>
              </a:rPr>
              <a:t>      “=“ </a:t>
            </a:r>
            <a:r>
              <a:rPr lang="en-US" b="1" dirty="0" smtClean="0">
                <a:sym typeface="Symbol" pitchFamily="18" charset="2"/>
              </a:rPr>
              <a:t></a:t>
            </a:r>
            <a:r>
              <a:rPr lang="en-US" dirty="0" smtClean="0">
                <a:sym typeface="Symbol" pitchFamily="18" charset="2"/>
              </a:rPr>
              <a:t> (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)</a:t>
            </a:r>
            <a:endParaRPr lang="en-US" dirty="0">
              <a:latin typeface="+mj-lt"/>
            </a:endParaRPr>
          </a:p>
        </p:txBody>
      </p:sp>
      <p:grpSp>
        <p:nvGrpSpPr>
          <p:cNvPr id="40965" name="Group 5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867400" y="381000"/>
            <a:ext cx="2971800" cy="1295400"/>
            <a:chOff x="2880" y="2544"/>
            <a:chExt cx="2976" cy="1344"/>
          </a:xfrm>
        </p:grpSpPr>
        <p:sp>
          <p:nvSpPr>
            <p:cNvPr id="40966" name="Oval 2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456" y="2880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0967" name="Oval 2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72" y="3216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0968" name="Oval 2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840" y="3216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0969" name="Oval 2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880" y="3600"/>
              <a:ext cx="288" cy="288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0970" name="Oval 2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4" y="3600"/>
              <a:ext cx="288" cy="288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cxnSp>
          <p:nvCxnSpPr>
            <p:cNvPr id="40971" name="AutoShape 27"/>
            <p:cNvCxnSpPr>
              <a:cxnSpLocks noChangeShapeType="1"/>
              <a:stCxn id="40966" idx="3"/>
              <a:endCxn id="40967" idx="0"/>
            </p:cNvCxnSpPr>
            <p:nvPr>
              <p:custDataLst>
                <p:tags r:id="rId9"/>
              </p:custDataLst>
            </p:nvPr>
          </p:nvCxnSpPr>
          <p:spPr bwMode="auto">
            <a:xfrm flipH="1">
              <a:off x="3216" y="3126"/>
              <a:ext cx="282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0972" name="AutoShape 28"/>
            <p:cNvCxnSpPr>
              <a:cxnSpLocks noChangeShapeType="1"/>
              <a:stCxn id="40966" idx="5"/>
              <a:endCxn id="40968" idx="0"/>
            </p:cNvCxnSpPr>
            <p:nvPr>
              <p:custDataLst>
                <p:tags r:id="rId10"/>
              </p:custDataLst>
            </p:nvPr>
          </p:nvCxnSpPr>
          <p:spPr bwMode="auto">
            <a:xfrm>
              <a:off x="3702" y="3126"/>
              <a:ext cx="282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0973" name="AutoShape 29"/>
            <p:cNvCxnSpPr>
              <a:cxnSpLocks noChangeShapeType="1"/>
              <a:stCxn id="40967" idx="5"/>
              <a:endCxn id="40970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3318" y="3462"/>
              <a:ext cx="90" cy="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0974" name="AutoShape 30"/>
            <p:cNvCxnSpPr>
              <a:cxnSpLocks noChangeShapeType="1"/>
              <a:stCxn id="40967" idx="3"/>
              <a:endCxn id="40969" idx="0"/>
            </p:cNvCxnSpPr>
            <p:nvPr>
              <p:custDataLst>
                <p:tags r:id="rId12"/>
              </p:custDataLst>
            </p:nvPr>
          </p:nvCxnSpPr>
          <p:spPr bwMode="auto">
            <a:xfrm flipH="1">
              <a:off x="3024" y="3462"/>
              <a:ext cx="90" cy="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0975" name="Oval 3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648" y="3594"/>
              <a:ext cx="288" cy="288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0976" name="Oval 3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032" y="3594"/>
              <a:ext cx="288" cy="288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cxnSp>
          <p:nvCxnSpPr>
            <p:cNvPr id="40977" name="AutoShape 33"/>
            <p:cNvCxnSpPr>
              <a:cxnSpLocks noChangeShapeType="1"/>
              <a:stCxn id="40968" idx="5"/>
              <a:endCxn id="40976" idx="0"/>
            </p:cNvCxnSpPr>
            <p:nvPr>
              <p:custDataLst>
                <p:tags r:id="rId15"/>
              </p:custDataLst>
            </p:nvPr>
          </p:nvCxnSpPr>
          <p:spPr bwMode="auto">
            <a:xfrm>
              <a:off x="4086" y="3462"/>
              <a:ext cx="90" cy="1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0978" name="AutoShape 34"/>
            <p:cNvCxnSpPr>
              <a:cxnSpLocks noChangeShapeType="1"/>
              <a:stCxn id="40968" idx="3"/>
              <a:endCxn id="40975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3792" y="3462"/>
              <a:ext cx="90" cy="1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0979" name="Oval 3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992" y="2880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0980" name="Oval 36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608" y="3216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0981" name="Oval 3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376" y="3216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0982" name="Oval 3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416" y="3600"/>
              <a:ext cx="288" cy="288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0983" name="Oval 3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800" y="3600"/>
              <a:ext cx="288" cy="288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cxnSp>
          <p:nvCxnSpPr>
            <p:cNvPr id="40984" name="AutoShape 40"/>
            <p:cNvCxnSpPr>
              <a:cxnSpLocks noChangeShapeType="1"/>
              <a:stCxn id="40979" idx="3"/>
              <a:endCxn id="40980" idx="0"/>
            </p:cNvCxnSpPr>
            <p:nvPr>
              <p:custDataLst>
                <p:tags r:id="rId22"/>
              </p:custDataLst>
            </p:nvPr>
          </p:nvCxnSpPr>
          <p:spPr bwMode="auto">
            <a:xfrm flipH="1">
              <a:off x="4752" y="3126"/>
              <a:ext cx="282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0985" name="AutoShape 41"/>
            <p:cNvCxnSpPr>
              <a:cxnSpLocks noChangeShapeType="1"/>
              <a:stCxn id="40979" idx="5"/>
              <a:endCxn id="40981" idx="0"/>
            </p:cNvCxnSpPr>
            <p:nvPr>
              <p:custDataLst>
                <p:tags r:id="rId23"/>
              </p:custDataLst>
            </p:nvPr>
          </p:nvCxnSpPr>
          <p:spPr bwMode="auto">
            <a:xfrm>
              <a:off x="5238" y="3126"/>
              <a:ext cx="282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0986" name="AutoShape 42"/>
            <p:cNvCxnSpPr>
              <a:cxnSpLocks noChangeShapeType="1"/>
              <a:stCxn id="40980" idx="5"/>
              <a:endCxn id="40983" idx="0"/>
            </p:cNvCxnSpPr>
            <p:nvPr>
              <p:custDataLst>
                <p:tags r:id="rId24"/>
              </p:custDataLst>
            </p:nvPr>
          </p:nvCxnSpPr>
          <p:spPr bwMode="auto">
            <a:xfrm>
              <a:off x="4854" y="3462"/>
              <a:ext cx="90" cy="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0987" name="AutoShape 43"/>
            <p:cNvCxnSpPr>
              <a:cxnSpLocks noChangeShapeType="1"/>
              <a:stCxn id="40980" idx="3"/>
              <a:endCxn id="40982" idx="0"/>
            </p:cNvCxnSpPr>
            <p:nvPr>
              <p:custDataLst>
                <p:tags r:id="rId25"/>
              </p:custDataLst>
            </p:nvPr>
          </p:nvCxnSpPr>
          <p:spPr bwMode="auto">
            <a:xfrm flipH="1">
              <a:off x="4560" y="3462"/>
              <a:ext cx="90" cy="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0988" name="Oval 4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184" y="3594"/>
              <a:ext cx="288" cy="288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0989" name="Oval 4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568" y="3594"/>
              <a:ext cx="288" cy="288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cxnSp>
          <p:nvCxnSpPr>
            <p:cNvPr id="40990" name="AutoShape 46"/>
            <p:cNvCxnSpPr>
              <a:cxnSpLocks noChangeShapeType="1"/>
              <a:stCxn id="40981" idx="5"/>
              <a:endCxn id="40989" idx="0"/>
            </p:cNvCxnSpPr>
            <p:nvPr>
              <p:custDataLst>
                <p:tags r:id="rId28"/>
              </p:custDataLst>
            </p:nvPr>
          </p:nvCxnSpPr>
          <p:spPr bwMode="auto">
            <a:xfrm>
              <a:off x="5622" y="3462"/>
              <a:ext cx="90" cy="1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0991" name="AutoShape 47"/>
            <p:cNvCxnSpPr>
              <a:cxnSpLocks noChangeShapeType="1"/>
              <a:stCxn id="40981" idx="3"/>
              <a:endCxn id="40988" idx="0"/>
            </p:cNvCxnSpPr>
            <p:nvPr>
              <p:custDataLst>
                <p:tags r:id="rId29"/>
              </p:custDataLst>
            </p:nvPr>
          </p:nvCxnSpPr>
          <p:spPr bwMode="auto">
            <a:xfrm flipH="1">
              <a:off x="5328" y="3462"/>
              <a:ext cx="90" cy="1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0992" name="Oval 48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224" y="2544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cxnSp>
          <p:nvCxnSpPr>
            <p:cNvPr id="40993" name="AutoShape 49"/>
            <p:cNvCxnSpPr>
              <a:cxnSpLocks noChangeShapeType="1"/>
              <a:stCxn id="40992" idx="5"/>
              <a:endCxn id="40979" idx="0"/>
            </p:cNvCxnSpPr>
            <p:nvPr>
              <p:custDataLst>
                <p:tags r:id="rId31"/>
              </p:custDataLst>
            </p:nvPr>
          </p:nvCxnSpPr>
          <p:spPr bwMode="auto">
            <a:xfrm>
              <a:off x="4470" y="2790"/>
              <a:ext cx="666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0994" name="AutoShape 50"/>
            <p:cNvCxnSpPr>
              <a:cxnSpLocks noChangeShapeType="1"/>
              <a:stCxn id="40992" idx="3"/>
              <a:endCxn id="40966" idx="0"/>
            </p:cNvCxnSpPr>
            <p:nvPr>
              <p:custDataLst>
                <p:tags r:id="rId32"/>
              </p:custDataLst>
            </p:nvPr>
          </p:nvCxnSpPr>
          <p:spPr bwMode="auto">
            <a:xfrm flipH="1">
              <a:off x="3600" y="2790"/>
              <a:ext cx="666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8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Lower Bound on Height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762000"/>
            <a:ext cx="8458200" cy="5410200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2400" dirty="0" smtClean="0"/>
              <a:t>The height of a binary tree with </a:t>
            </a:r>
            <a:r>
              <a:rPr lang="en-US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leaves is at least </a:t>
            </a:r>
            <a:r>
              <a:rPr lang="en-US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log</a:t>
            </a:r>
            <a:r>
              <a:rPr lang="en-US" sz="2400" baseline="-25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L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400" dirty="0" smtClean="0"/>
              <a:t>So the height of our decision tree, </a:t>
            </a:r>
            <a:r>
              <a:rPr lang="en-US" sz="2400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h</a:t>
            </a:r>
            <a:r>
              <a:rPr lang="en-US" sz="2400" dirty="0" smtClean="0"/>
              <a:t>:</a:t>
            </a:r>
          </a:p>
          <a:p>
            <a:pPr>
              <a:spcBef>
                <a:spcPts val="1000"/>
              </a:spcBef>
              <a:buNone/>
              <a:tabLst>
                <a:tab pos="576263" algn="l"/>
              </a:tabLst>
              <a:defRPr/>
            </a:pPr>
            <a:r>
              <a:rPr lang="en-US" sz="2400" i="1" dirty="0" smtClean="0"/>
              <a:t>h</a:t>
            </a:r>
            <a:r>
              <a:rPr lang="en-US" sz="2400" dirty="0" smtClean="0"/>
              <a:t> 	</a:t>
            </a:r>
            <a:r>
              <a:rPr lang="en-US" sz="2400" dirty="0" smtClean="0">
                <a:sym typeface="Symbol"/>
              </a:rPr>
              <a:t>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400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/>
              <a:t> (</a:t>
            </a:r>
            <a:r>
              <a:rPr lang="en-US" sz="2400" i="1" dirty="0"/>
              <a:t>n</a:t>
            </a:r>
            <a:r>
              <a:rPr lang="en-US" sz="2400" dirty="0"/>
              <a:t>!)</a:t>
            </a:r>
          </a:p>
          <a:p>
            <a:pPr>
              <a:spcBef>
                <a:spcPts val="1000"/>
              </a:spcBef>
              <a:buNone/>
              <a:tabLst>
                <a:tab pos="576263" algn="l"/>
              </a:tabLst>
              <a:defRPr/>
            </a:pPr>
            <a:r>
              <a:rPr lang="en-US" sz="2400" dirty="0" smtClean="0"/>
              <a:t>	=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400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i="1" dirty="0"/>
              <a:t> </a:t>
            </a:r>
            <a:r>
              <a:rPr lang="en-US" sz="2400" dirty="0"/>
              <a:t>(n*(n-1)*(n-2)…(2)(1))	</a:t>
            </a:r>
          </a:p>
          <a:p>
            <a:pPr>
              <a:spcBef>
                <a:spcPts val="1000"/>
              </a:spcBef>
              <a:buNone/>
              <a:tabLst>
                <a:tab pos="576263" algn="l"/>
              </a:tabLst>
              <a:defRPr/>
            </a:pPr>
            <a:r>
              <a:rPr lang="en-US" sz="2400" dirty="0" smtClean="0"/>
              <a:t>	=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400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i="1" dirty="0"/>
              <a:t> </a:t>
            </a:r>
            <a:r>
              <a:rPr lang="en-US" sz="2400" dirty="0"/>
              <a:t>n +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400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i="1" dirty="0"/>
              <a:t> </a:t>
            </a:r>
            <a:r>
              <a:rPr lang="en-US" sz="2400" dirty="0"/>
              <a:t>(n-1) + … +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400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i="1" dirty="0"/>
              <a:t> </a:t>
            </a:r>
            <a:r>
              <a:rPr lang="en-US" sz="2400" dirty="0"/>
              <a:t>1	</a:t>
            </a:r>
          </a:p>
          <a:p>
            <a:pPr>
              <a:spcBef>
                <a:spcPts val="1000"/>
              </a:spcBef>
              <a:buNone/>
              <a:tabLst>
                <a:tab pos="576263" algn="l"/>
              </a:tabLst>
              <a:defRPr/>
            </a:pPr>
            <a:r>
              <a:rPr lang="en-US" sz="2400" b="1" dirty="0" smtClean="0">
                <a:sym typeface="Symbol"/>
              </a:rPr>
              <a:t>	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400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i="1" dirty="0"/>
              <a:t> </a:t>
            </a:r>
            <a:r>
              <a:rPr lang="en-US" sz="2400" dirty="0"/>
              <a:t>n +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400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i="1" dirty="0"/>
              <a:t> </a:t>
            </a:r>
            <a:r>
              <a:rPr lang="en-US" sz="2400" dirty="0"/>
              <a:t>(n-1) + … +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400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i="1" dirty="0"/>
              <a:t> </a:t>
            </a:r>
            <a:r>
              <a:rPr lang="en-US" sz="2400" dirty="0"/>
              <a:t>(n/2</a:t>
            </a:r>
          </a:p>
          <a:p>
            <a:pPr>
              <a:spcBef>
                <a:spcPts val="1000"/>
              </a:spcBef>
              <a:buNone/>
              <a:tabLst>
                <a:tab pos="576263" algn="l"/>
              </a:tabLst>
              <a:defRPr/>
            </a:pPr>
            <a:r>
              <a:rPr lang="en-US" sz="2400" b="1" dirty="0" smtClean="0">
                <a:sym typeface="Symbol"/>
              </a:rPr>
              <a:t>	</a:t>
            </a:r>
            <a:r>
              <a:rPr lang="en-US" sz="2400" dirty="0" smtClean="0">
                <a:sym typeface="Symbol"/>
              </a:rPr>
              <a:t>  (</a:t>
            </a:r>
            <a:r>
              <a:rPr lang="en-US" sz="2400" dirty="0">
                <a:sym typeface="Symbol"/>
              </a:rPr>
              <a:t>n/2)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log</a:t>
            </a:r>
            <a:r>
              <a:rPr lang="en-US" sz="2400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i="1" dirty="0"/>
              <a:t> </a:t>
            </a:r>
            <a:r>
              <a:rPr lang="en-US" sz="2400" dirty="0"/>
              <a:t>(n/2)	</a:t>
            </a:r>
            <a:endParaRPr lang="en-US" sz="2400" dirty="0" smtClean="0"/>
          </a:p>
          <a:p>
            <a:pPr>
              <a:spcBef>
                <a:spcPts val="1000"/>
              </a:spcBef>
              <a:buNone/>
              <a:tabLst>
                <a:tab pos="576263" algn="l"/>
              </a:tabLst>
              <a:defRPr/>
            </a:pPr>
            <a:r>
              <a:rPr lang="en-US" sz="2400" dirty="0" smtClean="0">
                <a:sym typeface="Symbol"/>
              </a:rPr>
              <a:t>	=</a:t>
            </a:r>
            <a:r>
              <a:rPr lang="en-US" sz="2400" dirty="0" smtClean="0"/>
              <a:t> </a:t>
            </a:r>
            <a:r>
              <a:rPr lang="en-US" sz="2400" dirty="0"/>
              <a:t>(n/2)(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400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i="1" dirty="0"/>
              <a:t> </a:t>
            </a:r>
            <a:r>
              <a:rPr lang="en-US" sz="2400" dirty="0"/>
              <a:t>n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2400" dirty="0"/>
              <a:t>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400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i="1" dirty="0"/>
              <a:t> </a:t>
            </a:r>
            <a:r>
              <a:rPr lang="en-US" sz="2400" dirty="0"/>
              <a:t>2)		        </a:t>
            </a:r>
          </a:p>
          <a:p>
            <a:pPr>
              <a:spcBef>
                <a:spcPts val="1000"/>
              </a:spcBef>
              <a:buNone/>
              <a:tabLst>
                <a:tab pos="576263" algn="l"/>
              </a:tabLst>
              <a:defRPr/>
            </a:pPr>
            <a:r>
              <a:rPr lang="en-US" sz="2400" b="1" dirty="0" smtClean="0">
                <a:sym typeface="Symbol"/>
              </a:rPr>
              <a:t>	</a:t>
            </a:r>
            <a:r>
              <a:rPr lang="en-US" sz="2400" b="1" dirty="0" smtClean="0"/>
              <a:t> </a:t>
            </a:r>
            <a:r>
              <a:rPr lang="en-US" sz="2400" dirty="0"/>
              <a:t>(1/2)n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400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i="1" dirty="0"/>
              <a:t> </a:t>
            </a:r>
            <a:r>
              <a:rPr lang="en-US" sz="2400" dirty="0"/>
              <a:t>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– </a:t>
            </a:r>
            <a:r>
              <a:rPr lang="en-US" sz="2400" dirty="0">
                <a:cs typeface="Courier New" pitchFamily="49" charset="0"/>
              </a:rPr>
              <a:t>(1/2)n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"=" </a:t>
            </a:r>
            <a:r>
              <a:rPr lang="el-GR" sz="2400" dirty="0" smtClean="0"/>
              <a:t>Ω</a:t>
            </a:r>
            <a:r>
              <a:rPr lang="en-US" sz="2400" dirty="0" smtClean="0"/>
              <a:t>(n log n)</a:t>
            </a:r>
            <a:endParaRPr 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69</a:t>
            </a:fld>
            <a:endParaRPr lang="en-US"/>
          </a:p>
        </p:txBody>
      </p:sp>
      <p:grpSp>
        <p:nvGrpSpPr>
          <p:cNvPr id="40965" name="Group 5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019800" y="152400"/>
            <a:ext cx="2971800" cy="1295400"/>
            <a:chOff x="2880" y="2544"/>
            <a:chExt cx="2976" cy="1344"/>
          </a:xfrm>
        </p:grpSpPr>
        <p:sp>
          <p:nvSpPr>
            <p:cNvPr id="40966" name="Oval 2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456" y="2880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0967" name="Oval 2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72" y="3216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0968" name="Oval 2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840" y="3216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0969" name="Oval 2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880" y="3600"/>
              <a:ext cx="288" cy="288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0970" name="Oval 2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4" y="3600"/>
              <a:ext cx="288" cy="288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cxnSp>
          <p:nvCxnSpPr>
            <p:cNvPr id="40971" name="AutoShape 27"/>
            <p:cNvCxnSpPr>
              <a:cxnSpLocks noChangeShapeType="1"/>
              <a:stCxn id="40966" idx="3"/>
              <a:endCxn id="40967" idx="0"/>
            </p:cNvCxnSpPr>
            <p:nvPr>
              <p:custDataLst>
                <p:tags r:id="rId9"/>
              </p:custDataLst>
            </p:nvPr>
          </p:nvCxnSpPr>
          <p:spPr bwMode="auto">
            <a:xfrm flipH="1">
              <a:off x="3216" y="3126"/>
              <a:ext cx="282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0972" name="AutoShape 28"/>
            <p:cNvCxnSpPr>
              <a:cxnSpLocks noChangeShapeType="1"/>
              <a:stCxn id="40966" idx="5"/>
              <a:endCxn id="40968" idx="0"/>
            </p:cNvCxnSpPr>
            <p:nvPr>
              <p:custDataLst>
                <p:tags r:id="rId10"/>
              </p:custDataLst>
            </p:nvPr>
          </p:nvCxnSpPr>
          <p:spPr bwMode="auto">
            <a:xfrm>
              <a:off x="3702" y="3126"/>
              <a:ext cx="282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0973" name="AutoShape 29"/>
            <p:cNvCxnSpPr>
              <a:cxnSpLocks noChangeShapeType="1"/>
              <a:stCxn id="40967" idx="5"/>
              <a:endCxn id="40970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3318" y="3462"/>
              <a:ext cx="90" cy="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0974" name="AutoShape 30"/>
            <p:cNvCxnSpPr>
              <a:cxnSpLocks noChangeShapeType="1"/>
              <a:stCxn id="40967" idx="3"/>
              <a:endCxn id="40969" idx="0"/>
            </p:cNvCxnSpPr>
            <p:nvPr>
              <p:custDataLst>
                <p:tags r:id="rId12"/>
              </p:custDataLst>
            </p:nvPr>
          </p:nvCxnSpPr>
          <p:spPr bwMode="auto">
            <a:xfrm flipH="1">
              <a:off x="3024" y="3462"/>
              <a:ext cx="90" cy="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0975" name="Oval 3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648" y="3594"/>
              <a:ext cx="288" cy="288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0976" name="Oval 3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032" y="3594"/>
              <a:ext cx="288" cy="288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cxnSp>
          <p:nvCxnSpPr>
            <p:cNvPr id="40977" name="AutoShape 33"/>
            <p:cNvCxnSpPr>
              <a:cxnSpLocks noChangeShapeType="1"/>
              <a:stCxn id="40968" idx="5"/>
              <a:endCxn id="40976" idx="0"/>
            </p:cNvCxnSpPr>
            <p:nvPr>
              <p:custDataLst>
                <p:tags r:id="rId15"/>
              </p:custDataLst>
            </p:nvPr>
          </p:nvCxnSpPr>
          <p:spPr bwMode="auto">
            <a:xfrm>
              <a:off x="4086" y="3462"/>
              <a:ext cx="90" cy="1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0978" name="AutoShape 34"/>
            <p:cNvCxnSpPr>
              <a:cxnSpLocks noChangeShapeType="1"/>
              <a:stCxn id="40968" idx="3"/>
              <a:endCxn id="40975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3792" y="3462"/>
              <a:ext cx="90" cy="1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0979" name="Oval 3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992" y="2880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0980" name="Oval 36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608" y="3216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0981" name="Oval 3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376" y="3216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0982" name="Oval 3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416" y="3600"/>
              <a:ext cx="288" cy="288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0983" name="Oval 3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800" y="3600"/>
              <a:ext cx="288" cy="288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cxnSp>
          <p:nvCxnSpPr>
            <p:cNvPr id="40984" name="AutoShape 40"/>
            <p:cNvCxnSpPr>
              <a:cxnSpLocks noChangeShapeType="1"/>
              <a:stCxn id="40979" idx="3"/>
              <a:endCxn id="40980" idx="0"/>
            </p:cNvCxnSpPr>
            <p:nvPr>
              <p:custDataLst>
                <p:tags r:id="rId22"/>
              </p:custDataLst>
            </p:nvPr>
          </p:nvCxnSpPr>
          <p:spPr bwMode="auto">
            <a:xfrm flipH="1">
              <a:off x="4752" y="3126"/>
              <a:ext cx="282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0985" name="AutoShape 41"/>
            <p:cNvCxnSpPr>
              <a:cxnSpLocks noChangeShapeType="1"/>
              <a:stCxn id="40979" idx="5"/>
              <a:endCxn id="40981" idx="0"/>
            </p:cNvCxnSpPr>
            <p:nvPr>
              <p:custDataLst>
                <p:tags r:id="rId23"/>
              </p:custDataLst>
            </p:nvPr>
          </p:nvCxnSpPr>
          <p:spPr bwMode="auto">
            <a:xfrm>
              <a:off x="5238" y="3126"/>
              <a:ext cx="282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0986" name="AutoShape 42"/>
            <p:cNvCxnSpPr>
              <a:cxnSpLocks noChangeShapeType="1"/>
              <a:stCxn id="40980" idx="5"/>
              <a:endCxn id="40983" idx="0"/>
            </p:cNvCxnSpPr>
            <p:nvPr>
              <p:custDataLst>
                <p:tags r:id="rId24"/>
              </p:custDataLst>
            </p:nvPr>
          </p:nvCxnSpPr>
          <p:spPr bwMode="auto">
            <a:xfrm>
              <a:off x="4854" y="3462"/>
              <a:ext cx="90" cy="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0987" name="AutoShape 43"/>
            <p:cNvCxnSpPr>
              <a:cxnSpLocks noChangeShapeType="1"/>
              <a:stCxn id="40980" idx="3"/>
              <a:endCxn id="40982" idx="0"/>
            </p:cNvCxnSpPr>
            <p:nvPr>
              <p:custDataLst>
                <p:tags r:id="rId25"/>
              </p:custDataLst>
            </p:nvPr>
          </p:nvCxnSpPr>
          <p:spPr bwMode="auto">
            <a:xfrm flipH="1">
              <a:off x="4560" y="3462"/>
              <a:ext cx="90" cy="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0988" name="Oval 4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184" y="3594"/>
              <a:ext cx="288" cy="288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0989" name="Oval 4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568" y="3594"/>
              <a:ext cx="288" cy="288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cxnSp>
          <p:nvCxnSpPr>
            <p:cNvPr id="40990" name="AutoShape 46"/>
            <p:cNvCxnSpPr>
              <a:cxnSpLocks noChangeShapeType="1"/>
              <a:stCxn id="40981" idx="5"/>
              <a:endCxn id="40989" idx="0"/>
            </p:cNvCxnSpPr>
            <p:nvPr>
              <p:custDataLst>
                <p:tags r:id="rId28"/>
              </p:custDataLst>
            </p:nvPr>
          </p:nvCxnSpPr>
          <p:spPr bwMode="auto">
            <a:xfrm>
              <a:off x="5622" y="3462"/>
              <a:ext cx="90" cy="1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0991" name="AutoShape 47"/>
            <p:cNvCxnSpPr>
              <a:cxnSpLocks noChangeShapeType="1"/>
              <a:stCxn id="40981" idx="3"/>
              <a:endCxn id="40988" idx="0"/>
            </p:cNvCxnSpPr>
            <p:nvPr>
              <p:custDataLst>
                <p:tags r:id="rId29"/>
              </p:custDataLst>
            </p:nvPr>
          </p:nvCxnSpPr>
          <p:spPr bwMode="auto">
            <a:xfrm flipH="1">
              <a:off x="5328" y="3462"/>
              <a:ext cx="90" cy="1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0992" name="Oval 48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224" y="2544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cxnSp>
          <p:nvCxnSpPr>
            <p:cNvPr id="40993" name="AutoShape 49"/>
            <p:cNvCxnSpPr>
              <a:cxnSpLocks noChangeShapeType="1"/>
              <a:stCxn id="40992" idx="5"/>
              <a:endCxn id="40979" idx="0"/>
            </p:cNvCxnSpPr>
            <p:nvPr>
              <p:custDataLst>
                <p:tags r:id="rId31"/>
              </p:custDataLst>
            </p:nvPr>
          </p:nvCxnSpPr>
          <p:spPr bwMode="auto">
            <a:xfrm>
              <a:off x="4470" y="2790"/>
              <a:ext cx="666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0994" name="AutoShape 50"/>
            <p:cNvCxnSpPr>
              <a:cxnSpLocks noChangeShapeType="1"/>
              <a:stCxn id="40992" idx="3"/>
              <a:endCxn id="40966" idx="0"/>
            </p:cNvCxnSpPr>
            <p:nvPr>
              <p:custDataLst>
                <p:tags r:id="rId32"/>
              </p:custDataLst>
            </p:nvPr>
          </p:nvCxnSpPr>
          <p:spPr bwMode="auto">
            <a:xfrm flipH="1">
              <a:off x="3600" y="2790"/>
              <a:ext cx="666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87366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Concepts /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Stable sorting</a:t>
            </a:r>
            <a:r>
              <a:rPr lang="en-US" sz="2600" dirty="0" smtClean="0"/>
              <a:t>:</a:t>
            </a:r>
          </a:p>
          <a:p>
            <a:pPr>
              <a:lnSpc>
                <a:spcPct val="110000"/>
              </a:lnSpc>
            </a:pPr>
            <a:r>
              <a:rPr lang="en-US" sz="2200" dirty="0" smtClean="0"/>
              <a:t>Duplicate data is possible</a:t>
            </a:r>
          </a:p>
          <a:p>
            <a:pPr>
              <a:lnSpc>
                <a:spcPct val="110000"/>
              </a:lnSpc>
            </a:pPr>
            <a:r>
              <a:rPr lang="en-US" sz="2200" dirty="0" smtClean="0"/>
              <a:t>Algorithm does not change duplicate's original ordering relative to each other</a:t>
            </a:r>
          </a:p>
          <a:p>
            <a:pPr marL="0" indent="0">
              <a:lnSpc>
                <a:spcPct val="110000"/>
              </a:lnSpc>
              <a:buNone/>
            </a:pPr>
            <a:endParaRPr lang="en-US" sz="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In-place sorting</a:t>
            </a:r>
            <a:r>
              <a:rPr lang="en-US" sz="2600" dirty="0" smtClean="0"/>
              <a:t>:</a:t>
            </a:r>
          </a:p>
          <a:p>
            <a:pPr>
              <a:lnSpc>
                <a:spcPct val="110000"/>
              </a:lnSpc>
            </a:pPr>
            <a:r>
              <a:rPr lang="en-US" sz="2200" dirty="0" smtClean="0"/>
              <a:t>Uses at most </a:t>
            </a:r>
            <a:r>
              <a:rPr lang="en-US" sz="2200" dirty="0"/>
              <a:t>O(1) </a:t>
            </a:r>
            <a:r>
              <a:rPr lang="en-US" sz="2200" dirty="0" smtClean="0"/>
              <a:t>auxiliary space beyond initial array</a:t>
            </a:r>
          </a:p>
          <a:p>
            <a:pPr marL="0" indent="0">
              <a:lnSpc>
                <a:spcPct val="110000"/>
              </a:lnSpc>
              <a:buNone/>
            </a:pPr>
            <a:endParaRPr lang="en-US" sz="6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</a:rPr>
              <a:t>Non-Comparison Sorting</a:t>
            </a:r>
            <a:r>
              <a:rPr lang="en-US" sz="2600" dirty="0" smtClean="0"/>
              <a:t>: </a:t>
            </a:r>
          </a:p>
          <a:p>
            <a:pPr>
              <a:lnSpc>
                <a:spcPct val="110000"/>
              </a:lnSpc>
            </a:pPr>
            <a:r>
              <a:rPr lang="en-US" sz="2200" dirty="0" smtClean="0"/>
              <a:t>Redefining the concept of comparison to improve speed</a:t>
            </a:r>
          </a:p>
          <a:p>
            <a:pPr marL="0" indent="0">
              <a:lnSpc>
                <a:spcPct val="110000"/>
              </a:lnSpc>
              <a:buNone/>
            </a:pPr>
            <a:endParaRPr lang="en-US" sz="6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US" sz="2600" dirty="0">
                <a:solidFill>
                  <a:schemeClr val="accent5">
                    <a:lumMod val="50000"/>
                  </a:schemeClr>
                </a:solidFill>
              </a:rPr>
              <a:t>Other concepts</a:t>
            </a:r>
            <a:r>
              <a:rPr lang="en-US" sz="2600" dirty="0"/>
              <a:t>:</a:t>
            </a:r>
          </a:p>
          <a:p>
            <a:pPr>
              <a:lnSpc>
                <a:spcPct val="110000"/>
              </a:lnSpc>
            </a:pPr>
            <a:r>
              <a:rPr lang="en-US" sz="2200" dirty="0" smtClean="0"/>
              <a:t>External Sorting: Too much </a:t>
            </a:r>
            <a:r>
              <a:rPr lang="en-US" sz="2200" dirty="0"/>
              <a:t>data </a:t>
            </a:r>
            <a:r>
              <a:rPr lang="en-US" sz="2200" dirty="0" smtClean="0"/>
              <a:t>to fit </a:t>
            </a:r>
            <a:r>
              <a:rPr lang="en-US" sz="2200" dirty="0"/>
              <a:t>in </a:t>
            </a:r>
            <a:r>
              <a:rPr lang="en-US" sz="2200" dirty="0" smtClean="0"/>
              <a:t>main memory</a:t>
            </a:r>
          </a:p>
          <a:p>
            <a:pPr>
              <a:lnSpc>
                <a:spcPct val="110000"/>
              </a:lnSpc>
            </a:pPr>
            <a:r>
              <a:rPr lang="en-US" sz="2200" dirty="0" smtClean="0"/>
              <a:t>Parallel Sorting: When you have multiple processors</a:t>
            </a:r>
            <a:endParaRPr lang="en-US" sz="2200" dirty="0"/>
          </a:p>
          <a:p>
            <a:pPr>
              <a:lnSpc>
                <a:spcPct val="110000"/>
              </a:lnSpc>
            </a:pPr>
            <a:endParaRPr lang="en-US" sz="2600" dirty="0" smtClean="0"/>
          </a:p>
          <a:p>
            <a:pPr>
              <a:lnSpc>
                <a:spcPct val="110000"/>
              </a:lnSpc>
            </a:pP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332 Data Abstractions, Summer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6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Breaking the </a:t>
            </a:r>
            <a:r>
              <a:rPr lang="el-GR" sz="3800" dirty="0" smtClean="0"/>
              <a:t>Ω</a:t>
            </a:r>
            <a:r>
              <a:rPr lang="en-US" sz="3800" dirty="0" smtClean="0"/>
              <a:t>(n LOG N) BARRIER for Sorting</a:t>
            </a:r>
            <a:endParaRPr lang="en-US" sz="3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Nothing is every straightforward in computer science…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Sorting: The Big Picture</a:t>
            </a:r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76525" y="1594730"/>
            <a:ext cx="1667443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 eaLnBrk="1" hangingPunct="1"/>
            <a:r>
              <a:rPr lang="en-US" sz="2000" dirty="0">
                <a:latin typeface="+mj-lt"/>
              </a:rPr>
              <a:t>Simple</a:t>
            </a:r>
          </a:p>
          <a:p>
            <a:pPr algn="ctr" eaLnBrk="1" hangingPunct="1"/>
            <a:r>
              <a:rPr lang="en-US" sz="2000" dirty="0">
                <a:latin typeface="+mj-lt"/>
                <a:sym typeface="Symbol" pitchFamily="18" charset="2"/>
              </a:rPr>
              <a:t>algorithms:</a:t>
            </a:r>
          </a:p>
          <a:p>
            <a:pPr algn="ctr" eaLnBrk="1" hangingPunct="1"/>
            <a:r>
              <a:rPr lang="en-US" sz="2000" dirty="0">
                <a:latin typeface="+mj-lt"/>
                <a:sym typeface="Symbol" pitchFamily="18" charset="2"/>
              </a:rPr>
              <a:t>O(</a:t>
            </a:r>
            <a:r>
              <a:rPr lang="en-US" sz="2000" i="1" dirty="0">
                <a:latin typeface="+mj-lt"/>
                <a:sym typeface="Symbol" pitchFamily="18" charset="2"/>
              </a:rPr>
              <a:t>n</a:t>
            </a:r>
            <a:r>
              <a:rPr lang="en-US" sz="2000" baseline="30000" dirty="0">
                <a:latin typeface="+mj-lt"/>
                <a:sym typeface="Symbol" pitchFamily="18" charset="2"/>
              </a:rPr>
              <a:t>2</a:t>
            </a:r>
            <a:r>
              <a:rPr lang="en-US" sz="2000" dirty="0">
                <a:latin typeface="+mj-lt"/>
                <a:sym typeface="Symbol" pitchFamily="18" charset="2"/>
              </a:rPr>
              <a:t>)</a:t>
            </a:r>
          </a:p>
        </p:txBody>
      </p:sp>
      <p:sp>
        <p:nvSpPr>
          <p:cNvPr id="8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38090" y="2351260"/>
            <a:ext cx="1667443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 eaLnBrk="1" hangingPunct="1"/>
            <a:r>
              <a:rPr lang="en-US" sz="2000">
                <a:latin typeface="+mj-lt"/>
              </a:rPr>
              <a:t>Fancier</a:t>
            </a:r>
          </a:p>
          <a:p>
            <a:pPr algn="ctr" eaLnBrk="1" hangingPunct="1"/>
            <a:r>
              <a:rPr lang="en-US" sz="2000">
                <a:latin typeface="+mj-lt"/>
                <a:sym typeface="Symbol" pitchFamily="18" charset="2"/>
              </a:rPr>
              <a:t>algorithms:</a:t>
            </a:r>
          </a:p>
          <a:p>
            <a:pPr algn="ctr" eaLnBrk="1" hangingPunct="1"/>
            <a:r>
              <a:rPr lang="en-US" sz="2000">
                <a:latin typeface="+mj-lt"/>
                <a:sym typeface="Symbol" pitchFamily="18" charset="2"/>
              </a:rPr>
              <a:t>O(</a:t>
            </a:r>
            <a:r>
              <a:rPr lang="en-US" sz="2000" i="1">
                <a:latin typeface="+mj-lt"/>
                <a:sym typeface="Symbol" pitchFamily="18" charset="2"/>
              </a:rPr>
              <a:t>n</a:t>
            </a:r>
            <a:r>
              <a:rPr lang="en-US" sz="2000">
                <a:latin typeface="+mj-lt"/>
                <a:sym typeface="Symbol" pitchFamily="18" charset="2"/>
              </a:rPr>
              <a:t> log </a:t>
            </a:r>
            <a:r>
              <a:rPr lang="en-US" sz="2000" i="1">
                <a:latin typeface="+mj-lt"/>
                <a:sym typeface="Symbol" pitchFamily="18" charset="2"/>
              </a:rPr>
              <a:t>n</a:t>
            </a:r>
            <a:r>
              <a:rPr lang="en-US" sz="2000">
                <a:latin typeface="+mj-lt"/>
                <a:sym typeface="Symbol" pitchFamily="18" charset="2"/>
              </a:rPr>
              <a:t>)</a:t>
            </a:r>
          </a:p>
        </p:txBody>
      </p:sp>
      <p:sp>
        <p:nvSpPr>
          <p:cNvPr id="9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99655" y="3107790"/>
            <a:ext cx="1888658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 eaLnBrk="1" hangingPunct="1"/>
            <a:r>
              <a:rPr lang="en-US" sz="2000" dirty="0">
                <a:latin typeface="+mj-lt"/>
              </a:rPr>
              <a:t>Comparison</a:t>
            </a:r>
          </a:p>
          <a:p>
            <a:pPr algn="ctr" eaLnBrk="1" hangingPunct="1"/>
            <a:r>
              <a:rPr lang="en-US" sz="2000" dirty="0">
                <a:latin typeface="+mj-lt"/>
              </a:rPr>
              <a:t>lower bound:</a:t>
            </a:r>
            <a:endParaRPr lang="en-US" sz="2000" dirty="0">
              <a:latin typeface="+mj-lt"/>
              <a:sym typeface="Symbol" pitchFamily="18" charset="2"/>
            </a:endParaRPr>
          </a:p>
          <a:p>
            <a:pPr algn="ctr" eaLnBrk="1" hangingPunct="1"/>
            <a:r>
              <a:rPr lang="en-US" sz="2000" dirty="0">
                <a:latin typeface="+mj-lt"/>
                <a:sym typeface="Symbol" pitchFamily="18" charset="2"/>
              </a:rPr>
              <a:t>(</a:t>
            </a:r>
            <a:r>
              <a:rPr lang="en-US" sz="2000" i="1" dirty="0">
                <a:latin typeface="+mj-lt"/>
                <a:sym typeface="Symbol" pitchFamily="18" charset="2"/>
              </a:rPr>
              <a:t>n</a:t>
            </a:r>
            <a:r>
              <a:rPr lang="en-US" sz="2000" dirty="0">
                <a:latin typeface="+mj-lt"/>
                <a:sym typeface="Symbol" pitchFamily="18" charset="2"/>
              </a:rPr>
              <a:t> log </a:t>
            </a:r>
            <a:r>
              <a:rPr lang="en-US" sz="2000" i="1" dirty="0">
                <a:latin typeface="+mj-lt"/>
                <a:sym typeface="Symbol" pitchFamily="18" charset="2"/>
              </a:rPr>
              <a:t>n</a:t>
            </a:r>
            <a:r>
              <a:rPr lang="en-US" sz="2000" dirty="0">
                <a:latin typeface="+mj-lt"/>
                <a:sym typeface="Symbol" pitchFamily="18" charset="2"/>
              </a:rPr>
              <a:t>)</a:t>
            </a:r>
          </a:p>
        </p:txBody>
      </p:sp>
      <p:sp>
        <p:nvSpPr>
          <p:cNvPr id="10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382435" y="3864321"/>
            <a:ext cx="1667443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 eaLnBrk="1" hangingPunct="1"/>
            <a:r>
              <a:rPr lang="en-US" sz="2000" dirty="0">
                <a:latin typeface="+mj-lt"/>
              </a:rPr>
              <a:t>Specialized</a:t>
            </a:r>
          </a:p>
          <a:p>
            <a:pPr algn="ctr" eaLnBrk="1" hangingPunct="1"/>
            <a:r>
              <a:rPr lang="en-US" sz="2000" dirty="0">
                <a:latin typeface="+mj-lt"/>
              </a:rPr>
              <a:t>algorithms:</a:t>
            </a:r>
            <a:endParaRPr lang="en-US" sz="2000" dirty="0">
              <a:latin typeface="+mj-lt"/>
              <a:sym typeface="Symbol" pitchFamily="18" charset="2"/>
            </a:endParaRPr>
          </a:p>
          <a:p>
            <a:pPr algn="ctr" eaLnBrk="1" hangingPunct="1"/>
            <a:r>
              <a:rPr lang="en-US" sz="2000" dirty="0">
                <a:latin typeface="+mj-lt"/>
                <a:sym typeface="Symbol" pitchFamily="18" charset="2"/>
              </a:rPr>
              <a:t>O(</a:t>
            </a:r>
            <a:r>
              <a:rPr lang="en-US" sz="2000" i="1" dirty="0">
                <a:latin typeface="+mj-lt"/>
                <a:sym typeface="Symbol" pitchFamily="18" charset="2"/>
              </a:rPr>
              <a:t>n</a:t>
            </a:r>
            <a:r>
              <a:rPr lang="en-US" sz="2000" dirty="0">
                <a:latin typeface="+mj-lt"/>
                <a:sym typeface="Symbol" pitchFamily="18" charset="2"/>
              </a:rPr>
              <a:t>)</a:t>
            </a:r>
          </a:p>
        </p:txBody>
      </p:sp>
      <p:sp>
        <p:nvSpPr>
          <p:cNvPr id="12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37864" y="3294167"/>
            <a:ext cx="194476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latin typeface="+mj-lt"/>
              </a:rPr>
              <a:t>Insertion sort</a:t>
            </a:r>
          </a:p>
          <a:p>
            <a:pPr algn="ctr" eaLnBrk="1" hangingPunct="1"/>
            <a:r>
              <a:rPr lang="en-US" sz="2000" dirty="0">
                <a:latin typeface="+mj-lt"/>
              </a:rPr>
              <a:t>Selection </a:t>
            </a:r>
            <a:r>
              <a:rPr lang="en-US" sz="2000" dirty="0" smtClean="0">
                <a:latin typeface="+mj-lt"/>
              </a:rPr>
              <a:t>sort</a:t>
            </a:r>
          </a:p>
          <a:p>
            <a:pPr algn="ctr" eaLnBrk="1" hangingPunct="1"/>
            <a:r>
              <a:rPr lang="en-US" sz="2000" dirty="0" smtClean="0">
                <a:latin typeface="+mj-lt"/>
              </a:rPr>
              <a:t>Bubble Sort</a:t>
            </a:r>
            <a:endParaRPr lang="en-US" sz="2000" dirty="0">
              <a:latin typeface="+mj-lt"/>
            </a:endParaRPr>
          </a:p>
          <a:p>
            <a:pPr algn="ctr" eaLnBrk="1" hangingPunct="1"/>
            <a:r>
              <a:rPr lang="en-US" sz="2000" dirty="0" smtClean="0">
                <a:solidFill>
                  <a:schemeClr val="bg2"/>
                </a:solidFill>
                <a:latin typeface="+mj-lt"/>
              </a:rPr>
              <a:t>Shell 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sort</a:t>
            </a:r>
          </a:p>
          <a:p>
            <a:pPr algn="ctr" eaLnBrk="1" hangingPunct="1"/>
            <a:r>
              <a:rPr lang="en-US" sz="2000" dirty="0">
                <a:solidFill>
                  <a:schemeClr val="bg2"/>
                </a:solidFill>
                <a:latin typeface="+mj-lt"/>
              </a:rPr>
              <a:t>…</a:t>
            </a:r>
          </a:p>
        </p:txBody>
      </p:sp>
      <p:sp>
        <p:nvSpPr>
          <p:cNvPr id="13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31306" y="4310597"/>
            <a:ext cx="228100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latin typeface="+mj-lt"/>
              </a:rPr>
              <a:t>Heap sort</a:t>
            </a:r>
          </a:p>
          <a:p>
            <a:pPr algn="ctr" eaLnBrk="1" hangingPunct="1"/>
            <a:r>
              <a:rPr lang="en-US" sz="2000" dirty="0">
                <a:latin typeface="+mj-lt"/>
              </a:rPr>
              <a:t>Merge sort</a:t>
            </a:r>
          </a:p>
          <a:p>
            <a:pPr algn="ctr" eaLnBrk="1" hangingPunct="1"/>
            <a:r>
              <a:rPr lang="en-US" sz="2000" dirty="0">
                <a:latin typeface="+mj-lt"/>
              </a:rPr>
              <a:t>Quick </a:t>
            </a:r>
            <a:r>
              <a:rPr lang="en-US" sz="2000" dirty="0" smtClean="0">
                <a:latin typeface="+mj-lt"/>
              </a:rPr>
              <a:t>sort (</a:t>
            </a:r>
            <a:r>
              <a:rPr lang="en-US" sz="2000" dirty="0" err="1" smtClean="0">
                <a:latin typeface="+mj-lt"/>
              </a:rPr>
              <a:t>avg</a:t>
            </a:r>
            <a:r>
              <a:rPr lang="en-US" sz="2000" dirty="0" smtClean="0">
                <a:latin typeface="+mj-lt"/>
              </a:rPr>
              <a:t>)</a:t>
            </a:r>
            <a:endParaRPr lang="en-US" sz="2000" dirty="0">
              <a:latin typeface="+mj-lt"/>
            </a:endParaRPr>
          </a:p>
          <a:p>
            <a:pPr algn="ctr" eaLnBrk="1" hangingPunct="1"/>
            <a:r>
              <a:rPr lang="en-US" sz="2000" dirty="0">
                <a:latin typeface="+mj-lt"/>
              </a:rPr>
              <a:t>…</a:t>
            </a:r>
          </a:p>
        </p:txBody>
      </p:sp>
      <p:sp>
        <p:nvSpPr>
          <p:cNvPr id="14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392502" y="5464314"/>
            <a:ext cx="16473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latin typeface="+mj-lt"/>
              </a:rPr>
              <a:t>Bucket sort</a:t>
            </a:r>
          </a:p>
          <a:p>
            <a:pPr algn="ctr" eaLnBrk="1" hangingPunct="1"/>
            <a:r>
              <a:rPr lang="en-US" sz="2000" dirty="0">
                <a:latin typeface="+mj-lt"/>
              </a:rPr>
              <a:t>Radix sort</a:t>
            </a:r>
          </a:p>
        </p:txBody>
      </p:sp>
      <p:cxnSp>
        <p:nvCxnSpPr>
          <p:cNvPr id="16" name="AutoShape 13"/>
          <p:cNvCxnSpPr>
            <a:cxnSpLocks noChangeShapeType="1"/>
            <a:stCxn id="7" idx="2"/>
            <a:endCxn id="12" idx="0"/>
          </p:cNvCxnSpPr>
          <p:nvPr>
            <p:custDataLst>
              <p:tags r:id="rId8"/>
            </p:custDataLst>
          </p:nvPr>
        </p:nvCxnSpPr>
        <p:spPr bwMode="auto">
          <a:xfrm flipH="1">
            <a:off x="2710246" y="2702726"/>
            <a:ext cx="1" cy="5914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7" name="AutoShape 14"/>
          <p:cNvCxnSpPr>
            <a:cxnSpLocks noChangeShapeType="1"/>
            <a:stCxn id="8" idx="2"/>
            <a:endCxn id="13" idx="0"/>
          </p:cNvCxnSpPr>
          <p:nvPr>
            <p:custDataLst>
              <p:tags r:id="rId9"/>
            </p:custDataLst>
          </p:nvPr>
        </p:nvCxnSpPr>
        <p:spPr bwMode="auto">
          <a:xfrm flipH="1">
            <a:off x="4471811" y="3459256"/>
            <a:ext cx="1" cy="8513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8" name="AutoShape 15"/>
          <p:cNvCxnSpPr>
            <a:cxnSpLocks noChangeShapeType="1"/>
            <a:stCxn id="10" idx="2"/>
            <a:endCxn id="14" idx="0"/>
          </p:cNvCxnSpPr>
          <p:nvPr>
            <p:custDataLst>
              <p:tags r:id="rId10"/>
            </p:custDataLst>
          </p:nvPr>
        </p:nvCxnSpPr>
        <p:spPr bwMode="auto">
          <a:xfrm>
            <a:off x="8216157" y="4972317"/>
            <a:ext cx="0" cy="4919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71</a:t>
            </a:fld>
            <a:endParaRPr lang="en-US"/>
          </a:p>
        </p:txBody>
      </p:sp>
      <p:sp>
        <p:nvSpPr>
          <p:cNvPr id="20" name="Text Box 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4901" y="838200"/>
            <a:ext cx="1667443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tIns="91440" bIns="91440">
            <a:spAutoFit/>
          </a:bodyPr>
          <a:lstStyle/>
          <a:p>
            <a:pPr algn="ctr" eaLnBrk="1" hangingPunct="1"/>
            <a:r>
              <a:rPr lang="en-US" sz="2000" dirty="0" smtClean="0">
                <a:latin typeface="+mj-lt"/>
              </a:rPr>
              <a:t>Horrible 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algorithms</a:t>
            </a:r>
            <a:r>
              <a:rPr lang="en-US" sz="2000" dirty="0" smtClean="0">
                <a:latin typeface="+mj-lt"/>
                <a:sym typeface="Symbol" pitchFamily="18" charset="2"/>
              </a:rPr>
              <a:t>:</a:t>
            </a:r>
          </a:p>
          <a:p>
            <a:pPr algn="ctr" eaLnBrk="1" hangingPunct="1"/>
            <a:r>
              <a:rPr lang="el-GR" sz="2000" dirty="0" smtClean="0">
                <a:latin typeface="+mj-lt"/>
                <a:sym typeface="Symbol" pitchFamily="18" charset="2"/>
              </a:rPr>
              <a:t>Ω</a:t>
            </a:r>
            <a:r>
              <a:rPr lang="en-US" sz="2000" dirty="0" smtClean="0">
                <a:latin typeface="+mj-lt"/>
                <a:sym typeface="Symbol" pitchFamily="18" charset="2"/>
              </a:rPr>
              <a:t>(</a:t>
            </a:r>
            <a:r>
              <a:rPr lang="en-US" sz="2000" i="1" dirty="0" smtClean="0">
                <a:latin typeface="+mj-lt"/>
                <a:sym typeface="Symbol" pitchFamily="18" charset="2"/>
              </a:rPr>
              <a:t>n</a:t>
            </a:r>
            <a:r>
              <a:rPr lang="en-US" sz="2000" baseline="30000" dirty="0" smtClean="0">
                <a:latin typeface="+mj-lt"/>
                <a:sym typeface="Symbol" pitchFamily="18" charset="2"/>
              </a:rPr>
              <a:t>2</a:t>
            </a:r>
            <a:r>
              <a:rPr lang="en-US" sz="2000" dirty="0" smtClean="0">
                <a:latin typeface="+mj-lt"/>
                <a:sym typeface="Symbol" pitchFamily="18" charset="2"/>
              </a:rPr>
              <a:t>)</a:t>
            </a:r>
            <a:endParaRPr lang="en-US" sz="2000" dirty="0">
              <a:latin typeface="+mj-lt"/>
              <a:sym typeface="Symbol" pitchFamily="18" charset="2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1657" y="2512010"/>
            <a:ext cx="17139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 err="1" smtClean="0">
                <a:latin typeface="+mj-lt"/>
              </a:rPr>
              <a:t>Bogo</a:t>
            </a:r>
            <a:r>
              <a:rPr lang="en-US" sz="2000" dirty="0" smtClean="0">
                <a:latin typeface="+mj-lt"/>
              </a:rPr>
              <a:t> Sort</a:t>
            </a:r>
          </a:p>
          <a:p>
            <a:pPr algn="ctr" eaLnBrk="1" hangingPunct="1"/>
            <a:r>
              <a:rPr lang="en-US" sz="2000" dirty="0" smtClean="0">
                <a:latin typeface="+mj-lt"/>
              </a:rPr>
              <a:t>Stooge Sort</a:t>
            </a:r>
            <a:endParaRPr lang="en-US" sz="2000" dirty="0">
              <a:latin typeface="+mj-lt"/>
            </a:endParaRPr>
          </a:p>
        </p:txBody>
      </p:sp>
      <p:cxnSp>
        <p:nvCxnSpPr>
          <p:cNvPr id="22" name="AutoShape 13"/>
          <p:cNvCxnSpPr>
            <a:cxnSpLocks noChangeShapeType="1"/>
            <a:stCxn id="20" idx="2"/>
            <a:endCxn id="21" idx="0"/>
          </p:cNvCxnSpPr>
          <p:nvPr>
            <p:custDataLst>
              <p:tags r:id="rId13"/>
            </p:custDataLst>
          </p:nvPr>
        </p:nvCxnSpPr>
        <p:spPr bwMode="auto">
          <a:xfrm>
            <a:off x="918623" y="1946196"/>
            <a:ext cx="0" cy="56581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</p:spTree>
    <p:extLst>
      <p:ext uri="{BB962C8B-B14F-4D97-AF65-F5344CB8AC3E}">
        <p14:creationId xmlns:p14="http://schemas.microsoft.com/office/powerpoint/2010/main" val="3550443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BucketSort (a.k.a. BinSort)</a:t>
            </a:r>
            <a:endParaRPr lang="en-US" smtClean="0"/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762000"/>
            <a:ext cx="8458200" cy="2819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If all values to be sorted are known to be integers between 1 and K (or any small range), </a:t>
            </a:r>
          </a:p>
          <a:p>
            <a:pPr marL="457200" lvl="1" indent="0">
              <a:buNone/>
            </a:pPr>
            <a:r>
              <a:rPr lang="en-US" sz="2400" dirty="0" smtClean="0"/>
              <a:t>Create an array of size K </a:t>
            </a:r>
          </a:p>
          <a:p>
            <a:pPr marL="457200" lvl="1" indent="0">
              <a:buNone/>
            </a:pPr>
            <a:r>
              <a:rPr lang="en-US" sz="2400" dirty="0" smtClean="0"/>
              <a:t>Put each element in its proper </a:t>
            </a:r>
            <a:r>
              <a:rPr lang="en-US" sz="2400" dirty="0" smtClean="0">
                <a:solidFill>
                  <a:schemeClr val="accent2"/>
                </a:solidFill>
              </a:rPr>
              <a:t>bucket (</a:t>
            </a:r>
            <a:r>
              <a:rPr lang="en-US" sz="2400" dirty="0" err="1" smtClean="0">
                <a:solidFill>
                  <a:schemeClr val="accent2"/>
                </a:solidFill>
              </a:rPr>
              <a:t>a.ka</a:t>
            </a:r>
            <a:r>
              <a:rPr lang="en-US" sz="2400" dirty="0" smtClean="0">
                <a:solidFill>
                  <a:schemeClr val="accent2"/>
                </a:solidFill>
              </a:rPr>
              <a:t>. bin)</a:t>
            </a:r>
          </a:p>
          <a:p>
            <a:pPr marL="457200" lvl="1" indent="0">
              <a:buNone/>
            </a:pPr>
            <a:r>
              <a:rPr lang="en-US" sz="2400" dirty="0" smtClean="0"/>
              <a:t>If data is only integers, only need to store the  count of how times that bucket has been used</a:t>
            </a:r>
          </a:p>
          <a:p>
            <a:pPr marL="0" indent="0">
              <a:buNone/>
            </a:pPr>
            <a:r>
              <a:rPr lang="en-US" sz="2400" dirty="0" smtClean="0"/>
              <a:t>Output result via linear pass through array of buckets</a:t>
            </a:r>
            <a:endParaRPr 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72</a:t>
            </a:fld>
            <a:endParaRPr lang="en-US"/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80244793"/>
              </p:ext>
            </p:extLst>
          </p:nvPr>
        </p:nvGraphicFramePr>
        <p:xfrm>
          <a:off x="457200" y="3674533"/>
          <a:ext cx="1600200" cy="2514600"/>
        </p:xfrm>
        <a:graphic>
          <a:graphicData uri="http://schemas.openxmlformats.org/drawingml/2006/table">
            <a:tbl>
              <a:tblPr/>
              <a:tblGrid>
                <a:gridCol w="666750"/>
                <a:gridCol w="933450"/>
              </a:tblGrid>
              <a:tr h="4191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count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array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2057400" y="3683001"/>
            <a:ext cx="6858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000" b="0" kern="0" dirty="0">
                <a:latin typeface="+mn-lt"/>
              </a:rPr>
              <a:t>Example: 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2000" b="0" kern="0" dirty="0">
                <a:latin typeface="+mn-lt"/>
              </a:rPr>
              <a:t>K=5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2000" b="0" kern="0" dirty="0">
                <a:latin typeface="+mn-lt"/>
              </a:rPr>
              <a:t>Input:  (5</a:t>
            </a:r>
            <a:r>
              <a:rPr lang="en-US" sz="2000" b="0" kern="0" dirty="0" smtClean="0">
                <a:latin typeface="+mn-lt"/>
              </a:rPr>
              <a:t>, 1, 3, 4, 3, 2, 1, 1, 5, 4, 5</a:t>
            </a:r>
            <a:r>
              <a:rPr lang="en-US" sz="2000" b="0" kern="0" dirty="0">
                <a:latin typeface="+mn-lt"/>
              </a:rPr>
              <a:t>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b="0" kern="0" dirty="0">
                <a:latin typeface="+mn-lt"/>
              </a:rPr>
              <a:t>	 </a:t>
            </a:r>
            <a:r>
              <a:rPr lang="en-US" sz="2000" b="0" kern="0" dirty="0" smtClean="0">
                <a:latin typeface="+mn-lt"/>
              </a:rPr>
              <a:t>Output</a:t>
            </a:r>
            <a:r>
              <a:rPr lang="en-US" sz="2000" b="0" kern="0" dirty="0">
                <a:latin typeface="+mn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34268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BucketSort (a.k.a. BinSort)</a:t>
            </a:r>
            <a:endParaRPr lang="en-US" smtClean="0"/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762000"/>
            <a:ext cx="8458200" cy="2819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If all values to be sorted are known to be integers between 1 and K (or any small range), </a:t>
            </a:r>
          </a:p>
          <a:p>
            <a:pPr marL="457200" lvl="1" indent="0">
              <a:buNone/>
            </a:pPr>
            <a:r>
              <a:rPr lang="en-US" sz="2400" dirty="0" smtClean="0"/>
              <a:t>Create an array of size K </a:t>
            </a:r>
          </a:p>
          <a:p>
            <a:pPr marL="457200" lvl="1" indent="0">
              <a:buNone/>
            </a:pPr>
            <a:r>
              <a:rPr lang="en-US" sz="2400" dirty="0" smtClean="0"/>
              <a:t>Put each element in its proper </a:t>
            </a:r>
            <a:r>
              <a:rPr lang="en-US" sz="2400" dirty="0" smtClean="0">
                <a:solidFill>
                  <a:schemeClr val="accent2"/>
                </a:solidFill>
              </a:rPr>
              <a:t>bucket (</a:t>
            </a:r>
            <a:r>
              <a:rPr lang="en-US" sz="2400" dirty="0" err="1" smtClean="0">
                <a:solidFill>
                  <a:schemeClr val="accent2"/>
                </a:solidFill>
              </a:rPr>
              <a:t>a.ka</a:t>
            </a:r>
            <a:r>
              <a:rPr lang="en-US" sz="2400" dirty="0" smtClean="0">
                <a:solidFill>
                  <a:schemeClr val="accent2"/>
                </a:solidFill>
              </a:rPr>
              <a:t>. bin)</a:t>
            </a:r>
          </a:p>
          <a:p>
            <a:pPr marL="457200" lvl="1" indent="0">
              <a:buNone/>
            </a:pPr>
            <a:r>
              <a:rPr lang="en-US" sz="2400" dirty="0" smtClean="0"/>
              <a:t>If data is only integers, only need to store the  count of how times that bucket has been used</a:t>
            </a:r>
          </a:p>
          <a:p>
            <a:pPr marL="0" indent="0">
              <a:buNone/>
            </a:pPr>
            <a:r>
              <a:rPr lang="en-US" sz="2400" dirty="0" smtClean="0"/>
              <a:t>Output result via linear pass through array of buckets</a:t>
            </a:r>
            <a:endParaRPr 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73</a:t>
            </a:fld>
            <a:endParaRPr lang="en-US"/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492347317"/>
              </p:ext>
            </p:extLst>
          </p:nvPr>
        </p:nvGraphicFramePr>
        <p:xfrm>
          <a:off x="457200" y="3674533"/>
          <a:ext cx="1600200" cy="2514600"/>
        </p:xfrm>
        <a:graphic>
          <a:graphicData uri="http://schemas.openxmlformats.org/drawingml/2006/table">
            <a:tbl>
              <a:tblPr/>
              <a:tblGrid>
                <a:gridCol w="666750"/>
                <a:gridCol w="933450"/>
              </a:tblGrid>
              <a:tr h="4191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count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array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2057400" y="3683001"/>
            <a:ext cx="6858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000" b="0" kern="0" dirty="0">
                <a:latin typeface="+mn-lt"/>
              </a:rPr>
              <a:t>Example: 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2000" b="0" kern="0" dirty="0">
                <a:latin typeface="+mn-lt"/>
              </a:rPr>
              <a:t>K=5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2000" b="0" kern="0" dirty="0">
                <a:latin typeface="+mn-lt"/>
              </a:rPr>
              <a:t>Input:  (5</a:t>
            </a:r>
            <a:r>
              <a:rPr lang="en-US" sz="2000" b="0" kern="0" dirty="0" smtClean="0">
                <a:latin typeface="+mn-lt"/>
              </a:rPr>
              <a:t>, 1, 3, 4, 3, 2, 1, 1, 5, 4, 5</a:t>
            </a:r>
            <a:r>
              <a:rPr lang="en-US" sz="2000" b="0" kern="0" dirty="0">
                <a:latin typeface="+mn-lt"/>
              </a:rPr>
              <a:t>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b="0" kern="0" dirty="0">
                <a:latin typeface="+mn-lt"/>
              </a:rPr>
              <a:t>	 </a:t>
            </a:r>
            <a:r>
              <a:rPr lang="en-US" sz="2000" b="0" kern="0" dirty="0" smtClean="0">
                <a:latin typeface="+mn-lt"/>
              </a:rPr>
              <a:t>Output</a:t>
            </a:r>
            <a:r>
              <a:rPr lang="en-US" sz="2000" b="0" kern="0" dirty="0">
                <a:latin typeface="+mn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34767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BucketSort (a.k.a. BinSort)</a:t>
            </a:r>
            <a:endParaRPr lang="en-US" smtClean="0"/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762000"/>
            <a:ext cx="8458200" cy="2819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If all values to be sorted are known to be integers between 1 and K (or any small range), </a:t>
            </a:r>
          </a:p>
          <a:p>
            <a:pPr marL="457200" lvl="1" indent="0">
              <a:buNone/>
            </a:pPr>
            <a:r>
              <a:rPr lang="en-US" sz="2400" dirty="0" smtClean="0"/>
              <a:t>Create an array of size K </a:t>
            </a:r>
          </a:p>
          <a:p>
            <a:pPr marL="457200" lvl="1" indent="0">
              <a:buNone/>
            </a:pPr>
            <a:r>
              <a:rPr lang="en-US" sz="2400" dirty="0" smtClean="0"/>
              <a:t>Put each element in its proper </a:t>
            </a:r>
            <a:r>
              <a:rPr lang="en-US" sz="2400" dirty="0" smtClean="0">
                <a:solidFill>
                  <a:schemeClr val="accent2"/>
                </a:solidFill>
              </a:rPr>
              <a:t>bucket (</a:t>
            </a:r>
            <a:r>
              <a:rPr lang="en-US" sz="2400" dirty="0" err="1" smtClean="0">
                <a:solidFill>
                  <a:schemeClr val="accent2"/>
                </a:solidFill>
              </a:rPr>
              <a:t>a.ka</a:t>
            </a:r>
            <a:r>
              <a:rPr lang="en-US" sz="2400" dirty="0" smtClean="0">
                <a:solidFill>
                  <a:schemeClr val="accent2"/>
                </a:solidFill>
              </a:rPr>
              <a:t>. bin)</a:t>
            </a:r>
          </a:p>
          <a:p>
            <a:pPr marL="457200" lvl="1" indent="0">
              <a:buNone/>
            </a:pPr>
            <a:r>
              <a:rPr lang="en-US" sz="2400" dirty="0" smtClean="0"/>
              <a:t>If data is only integers, only need to store the  count of how times that bucket has been used</a:t>
            </a:r>
          </a:p>
          <a:p>
            <a:pPr marL="0" indent="0">
              <a:buNone/>
            </a:pPr>
            <a:r>
              <a:rPr lang="en-US" sz="2400" dirty="0" smtClean="0"/>
              <a:t>Output result via linear pass through array of buckets</a:t>
            </a:r>
            <a:endParaRPr 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74</a:t>
            </a:fld>
            <a:endParaRPr lang="en-US"/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4842167"/>
              </p:ext>
            </p:extLst>
          </p:nvPr>
        </p:nvGraphicFramePr>
        <p:xfrm>
          <a:off x="457200" y="3674533"/>
          <a:ext cx="1600200" cy="2514600"/>
        </p:xfrm>
        <a:graphic>
          <a:graphicData uri="http://schemas.openxmlformats.org/drawingml/2006/table">
            <a:tbl>
              <a:tblPr/>
              <a:tblGrid>
                <a:gridCol w="666750"/>
                <a:gridCol w="933450"/>
              </a:tblGrid>
              <a:tr h="4191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count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array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2057400" y="3683001"/>
            <a:ext cx="6858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000" b="0" kern="0" dirty="0">
                <a:latin typeface="+mn-lt"/>
              </a:rPr>
              <a:t>Example: </a:t>
            </a: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2000" b="0" kern="0" dirty="0" smtClean="0">
                <a:latin typeface="+mn-lt"/>
              </a:rPr>
              <a:t>K = 5</a:t>
            </a:r>
            <a:endParaRPr lang="en-US" sz="2000" b="0" kern="0" dirty="0">
              <a:latin typeface="+mn-lt"/>
            </a:endParaRP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sz="2000" b="0" kern="0" dirty="0">
                <a:latin typeface="+mn-lt"/>
              </a:rPr>
              <a:t>Input</a:t>
            </a:r>
            <a:r>
              <a:rPr lang="en-US" sz="2000" b="0" kern="0" dirty="0" smtClean="0">
                <a:latin typeface="+mn-lt"/>
              </a:rPr>
              <a:t>:	(</a:t>
            </a:r>
            <a:r>
              <a:rPr lang="en-US" sz="2000" b="0" kern="0" dirty="0">
                <a:latin typeface="+mn-lt"/>
              </a:rPr>
              <a:t>5</a:t>
            </a:r>
            <a:r>
              <a:rPr lang="en-US" sz="2000" b="0" kern="0" dirty="0" smtClean="0">
                <a:latin typeface="+mn-lt"/>
              </a:rPr>
              <a:t>, 1, 3, 4, 3, 2, 1, 1, 5, 4, 5</a:t>
            </a:r>
            <a:r>
              <a:rPr lang="en-US" sz="2000" b="0" kern="0" dirty="0">
                <a:latin typeface="+mn-lt"/>
              </a:rPr>
              <a:t>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b="0" kern="0" dirty="0">
                <a:latin typeface="+mn-lt"/>
              </a:rPr>
              <a:t>	 </a:t>
            </a:r>
            <a:r>
              <a:rPr lang="en-US" sz="2000" b="0" kern="0" dirty="0" smtClean="0">
                <a:latin typeface="+mn-lt"/>
              </a:rPr>
              <a:t>Output:	(1, 1, 1, 2, 3, 3, 4, 4, 5, 5, 5)	</a:t>
            </a:r>
            <a:endParaRPr lang="en-US" sz="2000" b="0" kern="0" dirty="0">
              <a:latin typeface="+mn-lt"/>
            </a:endParaRPr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3352800" y="5444923"/>
            <a:ext cx="488146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0" dirty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rPr>
              <a:t>What is the running time?</a:t>
            </a:r>
            <a:endParaRPr lang="en-US" sz="2800" b="0" dirty="0" err="1">
              <a:solidFill>
                <a:schemeClr val="tx2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4563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Analyzing Bucket Sort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Overall: O(</a:t>
            </a:r>
            <a:r>
              <a:rPr lang="en-US" sz="2400" dirty="0" err="1" smtClean="0"/>
              <a:t>n+K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Linear in n, but also linear in K</a:t>
            </a:r>
          </a:p>
          <a:p>
            <a:r>
              <a:rPr lang="en-US" sz="2400" dirty="0" smtClean="0">
                <a:sym typeface="Symbol" pitchFamily="18" charset="2"/>
              </a:rPr>
              <a:t>(n log n) lower bound does not apply because this is not a comparison sort</a:t>
            </a:r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sz="2400" dirty="0" smtClean="0"/>
              <a:t>Good when K is smaller (or not much larger) than n</a:t>
            </a:r>
          </a:p>
          <a:p>
            <a:r>
              <a:rPr lang="en-US" sz="2400" dirty="0" smtClean="0"/>
              <a:t>Do not spend time doing comparisons of duplicates</a:t>
            </a:r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sz="2400" dirty="0" smtClean="0"/>
              <a:t>Bad when K is much larger than n</a:t>
            </a:r>
          </a:p>
          <a:p>
            <a:r>
              <a:rPr lang="en-US" sz="2400" dirty="0" smtClean="0"/>
              <a:t>Wasted space / time during final linear O(K) pass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88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Bucket Sort with Data</a:t>
            </a:r>
            <a:endParaRPr lang="en-US" smtClean="0"/>
          </a:p>
        </p:txBody>
      </p:sp>
      <p:sp>
        <p:nvSpPr>
          <p:cNvPr id="51202" name="Content Placeholder 3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ym typeface="Symbol" pitchFamily="18" charset="2"/>
              </a:rPr>
              <a:t>For data in addition to integer keys, use list at each bucket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Bucket sort illustrates a more general trick</a:t>
            </a:r>
          </a:p>
          <a:p>
            <a:r>
              <a:rPr lang="en-US" dirty="0" smtClean="0"/>
              <a:t>Imagine a heap for a small range of integer priorities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76</a:t>
            </a:fld>
            <a:endParaRPr lang="en-US"/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71686975"/>
              </p:ext>
            </p:extLst>
          </p:nvPr>
        </p:nvGraphicFramePr>
        <p:xfrm>
          <a:off x="1828800" y="1896532"/>
          <a:ext cx="1752600" cy="2514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30251"/>
                <a:gridCol w="1022349"/>
              </a:tblGrid>
              <a:tr h="4191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count array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1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276600" y="2277532"/>
            <a:ext cx="3962400" cy="2076450"/>
            <a:chOff x="1600200" y="3276600"/>
            <a:chExt cx="3962400" cy="2076510"/>
          </a:xfrm>
        </p:grpSpPr>
        <p:grpSp>
          <p:nvGrpSpPr>
            <p:cNvPr id="51230" name="Group 15"/>
            <p:cNvGrpSpPr>
              <a:grpSpLocks/>
            </p:cNvGrpSpPr>
            <p:nvPr/>
          </p:nvGrpSpPr>
          <p:grpSpPr bwMode="auto">
            <a:xfrm>
              <a:off x="1600200" y="3276600"/>
              <a:ext cx="3276600" cy="2076510"/>
              <a:chOff x="1600200" y="3276600"/>
              <a:chExt cx="3276600" cy="2076510"/>
            </a:xfrm>
          </p:grpSpPr>
          <p:cxnSp>
            <p:nvCxnSpPr>
              <p:cNvPr id="8" name="Straight Arrow Connector 7"/>
              <p:cNvCxnSpPr/>
              <p:nvPr>
                <p:custDataLst>
                  <p:tags r:id="rId6"/>
                </p:custDataLst>
              </p:nvPr>
            </p:nvCxnSpPr>
            <p:spPr>
              <a:xfrm>
                <a:off x="1600200" y="3505207"/>
                <a:ext cx="533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233" name="TextBox 9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286000" y="3276600"/>
                <a:ext cx="1600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dirty="0" smtClean="0"/>
                  <a:t>Twilight</a:t>
                </a:r>
                <a:endParaRPr lang="en-US" sz="2000" dirty="0"/>
              </a:p>
            </p:txBody>
          </p:sp>
          <p:cxnSp>
            <p:nvCxnSpPr>
              <p:cNvPr id="11" name="Straight Arrow Connector 10"/>
              <p:cNvCxnSpPr/>
              <p:nvPr>
                <p:custDataLst>
                  <p:tags r:id="rId8"/>
                </p:custDataLst>
              </p:nvPr>
            </p:nvCxnSpPr>
            <p:spPr>
              <a:xfrm>
                <a:off x="1600200" y="4343431"/>
                <a:ext cx="533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235" name="TextBox 11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286000" y="4114800"/>
                <a:ext cx="25908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Harry Potter</a:t>
                </a:r>
              </a:p>
            </p:txBody>
          </p:sp>
          <p:cxnSp>
            <p:nvCxnSpPr>
              <p:cNvPr id="13" name="Straight Arrow Connector 12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1600200" y="5181655"/>
                <a:ext cx="533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237" name="TextBox 13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286000" y="4953000"/>
                <a:ext cx="1600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 dirty="0" err="1" smtClean="0"/>
                  <a:t>Gattaca</a:t>
                </a:r>
                <a:endParaRPr lang="en-US" sz="2000" dirty="0"/>
              </a:p>
            </p:txBody>
          </p:sp>
          <p:cxnSp>
            <p:nvCxnSpPr>
              <p:cNvPr id="18" name="Straight Arrow Connector 17"/>
              <p:cNvCxnSpPr/>
              <p:nvPr>
                <p:custDataLst>
                  <p:tags r:id="rId12"/>
                </p:custDataLst>
              </p:nvPr>
            </p:nvCxnSpPr>
            <p:spPr>
              <a:xfrm>
                <a:off x="3462866" y="5181655"/>
                <a:ext cx="4572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231" name="TextBox 18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962400" y="4953000"/>
              <a:ext cx="1600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/>
                <a:t>Star Wars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693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3400" dirty="0" smtClean="0"/>
              <a:t>Radix Sort (originated 1890 census)</a:t>
            </a:r>
            <a:endParaRPr lang="en-US" sz="3400" dirty="0" smtClean="0"/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Radix = “the base of a number system”</a:t>
            </a:r>
          </a:p>
          <a:p>
            <a:r>
              <a:rPr lang="en-US" sz="2400" dirty="0" smtClean="0"/>
              <a:t>Examples will use our familiar base 10 </a:t>
            </a:r>
          </a:p>
          <a:p>
            <a:r>
              <a:rPr lang="en-US" sz="2400" dirty="0" smtClean="0"/>
              <a:t>Other </a:t>
            </a:r>
            <a:r>
              <a:rPr lang="en-US" sz="2400" dirty="0" smtClean="0"/>
              <a:t>implementations may use larger numbers (e.g., ASCII strings might use 128 or 256)</a:t>
            </a:r>
          </a:p>
          <a:p>
            <a:endParaRPr lang="en-US" sz="1200" dirty="0" smtClean="0"/>
          </a:p>
          <a:p>
            <a:pPr marL="0" indent="0">
              <a:buNone/>
            </a:pPr>
            <a:r>
              <a:rPr lang="en-US" sz="2400" dirty="0" smtClean="0"/>
              <a:t>Idea:</a:t>
            </a:r>
          </a:p>
          <a:p>
            <a:r>
              <a:rPr lang="en-US" sz="2400" dirty="0" smtClean="0"/>
              <a:t>Bucket sort on one digit at a time</a:t>
            </a:r>
          </a:p>
          <a:p>
            <a:pPr lvl="1"/>
            <a:r>
              <a:rPr lang="en-US" sz="2400" dirty="0" smtClean="0"/>
              <a:t>Number of buckets = radix</a:t>
            </a:r>
          </a:p>
          <a:p>
            <a:pPr lvl="1"/>
            <a:r>
              <a:rPr lang="en-US" sz="2400" dirty="0" smtClean="0"/>
              <a:t>Starting with least significant digit, sort with Bucket Sort</a:t>
            </a:r>
          </a:p>
          <a:p>
            <a:pPr lvl="1"/>
            <a:r>
              <a:rPr lang="en-US" sz="2400" dirty="0" smtClean="0"/>
              <a:t>Keeping sort stable</a:t>
            </a:r>
          </a:p>
          <a:p>
            <a:r>
              <a:rPr lang="en-US" sz="2400" dirty="0" smtClean="0"/>
              <a:t>Do one pass per digit</a:t>
            </a:r>
          </a:p>
          <a:p>
            <a:r>
              <a:rPr lang="en-US" sz="2400" dirty="0" smtClean="0"/>
              <a:t>After k passes, the last k digits are sorted</a:t>
            </a:r>
            <a:endParaRPr lang="en-US" sz="24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33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2" name="Text Box 1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11400" y="2391360"/>
            <a:ext cx="45466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Bucket </a:t>
            </a:r>
            <a:r>
              <a:rPr lang="en-US" sz="1600" dirty="0" smtClean="0"/>
              <a:t>sort by </a:t>
            </a:r>
            <a:r>
              <a:rPr lang="en-US" sz="1600" dirty="0"/>
              <a:t>1’s digit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0" y="28194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Courier New" pitchFamily="49" charset="0"/>
              </a:rPr>
              <a:t>0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0" y="3124200"/>
            <a:ext cx="457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1400">
              <a:latin typeface="Times New Roman" pitchFamily="18" charset="0"/>
            </a:endParaRPr>
          </a:p>
        </p:txBody>
      </p:sp>
      <p:sp>
        <p:nvSpPr>
          <p:cNvPr id="44045" name="Text Box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43200" y="28194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Courier New" pitchFamily="49" charset="0"/>
              </a:rPr>
              <a:t>1</a:t>
            </a:r>
          </a:p>
        </p:txBody>
      </p:sp>
      <p:sp>
        <p:nvSpPr>
          <p:cNvPr id="44046" name="Text Box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743200" y="3124200"/>
            <a:ext cx="457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 dirty="0">
                <a:latin typeface="Times New Roman" pitchFamily="18" charset="0"/>
              </a:rPr>
              <a:t>72</a:t>
            </a:r>
            <a:r>
              <a:rPr lang="en-US" sz="1400" u="sng" dirty="0">
                <a:solidFill>
                  <a:schemeClr val="accent2"/>
                </a:solidFill>
                <a:latin typeface="Times New Roman" pitchFamily="18" charset="0"/>
              </a:rPr>
              <a:t>1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44047" name="Text 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00400" y="28194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Courier New" pitchFamily="49" charset="0"/>
              </a:rPr>
              <a:t>2</a:t>
            </a:r>
          </a:p>
        </p:txBody>
      </p:sp>
      <p:sp>
        <p:nvSpPr>
          <p:cNvPr id="44048" name="Text Box 1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00400" y="3124200"/>
            <a:ext cx="457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1400">
              <a:latin typeface="Times New Roman" pitchFamily="18" charset="0"/>
            </a:endParaRPr>
          </a:p>
        </p:txBody>
      </p:sp>
      <p:sp>
        <p:nvSpPr>
          <p:cNvPr id="44049" name="Text Box 1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57600" y="28194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Courier New" pitchFamily="49" charset="0"/>
              </a:rPr>
              <a:t>3</a:t>
            </a:r>
          </a:p>
        </p:txBody>
      </p:sp>
      <p:sp>
        <p:nvSpPr>
          <p:cNvPr id="44050" name="Text Box 1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657600" y="3124200"/>
            <a:ext cx="457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 u="sng" dirty="0">
                <a:solidFill>
                  <a:schemeClr val="accent2"/>
                </a:solidFill>
                <a:latin typeface="Times New Roman" pitchFamily="18" charset="0"/>
              </a:rPr>
              <a:t>3</a:t>
            </a:r>
            <a:endParaRPr lang="en-US" sz="1400" dirty="0">
              <a:latin typeface="Times New Roman" pitchFamily="18" charset="0"/>
            </a:endParaRPr>
          </a:p>
          <a:p>
            <a:pPr algn="r"/>
            <a:r>
              <a:rPr lang="en-US" sz="1400" dirty="0">
                <a:latin typeface="Times New Roman" pitchFamily="18" charset="0"/>
              </a:rPr>
              <a:t>12</a:t>
            </a:r>
            <a:r>
              <a:rPr lang="en-US" sz="1400" u="sng" dirty="0">
                <a:solidFill>
                  <a:schemeClr val="accent2"/>
                </a:solidFill>
                <a:latin typeface="Times New Roman" pitchFamily="18" charset="0"/>
              </a:rPr>
              <a:t>3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44051" name="Text Box 1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114800" y="28194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Courier New" pitchFamily="49" charset="0"/>
              </a:rPr>
              <a:t>4</a:t>
            </a:r>
          </a:p>
        </p:txBody>
      </p:sp>
      <p:sp>
        <p:nvSpPr>
          <p:cNvPr id="44052" name="Text Box 2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14800" y="3124200"/>
            <a:ext cx="457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1400">
              <a:latin typeface="Times New Roman" pitchFamily="18" charset="0"/>
            </a:endParaRPr>
          </a:p>
        </p:txBody>
      </p:sp>
      <p:sp>
        <p:nvSpPr>
          <p:cNvPr id="44053" name="Text Box 2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28194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Courier New" pitchFamily="49" charset="0"/>
              </a:rPr>
              <a:t>5</a:t>
            </a:r>
          </a:p>
        </p:txBody>
      </p:sp>
      <p:sp>
        <p:nvSpPr>
          <p:cNvPr id="44054" name="Text Box 2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72000" y="3124200"/>
            <a:ext cx="457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1400">
              <a:latin typeface="Times New Roman" pitchFamily="18" charset="0"/>
            </a:endParaRPr>
          </a:p>
        </p:txBody>
      </p:sp>
      <p:sp>
        <p:nvSpPr>
          <p:cNvPr id="44055" name="Text Box 2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029200" y="28194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Courier New" pitchFamily="49" charset="0"/>
              </a:rPr>
              <a:t>6</a:t>
            </a:r>
          </a:p>
        </p:txBody>
      </p:sp>
      <p:sp>
        <p:nvSpPr>
          <p:cNvPr id="44056" name="Text Box 2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029200" y="3124200"/>
            <a:ext cx="457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1400">
              <a:latin typeface="Times New Roman" pitchFamily="18" charset="0"/>
            </a:endParaRPr>
          </a:p>
        </p:txBody>
      </p:sp>
      <p:sp>
        <p:nvSpPr>
          <p:cNvPr id="44057" name="Text Box 2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86400" y="28194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Courier New" pitchFamily="49" charset="0"/>
              </a:rPr>
              <a:t>7</a:t>
            </a:r>
          </a:p>
        </p:txBody>
      </p:sp>
      <p:sp>
        <p:nvSpPr>
          <p:cNvPr id="44058" name="Text Box 2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486400" y="3124200"/>
            <a:ext cx="457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 dirty="0">
                <a:latin typeface="Times New Roman" pitchFamily="18" charset="0"/>
              </a:rPr>
              <a:t>53</a:t>
            </a:r>
            <a:r>
              <a:rPr lang="en-US" sz="1400" u="sng" dirty="0">
                <a:solidFill>
                  <a:schemeClr val="accent2"/>
                </a:solidFill>
                <a:latin typeface="Times New Roman" pitchFamily="18" charset="0"/>
              </a:rPr>
              <a:t>7</a:t>
            </a:r>
            <a:endParaRPr lang="en-US" sz="1400" dirty="0">
              <a:latin typeface="Times New Roman" pitchFamily="18" charset="0"/>
            </a:endParaRPr>
          </a:p>
          <a:p>
            <a:pPr algn="r"/>
            <a:r>
              <a:rPr lang="en-US" sz="1400" dirty="0">
                <a:latin typeface="Times New Roman" pitchFamily="18" charset="0"/>
              </a:rPr>
              <a:t>6</a:t>
            </a:r>
            <a:r>
              <a:rPr lang="en-US" sz="1400" u="sng" dirty="0">
                <a:solidFill>
                  <a:schemeClr val="accent2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44059" name="Text Box 2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943600" y="28194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Courier New" pitchFamily="49" charset="0"/>
              </a:rPr>
              <a:t>8</a:t>
            </a:r>
          </a:p>
        </p:txBody>
      </p:sp>
      <p:sp>
        <p:nvSpPr>
          <p:cNvPr id="44060" name="Text Box 2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943600" y="3124200"/>
            <a:ext cx="457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 dirty="0">
                <a:latin typeface="Times New Roman" pitchFamily="18" charset="0"/>
              </a:rPr>
              <a:t>47</a:t>
            </a:r>
            <a:r>
              <a:rPr lang="en-US" sz="1400" u="sng" dirty="0">
                <a:solidFill>
                  <a:schemeClr val="accent2"/>
                </a:solidFill>
                <a:latin typeface="Times New Roman" pitchFamily="18" charset="0"/>
              </a:rPr>
              <a:t>8</a:t>
            </a:r>
            <a:endParaRPr lang="en-US" sz="1400" dirty="0">
              <a:latin typeface="Times New Roman" pitchFamily="18" charset="0"/>
            </a:endParaRPr>
          </a:p>
          <a:p>
            <a:pPr algn="r"/>
            <a:r>
              <a:rPr lang="en-US" sz="1400" dirty="0">
                <a:latin typeface="Times New Roman" pitchFamily="18" charset="0"/>
              </a:rPr>
              <a:t>3</a:t>
            </a:r>
            <a:r>
              <a:rPr lang="en-US" sz="1400" u="sng" dirty="0">
                <a:solidFill>
                  <a:schemeClr val="accent2"/>
                </a:solidFill>
                <a:latin typeface="Times New Roman" pitchFamily="18" charset="0"/>
              </a:rPr>
              <a:t>8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44061" name="Text Box 2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00800" y="28194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Courier New" pitchFamily="49" charset="0"/>
              </a:rPr>
              <a:t>9</a:t>
            </a:r>
          </a:p>
        </p:txBody>
      </p:sp>
      <p:sp>
        <p:nvSpPr>
          <p:cNvPr id="44062" name="Text Box 3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400800" y="3124200"/>
            <a:ext cx="457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 u="sng" dirty="0">
                <a:solidFill>
                  <a:schemeClr val="accent2"/>
                </a:solidFill>
                <a:latin typeface="Times New Roman" pitchFamily="18" charset="0"/>
              </a:rPr>
              <a:t>9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44063" name="Text Box 3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08013" y="1828800"/>
            <a:ext cx="1314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Input data</a:t>
            </a:r>
          </a:p>
        </p:txBody>
      </p:sp>
      <p:sp>
        <p:nvSpPr>
          <p:cNvPr id="44064" name="Text Box 3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811867" y="4648200"/>
            <a:ext cx="5334000" cy="14157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square" tIns="91440" bIns="91440">
            <a:spAutoFit/>
          </a:bodyPr>
          <a:lstStyle/>
          <a:p>
            <a:r>
              <a:rPr lang="en-US" sz="2000"/>
              <a:t>This example uses B=10 and base 10 digits for simplicity of demonstration.  Larger bucket counts should be used in an actual implementation.</a:t>
            </a:r>
          </a:p>
        </p:txBody>
      </p:sp>
      <p:sp>
        <p:nvSpPr>
          <p:cNvPr id="44065" name="Rectangle 33"/>
          <p:cNvSpPr>
            <a:spLocks noGrp="1" noChangeArrowheads="1"/>
          </p:cNvSpPr>
          <p:nvPr>
            <p:ph type="title"/>
            <p:custDataLst>
              <p:tags r:id="rId24"/>
            </p:custDataLst>
          </p:nvPr>
        </p:nvSpPr>
        <p:spPr/>
        <p:txBody>
          <a:bodyPr/>
          <a:lstStyle/>
          <a:p>
            <a:r>
              <a:rPr lang="en-US" smtClean="0"/>
              <a:t>Example: Radix Sort: Pass #1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44066" name="Text Box 3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373938" y="2331720"/>
            <a:ext cx="5238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600" dirty="0"/>
              <a:t>721</a:t>
            </a:r>
          </a:p>
          <a:p>
            <a:pPr algn="r"/>
            <a:r>
              <a:rPr lang="en-US" sz="1600" dirty="0"/>
              <a:t>3</a:t>
            </a:r>
          </a:p>
          <a:p>
            <a:pPr algn="r"/>
            <a:r>
              <a:rPr lang="en-US" sz="1600" dirty="0"/>
              <a:t>123</a:t>
            </a:r>
          </a:p>
          <a:p>
            <a:pPr algn="r"/>
            <a:r>
              <a:rPr lang="en-US" sz="1600" dirty="0"/>
              <a:t>537</a:t>
            </a:r>
          </a:p>
          <a:p>
            <a:pPr algn="r"/>
            <a:r>
              <a:rPr lang="en-US" sz="1600" dirty="0"/>
              <a:t>67</a:t>
            </a:r>
          </a:p>
          <a:p>
            <a:pPr algn="r"/>
            <a:r>
              <a:rPr lang="en-US" sz="1600" dirty="0"/>
              <a:t>478</a:t>
            </a:r>
          </a:p>
          <a:p>
            <a:pPr algn="r"/>
            <a:r>
              <a:rPr lang="en-US" sz="1600" dirty="0"/>
              <a:t>38</a:t>
            </a:r>
          </a:p>
          <a:p>
            <a:pPr algn="r"/>
            <a:r>
              <a:rPr lang="en-US" sz="1600" dirty="0"/>
              <a:t>9</a:t>
            </a:r>
          </a:p>
        </p:txBody>
      </p:sp>
      <p:sp>
        <p:nvSpPr>
          <p:cNvPr id="44067" name="Text Box 35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903720" y="1828800"/>
            <a:ext cx="1668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After 1</a:t>
            </a:r>
            <a:r>
              <a:rPr lang="en-US" baseline="30000" dirty="0"/>
              <a:t>st</a:t>
            </a:r>
            <a:r>
              <a:rPr lang="en-US" dirty="0"/>
              <a:t> pass</a:t>
            </a:r>
          </a:p>
        </p:txBody>
      </p:sp>
      <p:sp>
        <p:nvSpPr>
          <p:cNvPr id="45" name="Text Box 34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987552" y="2331720"/>
            <a:ext cx="57426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600" dirty="0" smtClean="0"/>
              <a:t>478</a:t>
            </a:r>
          </a:p>
          <a:p>
            <a:pPr algn="r"/>
            <a:r>
              <a:rPr lang="en-US" sz="1600" dirty="0" smtClean="0"/>
              <a:t>537</a:t>
            </a:r>
          </a:p>
          <a:p>
            <a:pPr algn="r"/>
            <a:r>
              <a:rPr lang="en-US" sz="1600" dirty="0" smtClean="0"/>
              <a:t>9</a:t>
            </a:r>
          </a:p>
          <a:p>
            <a:pPr algn="r"/>
            <a:r>
              <a:rPr lang="en-US" sz="1600" dirty="0" smtClean="0"/>
              <a:t>721</a:t>
            </a:r>
          </a:p>
          <a:p>
            <a:pPr algn="r"/>
            <a:r>
              <a:rPr lang="en-US" sz="1600" dirty="0" smtClean="0"/>
              <a:t>3</a:t>
            </a:r>
          </a:p>
          <a:p>
            <a:pPr algn="r"/>
            <a:r>
              <a:rPr lang="en-US" sz="1600" dirty="0" smtClean="0"/>
              <a:t>38</a:t>
            </a:r>
          </a:p>
          <a:p>
            <a:pPr algn="r"/>
            <a:r>
              <a:rPr lang="en-US" sz="1600" dirty="0" smtClean="0"/>
              <a:t>123</a:t>
            </a:r>
          </a:p>
          <a:p>
            <a:pPr algn="r"/>
            <a:r>
              <a:rPr lang="en-US" sz="1600" dirty="0" smtClean="0"/>
              <a:t>67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13908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0" y="28194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dirty="0">
                <a:latin typeface="Courier New" pitchFamily="49" charset="0"/>
              </a:rPr>
              <a:t>0</a:t>
            </a:r>
          </a:p>
        </p:txBody>
      </p:sp>
      <p:sp>
        <p:nvSpPr>
          <p:cNvPr id="45060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0" y="3124200"/>
            <a:ext cx="457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 u="sng" dirty="0">
                <a:solidFill>
                  <a:schemeClr val="accent2"/>
                </a:solidFill>
                <a:latin typeface="Times New Roman" pitchFamily="18" charset="0"/>
              </a:rPr>
              <a:t>0</a:t>
            </a:r>
            <a:r>
              <a:rPr lang="en-US" sz="1400" dirty="0">
                <a:latin typeface="Times New Roman" pitchFamily="18" charset="0"/>
              </a:rPr>
              <a:t>3</a:t>
            </a:r>
          </a:p>
          <a:p>
            <a:pPr algn="r"/>
            <a:r>
              <a:rPr lang="en-US" sz="1400" u="sng" dirty="0">
                <a:solidFill>
                  <a:schemeClr val="accent2"/>
                </a:solidFill>
                <a:latin typeface="Times New Roman" pitchFamily="18" charset="0"/>
              </a:rPr>
              <a:t>0</a:t>
            </a:r>
            <a:r>
              <a:rPr lang="en-US" sz="1400" dirty="0">
                <a:latin typeface="Times New Roman" pitchFamily="18" charset="0"/>
              </a:rPr>
              <a:t>9</a:t>
            </a:r>
          </a:p>
        </p:txBody>
      </p:sp>
      <p:sp>
        <p:nvSpPr>
          <p:cNvPr id="45061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43200" y="28194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Courier New" pitchFamily="49" charset="0"/>
              </a:rPr>
              <a:t>1</a:t>
            </a:r>
          </a:p>
        </p:txBody>
      </p:sp>
      <p:sp>
        <p:nvSpPr>
          <p:cNvPr id="45062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43200" y="3124200"/>
            <a:ext cx="457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1400">
              <a:latin typeface="Times New Roman" pitchFamily="18" charset="0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00400" y="28194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Courier New" pitchFamily="49" charset="0"/>
              </a:rPr>
              <a:t>2</a:t>
            </a:r>
          </a:p>
        </p:txBody>
      </p:sp>
      <p:sp>
        <p:nvSpPr>
          <p:cNvPr id="45064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00400" y="3124200"/>
            <a:ext cx="457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 dirty="0">
                <a:latin typeface="Times New Roman" pitchFamily="18" charset="0"/>
              </a:rPr>
              <a:t>7</a:t>
            </a:r>
            <a:r>
              <a:rPr lang="en-US" sz="1400" u="sng" dirty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sz="1400" dirty="0">
                <a:latin typeface="Times New Roman" pitchFamily="18" charset="0"/>
              </a:rPr>
              <a:t>1</a:t>
            </a:r>
          </a:p>
          <a:p>
            <a:pPr algn="r"/>
            <a:r>
              <a:rPr lang="en-US" sz="1400" dirty="0">
                <a:latin typeface="Times New Roman" pitchFamily="18" charset="0"/>
              </a:rPr>
              <a:t>1</a:t>
            </a:r>
            <a:r>
              <a:rPr lang="en-US" sz="1400" u="sng" dirty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sz="1400" dirty="0">
                <a:latin typeface="Times New Roman" pitchFamily="18" charset="0"/>
              </a:rPr>
              <a:t>3</a:t>
            </a:r>
          </a:p>
          <a:p>
            <a:pPr algn="r"/>
            <a:endParaRPr lang="en-US" sz="1400" dirty="0">
              <a:latin typeface="Times New Roman" pitchFamily="18" charset="0"/>
            </a:endParaRPr>
          </a:p>
        </p:txBody>
      </p:sp>
      <p:sp>
        <p:nvSpPr>
          <p:cNvPr id="45065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57600" y="28194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Courier New" pitchFamily="49" charset="0"/>
              </a:rPr>
              <a:t>3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57600" y="3124200"/>
            <a:ext cx="457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 dirty="0">
                <a:latin typeface="Times New Roman" pitchFamily="18" charset="0"/>
              </a:rPr>
              <a:t>5</a:t>
            </a:r>
            <a:r>
              <a:rPr lang="en-US" sz="1400" u="sng" dirty="0">
                <a:solidFill>
                  <a:schemeClr val="accent2"/>
                </a:solidFill>
                <a:latin typeface="Times New Roman" pitchFamily="18" charset="0"/>
              </a:rPr>
              <a:t>3</a:t>
            </a:r>
            <a:r>
              <a:rPr lang="en-US" sz="1400" dirty="0">
                <a:latin typeface="Times New Roman" pitchFamily="18" charset="0"/>
              </a:rPr>
              <a:t>7</a:t>
            </a:r>
          </a:p>
          <a:p>
            <a:pPr algn="r"/>
            <a:r>
              <a:rPr lang="en-US" sz="1400" u="sng" dirty="0">
                <a:solidFill>
                  <a:schemeClr val="accent2"/>
                </a:solidFill>
                <a:latin typeface="Times New Roman" pitchFamily="18" charset="0"/>
              </a:rPr>
              <a:t>3</a:t>
            </a:r>
            <a:r>
              <a:rPr lang="en-US" sz="1400" dirty="0">
                <a:latin typeface="Times New Roman" pitchFamily="18" charset="0"/>
              </a:rPr>
              <a:t>8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14800" y="28194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Courier New" pitchFamily="49" charset="0"/>
              </a:rPr>
              <a:t>4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114800" y="3124200"/>
            <a:ext cx="457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1400">
              <a:latin typeface="Times New Roman" pitchFamily="18" charset="0"/>
            </a:endParaRPr>
          </a:p>
        </p:txBody>
      </p:sp>
      <p:sp>
        <p:nvSpPr>
          <p:cNvPr id="45069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572000" y="28194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Courier New" pitchFamily="49" charset="0"/>
              </a:rPr>
              <a:t>5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72000" y="3124200"/>
            <a:ext cx="457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1400">
              <a:latin typeface="Times New Roman" pitchFamily="18" charset="0"/>
            </a:endParaRPr>
          </a:p>
        </p:txBody>
      </p:sp>
      <p:sp>
        <p:nvSpPr>
          <p:cNvPr id="45071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029200" y="28194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Courier New" pitchFamily="49" charset="0"/>
              </a:rPr>
              <a:t>6</a:t>
            </a:r>
          </a:p>
        </p:txBody>
      </p:sp>
      <p:sp>
        <p:nvSpPr>
          <p:cNvPr id="45072" name="Text Box 1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029200" y="3124200"/>
            <a:ext cx="457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 u="sng" dirty="0">
                <a:solidFill>
                  <a:schemeClr val="accent2"/>
                </a:solidFill>
                <a:latin typeface="Times New Roman" pitchFamily="18" charset="0"/>
              </a:rPr>
              <a:t>6</a:t>
            </a:r>
            <a:r>
              <a:rPr lang="en-US" sz="1400" dirty="0">
                <a:latin typeface="Times New Roman" pitchFamily="18" charset="0"/>
              </a:rPr>
              <a:t>7</a:t>
            </a:r>
          </a:p>
        </p:txBody>
      </p:sp>
      <p:sp>
        <p:nvSpPr>
          <p:cNvPr id="45073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86400" y="28194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Courier New" pitchFamily="49" charset="0"/>
              </a:rPr>
              <a:t>7</a:t>
            </a:r>
          </a:p>
        </p:txBody>
      </p:sp>
      <p:sp>
        <p:nvSpPr>
          <p:cNvPr id="45074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86400" y="3124200"/>
            <a:ext cx="457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 dirty="0">
                <a:latin typeface="Times New Roman" pitchFamily="18" charset="0"/>
              </a:rPr>
              <a:t>4</a:t>
            </a:r>
            <a:r>
              <a:rPr lang="en-US" sz="1400" u="sng" dirty="0">
                <a:solidFill>
                  <a:schemeClr val="accent2"/>
                </a:solidFill>
                <a:latin typeface="Times New Roman" pitchFamily="18" charset="0"/>
              </a:rPr>
              <a:t>7</a:t>
            </a:r>
            <a:r>
              <a:rPr lang="en-US" sz="1400" dirty="0">
                <a:latin typeface="Times New Roman" pitchFamily="18" charset="0"/>
              </a:rPr>
              <a:t>8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943600" y="28194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Courier New" pitchFamily="49" charset="0"/>
              </a:rPr>
              <a:t>8</a:t>
            </a:r>
          </a:p>
        </p:txBody>
      </p:sp>
      <p:sp>
        <p:nvSpPr>
          <p:cNvPr id="45076" name="Text Box 2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943600" y="3124200"/>
            <a:ext cx="457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1400">
              <a:latin typeface="Times New Roman" pitchFamily="18" charset="0"/>
            </a:endParaRPr>
          </a:p>
          <a:p>
            <a:pPr algn="r"/>
            <a:endParaRPr lang="en-US" sz="1400">
              <a:latin typeface="Times New Roman" pitchFamily="18" charset="0"/>
            </a:endParaRPr>
          </a:p>
        </p:txBody>
      </p:sp>
      <p:sp>
        <p:nvSpPr>
          <p:cNvPr id="45077" name="Text Box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400800" y="2819400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Courier New" pitchFamily="49" charset="0"/>
              </a:rPr>
              <a:t>9</a:t>
            </a:r>
          </a:p>
        </p:txBody>
      </p:sp>
      <p:sp>
        <p:nvSpPr>
          <p:cNvPr id="45078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00800" y="3124200"/>
            <a:ext cx="457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1400">
              <a:latin typeface="Times New Roman" pitchFamily="18" charset="0"/>
            </a:endParaRPr>
          </a:p>
        </p:txBody>
      </p:sp>
      <p:sp>
        <p:nvSpPr>
          <p:cNvPr id="45079" name="Rectangle 23"/>
          <p:cNvSpPr>
            <a:spLocks noGrp="1" noChangeArrowheads="1"/>
          </p:cNvSpPr>
          <p:nvPr>
            <p:ph type="title"/>
            <p:custDataLst>
              <p:tags r:id="rId21"/>
            </p:custDataLst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Example: Radix Sort: Pass </a:t>
            </a:r>
            <a:r>
              <a:rPr lang="en-US" dirty="0" smtClean="0"/>
              <a:t>#2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79</a:t>
            </a:fld>
            <a:endParaRPr lang="en-US"/>
          </a:p>
        </p:txBody>
      </p:sp>
      <p:sp>
        <p:nvSpPr>
          <p:cNvPr id="45080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987552" y="2331720"/>
            <a:ext cx="522288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600" dirty="0"/>
              <a:t>721</a:t>
            </a:r>
          </a:p>
          <a:p>
            <a:pPr algn="r"/>
            <a:r>
              <a:rPr lang="en-US" sz="1600" dirty="0"/>
              <a:t>3</a:t>
            </a:r>
          </a:p>
          <a:p>
            <a:pPr algn="r"/>
            <a:r>
              <a:rPr lang="en-US" sz="1600" dirty="0"/>
              <a:t>123</a:t>
            </a:r>
          </a:p>
          <a:p>
            <a:pPr algn="r"/>
            <a:r>
              <a:rPr lang="en-US" sz="1600" dirty="0"/>
              <a:t>537</a:t>
            </a:r>
          </a:p>
          <a:p>
            <a:pPr algn="r"/>
            <a:r>
              <a:rPr lang="en-US" sz="1600" dirty="0"/>
              <a:t>67</a:t>
            </a:r>
          </a:p>
          <a:p>
            <a:pPr algn="r"/>
            <a:r>
              <a:rPr lang="en-US" sz="1600" dirty="0"/>
              <a:t>478</a:t>
            </a:r>
          </a:p>
          <a:p>
            <a:pPr algn="r"/>
            <a:r>
              <a:rPr lang="en-US" sz="1600" dirty="0"/>
              <a:t>38</a:t>
            </a:r>
          </a:p>
          <a:p>
            <a:pPr algn="r"/>
            <a:r>
              <a:rPr lang="en-US" sz="1600" dirty="0"/>
              <a:t>9</a:t>
            </a:r>
          </a:p>
        </p:txBody>
      </p:sp>
      <p:sp>
        <p:nvSpPr>
          <p:cNvPr id="45081" name="Text Box 2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12648" y="1828800"/>
            <a:ext cx="166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After 1</a:t>
            </a:r>
            <a:r>
              <a:rPr lang="en-US" baseline="30000" dirty="0"/>
              <a:t>st</a:t>
            </a:r>
            <a:r>
              <a:rPr lang="en-US" dirty="0"/>
              <a:t> pass</a:t>
            </a:r>
          </a:p>
        </p:txBody>
      </p:sp>
      <p:sp>
        <p:nvSpPr>
          <p:cNvPr id="45082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905625" y="1828800"/>
            <a:ext cx="1720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After 2</a:t>
            </a:r>
            <a:r>
              <a:rPr lang="en-US" baseline="30000" dirty="0"/>
              <a:t>nd</a:t>
            </a:r>
            <a:r>
              <a:rPr lang="en-US" dirty="0"/>
              <a:t> pass</a:t>
            </a:r>
          </a:p>
        </p:txBody>
      </p:sp>
      <p:sp>
        <p:nvSpPr>
          <p:cNvPr id="45083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370064" y="2331720"/>
            <a:ext cx="522288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600" dirty="0"/>
              <a:t>3</a:t>
            </a:r>
          </a:p>
          <a:p>
            <a:pPr algn="r"/>
            <a:r>
              <a:rPr lang="en-US" sz="1600" dirty="0"/>
              <a:t>9</a:t>
            </a:r>
          </a:p>
          <a:p>
            <a:pPr algn="r"/>
            <a:r>
              <a:rPr lang="en-US" sz="1600" dirty="0"/>
              <a:t>721</a:t>
            </a:r>
          </a:p>
          <a:p>
            <a:pPr algn="r"/>
            <a:r>
              <a:rPr lang="en-US" sz="1600" dirty="0"/>
              <a:t>123</a:t>
            </a:r>
          </a:p>
          <a:p>
            <a:pPr algn="r"/>
            <a:r>
              <a:rPr lang="en-US" sz="1600" dirty="0"/>
              <a:t>537</a:t>
            </a:r>
          </a:p>
          <a:p>
            <a:pPr algn="r"/>
            <a:r>
              <a:rPr lang="en-US" sz="1600" dirty="0"/>
              <a:t>38</a:t>
            </a:r>
          </a:p>
          <a:p>
            <a:pPr algn="r"/>
            <a:r>
              <a:rPr lang="en-US" sz="1600" dirty="0"/>
              <a:t>67</a:t>
            </a:r>
          </a:p>
          <a:p>
            <a:pPr algn="r"/>
            <a:r>
              <a:rPr lang="en-US" sz="1600" dirty="0"/>
              <a:t>478</a:t>
            </a:r>
          </a:p>
        </p:txBody>
      </p:sp>
      <p:sp>
        <p:nvSpPr>
          <p:cNvPr id="31" name="Text Box 1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311400" y="2391360"/>
            <a:ext cx="45466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Bucket </a:t>
            </a:r>
            <a:r>
              <a:rPr lang="en-US" sz="1600" dirty="0" smtClean="0"/>
              <a:t>sort by 10’s </a:t>
            </a:r>
            <a:r>
              <a:rPr lang="en-US" sz="1600" dirty="0"/>
              <a:t>digit</a:t>
            </a:r>
          </a:p>
        </p:txBody>
      </p:sp>
    </p:spTree>
    <p:extLst>
      <p:ext uri="{BB962C8B-B14F-4D97-AF65-F5344CB8AC3E}">
        <p14:creationId xmlns:p14="http://schemas.microsoft.com/office/powerpoint/2010/main" val="319327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Comparison Sort Algorithms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Everyone and their mother's uncle's cousin's barber's daughter's boyfriend has made a sorting 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0108" y="2827868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Courier New" pitchFamily="49" charset="0"/>
              </a:rPr>
              <a:t>0</a:t>
            </a:r>
          </a:p>
        </p:txBody>
      </p:sp>
      <p:sp>
        <p:nvSpPr>
          <p:cNvPr id="46084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0108" y="3132668"/>
            <a:ext cx="457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 u="sng" dirty="0">
                <a:solidFill>
                  <a:schemeClr val="accent2"/>
                </a:solidFill>
                <a:latin typeface="Times New Roman" pitchFamily="18" charset="0"/>
              </a:rPr>
              <a:t>0</a:t>
            </a:r>
            <a:r>
              <a:rPr lang="en-US" sz="1400" dirty="0">
                <a:latin typeface="Times New Roman" pitchFamily="18" charset="0"/>
              </a:rPr>
              <a:t>03</a:t>
            </a:r>
          </a:p>
          <a:p>
            <a:pPr algn="r"/>
            <a:r>
              <a:rPr lang="en-US" sz="1400" u="sng" dirty="0">
                <a:solidFill>
                  <a:schemeClr val="accent2"/>
                </a:solidFill>
                <a:latin typeface="Times New Roman" pitchFamily="18" charset="0"/>
              </a:rPr>
              <a:t>0</a:t>
            </a:r>
            <a:r>
              <a:rPr lang="en-US" sz="1400" dirty="0">
                <a:latin typeface="Times New Roman" pitchFamily="18" charset="0"/>
              </a:rPr>
              <a:t>09</a:t>
            </a:r>
          </a:p>
          <a:p>
            <a:pPr algn="r"/>
            <a:r>
              <a:rPr lang="en-US" sz="1400" u="sng" dirty="0">
                <a:solidFill>
                  <a:schemeClr val="accent2"/>
                </a:solidFill>
                <a:latin typeface="Times New Roman" pitchFamily="18" charset="0"/>
              </a:rPr>
              <a:t>0</a:t>
            </a:r>
            <a:r>
              <a:rPr lang="en-US" sz="1400" dirty="0">
                <a:latin typeface="Times New Roman" pitchFamily="18" charset="0"/>
              </a:rPr>
              <a:t>38</a:t>
            </a:r>
          </a:p>
          <a:p>
            <a:pPr algn="r"/>
            <a:r>
              <a:rPr lang="en-US" sz="1400" u="sng" dirty="0">
                <a:solidFill>
                  <a:schemeClr val="accent2"/>
                </a:solidFill>
                <a:latin typeface="Times New Roman" pitchFamily="18" charset="0"/>
              </a:rPr>
              <a:t>0</a:t>
            </a:r>
            <a:r>
              <a:rPr lang="en-US" sz="1400" dirty="0">
                <a:latin typeface="Times New Roman" pitchFamily="18" charset="0"/>
              </a:rPr>
              <a:t>67</a:t>
            </a:r>
          </a:p>
        </p:txBody>
      </p:sp>
      <p:sp>
        <p:nvSpPr>
          <p:cNvPr id="46085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37308" y="2827868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Courier New" pitchFamily="49" charset="0"/>
              </a:rPr>
              <a:t>1</a:t>
            </a:r>
          </a:p>
        </p:txBody>
      </p:sp>
      <p:sp>
        <p:nvSpPr>
          <p:cNvPr id="46086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37308" y="3132668"/>
            <a:ext cx="457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 u="sng" dirty="0">
                <a:solidFill>
                  <a:schemeClr val="accent2"/>
                </a:solidFill>
                <a:latin typeface="Times New Roman" pitchFamily="18" charset="0"/>
              </a:rPr>
              <a:t>1</a:t>
            </a:r>
            <a:r>
              <a:rPr lang="en-US" sz="1400" dirty="0">
                <a:latin typeface="Times New Roman" pitchFamily="18" charset="0"/>
              </a:rPr>
              <a:t>23</a:t>
            </a:r>
          </a:p>
        </p:txBody>
      </p:sp>
      <p:sp>
        <p:nvSpPr>
          <p:cNvPr id="46087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94508" y="2827868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Courier New" pitchFamily="49" charset="0"/>
              </a:rPr>
              <a:t>2</a:t>
            </a:r>
          </a:p>
        </p:txBody>
      </p:sp>
      <p:sp>
        <p:nvSpPr>
          <p:cNvPr id="46088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94508" y="3132668"/>
            <a:ext cx="457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1400">
              <a:latin typeface="Times New Roman" pitchFamily="18" charset="0"/>
            </a:endParaRPr>
          </a:p>
          <a:p>
            <a:pPr algn="r"/>
            <a:endParaRPr lang="en-US" sz="1400">
              <a:latin typeface="Times New Roman" pitchFamily="18" charset="0"/>
            </a:endParaRPr>
          </a:p>
          <a:p>
            <a:pPr algn="r"/>
            <a:endParaRPr lang="en-US" sz="1400">
              <a:latin typeface="Times New Roman" pitchFamily="18" charset="0"/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51708" y="2827868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Courier New" pitchFamily="49" charset="0"/>
              </a:rPr>
              <a:t>3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51708" y="3132668"/>
            <a:ext cx="457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1400">
              <a:latin typeface="Times New Roman" pitchFamily="18" charset="0"/>
            </a:endParaRPr>
          </a:p>
          <a:p>
            <a:pPr algn="r"/>
            <a:endParaRPr lang="en-US" sz="1400">
              <a:latin typeface="Times New Roman" pitchFamily="18" charset="0"/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08908" y="2827868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Courier New" pitchFamily="49" charset="0"/>
              </a:rPr>
              <a:t>4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108908" y="3132668"/>
            <a:ext cx="457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 u="sng" dirty="0">
                <a:solidFill>
                  <a:schemeClr val="accent2"/>
                </a:solidFill>
                <a:latin typeface="Times New Roman" pitchFamily="18" charset="0"/>
              </a:rPr>
              <a:t>4</a:t>
            </a:r>
            <a:r>
              <a:rPr lang="en-US" sz="1400" dirty="0">
                <a:latin typeface="Times New Roman" pitchFamily="18" charset="0"/>
              </a:rPr>
              <a:t>78</a:t>
            </a:r>
          </a:p>
        </p:txBody>
      </p:sp>
      <p:sp>
        <p:nvSpPr>
          <p:cNvPr id="46093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566108" y="2827868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Courier New" pitchFamily="49" charset="0"/>
              </a:rPr>
              <a:t>5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66108" y="3132668"/>
            <a:ext cx="457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 u="sng" dirty="0">
                <a:solidFill>
                  <a:schemeClr val="accent2"/>
                </a:solidFill>
                <a:latin typeface="Times New Roman" pitchFamily="18" charset="0"/>
              </a:rPr>
              <a:t>5</a:t>
            </a:r>
            <a:r>
              <a:rPr lang="en-US" sz="1400" dirty="0">
                <a:latin typeface="Times New Roman" pitchFamily="18" charset="0"/>
              </a:rPr>
              <a:t>37</a:t>
            </a:r>
          </a:p>
        </p:txBody>
      </p:sp>
      <p:sp>
        <p:nvSpPr>
          <p:cNvPr id="46095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023308" y="2827868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Courier New" pitchFamily="49" charset="0"/>
              </a:rPr>
              <a:t>6</a:t>
            </a:r>
          </a:p>
        </p:txBody>
      </p:sp>
      <p:sp>
        <p:nvSpPr>
          <p:cNvPr id="46096" name="Text Box 1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023308" y="3132668"/>
            <a:ext cx="457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1400">
              <a:latin typeface="Times New Roman" pitchFamily="18" charset="0"/>
            </a:endParaRPr>
          </a:p>
        </p:txBody>
      </p:sp>
      <p:sp>
        <p:nvSpPr>
          <p:cNvPr id="46097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80508" y="2827868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Courier New" pitchFamily="49" charset="0"/>
              </a:rPr>
              <a:t>7</a:t>
            </a:r>
          </a:p>
        </p:txBody>
      </p:sp>
      <p:sp>
        <p:nvSpPr>
          <p:cNvPr id="46098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80508" y="3132668"/>
            <a:ext cx="457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r"/>
            <a:r>
              <a:rPr lang="en-US" sz="1400" u="sng" dirty="0">
                <a:solidFill>
                  <a:schemeClr val="accent2"/>
                </a:solidFill>
                <a:latin typeface="Times New Roman" pitchFamily="18" charset="0"/>
              </a:rPr>
              <a:t>7</a:t>
            </a:r>
            <a:r>
              <a:rPr lang="en-US" sz="1400" dirty="0">
                <a:latin typeface="Times New Roman" pitchFamily="18" charset="0"/>
              </a:rPr>
              <a:t>21</a:t>
            </a:r>
          </a:p>
        </p:txBody>
      </p:sp>
      <p:sp>
        <p:nvSpPr>
          <p:cNvPr id="46099" name="Text Box 1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937708" y="2827868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Courier New" pitchFamily="49" charset="0"/>
              </a:rPr>
              <a:t>8</a:t>
            </a:r>
          </a:p>
        </p:txBody>
      </p:sp>
      <p:sp>
        <p:nvSpPr>
          <p:cNvPr id="46100" name="Text Box 2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937708" y="3132668"/>
            <a:ext cx="457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1400">
              <a:latin typeface="Times New Roman" pitchFamily="18" charset="0"/>
            </a:endParaRPr>
          </a:p>
          <a:p>
            <a:pPr algn="r"/>
            <a:endParaRPr lang="en-US" sz="1400">
              <a:latin typeface="Times New Roman" pitchFamily="18" charset="0"/>
            </a:endParaRPr>
          </a:p>
        </p:txBody>
      </p:sp>
      <p:sp>
        <p:nvSpPr>
          <p:cNvPr id="46101" name="Text Box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394908" y="2827868"/>
            <a:ext cx="457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Courier New" pitchFamily="49" charset="0"/>
              </a:rPr>
              <a:t>9</a:t>
            </a:r>
          </a:p>
        </p:txBody>
      </p:sp>
      <p:sp>
        <p:nvSpPr>
          <p:cNvPr id="46102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394908" y="3132668"/>
            <a:ext cx="457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r"/>
            <a:endParaRPr lang="en-US" sz="1400">
              <a:latin typeface="Times New Roman" pitchFamily="18" charset="0"/>
            </a:endParaRPr>
          </a:p>
        </p:txBody>
      </p:sp>
      <p:sp>
        <p:nvSpPr>
          <p:cNvPr id="46103" name="Rectangle 23"/>
          <p:cNvSpPr>
            <a:spLocks noGrp="1" noChangeArrowheads="1"/>
          </p:cNvSpPr>
          <p:nvPr>
            <p:ph type="title"/>
            <p:custDataLst>
              <p:tags r:id="rId21"/>
            </p:custDataLst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Example: Radix Sort: Pass </a:t>
            </a:r>
            <a:r>
              <a:rPr lang="en-US" dirty="0" smtClean="0"/>
              <a:t>#3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80</a:t>
            </a:fld>
            <a:endParaRPr lang="en-US"/>
          </a:p>
        </p:txBody>
      </p:sp>
      <p:sp>
        <p:nvSpPr>
          <p:cNvPr id="46107" name="Text Box 27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370064" y="2331720"/>
            <a:ext cx="522288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600" dirty="0"/>
              <a:t>3</a:t>
            </a:r>
          </a:p>
          <a:p>
            <a:pPr algn="r"/>
            <a:r>
              <a:rPr lang="en-US" sz="1600" dirty="0"/>
              <a:t>9</a:t>
            </a:r>
          </a:p>
          <a:p>
            <a:pPr algn="r"/>
            <a:r>
              <a:rPr lang="en-US" sz="1600" dirty="0"/>
              <a:t>38</a:t>
            </a:r>
          </a:p>
          <a:p>
            <a:pPr algn="r"/>
            <a:r>
              <a:rPr lang="en-US" sz="1600" dirty="0"/>
              <a:t>67</a:t>
            </a:r>
          </a:p>
          <a:p>
            <a:pPr algn="r"/>
            <a:r>
              <a:rPr lang="en-US" sz="1600" dirty="0"/>
              <a:t>123</a:t>
            </a:r>
          </a:p>
          <a:p>
            <a:pPr algn="r"/>
            <a:r>
              <a:rPr lang="en-US" sz="1600" dirty="0"/>
              <a:t>478</a:t>
            </a:r>
          </a:p>
          <a:p>
            <a:pPr algn="r"/>
            <a:r>
              <a:rPr lang="en-US" sz="1600" dirty="0"/>
              <a:t>537</a:t>
            </a:r>
          </a:p>
          <a:p>
            <a:pPr algn="r"/>
            <a:r>
              <a:rPr lang="en-US" sz="1600" dirty="0"/>
              <a:t>721</a:t>
            </a:r>
          </a:p>
        </p:txBody>
      </p:sp>
      <p:sp>
        <p:nvSpPr>
          <p:cNvPr id="46108" name="Text Box 2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71922" y="4876800"/>
            <a:ext cx="76001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Invariant</a:t>
            </a:r>
            <a:r>
              <a:rPr lang="en-US" sz="2400" dirty="0" smtClean="0"/>
              <a:t>:</a:t>
            </a:r>
            <a:br>
              <a:rPr lang="en-US" sz="2400" dirty="0" smtClean="0"/>
            </a:br>
            <a:r>
              <a:rPr lang="en-US" sz="2400" dirty="0" smtClean="0"/>
              <a:t>After </a:t>
            </a:r>
            <a:r>
              <a:rPr lang="en-US" sz="2400" dirty="0"/>
              <a:t>k passes the low order k digits are sorted</a:t>
            </a:r>
            <a:r>
              <a:rPr lang="en-US" sz="2400" dirty="0" smtClean="0"/>
              <a:t>.</a:t>
            </a:r>
          </a:p>
        </p:txBody>
      </p:sp>
      <p:sp>
        <p:nvSpPr>
          <p:cNvPr id="32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25809" y="1842571"/>
            <a:ext cx="18389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After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/>
              <a:t>pass</a:t>
            </a:r>
          </a:p>
        </p:txBody>
      </p:sp>
      <p:sp>
        <p:nvSpPr>
          <p:cNvPr id="33" name="Text Box 2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893054" y="1842571"/>
            <a:ext cx="17459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dirty="0"/>
              <a:t>After </a:t>
            </a:r>
            <a:r>
              <a:rPr lang="en-US" dirty="0" smtClean="0"/>
              <a:t>3</a:t>
            </a:r>
            <a:r>
              <a:rPr lang="en-US" baseline="30000" dirty="0"/>
              <a:t>r</a:t>
            </a:r>
            <a:r>
              <a:rPr lang="en-US" baseline="30000" dirty="0" smtClean="0"/>
              <a:t>d</a:t>
            </a:r>
            <a:r>
              <a:rPr lang="en-US" dirty="0" smtClean="0"/>
              <a:t> </a:t>
            </a:r>
            <a:r>
              <a:rPr lang="en-US" dirty="0"/>
              <a:t>pass</a:t>
            </a:r>
          </a:p>
        </p:txBody>
      </p:sp>
      <p:sp>
        <p:nvSpPr>
          <p:cNvPr id="35" name="Text Box 24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935645" y="2331720"/>
            <a:ext cx="57419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600" dirty="0"/>
              <a:t>3</a:t>
            </a:r>
          </a:p>
          <a:p>
            <a:pPr algn="r"/>
            <a:r>
              <a:rPr lang="en-US" sz="1600" dirty="0"/>
              <a:t>9</a:t>
            </a:r>
          </a:p>
          <a:p>
            <a:pPr algn="r"/>
            <a:r>
              <a:rPr lang="en-US" sz="1600" dirty="0"/>
              <a:t>721</a:t>
            </a:r>
          </a:p>
          <a:p>
            <a:pPr algn="r"/>
            <a:r>
              <a:rPr lang="en-US" sz="1600" dirty="0"/>
              <a:t>123</a:t>
            </a:r>
          </a:p>
          <a:p>
            <a:pPr algn="r"/>
            <a:r>
              <a:rPr lang="en-US" sz="1600" dirty="0"/>
              <a:t>537</a:t>
            </a:r>
          </a:p>
          <a:p>
            <a:pPr algn="r"/>
            <a:r>
              <a:rPr lang="en-US" sz="1600" dirty="0"/>
              <a:t>38</a:t>
            </a:r>
          </a:p>
          <a:p>
            <a:pPr algn="r"/>
            <a:r>
              <a:rPr lang="en-US" sz="1600" dirty="0"/>
              <a:t>67</a:t>
            </a:r>
          </a:p>
          <a:p>
            <a:pPr algn="r"/>
            <a:r>
              <a:rPr lang="en-US" sz="1600" dirty="0" smtClean="0"/>
              <a:t>478</a:t>
            </a:r>
            <a:endParaRPr lang="en-US" sz="1600" dirty="0"/>
          </a:p>
        </p:txBody>
      </p:sp>
      <p:sp>
        <p:nvSpPr>
          <p:cNvPr id="36" name="Text Box 1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311400" y="2391360"/>
            <a:ext cx="45466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Bucket </a:t>
            </a:r>
            <a:r>
              <a:rPr lang="en-US" sz="1600" dirty="0" smtClean="0"/>
              <a:t>sort by 10’s </a:t>
            </a:r>
            <a:r>
              <a:rPr lang="en-US" sz="1600" dirty="0"/>
              <a:t>digit</a:t>
            </a:r>
          </a:p>
        </p:txBody>
      </p:sp>
    </p:spTree>
    <p:extLst>
      <p:ext uri="{BB962C8B-B14F-4D97-AF65-F5344CB8AC3E}">
        <p14:creationId xmlns:p14="http://schemas.microsoft.com/office/powerpoint/2010/main" val="1124117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8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Analysis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buNone/>
            </a:pPr>
            <a:r>
              <a:rPr lang="en-US" sz="2200" dirty="0"/>
              <a:t>Input size: </a:t>
            </a:r>
            <a:r>
              <a:rPr lang="en-US" sz="2200" i="1" dirty="0">
                <a:solidFill>
                  <a:srgbClr val="0070C0"/>
                </a:solidFill>
              </a:rPr>
              <a:t>n</a:t>
            </a:r>
          </a:p>
          <a:p>
            <a:pPr>
              <a:spcBef>
                <a:spcPts val="600"/>
              </a:spcBef>
              <a:buNone/>
            </a:pPr>
            <a:r>
              <a:rPr lang="en-US" sz="2200" dirty="0"/>
              <a:t>Number of buckets = Radix: </a:t>
            </a:r>
            <a:r>
              <a:rPr lang="en-US" sz="2200" i="1" dirty="0" smtClean="0">
                <a:solidFill>
                  <a:srgbClr val="0070C0"/>
                </a:solidFill>
              </a:rPr>
              <a:t>B</a:t>
            </a:r>
            <a:endParaRPr lang="en-US" sz="2200" i="1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  <a:buNone/>
            </a:pPr>
            <a:r>
              <a:rPr lang="en-US" sz="2200" dirty="0"/>
              <a:t>Number of passes = “Digits”: </a:t>
            </a:r>
            <a:r>
              <a:rPr lang="en-US" sz="2200" i="1" dirty="0" smtClean="0">
                <a:solidFill>
                  <a:srgbClr val="0070C0"/>
                </a:solidFill>
              </a:rPr>
              <a:t>P</a:t>
            </a:r>
            <a:endParaRPr lang="en-US" sz="2200" i="1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  <a:buNone/>
            </a:pPr>
            <a:endParaRPr lang="en-US" sz="800" dirty="0"/>
          </a:p>
          <a:p>
            <a:pPr>
              <a:spcBef>
                <a:spcPts val="600"/>
              </a:spcBef>
              <a:buNone/>
            </a:pPr>
            <a:r>
              <a:rPr lang="en-US" sz="2200" dirty="0"/>
              <a:t>Work per pass is 1 bucket sort: </a:t>
            </a:r>
            <a:r>
              <a:rPr lang="en-US" sz="2200" i="1" dirty="0" smtClean="0"/>
              <a:t>O</a:t>
            </a:r>
            <a:r>
              <a:rPr lang="en-US" sz="2200" dirty="0" smtClean="0"/>
              <a:t>(</a:t>
            </a:r>
            <a:r>
              <a:rPr lang="en-US" sz="2200" i="1" dirty="0" smtClean="0"/>
              <a:t>B </a:t>
            </a:r>
            <a:r>
              <a:rPr lang="en-US" sz="2200" dirty="0" smtClean="0"/>
              <a:t>+ </a:t>
            </a:r>
            <a:r>
              <a:rPr lang="en-US" sz="2200" i="1" dirty="0" smtClean="0"/>
              <a:t>n</a:t>
            </a:r>
            <a:r>
              <a:rPr lang="en-US" sz="2200" dirty="0"/>
              <a:t>)</a:t>
            </a:r>
          </a:p>
          <a:p>
            <a:pPr>
              <a:spcBef>
                <a:spcPts val="600"/>
              </a:spcBef>
              <a:buNone/>
            </a:pPr>
            <a:endParaRPr lang="en-US" sz="800" dirty="0"/>
          </a:p>
          <a:p>
            <a:pPr>
              <a:spcBef>
                <a:spcPts val="600"/>
              </a:spcBef>
              <a:buNone/>
            </a:pPr>
            <a:r>
              <a:rPr lang="en-US" sz="2200" dirty="0"/>
              <a:t>Total work is </a:t>
            </a:r>
            <a:r>
              <a:rPr lang="en-US" sz="2200" i="1" dirty="0" smtClean="0"/>
              <a:t>O</a:t>
            </a:r>
            <a:r>
              <a:rPr lang="en-US" sz="2200" dirty="0" smtClean="0"/>
              <a:t>(</a:t>
            </a:r>
            <a:r>
              <a:rPr lang="en-US" sz="2200" i="1" dirty="0" smtClean="0"/>
              <a:t>P </a:t>
            </a:r>
            <a:r>
              <a:rPr lang="en-US" sz="2200" i="1" dirty="0" smtClean="0">
                <a:latin typeface="Arial Unicode MS"/>
                <a:ea typeface="Arial Unicode MS"/>
                <a:cs typeface="Arial Unicode MS"/>
              </a:rPr>
              <a:t>⋅ </a:t>
            </a:r>
            <a:r>
              <a:rPr lang="en-US" sz="2200" dirty="0" smtClean="0"/>
              <a:t>(</a:t>
            </a:r>
            <a:r>
              <a:rPr lang="en-US" sz="2200" i="1" dirty="0" smtClean="0"/>
              <a:t>B </a:t>
            </a:r>
            <a:r>
              <a:rPr lang="en-US" sz="2200" dirty="0" smtClean="0"/>
              <a:t>+ </a:t>
            </a:r>
            <a:r>
              <a:rPr lang="en-US" sz="2200" i="1" dirty="0" smtClean="0"/>
              <a:t>n</a:t>
            </a:r>
            <a:r>
              <a:rPr lang="en-US" sz="2200" dirty="0"/>
              <a:t>))</a:t>
            </a:r>
          </a:p>
          <a:p>
            <a:pPr>
              <a:spcBef>
                <a:spcPts val="600"/>
              </a:spcBef>
              <a:buNone/>
            </a:pPr>
            <a:endParaRPr lang="en-US" sz="8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 smtClean="0"/>
              <a:t>Better/worse than comparison sorts? </a:t>
            </a:r>
            <a:r>
              <a:rPr lang="en-US" sz="2200" dirty="0" smtClean="0">
                <a:solidFill>
                  <a:schemeClr val="accent6"/>
                </a:solidFill>
              </a:rPr>
              <a:t>Depends on n</a:t>
            </a:r>
            <a:endParaRPr lang="en-US" sz="2200" dirty="0">
              <a:solidFill>
                <a:schemeClr val="accent6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8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 smtClean="0"/>
              <a:t>Example</a:t>
            </a:r>
            <a:r>
              <a:rPr lang="en-US" sz="2200" dirty="0"/>
              <a:t>: Strings of English letters up to length 15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15*(52 + </a:t>
            </a:r>
            <a:r>
              <a:rPr lang="en-US" sz="2200" i="1" dirty="0"/>
              <a:t>n</a:t>
            </a:r>
            <a:r>
              <a:rPr lang="en-US" sz="2200" dirty="0"/>
              <a:t>) 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This is less than </a:t>
            </a:r>
            <a:r>
              <a:rPr lang="en-US" sz="2200" i="1" dirty="0"/>
              <a:t>n</a:t>
            </a:r>
            <a:r>
              <a:rPr lang="en-US" sz="2200" dirty="0"/>
              <a:t> log n only if </a:t>
            </a:r>
            <a:r>
              <a:rPr lang="en-US" sz="2200" i="1" dirty="0"/>
              <a:t>n</a:t>
            </a:r>
            <a:r>
              <a:rPr lang="en-US" sz="2200" dirty="0"/>
              <a:t> &gt; 33,000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Of course, cross-over point depends on </a:t>
            </a:r>
            <a:r>
              <a:rPr lang="en-US" sz="2200" dirty="0" smtClean="0"/>
              <a:t>constant </a:t>
            </a:r>
            <a:r>
              <a:rPr lang="en-US" sz="2200" dirty="0"/>
              <a:t>factors of the implementations </a:t>
            </a:r>
            <a:br>
              <a:rPr lang="en-US" sz="2200" dirty="0"/>
            </a:br>
            <a:endParaRPr lang="en-US" sz="22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83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Sorting Summary</a:t>
            </a:r>
            <a:endParaRPr lang="en-US" dirty="0" smtClean="0"/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Simple O(n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 sorts can be fastest for small n</a:t>
            </a:r>
          </a:p>
          <a:p>
            <a:r>
              <a:rPr lang="en-US" sz="2000" dirty="0" smtClean="0"/>
              <a:t>Selection sort, Insertion sort (is linear for nearly-sorted)</a:t>
            </a:r>
          </a:p>
          <a:p>
            <a:r>
              <a:rPr lang="en-US" sz="2000" dirty="0" smtClean="0"/>
              <a:t>Both stable and in-place</a:t>
            </a:r>
            <a:endParaRPr lang="en-US" sz="2000" dirty="0" smtClean="0"/>
          </a:p>
          <a:p>
            <a:r>
              <a:rPr lang="en-US" sz="2000" dirty="0" smtClean="0"/>
              <a:t>Good for “below a cut-off” to help divide-and-conquer sorts</a:t>
            </a:r>
          </a:p>
          <a:p>
            <a:pPr marL="457200" lvl="1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O(n log n) sorts</a:t>
            </a:r>
          </a:p>
          <a:p>
            <a:r>
              <a:rPr lang="en-US" sz="2000" dirty="0" err="1" smtClean="0"/>
              <a:t>H</a:t>
            </a:r>
            <a:r>
              <a:rPr lang="en-US" sz="2000" dirty="0" err="1" smtClean="0"/>
              <a:t>eapsort</a:t>
            </a:r>
            <a:r>
              <a:rPr lang="en-US" sz="2000" dirty="0" smtClean="0"/>
              <a:t>, in-place but not stable nor parallelizable</a:t>
            </a:r>
          </a:p>
          <a:p>
            <a:r>
              <a:rPr lang="en-US" sz="2000" dirty="0" err="1" smtClean="0"/>
              <a:t>M</a:t>
            </a:r>
            <a:r>
              <a:rPr lang="en-US" sz="2000" dirty="0" err="1" smtClean="0"/>
              <a:t>ergesort</a:t>
            </a:r>
            <a:r>
              <a:rPr lang="en-US" sz="2000" dirty="0" smtClean="0"/>
              <a:t>, not in-place but stable and works as external sort</a:t>
            </a:r>
          </a:p>
          <a:p>
            <a:r>
              <a:rPr lang="en-US" sz="2000" dirty="0" smtClean="0"/>
              <a:t>Q</a:t>
            </a:r>
            <a:r>
              <a:rPr lang="en-US" sz="2000" dirty="0" smtClean="0"/>
              <a:t>uicksort, in-place but not stable and O(n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 in worst-case</a:t>
            </a:r>
            <a:br>
              <a:rPr lang="en-US" sz="2000" dirty="0" smtClean="0"/>
            </a:br>
            <a:r>
              <a:rPr lang="en-US" sz="2000" dirty="0" smtClean="0"/>
              <a:t>Often fastest, but depends on costs of comparisons/copies</a:t>
            </a:r>
          </a:p>
          <a:p>
            <a:pPr marL="11430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>
                <a:sym typeface="Symbol" pitchFamily="16" charset="2"/>
              </a:rPr>
              <a:t>Ω</a:t>
            </a:r>
            <a:r>
              <a:rPr lang="en-US" sz="2000" dirty="0" smtClean="0">
                <a:sym typeface="Symbol" pitchFamily="16" charset="2"/>
              </a:rPr>
              <a:t>(</a:t>
            </a:r>
            <a:r>
              <a:rPr lang="en-US" sz="2000" dirty="0" smtClean="0"/>
              <a:t>n log n) worst and average bound for comparison sorting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Non-comparison sorts</a:t>
            </a:r>
          </a:p>
          <a:p>
            <a:r>
              <a:rPr lang="en-US" sz="2000" dirty="0" smtClean="0"/>
              <a:t>Bucket sort good for small number of key values</a:t>
            </a:r>
          </a:p>
          <a:p>
            <a:r>
              <a:rPr lang="en-US" sz="2000" dirty="0" smtClean="0"/>
              <a:t>Radix sort uses fewer buckets and more phases</a:t>
            </a:r>
          </a:p>
          <a:p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6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Slide on Sorting… for 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Best way to sort</a:t>
            </a:r>
            <a:r>
              <a:rPr lang="en-US" sz="6600" dirty="0" smtClean="0"/>
              <a:t>?</a:t>
            </a:r>
          </a:p>
          <a:p>
            <a:pPr marL="0" indent="0" algn="ctr">
              <a:buNone/>
            </a:pPr>
            <a:endParaRPr lang="en-US" sz="6600" dirty="0"/>
          </a:p>
          <a:p>
            <a:pPr marL="0" indent="0" algn="ctr">
              <a:buNone/>
            </a:pPr>
            <a:r>
              <a:rPr lang="en-US" sz="6600" dirty="0" smtClean="0"/>
              <a:t>It </a:t>
            </a:r>
            <a:r>
              <a:rPr lang="en-US" sz="6600" dirty="0"/>
              <a:t>depends</a:t>
            </a:r>
            <a:r>
              <a:rPr lang="en-US" sz="6600" dirty="0" smtClean="0"/>
              <a:t>!</a:t>
            </a:r>
            <a:endParaRPr lang="en-US" sz="6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2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Many Sorts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Sorting has been one of the most active topics of algorithm research:</a:t>
            </a:r>
          </a:p>
          <a:p>
            <a:r>
              <a:rPr lang="en-US" sz="2600" dirty="0" smtClean="0"/>
              <a:t>What happens if we do … instead?</a:t>
            </a:r>
          </a:p>
          <a:p>
            <a:r>
              <a:rPr lang="en-US" sz="2600" dirty="0" smtClean="0"/>
              <a:t>Can we eke out a slightly better constant time improvement?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Check these sites out on your own time:</a:t>
            </a:r>
          </a:p>
          <a:p>
            <a:r>
              <a:rPr lang="en-US" sz="2600" dirty="0" smtClean="0"/>
              <a:t>http</a:t>
            </a:r>
            <a:r>
              <a:rPr lang="en-US" sz="2600" dirty="0"/>
              <a:t>://</a:t>
            </a:r>
            <a:r>
              <a:rPr lang="en-US" sz="2600" dirty="0" smtClean="0"/>
              <a:t>en.wikipedia.org/wiki/Sorting_algorithm</a:t>
            </a:r>
          </a:p>
          <a:p>
            <a:r>
              <a:rPr lang="en-US" sz="2600" dirty="0"/>
              <a:t>http://www.sorting-algorithms.com/</a:t>
            </a:r>
            <a:endParaRPr lang="en-US" sz="2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16,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332 Data Abstractions, Summer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1ADA0-3BB4-460A-B7EB-C1A8DEAFE2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1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F1343"/>
      </a:dk2>
      <a:lt2>
        <a:srgbClr val="F9FDEF"/>
      </a:lt2>
      <a:accent1>
        <a:srgbClr val="53AFC5"/>
      </a:accent1>
      <a:accent2>
        <a:srgbClr val="D62D31"/>
      </a:accent2>
      <a:accent3>
        <a:srgbClr val="FEB80A"/>
      </a:accent3>
      <a:accent4>
        <a:srgbClr val="4F271C"/>
      </a:accent4>
      <a:accent5>
        <a:srgbClr val="72E540"/>
      </a:accent5>
      <a:accent6>
        <a:srgbClr val="475A8D"/>
      </a:accent6>
      <a:hlink>
        <a:srgbClr val="8DC765"/>
      </a:hlink>
      <a:folHlink>
        <a:srgbClr val="CB5B07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5942</Words>
  <Application>Microsoft Office PowerPoint</Application>
  <PresentationFormat>On-screen Show (4:3)</PresentationFormat>
  <Paragraphs>1949</Paragraphs>
  <Slides>83</Slides>
  <Notes>67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Office Theme</vt:lpstr>
      <vt:lpstr>CSE 332 Data Abstractions: Sorting It All Out </vt:lpstr>
      <vt:lpstr>Where We Are</vt:lpstr>
      <vt:lpstr>More Reasons to Sort</vt:lpstr>
      <vt:lpstr>Real World versus Computer World</vt:lpstr>
      <vt:lpstr>A Comparison Sort Algorithm</vt:lpstr>
      <vt:lpstr>Arrays? Just Arrays?</vt:lpstr>
      <vt:lpstr>Further Concepts / Extensions</vt:lpstr>
      <vt:lpstr>Standard Comparison Sort Algorithms</vt:lpstr>
      <vt:lpstr>So Many Sorts</vt:lpstr>
      <vt:lpstr>Sorting: The Big Picture</vt:lpstr>
      <vt:lpstr>Sorting: The Big Picture</vt:lpstr>
      <vt:lpstr>Sorting: The Big Picture</vt:lpstr>
      <vt:lpstr>Selection Sort</vt:lpstr>
      <vt:lpstr>Selection Sort</vt:lpstr>
      <vt:lpstr>Insertion Sort</vt:lpstr>
      <vt:lpstr>Insertion Sort</vt:lpstr>
      <vt:lpstr>Implementing Insertion Sort</vt:lpstr>
      <vt:lpstr>Insertion Sort vs. Selection Sort</vt:lpstr>
      <vt:lpstr>We Will NOT Cover Bubble Sort</vt:lpstr>
      <vt:lpstr>Sorting: The Big Picture</vt:lpstr>
      <vt:lpstr>Heap Sort</vt:lpstr>
      <vt:lpstr>In-Place Heap Sort</vt:lpstr>
      <vt:lpstr>In-Place Heap Sort</vt:lpstr>
      <vt:lpstr>"Dictionary Sorts"</vt:lpstr>
      <vt:lpstr>Divide and Conquer</vt:lpstr>
      <vt:lpstr>Divide-and-Conquer Sorting</vt:lpstr>
      <vt:lpstr>Mergesort</vt:lpstr>
      <vt:lpstr>Example: Focus on Merging</vt:lpstr>
      <vt:lpstr>Example: Focus on Merging</vt:lpstr>
      <vt:lpstr>Example: Focus on Merging</vt:lpstr>
      <vt:lpstr>Example: Focus on Merging</vt:lpstr>
      <vt:lpstr>Example: Focus on Merging</vt:lpstr>
      <vt:lpstr>Example: Focus on Merging</vt:lpstr>
      <vt:lpstr>Example: Focus on Merging</vt:lpstr>
      <vt:lpstr>Example: Focus on Merging</vt:lpstr>
      <vt:lpstr>Example: Focus on Merging</vt:lpstr>
      <vt:lpstr>Example: Focus on Merging</vt:lpstr>
      <vt:lpstr>Example: Mergesort Recursion</vt:lpstr>
      <vt:lpstr>Mergesort: Time Saving Details</vt:lpstr>
      <vt:lpstr>Mergesort: Time Saving Details</vt:lpstr>
      <vt:lpstr>Mergesort: Space Saving Details</vt:lpstr>
      <vt:lpstr>Swapping Original &amp; Auxiliary Array</vt:lpstr>
      <vt:lpstr>Mergesort Analysis</vt:lpstr>
      <vt:lpstr>MergeSort Recurrence</vt:lpstr>
      <vt:lpstr>Mergesort Analysis</vt:lpstr>
      <vt:lpstr>Quicksort</vt:lpstr>
      <vt:lpstr>Quicksort Overview</vt:lpstr>
      <vt:lpstr>Quicksort: Think in Terms of Sets</vt:lpstr>
      <vt:lpstr>Example: Quicksort Recursion</vt:lpstr>
      <vt:lpstr>Quicksort Details</vt:lpstr>
      <vt:lpstr>Pivots</vt:lpstr>
      <vt:lpstr>Quicksort: Potential Pivot Rules</vt:lpstr>
      <vt:lpstr>Partitioning</vt:lpstr>
      <vt:lpstr>Quicksort Example</vt:lpstr>
      <vt:lpstr>Quicksort Example</vt:lpstr>
      <vt:lpstr>Quicksort Analysis</vt:lpstr>
      <vt:lpstr>Quicksort Cutoffs</vt:lpstr>
      <vt:lpstr>Quicksort Cutoff Skeleton</vt:lpstr>
      <vt:lpstr>Linked Lists and Big Data</vt:lpstr>
      <vt:lpstr>Sorting: The Big Picture</vt:lpstr>
      <vt:lpstr>How Fast can we Sort?</vt:lpstr>
      <vt:lpstr>Permutations</vt:lpstr>
      <vt:lpstr>Representing Every Comparison Sort</vt:lpstr>
      <vt:lpstr>Decision Tree for n = 3</vt:lpstr>
      <vt:lpstr>What the Decision Tree Tells Us</vt:lpstr>
      <vt:lpstr>Decision Tree for n = 3</vt:lpstr>
      <vt:lpstr>Where are We</vt:lpstr>
      <vt:lpstr>Lower Bound on Height</vt:lpstr>
      <vt:lpstr>Lower Bound on Height</vt:lpstr>
      <vt:lpstr>Breaking the Ω(n LOG N) BARRIER for Sorting</vt:lpstr>
      <vt:lpstr>Sorting: The Big Picture</vt:lpstr>
      <vt:lpstr>BucketSort (a.k.a. BinSort)</vt:lpstr>
      <vt:lpstr>BucketSort (a.k.a. BinSort)</vt:lpstr>
      <vt:lpstr>BucketSort (a.k.a. BinSort)</vt:lpstr>
      <vt:lpstr>Analyzing Bucket Sort</vt:lpstr>
      <vt:lpstr>Bucket Sort with Data</vt:lpstr>
      <vt:lpstr>Radix Sort (originated 1890 census)</vt:lpstr>
      <vt:lpstr>Example: Radix Sort: Pass #1</vt:lpstr>
      <vt:lpstr>Example: Radix Sort: Pass #2</vt:lpstr>
      <vt:lpstr>Example: Radix Sort: Pass #3</vt:lpstr>
      <vt:lpstr>Analysis</vt:lpstr>
      <vt:lpstr>Sorting Summary</vt:lpstr>
      <vt:lpstr>Last Slide on Sorting… for now…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deibel</dc:creator>
  <cp:lastModifiedBy>deibel</cp:lastModifiedBy>
  <cp:revision>49</cp:revision>
  <dcterms:created xsi:type="dcterms:W3CDTF">2012-06-18T04:45:26Z</dcterms:created>
  <dcterms:modified xsi:type="dcterms:W3CDTF">2012-07-15T07:44:08Z</dcterms:modified>
</cp:coreProperties>
</file>