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8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9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0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2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3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24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5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6.xml" ContentType="application/vnd.openxmlformats-officedocument.presentationml.notesSlide+xml"/>
  <Override PartName="/ppt/tags/tag372.xml" ContentType="application/vnd.openxmlformats-officedocument.presentationml.tags+xml"/>
  <Override PartName="/ppt/notesSlides/notesSlide2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8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9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30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31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32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33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4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35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36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37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8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39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40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41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42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43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44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45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46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47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48.xml" ContentType="application/vnd.openxmlformats-officedocument.presentationml.notesSlide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49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notesSlides/notesSlide50.xml" ContentType="application/vnd.openxmlformats-officedocument.presentationml.notesSlide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notesSlides/notesSlide51.xml" ContentType="application/vnd.openxmlformats-officedocument.presentationml.notesSlide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52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53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54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55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56.xml" ContentType="application/vnd.openxmlformats-officedocument.presentationml.notesSlid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57.xml" ContentType="application/vnd.openxmlformats-officedocument.presentationml.notesSlide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58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notesSlides/notesSlide59.xml" ContentType="application/vnd.openxmlformats-officedocument.presentationml.notesSlide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notesSlides/notesSlide60.xml" ContentType="application/vnd.openxmlformats-officedocument.presentationml.notesSlide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61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notesSlides/notesSlide62.xml" ContentType="application/vnd.openxmlformats-officedocument.presentationml.notesSlide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notesSlides/notesSlide63.xml" ContentType="application/vnd.openxmlformats-officedocument.presentationml.notesSlid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notesSlides/notesSlide64.xml" ContentType="application/vnd.openxmlformats-officedocument.presentationml.notesSlide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notesSlides/notesSlide65.xml" ContentType="application/vnd.openxmlformats-officedocument.presentationml.notesSlide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notesSlides/notesSlide66.xml" ContentType="application/vnd.openxmlformats-officedocument.presentationml.notesSlide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notesSlides/notesSlide67.xml" ContentType="application/vnd.openxmlformats-officedocument.presentationml.notesSlide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notesSlides/notesSlide68.xml" ContentType="application/vnd.openxmlformats-officedocument.presentationml.notesSlide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notesSlides/notesSlide69.xml" ContentType="application/vnd.openxmlformats-officedocument.presentationml.notesSlide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7" r:id="rId2"/>
    <p:sldId id="456" r:id="rId3"/>
    <p:sldId id="455" r:id="rId4"/>
    <p:sldId id="457" r:id="rId5"/>
    <p:sldId id="458" r:id="rId6"/>
    <p:sldId id="461" r:id="rId7"/>
    <p:sldId id="462" r:id="rId8"/>
    <p:sldId id="463" r:id="rId9"/>
    <p:sldId id="459" r:id="rId10"/>
    <p:sldId id="460" r:id="rId11"/>
    <p:sldId id="464" r:id="rId12"/>
    <p:sldId id="291" r:id="rId13"/>
    <p:sldId id="454" r:id="rId14"/>
    <p:sldId id="258" r:id="rId15"/>
    <p:sldId id="259" r:id="rId16"/>
    <p:sldId id="260" r:id="rId17"/>
    <p:sldId id="465" r:id="rId18"/>
    <p:sldId id="411" r:id="rId19"/>
    <p:sldId id="261" r:id="rId20"/>
    <p:sldId id="262" r:id="rId21"/>
    <p:sldId id="263" r:id="rId22"/>
    <p:sldId id="264" r:id="rId23"/>
    <p:sldId id="412" r:id="rId24"/>
    <p:sldId id="413" r:id="rId25"/>
    <p:sldId id="267" r:id="rId26"/>
    <p:sldId id="414" r:id="rId27"/>
    <p:sldId id="269" r:id="rId28"/>
    <p:sldId id="270" r:id="rId29"/>
    <p:sldId id="271" r:id="rId30"/>
    <p:sldId id="272" r:id="rId31"/>
    <p:sldId id="273" r:id="rId32"/>
    <p:sldId id="274" r:id="rId33"/>
    <p:sldId id="415" r:id="rId34"/>
    <p:sldId id="276" r:id="rId35"/>
    <p:sldId id="277" r:id="rId36"/>
    <p:sldId id="416" r:id="rId37"/>
    <p:sldId id="279" r:id="rId38"/>
    <p:sldId id="417" r:id="rId39"/>
    <p:sldId id="281" r:id="rId40"/>
    <p:sldId id="418" r:id="rId41"/>
    <p:sldId id="419" r:id="rId42"/>
    <p:sldId id="282" r:id="rId43"/>
    <p:sldId id="283" r:id="rId44"/>
    <p:sldId id="284" r:id="rId45"/>
    <p:sldId id="421" r:id="rId46"/>
    <p:sldId id="426" r:id="rId47"/>
    <p:sldId id="286" r:id="rId48"/>
    <p:sldId id="287" r:id="rId49"/>
    <p:sldId id="424" r:id="rId50"/>
    <p:sldId id="423" r:id="rId51"/>
    <p:sldId id="290" r:id="rId52"/>
    <p:sldId id="427" r:id="rId53"/>
    <p:sldId id="428" r:id="rId54"/>
    <p:sldId id="304" r:id="rId55"/>
    <p:sldId id="429" r:id="rId56"/>
    <p:sldId id="306" r:id="rId57"/>
    <p:sldId id="430" r:id="rId58"/>
    <p:sldId id="307" r:id="rId59"/>
    <p:sldId id="308" r:id="rId60"/>
    <p:sldId id="431" r:id="rId61"/>
    <p:sldId id="309" r:id="rId62"/>
    <p:sldId id="310" r:id="rId63"/>
    <p:sldId id="311" r:id="rId64"/>
    <p:sldId id="312" r:id="rId65"/>
    <p:sldId id="313" r:id="rId66"/>
    <p:sldId id="314" r:id="rId67"/>
    <p:sldId id="453" r:id="rId68"/>
    <p:sldId id="452" r:id="rId69"/>
    <p:sldId id="315" r:id="rId70"/>
    <p:sldId id="316" r:id="rId71"/>
    <p:sldId id="319" r:id="rId72"/>
    <p:sldId id="320" r:id="rId73"/>
    <p:sldId id="321" r:id="rId74"/>
    <p:sldId id="322" r:id="rId75"/>
    <p:sldId id="323" r:id="rId76"/>
    <p:sldId id="435" r:id="rId77"/>
    <p:sldId id="434" r:id="rId78"/>
    <p:sldId id="436" r:id="rId79"/>
    <p:sldId id="437" r:id="rId80"/>
    <p:sldId id="438" r:id="rId81"/>
    <p:sldId id="439" r:id="rId82"/>
    <p:sldId id="440" r:id="rId83"/>
    <p:sldId id="441" r:id="rId84"/>
    <p:sldId id="442" r:id="rId85"/>
    <p:sldId id="443" r:id="rId86"/>
    <p:sldId id="444" r:id="rId87"/>
    <p:sldId id="445" r:id="rId88"/>
    <p:sldId id="447" r:id="rId89"/>
    <p:sldId id="449" r:id="rId90"/>
    <p:sldId id="450" r:id="rId91"/>
    <p:sldId id="451" r:id="rId92"/>
    <p:sldId id="466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6" d="100"/>
          <a:sy n="56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2012-07-21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9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156D-3ED5-484D-BD76-634A58480E2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1D7D8-6E75-4B61-96FC-E89328C15B55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156D-3ED5-484D-BD76-634A58480E2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8400E-6276-44F1-9B88-B7C26F66ACA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9B9E2-C4D8-4426-8108-32F74F78FD9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F60E3-BA94-4794-9E4F-C93D35327E4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156D-3ED5-484D-BD76-634A58480E2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8D5C3-A6E8-4D51-8861-BD450EA89ED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1E790-1C3D-4806-8F29-B8F56049E3E0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68018-CC38-4B46-AD19-685EA9E3426A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68018-CC38-4B46-AD19-685EA9E3426A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0354A-D575-4646-8EC6-55EDC0DCEC2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156D-3ED5-484D-BD76-634A58480E2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1DB34-ACD7-4E44-9EA7-0EB58C8A301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1DB34-ACD7-4E44-9EA7-0EB58C8A3016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2684D-7483-4FCA-AC72-30BEBA1C4010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11C02-A2A8-4D1B-ABF3-AD213E084F30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106B1-2138-480F-BF4F-A293A4351B9E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5AB18-2D7F-45E8-8516-2E14CDAFE134}" type="slidenum">
              <a:rPr lang="en-US"/>
              <a:pPr/>
              <a:t>54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/>
              <a:t>So, now that we’ve seen what a graph is, let’s take a look at some examples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5AB18-2D7F-45E8-8516-2E14CDAFE134}" type="slidenum">
              <a:rPr lang="en-US"/>
              <a:pPr/>
              <a:t>55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 dirty="0"/>
              <a:t>So, now that we’ve seen what a graph is, let’s take a look at some examples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7366D-1DD1-47F1-8004-C678FDC4156D}" type="slidenum">
              <a:rPr lang="en-US"/>
              <a:pPr/>
              <a:t>56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7366D-1DD1-47F1-8004-C678FDC4156D}" type="slidenum">
              <a:rPr lang="en-US"/>
              <a:pPr/>
              <a:t>57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4A27E-ADA0-4A4F-B968-C9B186B5A3AD}" type="slidenum">
              <a:rPr lang="en-US"/>
              <a:pPr/>
              <a:t>58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/>
              <a:t>And here’s some directed graph examples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156D-3ED5-484D-BD76-634A58480E2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A7E0-5880-4A0F-974F-4E4DD4409A30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A7E0-5880-4A0F-974F-4E4DD4409A30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AC525-148D-41B8-99D0-C6FE9B4FB4E7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D0601-1579-4DFF-B091-F71BBD6F834A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74279-D5C9-48CA-97F6-0C6FAD49F467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EC25F-6EDF-4B04-AFB5-07F1E4B8706E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05475-BCD8-4734-97D6-C3DB66BAE7BE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F865D-7DA3-4E48-9C37-E6B6C7D573A1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24026-8A00-4DD1-8680-B670A18E3DD2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3436C-C4B6-4457-920A-2664731DC506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58D1B-70C0-49D1-B6E4-1058EF6F4A9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5FC8F-E425-4C6E-BD12-1C9D0A7C0250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AA4BF-F028-461A-B9E9-FCA3A3652560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2A0D-2BB4-4191-9AA7-5903D17C8997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75CB2-68D9-448F-ABEE-2C42B5FB05C9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BA229-BED7-4B25-9212-1EB4FC3EEA1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8BBA8-06C7-43A1-8785-0644DC8B4C17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19E76-E246-4772-BF53-1E6547DE5621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9D66B-9E13-431A-9A74-1164BD60346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6DB84-0FE8-45FA-B802-62AD98C0E17E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526DA-2619-4DE8-85B9-E97D7BF2AB7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526DA-2619-4DE8-85B9-E97D7BF2AB7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notesSlide" Target="../notesSlides/notesSlide6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notesSlide" Target="../notesSlides/notesSlide11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notesSlide" Target="../notesSlides/notesSlide14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2" Type="http://schemas.openxmlformats.org/officeDocument/2006/relationships/tags" Target="../tags/tag170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tags" Target="../tags/tag221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42" Type="http://schemas.openxmlformats.org/officeDocument/2006/relationships/tags" Target="../tags/tag224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46" Type="http://schemas.openxmlformats.org/officeDocument/2006/relationships/notesSlide" Target="../notesSlides/notesSlide17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tags" Target="../tags/tag211.xml"/><Relationship Id="rId41" Type="http://schemas.openxmlformats.org/officeDocument/2006/relationships/tags" Target="../tags/tag223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40" Type="http://schemas.openxmlformats.org/officeDocument/2006/relationships/tags" Target="../tags/tag22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tags" Target="../tags/tag213.xml"/><Relationship Id="rId44" Type="http://schemas.openxmlformats.org/officeDocument/2006/relationships/tags" Target="../tags/tag226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43" Type="http://schemas.openxmlformats.org/officeDocument/2006/relationships/tags" Target="../tags/tag2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notesSlide" Target="../notesSlides/notesSlide18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4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10" Type="http://schemas.openxmlformats.org/officeDocument/2006/relationships/tags" Target="../tags/tag26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notesSlide" Target="../notesSlides/notesSlide23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4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2" Type="http://schemas.openxmlformats.org/officeDocument/2006/relationships/tags" Target="../tags/tag374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5" Type="http://schemas.openxmlformats.org/officeDocument/2006/relationships/tags" Target="../tags/tag37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82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4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9" Type="http://schemas.openxmlformats.org/officeDocument/2006/relationships/notesSlide" Target="../notesSlides/notesSlide31.xml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34" Type="http://schemas.openxmlformats.org/officeDocument/2006/relationships/tags" Target="../tags/tag428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tags" Target="../tags/tag42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29" Type="http://schemas.openxmlformats.org/officeDocument/2006/relationships/tags" Target="../tags/tag423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32" Type="http://schemas.openxmlformats.org/officeDocument/2006/relationships/tags" Target="../tags/tag426.xml"/><Relationship Id="rId37" Type="http://schemas.openxmlformats.org/officeDocument/2006/relationships/tags" Target="../tags/tag431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36" Type="http://schemas.openxmlformats.org/officeDocument/2006/relationships/tags" Target="../tags/tag430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tags" Target="../tags/tag425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Relationship Id="rId30" Type="http://schemas.openxmlformats.org/officeDocument/2006/relationships/tags" Target="../tags/tag424.xml"/><Relationship Id="rId35" Type="http://schemas.openxmlformats.org/officeDocument/2006/relationships/tags" Target="../tags/tag42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" Type="http://schemas.openxmlformats.org/officeDocument/2006/relationships/tags" Target="../tags/tag434.xml"/><Relationship Id="rId21" Type="http://schemas.openxmlformats.org/officeDocument/2006/relationships/tags" Target="../tags/tag452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notesSlide" Target="../notesSlides/notesSlide32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4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9" Type="http://schemas.openxmlformats.org/officeDocument/2006/relationships/tags" Target="../tags/tag498.xml"/><Relationship Id="rId3" Type="http://schemas.openxmlformats.org/officeDocument/2006/relationships/tags" Target="../tags/tag462.xml"/><Relationship Id="rId21" Type="http://schemas.openxmlformats.org/officeDocument/2006/relationships/tags" Target="../tags/tag480.xml"/><Relationship Id="rId34" Type="http://schemas.openxmlformats.org/officeDocument/2006/relationships/tags" Target="../tags/tag493.xml"/><Relationship Id="rId42" Type="http://schemas.openxmlformats.org/officeDocument/2006/relationships/tags" Target="../tags/tag501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33" Type="http://schemas.openxmlformats.org/officeDocument/2006/relationships/tags" Target="../tags/tag492.xml"/><Relationship Id="rId38" Type="http://schemas.openxmlformats.org/officeDocument/2006/relationships/tags" Target="../tags/tag497.xml"/><Relationship Id="rId46" Type="http://schemas.openxmlformats.org/officeDocument/2006/relationships/tags" Target="../tags/tag505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41" Type="http://schemas.openxmlformats.org/officeDocument/2006/relationships/tags" Target="../tags/tag500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32" Type="http://schemas.openxmlformats.org/officeDocument/2006/relationships/tags" Target="../tags/tag491.xml"/><Relationship Id="rId37" Type="http://schemas.openxmlformats.org/officeDocument/2006/relationships/tags" Target="../tags/tag496.xml"/><Relationship Id="rId40" Type="http://schemas.openxmlformats.org/officeDocument/2006/relationships/tags" Target="../tags/tag499.xml"/><Relationship Id="rId45" Type="http://schemas.openxmlformats.org/officeDocument/2006/relationships/tags" Target="../tags/tag504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36" Type="http://schemas.openxmlformats.org/officeDocument/2006/relationships/tags" Target="../tags/tag495.xml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tags" Target="../tags/tag490.xml"/><Relationship Id="rId44" Type="http://schemas.openxmlformats.org/officeDocument/2006/relationships/tags" Target="../tags/tag503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tags" Target="../tags/tag489.xml"/><Relationship Id="rId35" Type="http://schemas.openxmlformats.org/officeDocument/2006/relationships/tags" Target="../tags/tag494.xml"/><Relationship Id="rId43" Type="http://schemas.openxmlformats.org/officeDocument/2006/relationships/tags" Target="../tags/tag502.xml"/><Relationship Id="rId48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07.xml"/><Relationship Id="rId7" Type="http://schemas.openxmlformats.org/officeDocument/2006/relationships/oleObject" Target="../embeddings/oleObject1.bin"/><Relationship Id="rId2" Type="http://schemas.openxmlformats.org/officeDocument/2006/relationships/tags" Target="../tags/tag506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10.xml"/><Relationship Id="rId7" Type="http://schemas.openxmlformats.org/officeDocument/2006/relationships/oleObject" Target="../embeddings/oleObject2.bin"/><Relationship Id="rId2" Type="http://schemas.openxmlformats.org/officeDocument/2006/relationships/tags" Target="../tags/tag50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1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512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1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515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1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19.xml"/><Relationship Id="rId7" Type="http://schemas.openxmlformats.org/officeDocument/2006/relationships/oleObject" Target="../embeddings/oleObject5.bin"/><Relationship Id="rId2" Type="http://schemas.openxmlformats.org/officeDocument/2006/relationships/tags" Target="../tags/tag518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4" Type="http://schemas.openxmlformats.org/officeDocument/2006/relationships/notesSlide" Target="../notesSlides/notesSlide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4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3" Type="http://schemas.openxmlformats.org/officeDocument/2006/relationships/tags" Target="../tags/tag531.xml"/><Relationship Id="rId21" Type="http://schemas.openxmlformats.org/officeDocument/2006/relationships/notesSlide" Target="../notesSlides/notesSlide44.xml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notesSlide" Target="../notesSlides/notesSlide45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10" Type="http://schemas.openxmlformats.org/officeDocument/2006/relationships/tags" Target="../tags/tag5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notesSlide" Target="../notesSlides/notesSlide46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10" Type="http://schemas.openxmlformats.org/officeDocument/2006/relationships/tags" Target="../tags/tag57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4" Type="http://schemas.openxmlformats.org/officeDocument/2006/relationships/notesSlide" Target="../notesSlides/notesSlide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4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" Type="http://schemas.openxmlformats.org/officeDocument/2006/relationships/tags" Target="../tags/tag590.xml"/><Relationship Id="rId21" Type="http://schemas.openxmlformats.org/officeDocument/2006/relationships/tags" Target="../tags/tag608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tags" Target="../tags/tag620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tags" Target="../tags/tag607.xml"/><Relationship Id="rId29" Type="http://schemas.openxmlformats.org/officeDocument/2006/relationships/tags" Target="../tags/tag616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32" Type="http://schemas.openxmlformats.org/officeDocument/2006/relationships/tags" Target="../tags/tag619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tags" Target="../tags/tag618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Relationship Id="rId35" Type="http://schemas.openxmlformats.org/officeDocument/2006/relationships/notesSlide" Target="../notesSlides/notesSlide4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tags" Target="../tags/tag633.xml"/><Relationship Id="rId18" Type="http://schemas.openxmlformats.org/officeDocument/2006/relationships/tags" Target="../tags/tag638.xml"/><Relationship Id="rId26" Type="http://schemas.openxmlformats.org/officeDocument/2006/relationships/tags" Target="../tags/tag646.xml"/><Relationship Id="rId3" Type="http://schemas.openxmlformats.org/officeDocument/2006/relationships/tags" Target="../tags/tag623.xml"/><Relationship Id="rId21" Type="http://schemas.openxmlformats.org/officeDocument/2006/relationships/tags" Target="../tags/tag641.xml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5" Type="http://schemas.openxmlformats.org/officeDocument/2006/relationships/tags" Target="../tags/tag645.xml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20" Type="http://schemas.openxmlformats.org/officeDocument/2006/relationships/tags" Target="../tags/tag640.xml"/><Relationship Id="rId29" Type="http://schemas.openxmlformats.org/officeDocument/2006/relationships/tags" Target="../tags/tag649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24" Type="http://schemas.openxmlformats.org/officeDocument/2006/relationships/tags" Target="../tags/tag644.xml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23" Type="http://schemas.openxmlformats.org/officeDocument/2006/relationships/tags" Target="../tags/tag643.xml"/><Relationship Id="rId28" Type="http://schemas.openxmlformats.org/officeDocument/2006/relationships/tags" Target="../tags/tag648.xml"/><Relationship Id="rId10" Type="http://schemas.openxmlformats.org/officeDocument/2006/relationships/tags" Target="../tags/tag630.xml"/><Relationship Id="rId19" Type="http://schemas.openxmlformats.org/officeDocument/2006/relationships/tags" Target="../tags/tag639.xml"/><Relationship Id="rId31" Type="http://schemas.openxmlformats.org/officeDocument/2006/relationships/notesSlide" Target="../notesSlides/notesSlide50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Relationship Id="rId22" Type="http://schemas.openxmlformats.org/officeDocument/2006/relationships/tags" Target="../tags/tag642.xml"/><Relationship Id="rId27" Type="http://schemas.openxmlformats.org/officeDocument/2006/relationships/tags" Target="../tags/tag647.xml"/><Relationship Id="rId30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4" Type="http://schemas.openxmlformats.org/officeDocument/2006/relationships/notesSlide" Target="../notesSlides/notesSlide5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4" Type="http://schemas.openxmlformats.org/officeDocument/2006/relationships/notesSlide" Target="../notesSlides/notesSlide5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4" Type="http://schemas.openxmlformats.org/officeDocument/2006/relationships/notesSlide" Target="../notesSlides/notesSlide5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" Type="http://schemas.openxmlformats.org/officeDocument/2006/relationships/tags" Target="../tags/tag658.xml"/><Relationship Id="rId21" Type="http://schemas.openxmlformats.org/officeDocument/2006/relationships/tags" Target="../tags/tag676.xml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tags" Target="../tags/tag675.xml"/><Relationship Id="rId29" Type="http://schemas.openxmlformats.org/officeDocument/2006/relationships/tags" Target="../tags/tag684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notesSlide" Target="../notesSlides/notesSlide54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18" Type="http://schemas.openxmlformats.org/officeDocument/2006/relationships/tags" Target="../tags/tag702.xml"/><Relationship Id="rId26" Type="http://schemas.openxmlformats.org/officeDocument/2006/relationships/tags" Target="../tags/tag710.xml"/><Relationship Id="rId3" Type="http://schemas.openxmlformats.org/officeDocument/2006/relationships/tags" Target="../tags/tag687.xml"/><Relationship Id="rId21" Type="http://schemas.openxmlformats.org/officeDocument/2006/relationships/tags" Target="../tags/tag705.xml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17" Type="http://schemas.openxmlformats.org/officeDocument/2006/relationships/tags" Target="../tags/tag701.xml"/><Relationship Id="rId25" Type="http://schemas.openxmlformats.org/officeDocument/2006/relationships/tags" Target="../tags/tag709.xml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20" Type="http://schemas.openxmlformats.org/officeDocument/2006/relationships/tags" Target="../tags/tag704.xml"/><Relationship Id="rId29" Type="http://schemas.openxmlformats.org/officeDocument/2006/relationships/tags" Target="../tags/tag713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24" Type="http://schemas.openxmlformats.org/officeDocument/2006/relationships/tags" Target="../tags/tag708.xml"/><Relationship Id="rId5" Type="http://schemas.openxmlformats.org/officeDocument/2006/relationships/tags" Target="../tags/tag689.xml"/><Relationship Id="rId15" Type="http://schemas.openxmlformats.org/officeDocument/2006/relationships/tags" Target="../tags/tag699.xml"/><Relationship Id="rId23" Type="http://schemas.openxmlformats.org/officeDocument/2006/relationships/tags" Target="../tags/tag707.xml"/><Relationship Id="rId28" Type="http://schemas.openxmlformats.org/officeDocument/2006/relationships/tags" Target="../tags/tag712.xml"/><Relationship Id="rId10" Type="http://schemas.openxmlformats.org/officeDocument/2006/relationships/tags" Target="../tags/tag694.xml"/><Relationship Id="rId19" Type="http://schemas.openxmlformats.org/officeDocument/2006/relationships/tags" Target="../tags/tag703.xml"/><Relationship Id="rId31" Type="http://schemas.openxmlformats.org/officeDocument/2006/relationships/notesSlide" Target="../notesSlides/notesSlide55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tags" Target="../tags/tag698.xml"/><Relationship Id="rId22" Type="http://schemas.openxmlformats.org/officeDocument/2006/relationships/tags" Target="../tags/tag706.xml"/><Relationship Id="rId27" Type="http://schemas.openxmlformats.org/officeDocument/2006/relationships/tags" Target="../tags/tag711.xml"/><Relationship Id="rId30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tags" Target="../tags/tag739.xml"/><Relationship Id="rId3" Type="http://schemas.openxmlformats.org/officeDocument/2006/relationships/tags" Target="../tags/tag716.xml"/><Relationship Id="rId21" Type="http://schemas.openxmlformats.org/officeDocument/2006/relationships/tags" Target="../tags/tag734.xml"/><Relationship Id="rId7" Type="http://schemas.openxmlformats.org/officeDocument/2006/relationships/tags" Target="../tags/tag720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tags" Target="../tags/tag738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tags" Target="../tags/tag733.xml"/><Relationship Id="rId29" Type="http://schemas.openxmlformats.org/officeDocument/2006/relationships/tags" Target="../tags/tag742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tags" Target="../tags/tag737.xml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31" Type="http://schemas.openxmlformats.org/officeDocument/2006/relationships/notesSlide" Target="../notesSlides/notesSlide56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13" Type="http://schemas.openxmlformats.org/officeDocument/2006/relationships/tags" Target="../tags/tag755.xml"/><Relationship Id="rId18" Type="http://schemas.openxmlformats.org/officeDocument/2006/relationships/tags" Target="../tags/tag760.xml"/><Relationship Id="rId26" Type="http://schemas.openxmlformats.org/officeDocument/2006/relationships/tags" Target="../tags/tag768.xml"/><Relationship Id="rId3" Type="http://schemas.openxmlformats.org/officeDocument/2006/relationships/tags" Target="../tags/tag745.xml"/><Relationship Id="rId21" Type="http://schemas.openxmlformats.org/officeDocument/2006/relationships/tags" Target="../tags/tag763.xml"/><Relationship Id="rId7" Type="http://schemas.openxmlformats.org/officeDocument/2006/relationships/tags" Target="../tags/tag749.xml"/><Relationship Id="rId12" Type="http://schemas.openxmlformats.org/officeDocument/2006/relationships/tags" Target="../tags/tag754.xml"/><Relationship Id="rId17" Type="http://schemas.openxmlformats.org/officeDocument/2006/relationships/tags" Target="../tags/tag759.xml"/><Relationship Id="rId25" Type="http://schemas.openxmlformats.org/officeDocument/2006/relationships/tags" Target="../tags/tag767.xml"/><Relationship Id="rId2" Type="http://schemas.openxmlformats.org/officeDocument/2006/relationships/tags" Target="../tags/tag744.xml"/><Relationship Id="rId16" Type="http://schemas.openxmlformats.org/officeDocument/2006/relationships/tags" Target="../tags/tag758.xml"/><Relationship Id="rId20" Type="http://schemas.openxmlformats.org/officeDocument/2006/relationships/tags" Target="../tags/tag762.xml"/><Relationship Id="rId29" Type="http://schemas.openxmlformats.org/officeDocument/2006/relationships/tags" Target="../tags/tag771.xml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1" Type="http://schemas.openxmlformats.org/officeDocument/2006/relationships/tags" Target="../tags/tag753.xml"/><Relationship Id="rId24" Type="http://schemas.openxmlformats.org/officeDocument/2006/relationships/tags" Target="../tags/tag766.xml"/><Relationship Id="rId5" Type="http://schemas.openxmlformats.org/officeDocument/2006/relationships/tags" Target="../tags/tag747.xml"/><Relationship Id="rId15" Type="http://schemas.openxmlformats.org/officeDocument/2006/relationships/tags" Target="../tags/tag757.xml"/><Relationship Id="rId23" Type="http://schemas.openxmlformats.org/officeDocument/2006/relationships/tags" Target="../tags/tag765.xml"/><Relationship Id="rId28" Type="http://schemas.openxmlformats.org/officeDocument/2006/relationships/tags" Target="../tags/tag770.xml"/><Relationship Id="rId10" Type="http://schemas.openxmlformats.org/officeDocument/2006/relationships/tags" Target="../tags/tag752.xml"/><Relationship Id="rId19" Type="http://schemas.openxmlformats.org/officeDocument/2006/relationships/tags" Target="../tags/tag761.xml"/><Relationship Id="rId31" Type="http://schemas.openxmlformats.org/officeDocument/2006/relationships/notesSlide" Target="../notesSlides/notesSlide57.xml"/><Relationship Id="rId4" Type="http://schemas.openxmlformats.org/officeDocument/2006/relationships/tags" Target="../tags/tag746.xml"/><Relationship Id="rId9" Type="http://schemas.openxmlformats.org/officeDocument/2006/relationships/tags" Target="../tags/tag751.xml"/><Relationship Id="rId14" Type="http://schemas.openxmlformats.org/officeDocument/2006/relationships/tags" Target="../tags/tag756.xml"/><Relationship Id="rId22" Type="http://schemas.openxmlformats.org/officeDocument/2006/relationships/tags" Target="../tags/tag764.xml"/><Relationship Id="rId27" Type="http://schemas.openxmlformats.org/officeDocument/2006/relationships/tags" Target="../tags/tag769.xml"/><Relationship Id="rId30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779.xml"/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tags" Target="../tags/tag797.xml"/><Relationship Id="rId3" Type="http://schemas.openxmlformats.org/officeDocument/2006/relationships/tags" Target="../tags/tag774.xml"/><Relationship Id="rId21" Type="http://schemas.openxmlformats.org/officeDocument/2006/relationships/tags" Target="../tags/tag792.xml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tags" Target="../tags/tag791.xml"/><Relationship Id="rId29" Type="http://schemas.openxmlformats.org/officeDocument/2006/relationships/tags" Target="../tags/tag800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31" Type="http://schemas.openxmlformats.org/officeDocument/2006/relationships/notesSlide" Target="../notesSlides/notesSlide58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30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tags" Target="../tags/tag826.xml"/><Relationship Id="rId3" Type="http://schemas.openxmlformats.org/officeDocument/2006/relationships/tags" Target="../tags/tag803.xml"/><Relationship Id="rId21" Type="http://schemas.openxmlformats.org/officeDocument/2006/relationships/tags" Target="../tags/tag821.xml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tags" Target="../tags/tag825.xml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0" Type="http://schemas.openxmlformats.org/officeDocument/2006/relationships/tags" Target="../tags/tag820.xml"/><Relationship Id="rId29" Type="http://schemas.openxmlformats.org/officeDocument/2006/relationships/tags" Target="../tags/tag829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24" Type="http://schemas.openxmlformats.org/officeDocument/2006/relationships/tags" Target="../tags/tag824.xml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tags" Target="../tags/tag823.xml"/><Relationship Id="rId28" Type="http://schemas.openxmlformats.org/officeDocument/2006/relationships/tags" Target="../tags/tag828.xml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31" Type="http://schemas.openxmlformats.org/officeDocument/2006/relationships/notesSlide" Target="../notesSlides/notesSlide59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tags" Target="../tags/tag822.xml"/><Relationship Id="rId27" Type="http://schemas.openxmlformats.org/officeDocument/2006/relationships/tags" Target="../tags/tag827.xml"/><Relationship Id="rId30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837.xml"/><Relationship Id="rId13" Type="http://schemas.openxmlformats.org/officeDocument/2006/relationships/tags" Target="../tags/tag842.xml"/><Relationship Id="rId18" Type="http://schemas.openxmlformats.org/officeDocument/2006/relationships/tags" Target="../tags/tag847.xml"/><Relationship Id="rId26" Type="http://schemas.openxmlformats.org/officeDocument/2006/relationships/tags" Target="../tags/tag855.xml"/><Relationship Id="rId3" Type="http://schemas.openxmlformats.org/officeDocument/2006/relationships/tags" Target="../tags/tag832.xml"/><Relationship Id="rId21" Type="http://schemas.openxmlformats.org/officeDocument/2006/relationships/tags" Target="../tags/tag850.xml"/><Relationship Id="rId7" Type="http://schemas.openxmlformats.org/officeDocument/2006/relationships/tags" Target="../tags/tag836.xml"/><Relationship Id="rId12" Type="http://schemas.openxmlformats.org/officeDocument/2006/relationships/tags" Target="../tags/tag841.xml"/><Relationship Id="rId17" Type="http://schemas.openxmlformats.org/officeDocument/2006/relationships/tags" Target="../tags/tag846.xml"/><Relationship Id="rId25" Type="http://schemas.openxmlformats.org/officeDocument/2006/relationships/tags" Target="../tags/tag854.xml"/><Relationship Id="rId2" Type="http://schemas.openxmlformats.org/officeDocument/2006/relationships/tags" Target="../tags/tag831.xml"/><Relationship Id="rId16" Type="http://schemas.openxmlformats.org/officeDocument/2006/relationships/tags" Target="../tags/tag845.xml"/><Relationship Id="rId20" Type="http://schemas.openxmlformats.org/officeDocument/2006/relationships/tags" Target="../tags/tag849.xml"/><Relationship Id="rId29" Type="http://schemas.openxmlformats.org/officeDocument/2006/relationships/tags" Target="../tags/tag858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1" Type="http://schemas.openxmlformats.org/officeDocument/2006/relationships/tags" Target="../tags/tag840.xml"/><Relationship Id="rId24" Type="http://schemas.openxmlformats.org/officeDocument/2006/relationships/tags" Target="../tags/tag853.xml"/><Relationship Id="rId5" Type="http://schemas.openxmlformats.org/officeDocument/2006/relationships/tags" Target="../tags/tag834.xml"/><Relationship Id="rId15" Type="http://schemas.openxmlformats.org/officeDocument/2006/relationships/tags" Target="../tags/tag844.xml"/><Relationship Id="rId23" Type="http://schemas.openxmlformats.org/officeDocument/2006/relationships/tags" Target="../tags/tag852.xml"/><Relationship Id="rId28" Type="http://schemas.openxmlformats.org/officeDocument/2006/relationships/tags" Target="../tags/tag857.xml"/><Relationship Id="rId10" Type="http://schemas.openxmlformats.org/officeDocument/2006/relationships/tags" Target="../tags/tag839.xml"/><Relationship Id="rId19" Type="http://schemas.openxmlformats.org/officeDocument/2006/relationships/tags" Target="../tags/tag848.xml"/><Relationship Id="rId31" Type="http://schemas.openxmlformats.org/officeDocument/2006/relationships/notesSlide" Target="../notesSlides/notesSlide60.xml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4" Type="http://schemas.openxmlformats.org/officeDocument/2006/relationships/tags" Target="../tags/tag843.xml"/><Relationship Id="rId22" Type="http://schemas.openxmlformats.org/officeDocument/2006/relationships/tags" Target="../tags/tag851.xml"/><Relationship Id="rId27" Type="http://schemas.openxmlformats.org/officeDocument/2006/relationships/tags" Target="../tags/tag856.xml"/><Relationship Id="rId30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866.xml"/><Relationship Id="rId13" Type="http://schemas.openxmlformats.org/officeDocument/2006/relationships/tags" Target="../tags/tag871.xml"/><Relationship Id="rId18" Type="http://schemas.openxmlformats.org/officeDocument/2006/relationships/tags" Target="../tags/tag876.xml"/><Relationship Id="rId26" Type="http://schemas.openxmlformats.org/officeDocument/2006/relationships/tags" Target="../tags/tag884.xml"/><Relationship Id="rId3" Type="http://schemas.openxmlformats.org/officeDocument/2006/relationships/tags" Target="../tags/tag861.xml"/><Relationship Id="rId21" Type="http://schemas.openxmlformats.org/officeDocument/2006/relationships/tags" Target="../tags/tag879.xml"/><Relationship Id="rId7" Type="http://schemas.openxmlformats.org/officeDocument/2006/relationships/tags" Target="../tags/tag865.xml"/><Relationship Id="rId12" Type="http://schemas.openxmlformats.org/officeDocument/2006/relationships/tags" Target="../tags/tag870.xml"/><Relationship Id="rId17" Type="http://schemas.openxmlformats.org/officeDocument/2006/relationships/tags" Target="../tags/tag875.xml"/><Relationship Id="rId25" Type="http://schemas.openxmlformats.org/officeDocument/2006/relationships/tags" Target="../tags/tag883.xml"/><Relationship Id="rId2" Type="http://schemas.openxmlformats.org/officeDocument/2006/relationships/tags" Target="../tags/tag860.xml"/><Relationship Id="rId16" Type="http://schemas.openxmlformats.org/officeDocument/2006/relationships/tags" Target="../tags/tag874.xml"/><Relationship Id="rId20" Type="http://schemas.openxmlformats.org/officeDocument/2006/relationships/tags" Target="../tags/tag878.xml"/><Relationship Id="rId29" Type="http://schemas.openxmlformats.org/officeDocument/2006/relationships/tags" Target="../tags/tag887.xml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tags" Target="../tags/tag869.xml"/><Relationship Id="rId24" Type="http://schemas.openxmlformats.org/officeDocument/2006/relationships/tags" Target="../tags/tag882.xml"/><Relationship Id="rId5" Type="http://schemas.openxmlformats.org/officeDocument/2006/relationships/tags" Target="../tags/tag863.xml"/><Relationship Id="rId15" Type="http://schemas.openxmlformats.org/officeDocument/2006/relationships/tags" Target="../tags/tag873.xml"/><Relationship Id="rId23" Type="http://schemas.openxmlformats.org/officeDocument/2006/relationships/tags" Target="../tags/tag881.xml"/><Relationship Id="rId28" Type="http://schemas.openxmlformats.org/officeDocument/2006/relationships/tags" Target="../tags/tag886.xml"/><Relationship Id="rId10" Type="http://schemas.openxmlformats.org/officeDocument/2006/relationships/tags" Target="../tags/tag868.xml"/><Relationship Id="rId19" Type="http://schemas.openxmlformats.org/officeDocument/2006/relationships/tags" Target="../tags/tag877.xml"/><Relationship Id="rId31" Type="http://schemas.openxmlformats.org/officeDocument/2006/relationships/notesSlide" Target="../notesSlides/notesSlide61.xml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4" Type="http://schemas.openxmlformats.org/officeDocument/2006/relationships/tags" Target="../tags/tag872.xml"/><Relationship Id="rId22" Type="http://schemas.openxmlformats.org/officeDocument/2006/relationships/tags" Target="../tags/tag880.xml"/><Relationship Id="rId27" Type="http://schemas.openxmlformats.org/officeDocument/2006/relationships/tags" Target="../tags/tag885.xml"/><Relationship Id="rId30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tags" Target="../tags/tag913.xml"/><Relationship Id="rId3" Type="http://schemas.openxmlformats.org/officeDocument/2006/relationships/tags" Target="../tags/tag890.xml"/><Relationship Id="rId21" Type="http://schemas.openxmlformats.org/officeDocument/2006/relationships/tags" Target="../tags/tag908.xml"/><Relationship Id="rId7" Type="http://schemas.openxmlformats.org/officeDocument/2006/relationships/tags" Target="../tags/tag894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tags" Target="../tags/tag912.xml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0" Type="http://schemas.openxmlformats.org/officeDocument/2006/relationships/tags" Target="../tags/tag907.xml"/><Relationship Id="rId29" Type="http://schemas.openxmlformats.org/officeDocument/2006/relationships/tags" Target="../tags/tag916.xml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tags" Target="../tags/tag898.xml"/><Relationship Id="rId24" Type="http://schemas.openxmlformats.org/officeDocument/2006/relationships/tags" Target="../tags/tag911.xml"/><Relationship Id="rId5" Type="http://schemas.openxmlformats.org/officeDocument/2006/relationships/tags" Target="../tags/tag892.xml"/><Relationship Id="rId15" Type="http://schemas.openxmlformats.org/officeDocument/2006/relationships/tags" Target="../tags/tag902.xml"/><Relationship Id="rId23" Type="http://schemas.openxmlformats.org/officeDocument/2006/relationships/tags" Target="../tags/tag910.xml"/><Relationship Id="rId28" Type="http://schemas.openxmlformats.org/officeDocument/2006/relationships/tags" Target="../tags/tag915.xml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notesSlide" Target="../notesSlides/notesSlide62.xml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tags" Target="../tags/tag909.xml"/><Relationship Id="rId27" Type="http://schemas.openxmlformats.org/officeDocument/2006/relationships/tags" Target="../tags/tag914.xml"/><Relationship Id="rId30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924.xml"/><Relationship Id="rId13" Type="http://schemas.openxmlformats.org/officeDocument/2006/relationships/tags" Target="../tags/tag929.xml"/><Relationship Id="rId18" Type="http://schemas.openxmlformats.org/officeDocument/2006/relationships/tags" Target="../tags/tag934.xml"/><Relationship Id="rId26" Type="http://schemas.openxmlformats.org/officeDocument/2006/relationships/tags" Target="../tags/tag942.xml"/><Relationship Id="rId3" Type="http://schemas.openxmlformats.org/officeDocument/2006/relationships/tags" Target="../tags/tag919.xml"/><Relationship Id="rId21" Type="http://schemas.openxmlformats.org/officeDocument/2006/relationships/tags" Target="../tags/tag937.xml"/><Relationship Id="rId7" Type="http://schemas.openxmlformats.org/officeDocument/2006/relationships/tags" Target="../tags/tag923.xml"/><Relationship Id="rId12" Type="http://schemas.openxmlformats.org/officeDocument/2006/relationships/tags" Target="../tags/tag928.xml"/><Relationship Id="rId17" Type="http://schemas.openxmlformats.org/officeDocument/2006/relationships/tags" Target="../tags/tag933.xml"/><Relationship Id="rId25" Type="http://schemas.openxmlformats.org/officeDocument/2006/relationships/tags" Target="../tags/tag941.xml"/><Relationship Id="rId2" Type="http://schemas.openxmlformats.org/officeDocument/2006/relationships/tags" Target="../tags/tag918.xml"/><Relationship Id="rId16" Type="http://schemas.openxmlformats.org/officeDocument/2006/relationships/tags" Target="../tags/tag932.xml"/><Relationship Id="rId20" Type="http://schemas.openxmlformats.org/officeDocument/2006/relationships/tags" Target="../tags/tag936.xml"/><Relationship Id="rId29" Type="http://schemas.openxmlformats.org/officeDocument/2006/relationships/tags" Target="../tags/tag945.xml"/><Relationship Id="rId1" Type="http://schemas.openxmlformats.org/officeDocument/2006/relationships/tags" Target="../tags/tag917.xml"/><Relationship Id="rId6" Type="http://schemas.openxmlformats.org/officeDocument/2006/relationships/tags" Target="../tags/tag922.xml"/><Relationship Id="rId11" Type="http://schemas.openxmlformats.org/officeDocument/2006/relationships/tags" Target="../tags/tag927.xml"/><Relationship Id="rId24" Type="http://schemas.openxmlformats.org/officeDocument/2006/relationships/tags" Target="../tags/tag940.xml"/><Relationship Id="rId5" Type="http://schemas.openxmlformats.org/officeDocument/2006/relationships/tags" Target="../tags/tag921.xml"/><Relationship Id="rId15" Type="http://schemas.openxmlformats.org/officeDocument/2006/relationships/tags" Target="../tags/tag931.xml"/><Relationship Id="rId23" Type="http://schemas.openxmlformats.org/officeDocument/2006/relationships/tags" Target="../tags/tag939.xml"/><Relationship Id="rId28" Type="http://schemas.openxmlformats.org/officeDocument/2006/relationships/tags" Target="../tags/tag944.xml"/><Relationship Id="rId10" Type="http://schemas.openxmlformats.org/officeDocument/2006/relationships/tags" Target="../tags/tag926.xml"/><Relationship Id="rId19" Type="http://schemas.openxmlformats.org/officeDocument/2006/relationships/tags" Target="../tags/tag935.xml"/><Relationship Id="rId31" Type="http://schemas.openxmlformats.org/officeDocument/2006/relationships/notesSlide" Target="../notesSlides/notesSlide63.xml"/><Relationship Id="rId4" Type="http://schemas.openxmlformats.org/officeDocument/2006/relationships/tags" Target="../tags/tag920.xml"/><Relationship Id="rId9" Type="http://schemas.openxmlformats.org/officeDocument/2006/relationships/tags" Target="../tags/tag925.xml"/><Relationship Id="rId14" Type="http://schemas.openxmlformats.org/officeDocument/2006/relationships/tags" Target="../tags/tag930.xml"/><Relationship Id="rId22" Type="http://schemas.openxmlformats.org/officeDocument/2006/relationships/tags" Target="../tags/tag938.xml"/><Relationship Id="rId27" Type="http://schemas.openxmlformats.org/officeDocument/2006/relationships/tags" Target="../tags/tag943.xml"/><Relationship Id="rId30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tags" Target="../tags/tag971.xml"/><Relationship Id="rId3" Type="http://schemas.openxmlformats.org/officeDocument/2006/relationships/tags" Target="../tags/tag948.xml"/><Relationship Id="rId21" Type="http://schemas.openxmlformats.org/officeDocument/2006/relationships/tags" Target="../tags/tag966.xml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tags" Target="../tags/tag970.xml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tags" Target="../tags/tag965.xml"/><Relationship Id="rId29" Type="http://schemas.openxmlformats.org/officeDocument/2006/relationships/tags" Target="../tags/tag974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tags" Target="../tags/tag969.xml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tags" Target="../tags/tag968.xml"/><Relationship Id="rId28" Type="http://schemas.openxmlformats.org/officeDocument/2006/relationships/tags" Target="../tags/tag973.xml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notesSlide" Target="../notesSlides/notesSlide64.xml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tags" Target="../tags/tag967.xml"/><Relationship Id="rId27" Type="http://schemas.openxmlformats.org/officeDocument/2006/relationships/tags" Target="../tags/tag972.xml"/><Relationship Id="rId30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982.xml"/><Relationship Id="rId13" Type="http://schemas.openxmlformats.org/officeDocument/2006/relationships/tags" Target="../tags/tag987.xml"/><Relationship Id="rId18" Type="http://schemas.openxmlformats.org/officeDocument/2006/relationships/tags" Target="../tags/tag992.xml"/><Relationship Id="rId26" Type="http://schemas.openxmlformats.org/officeDocument/2006/relationships/tags" Target="../tags/tag1000.xml"/><Relationship Id="rId3" Type="http://schemas.openxmlformats.org/officeDocument/2006/relationships/tags" Target="../tags/tag977.xml"/><Relationship Id="rId21" Type="http://schemas.openxmlformats.org/officeDocument/2006/relationships/tags" Target="../tags/tag995.xml"/><Relationship Id="rId7" Type="http://schemas.openxmlformats.org/officeDocument/2006/relationships/tags" Target="../tags/tag981.xml"/><Relationship Id="rId12" Type="http://schemas.openxmlformats.org/officeDocument/2006/relationships/tags" Target="../tags/tag986.xml"/><Relationship Id="rId17" Type="http://schemas.openxmlformats.org/officeDocument/2006/relationships/tags" Target="../tags/tag991.xml"/><Relationship Id="rId25" Type="http://schemas.openxmlformats.org/officeDocument/2006/relationships/tags" Target="../tags/tag999.xml"/><Relationship Id="rId2" Type="http://schemas.openxmlformats.org/officeDocument/2006/relationships/tags" Target="../tags/tag976.xml"/><Relationship Id="rId16" Type="http://schemas.openxmlformats.org/officeDocument/2006/relationships/tags" Target="../tags/tag990.xml"/><Relationship Id="rId20" Type="http://schemas.openxmlformats.org/officeDocument/2006/relationships/tags" Target="../tags/tag994.xml"/><Relationship Id="rId29" Type="http://schemas.openxmlformats.org/officeDocument/2006/relationships/tags" Target="../tags/tag1003.xml"/><Relationship Id="rId1" Type="http://schemas.openxmlformats.org/officeDocument/2006/relationships/tags" Target="../tags/tag975.xml"/><Relationship Id="rId6" Type="http://schemas.openxmlformats.org/officeDocument/2006/relationships/tags" Target="../tags/tag980.xml"/><Relationship Id="rId11" Type="http://schemas.openxmlformats.org/officeDocument/2006/relationships/tags" Target="../tags/tag985.xml"/><Relationship Id="rId24" Type="http://schemas.openxmlformats.org/officeDocument/2006/relationships/tags" Target="../tags/tag998.xml"/><Relationship Id="rId5" Type="http://schemas.openxmlformats.org/officeDocument/2006/relationships/tags" Target="../tags/tag979.xml"/><Relationship Id="rId15" Type="http://schemas.openxmlformats.org/officeDocument/2006/relationships/tags" Target="../tags/tag989.xml"/><Relationship Id="rId23" Type="http://schemas.openxmlformats.org/officeDocument/2006/relationships/tags" Target="../tags/tag997.xml"/><Relationship Id="rId28" Type="http://schemas.openxmlformats.org/officeDocument/2006/relationships/tags" Target="../tags/tag1002.xml"/><Relationship Id="rId10" Type="http://schemas.openxmlformats.org/officeDocument/2006/relationships/tags" Target="../tags/tag984.xml"/><Relationship Id="rId19" Type="http://schemas.openxmlformats.org/officeDocument/2006/relationships/tags" Target="../tags/tag993.xml"/><Relationship Id="rId31" Type="http://schemas.openxmlformats.org/officeDocument/2006/relationships/notesSlide" Target="../notesSlides/notesSlide65.xml"/><Relationship Id="rId4" Type="http://schemas.openxmlformats.org/officeDocument/2006/relationships/tags" Target="../tags/tag978.xml"/><Relationship Id="rId9" Type="http://schemas.openxmlformats.org/officeDocument/2006/relationships/tags" Target="../tags/tag983.xml"/><Relationship Id="rId14" Type="http://schemas.openxmlformats.org/officeDocument/2006/relationships/tags" Target="../tags/tag988.xml"/><Relationship Id="rId22" Type="http://schemas.openxmlformats.org/officeDocument/2006/relationships/tags" Target="../tags/tag996.xml"/><Relationship Id="rId27" Type="http://schemas.openxmlformats.org/officeDocument/2006/relationships/tags" Target="../tags/tag1001.xml"/><Relationship Id="rId30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13" Type="http://schemas.openxmlformats.org/officeDocument/2006/relationships/tags" Target="../tags/tag1016.xml"/><Relationship Id="rId18" Type="http://schemas.openxmlformats.org/officeDocument/2006/relationships/tags" Target="../tags/tag1021.xml"/><Relationship Id="rId26" Type="http://schemas.openxmlformats.org/officeDocument/2006/relationships/tags" Target="../tags/tag1029.xml"/><Relationship Id="rId3" Type="http://schemas.openxmlformats.org/officeDocument/2006/relationships/tags" Target="../tags/tag1006.xml"/><Relationship Id="rId21" Type="http://schemas.openxmlformats.org/officeDocument/2006/relationships/tags" Target="../tags/tag1024.xml"/><Relationship Id="rId7" Type="http://schemas.openxmlformats.org/officeDocument/2006/relationships/tags" Target="../tags/tag1010.xml"/><Relationship Id="rId12" Type="http://schemas.openxmlformats.org/officeDocument/2006/relationships/tags" Target="../tags/tag1015.xml"/><Relationship Id="rId17" Type="http://schemas.openxmlformats.org/officeDocument/2006/relationships/tags" Target="../tags/tag1020.xml"/><Relationship Id="rId25" Type="http://schemas.openxmlformats.org/officeDocument/2006/relationships/tags" Target="../tags/tag1028.xml"/><Relationship Id="rId2" Type="http://schemas.openxmlformats.org/officeDocument/2006/relationships/tags" Target="../tags/tag1005.xml"/><Relationship Id="rId16" Type="http://schemas.openxmlformats.org/officeDocument/2006/relationships/tags" Target="../tags/tag1019.xml"/><Relationship Id="rId20" Type="http://schemas.openxmlformats.org/officeDocument/2006/relationships/tags" Target="../tags/tag1023.xml"/><Relationship Id="rId29" Type="http://schemas.openxmlformats.org/officeDocument/2006/relationships/tags" Target="../tags/tag1032.xml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tags" Target="../tags/tag1014.xml"/><Relationship Id="rId24" Type="http://schemas.openxmlformats.org/officeDocument/2006/relationships/tags" Target="../tags/tag1027.xml"/><Relationship Id="rId32" Type="http://schemas.openxmlformats.org/officeDocument/2006/relationships/notesSlide" Target="../notesSlides/notesSlide66.xml"/><Relationship Id="rId5" Type="http://schemas.openxmlformats.org/officeDocument/2006/relationships/tags" Target="../tags/tag1008.xml"/><Relationship Id="rId15" Type="http://schemas.openxmlformats.org/officeDocument/2006/relationships/tags" Target="../tags/tag1018.xml"/><Relationship Id="rId23" Type="http://schemas.openxmlformats.org/officeDocument/2006/relationships/tags" Target="../tags/tag1026.xml"/><Relationship Id="rId28" Type="http://schemas.openxmlformats.org/officeDocument/2006/relationships/tags" Target="../tags/tag1031.xml"/><Relationship Id="rId10" Type="http://schemas.openxmlformats.org/officeDocument/2006/relationships/tags" Target="../tags/tag1013.xml"/><Relationship Id="rId19" Type="http://schemas.openxmlformats.org/officeDocument/2006/relationships/tags" Target="../tags/tag1022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007.xml"/><Relationship Id="rId9" Type="http://schemas.openxmlformats.org/officeDocument/2006/relationships/tags" Target="../tags/tag1012.xml"/><Relationship Id="rId14" Type="http://schemas.openxmlformats.org/officeDocument/2006/relationships/tags" Target="../tags/tag1017.xml"/><Relationship Id="rId22" Type="http://schemas.openxmlformats.org/officeDocument/2006/relationships/tags" Target="../tags/tag1025.xml"/><Relationship Id="rId27" Type="http://schemas.openxmlformats.org/officeDocument/2006/relationships/tags" Target="../tags/tag1030.xml"/><Relationship Id="rId30" Type="http://schemas.openxmlformats.org/officeDocument/2006/relationships/tags" Target="../tags/tag103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041.xml"/><Relationship Id="rId13" Type="http://schemas.openxmlformats.org/officeDocument/2006/relationships/tags" Target="../tags/tag1046.xml"/><Relationship Id="rId18" Type="http://schemas.openxmlformats.org/officeDocument/2006/relationships/tags" Target="../tags/tag1051.xml"/><Relationship Id="rId26" Type="http://schemas.openxmlformats.org/officeDocument/2006/relationships/tags" Target="../tags/tag1059.xml"/><Relationship Id="rId3" Type="http://schemas.openxmlformats.org/officeDocument/2006/relationships/tags" Target="../tags/tag1036.xml"/><Relationship Id="rId21" Type="http://schemas.openxmlformats.org/officeDocument/2006/relationships/tags" Target="../tags/tag1054.xml"/><Relationship Id="rId7" Type="http://schemas.openxmlformats.org/officeDocument/2006/relationships/tags" Target="../tags/tag1040.xml"/><Relationship Id="rId12" Type="http://schemas.openxmlformats.org/officeDocument/2006/relationships/tags" Target="../tags/tag1045.xml"/><Relationship Id="rId17" Type="http://schemas.openxmlformats.org/officeDocument/2006/relationships/tags" Target="../tags/tag1050.xml"/><Relationship Id="rId25" Type="http://schemas.openxmlformats.org/officeDocument/2006/relationships/tags" Target="../tags/tag1058.xml"/><Relationship Id="rId2" Type="http://schemas.openxmlformats.org/officeDocument/2006/relationships/tags" Target="../tags/tag1035.xml"/><Relationship Id="rId16" Type="http://schemas.openxmlformats.org/officeDocument/2006/relationships/tags" Target="../tags/tag1049.xml"/><Relationship Id="rId20" Type="http://schemas.openxmlformats.org/officeDocument/2006/relationships/tags" Target="../tags/tag1053.xml"/><Relationship Id="rId29" Type="http://schemas.openxmlformats.org/officeDocument/2006/relationships/tags" Target="../tags/tag1062.xml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11" Type="http://schemas.openxmlformats.org/officeDocument/2006/relationships/tags" Target="../tags/tag1044.xml"/><Relationship Id="rId24" Type="http://schemas.openxmlformats.org/officeDocument/2006/relationships/tags" Target="../tags/tag1057.xml"/><Relationship Id="rId32" Type="http://schemas.openxmlformats.org/officeDocument/2006/relationships/notesSlide" Target="../notesSlides/notesSlide67.xml"/><Relationship Id="rId5" Type="http://schemas.openxmlformats.org/officeDocument/2006/relationships/tags" Target="../tags/tag1038.xml"/><Relationship Id="rId15" Type="http://schemas.openxmlformats.org/officeDocument/2006/relationships/tags" Target="../tags/tag1048.xml"/><Relationship Id="rId23" Type="http://schemas.openxmlformats.org/officeDocument/2006/relationships/tags" Target="../tags/tag1056.xml"/><Relationship Id="rId28" Type="http://schemas.openxmlformats.org/officeDocument/2006/relationships/tags" Target="../tags/tag1061.xml"/><Relationship Id="rId10" Type="http://schemas.openxmlformats.org/officeDocument/2006/relationships/tags" Target="../tags/tag1043.xml"/><Relationship Id="rId19" Type="http://schemas.openxmlformats.org/officeDocument/2006/relationships/tags" Target="../tags/tag1052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037.xml"/><Relationship Id="rId9" Type="http://schemas.openxmlformats.org/officeDocument/2006/relationships/tags" Target="../tags/tag1042.xml"/><Relationship Id="rId14" Type="http://schemas.openxmlformats.org/officeDocument/2006/relationships/tags" Target="../tags/tag1047.xml"/><Relationship Id="rId22" Type="http://schemas.openxmlformats.org/officeDocument/2006/relationships/tags" Target="../tags/tag1055.xml"/><Relationship Id="rId27" Type="http://schemas.openxmlformats.org/officeDocument/2006/relationships/tags" Target="../tags/tag1060.xml"/><Relationship Id="rId30" Type="http://schemas.openxmlformats.org/officeDocument/2006/relationships/tags" Target="../tags/tag106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066.xml"/><Relationship Id="rId2" Type="http://schemas.openxmlformats.org/officeDocument/2006/relationships/tags" Target="../tags/tag1065.xml"/><Relationship Id="rId1" Type="http://schemas.openxmlformats.org/officeDocument/2006/relationships/tags" Target="../tags/tag1064.xml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8.xml"/><Relationship Id="rId1" Type="http://schemas.openxmlformats.org/officeDocument/2006/relationships/tags" Target="../tags/tag1067.xml"/><Relationship Id="rId4" Type="http://schemas.openxmlformats.org/officeDocument/2006/relationships/notesSlide" Target="../notesSlides/notesSlide6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071.xml"/><Relationship Id="rId2" Type="http://schemas.openxmlformats.org/officeDocument/2006/relationships/tags" Target="../tags/tag1070.xml"/><Relationship Id="rId1" Type="http://schemas.openxmlformats.org/officeDocument/2006/relationships/tags" Target="../tags/tag1069.xml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CSE 332 Data Abstractions:</a:t>
            </a:r>
            <a:br>
              <a:rPr lang="en-US" dirty="0" smtClean="0"/>
            </a:br>
            <a:r>
              <a:rPr lang="en-US" dirty="0" smtClean="0"/>
              <a:t>Graphs and Graph Traversals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Keep up the good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not obsess over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final will be less intense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CSE 332 and GRAPH [Theory]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was fun but you are here for learning…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have learned about the essential ADTs and data structures:</a:t>
            </a:r>
          </a:p>
          <a:p>
            <a:r>
              <a:rPr lang="en-US" sz="2400" dirty="0"/>
              <a:t>Regular and Circular Arrays (dynamic sizing)</a:t>
            </a:r>
          </a:p>
          <a:p>
            <a:r>
              <a:rPr lang="en-US" sz="2400" dirty="0"/>
              <a:t>Linked Lists</a:t>
            </a:r>
          </a:p>
          <a:p>
            <a:r>
              <a:rPr lang="en-US" sz="2400" dirty="0" smtClean="0"/>
              <a:t>Stacks, Queues, Priority Queues</a:t>
            </a:r>
          </a:p>
          <a:p>
            <a:r>
              <a:rPr lang="en-US" sz="2400" dirty="0" smtClean="0"/>
              <a:t>Heaps</a:t>
            </a:r>
          </a:p>
          <a:p>
            <a:r>
              <a:rPr lang="en-US" sz="2400" dirty="0" smtClean="0"/>
              <a:t>Unbalanced and Balanced Search Trees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We have also learned important algorithms</a:t>
            </a:r>
          </a:p>
          <a:p>
            <a:r>
              <a:rPr lang="en-US" sz="2400" dirty="0" smtClean="0"/>
              <a:t>Tree traversals</a:t>
            </a:r>
          </a:p>
          <a:p>
            <a:r>
              <a:rPr lang="en-US" sz="2400" dirty="0" smtClean="0"/>
              <a:t>Floyd's Method</a:t>
            </a:r>
          </a:p>
          <a:p>
            <a:r>
              <a:rPr lang="en-US" sz="2400" dirty="0" smtClean="0"/>
              <a:t>Sorting algorithms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Less generalized data structures and ADTs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on algorithms and related problems that require constructing data structures to make the solutions efficient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Topics will include:</a:t>
            </a:r>
          </a:p>
          <a:p>
            <a:r>
              <a:rPr lang="en-US" dirty="0" smtClean="0"/>
              <a:t>Graphs</a:t>
            </a:r>
          </a:p>
          <a:p>
            <a:r>
              <a:rPr lang="en-US" dirty="0" smtClean="0"/>
              <a:t>Parallelism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graph is a formalism for representing relationships among items</a:t>
            </a:r>
          </a:p>
          <a:p>
            <a:r>
              <a:rPr lang="en-US" sz="2400" dirty="0" smtClean="0"/>
              <a:t>Very general definition </a:t>
            </a:r>
          </a:p>
          <a:p>
            <a:r>
              <a:rPr lang="en-US" sz="2400" dirty="0" smtClean="0"/>
              <a:t>Very general concept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2"/>
                </a:solidFill>
              </a:rPr>
              <a:t>graph</a:t>
            </a:r>
            <a:r>
              <a:rPr lang="en-US" sz="2800" dirty="0" smtClean="0"/>
              <a:t> is a pair: G = (V, E)</a:t>
            </a:r>
          </a:p>
          <a:p>
            <a:r>
              <a:rPr lang="en-US" sz="2400" dirty="0" smtClean="0"/>
              <a:t>A set of </a:t>
            </a:r>
            <a:r>
              <a:rPr lang="en-US" sz="2400" dirty="0" smtClean="0">
                <a:solidFill>
                  <a:schemeClr val="accent2"/>
                </a:solidFill>
              </a:rPr>
              <a:t>vertices,</a:t>
            </a:r>
            <a:r>
              <a:rPr lang="en-US" sz="2400" dirty="0" smtClean="0"/>
              <a:t> also known </a:t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 smtClean="0">
                <a:solidFill>
                  <a:schemeClr val="accent2"/>
                </a:solidFill>
              </a:rPr>
              <a:t>nodes</a:t>
            </a:r>
            <a:r>
              <a:rPr lang="en-US" sz="2400" dirty="0" smtClean="0"/>
              <a:t>: V = {v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</a:t>
            </a:r>
          </a:p>
          <a:p>
            <a:r>
              <a:rPr lang="en-US" sz="2400" dirty="0" smtClean="0"/>
              <a:t>A set of </a:t>
            </a:r>
            <a:r>
              <a:rPr lang="en-US" sz="2400" dirty="0" smtClean="0">
                <a:solidFill>
                  <a:schemeClr val="accent2"/>
                </a:solidFill>
              </a:rPr>
              <a:t>edges</a:t>
            </a:r>
            <a:r>
              <a:rPr lang="en-US" sz="2400" dirty="0" smtClean="0"/>
              <a:t> E = {e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}</a:t>
            </a:r>
          </a:p>
          <a:p>
            <a:pPr lvl="1"/>
            <a:r>
              <a:rPr lang="en-US" sz="2400" dirty="0" smtClean="0"/>
              <a:t>Each edge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is a pair of vertices (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,v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An edge </a:t>
            </a:r>
            <a:r>
              <a:rPr lang="en-US" sz="2400" dirty="0" smtClean="0"/>
              <a:t>"connects" </a:t>
            </a:r>
            <a:r>
              <a:rPr lang="en-US" sz="2400" dirty="0" smtClean="0"/>
              <a:t>the vertices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Graphs can be </a:t>
            </a:r>
            <a:r>
              <a:rPr lang="en-US" sz="2800" i="1" dirty="0" smtClean="0">
                <a:solidFill>
                  <a:schemeClr val="accent2"/>
                </a:solidFill>
              </a:rPr>
              <a:t>directed</a:t>
            </a:r>
            <a:r>
              <a:rPr lang="en-US" sz="2800" dirty="0" smtClean="0"/>
              <a:t> or </a:t>
            </a:r>
            <a:r>
              <a:rPr lang="en-US" sz="2800" i="1" dirty="0" smtClean="0">
                <a:solidFill>
                  <a:schemeClr val="accent2"/>
                </a:solidFill>
              </a:rPr>
              <a:t>undirected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83275" y="1495425"/>
            <a:ext cx="3108325" cy="2771239"/>
            <a:chOff x="5959475" y="2362200"/>
            <a:chExt cx="3108325" cy="2771239"/>
          </a:xfrm>
        </p:grpSpPr>
        <p:sp>
          <p:nvSpPr>
            <p:cNvPr id="7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19850" y="2693988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69075" y="2419350"/>
              <a:ext cx="669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Han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188200" y="314960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45375" y="3257550"/>
              <a:ext cx="6969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rgbClr val="008000"/>
                  </a:solidFill>
                  <a:latin typeface="+mj-lt"/>
                </a:rPr>
                <a:t>Leia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Oval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96250" y="236220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83575" y="2541588"/>
              <a:ext cx="784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FF"/>
                  </a:solidFill>
                  <a:latin typeface="+mj-lt"/>
                </a:rPr>
                <a:t>Luke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9467" name="AutoShape 11"/>
            <p:cNvCxnSpPr>
              <a:cxnSpLocks noChangeShapeType="1"/>
              <a:stCxn id="11" idx="4"/>
              <a:endCxn id="9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7534275" y="2587625"/>
              <a:ext cx="644525" cy="7651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8" name="AutoShape 12"/>
            <p:cNvCxnSpPr>
              <a:cxnSpLocks noChangeShapeType="1"/>
              <a:stCxn id="9" idx="2"/>
              <a:endCxn id="7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6562725" y="2979738"/>
              <a:ext cx="625475" cy="31273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9" name="AutoShape 13"/>
            <p:cNvCxnSpPr>
              <a:cxnSpLocks noChangeShapeType="1"/>
              <a:stCxn id="7" idx="6"/>
              <a:endCxn id="9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705600" y="2836863"/>
              <a:ext cx="625475" cy="31273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470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959475" y="3810000"/>
              <a:ext cx="238603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mbria Math" pitchFamily="18" charset="0"/>
                </a:rPr>
                <a:t>V = {</a:t>
              </a:r>
              <a:r>
                <a:rPr lang="en-US" sz="2000" dirty="0" err="1">
                  <a:solidFill>
                    <a:srgbClr val="FF0000"/>
                  </a:solidFill>
                  <a:latin typeface="Cambria Math" pitchFamily="18" charset="0"/>
                </a:rPr>
                <a:t>Han</a:t>
              </a:r>
              <a:r>
                <a:rPr lang="en-US" sz="2000" dirty="0" err="1">
                  <a:latin typeface="Cambria Math" pitchFamily="18" charset="0"/>
                </a:rPr>
                <a:t>,</a:t>
              </a:r>
              <a:r>
                <a:rPr lang="en-US" sz="2000" dirty="0" err="1">
                  <a:solidFill>
                    <a:srgbClr val="008000"/>
                  </a:solidFill>
                  <a:latin typeface="Cambria Math" pitchFamily="18" charset="0"/>
                </a:rPr>
                <a:t>Leia</a:t>
              </a:r>
              <a:r>
                <a:rPr lang="en-US" sz="2000" dirty="0" err="1">
                  <a:latin typeface="Cambria Math" pitchFamily="18" charset="0"/>
                </a:rPr>
                <a:t>,</a:t>
              </a:r>
              <a:r>
                <a:rPr lang="en-US" sz="2000" dirty="0" err="1">
                  <a:solidFill>
                    <a:srgbClr val="0000FF"/>
                  </a:solidFill>
                  <a:latin typeface="Cambria Math" pitchFamily="18" charset="0"/>
                </a:rPr>
                <a:t>Luke</a:t>
              </a:r>
              <a:r>
                <a:rPr lang="en-US" sz="2000" dirty="0">
                  <a:latin typeface="Cambria Math" pitchFamily="18" charset="0"/>
                </a:rPr>
                <a:t>}</a:t>
              </a:r>
            </a:p>
            <a:p>
              <a:r>
                <a:rPr lang="en-US" sz="2000" dirty="0">
                  <a:latin typeface="Cambria Math" pitchFamily="18" charset="0"/>
                </a:rPr>
                <a:t>E = {(</a:t>
              </a:r>
              <a:r>
                <a:rPr lang="en-US" sz="2000" dirty="0" err="1">
                  <a:solidFill>
                    <a:srgbClr val="0000FF"/>
                  </a:solidFill>
                  <a:latin typeface="Cambria Math" pitchFamily="18" charset="0"/>
                </a:rPr>
                <a:t>Luke</a:t>
              </a:r>
              <a:r>
                <a:rPr lang="en-US" sz="2000" dirty="0" err="1">
                  <a:latin typeface="Cambria Math" pitchFamily="18" charset="0"/>
                </a:rPr>
                <a:t>,</a:t>
              </a:r>
              <a:r>
                <a:rPr lang="en-US" sz="2000" dirty="0" err="1">
                  <a:solidFill>
                    <a:srgbClr val="008000"/>
                  </a:solidFill>
                  <a:latin typeface="Cambria Math" pitchFamily="18" charset="0"/>
                </a:rPr>
                <a:t>Leia</a:t>
              </a:r>
              <a:r>
                <a:rPr lang="en-US" sz="2000" dirty="0">
                  <a:latin typeface="Cambria Math" pitchFamily="18" charset="0"/>
                </a:rPr>
                <a:t>), </a:t>
              </a:r>
            </a:p>
            <a:p>
              <a:r>
                <a:rPr lang="en-US" sz="2000" dirty="0" smtClean="0">
                  <a:latin typeface="Cambria Math" pitchFamily="18" charset="0"/>
                </a:rPr>
                <a:t>   </a:t>
              </a:r>
              <a:r>
                <a:rPr lang="en-US" sz="2000" dirty="0">
                  <a:latin typeface="Cambria Math" pitchFamily="18" charset="0"/>
                </a:rPr>
                <a:t>(</a:t>
              </a:r>
              <a:r>
                <a:rPr lang="en-US" sz="2000" dirty="0" err="1">
                  <a:solidFill>
                    <a:srgbClr val="FF0000"/>
                  </a:solidFill>
                  <a:latin typeface="Cambria Math" pitchFamily="18" charset="0"/>
                </a:rPr>
                <a:t>Han</a:t>
              </a:r>
              <a:r>
                <a:rPr lang="en-US" sz="2000" dirty="0" err="1">
                  <a:latin typeface="Cambria Math" pitchFamily="18" charset="0"/>
                </a:rPr>
                <a:t>,</a:t>
              </a:r>
              <a:r>
                <a:rPr lang="en-US" sz="2000" dirty="0" err="1">
                  <a:solidFill>
                    <a:srgbClr val="008000"/>
                  </a:solidFill>
                  <a:latin typeface="Cambria Math" pitchFamily="18" charset="0"/>
                </a:rPr>
                <a:t>Leia</a:t>
              </a:r>
              <a:r>
                <a:rPr lang="en-US" sz="2000" dirty="0">
                  <a:latin typeface="Cambria Math" pitchFamily="18" charset="0"/>
                </a:rPr>
                <a:t>), </a:t>
              </a:r>
            </a:p>
            <a:p>
              <a:r>
                <a:rPr lang="en-US" sz="2000" dirty="0" smtClean="0">
                  <a:latin typeface="Cambria Math" pitchFamily="18" charset="0"/>
                </a:rPr>
                <a:t>   </a:t>
              </a:r>
              <a:r>
                <a:rPr lang="en-US" sz="2000" dirty="0">
                  <a:latin typeface="Cambria Math" pitchFamily="18" charset="0"/>
                </a:rPr>
                <a:t>(</a:t>
              </a:r>
              <a:r>
                <a:rPr lang="en-US" sz="2000" dirty="0" err="1">
                  <a:solidFill>
                    <a:srgbClr val="008000"/>
                  </a:solidFill>
                  <a:latin typeface="Cambria Math" pitchFamily="18" charset="0"/>
                </a:rPr>
                <a:t>Leia</a:t>
              </a:r>
              <a:r>
                <a:rPr lang="en-US" sz="2000" dirty="0" err="1">
                  <a:latin typeface="Cambria Math" pitchFamily="18" charset="0"/>
                </a:rPr>
                <a:t>,</a:t>
              </a:r>
              <a:r>
                <a:rPr lang="en-US" sz="2000" dirty="0" err="1">
                  <a:solidFill>
                    <a:srgbClr val="FF0000"/>
                  </a:solidFill>
                  <a:latin typeface="Cambria Math" pitchFamily="18" charset="0"/>
                </a:rPr>
                <a:t>Han</a:t>
              </a:r>
              <a:r>
                <a:rPr lang="en-US" sz="2000" dirty="0">
                  <a:latin typeface="Cambria Math" pitchFamily="18" charset="0"/>
                </a:rPr>
                <a:t>)}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Graph ADT?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We can think of graphs as an ADT </a:t>
            </a:r>
          </a:p>
          <a:p>
            <a:r>
              <a:rPr lang="en-US" sz="2600" dirty="0" smtClean="0"/>
              <a:t>Operations </a:t>
            </a:r>
            <a:r>
              <a:rPr lang="en-US" sz="2600" dirty="0" smtClean="0"/>
              <a:t>would </a:t>
            </a:r>
            <a:r>
              <a:rPr lang="en-US" sz="2600" dirty="0" err="1" smtClean="0"/>
              <a:t>inlude</a:t>
            </a:r>
            <a:r>
              <a:rPr lang="en-US" sz="2600" dirty="0" smtClean="0"/>
              <a:t> </a:t>
            </a:r>
            <a:r>
              <a:rPr lang="en-US" sz="2600" b="1" dirty="0" err="1" smtClean="0">
                <a:latin typeface="Cambria Math" pitchFamily="18" charset="0"/>
                <a:cs typeface="Courier New" pitchFamily="49" charset="0"/>
              </a:rPr>
              <a:t>isEdge</a:t>
            </a:r>
            <a:r>
              <a:rPr lang="en-US" sz="2600" b="1" dirty="0" smtClean="0">
                <a:latin typeface="Cambria Math" pitchFamily="18" charset="0"/>
                <a:cs typeface="Courier New" pitchFamily="49" charset="0"/>
              </a:rPr>
              <a:t>(</a:t>
            </a:r>
            <a:r>
              <a:rPr lang="en-US" sz="2600" b="1" dirty="0" err="1" smtClean="0">
                <a:latin typeface="Cambria Math" pitchFamily="18" charset="0"/>
                <a:cs typeface="Courier New" pitchFamily="49" charset="0"/>
              </a:rPr>
              <a:t>v</a:t>
            </a:r>
            <a:r>
              <a:rPr lang="en-US" sz="2600" b="1" baseline="-25000" dirty="0" err="1" smtClean="0">
                <a:latin typeface="Cambria Math" pitchFamily="18" charset="0"/>
                <a:cs typeface="Courier New" pitchFamily="49" charset="0"/>
              </a:rPr>
              <a:t>j</a:t>
            </a:r>
            <a:r>
              <a:rPr lang="en-US" sz="2600" b="1" dirty="0" err="1" smtClean="0">
                <a:latin typeface="Cambria Math" pitchFamily="18" charset="0"/>
                <a:cs typeface="Courier New" pitchFamily="49" charset="0"/>
              </a:rPr>
              <a:t>,v</a:t>
            </a:r>
            <a:r>
              <a:rPr lang="en-US" sz="2600" b="1" baseline="-25000" dirty="0" err="1" smtClean="0">
                <a:latin typeface="Cambria Math" pitchFamily="18" charset="0"/>
                <a:cs typeface="Courier New" pitchFamily="49" charset="0"/>
              </a:rPr>
              <a:t>k</a:t>
            </a:r>
            <a:r>
              <a:rPr lang="en-US" sz="2600" b="1" dirty="0" smtClean="0">
                <a:latin typeface="Cambria Math" pitchFamily="18" charset="0"/>
                <a:cs typeface="Courier New" pitchFamily="49" charset="0"/>
              </a:rPr>
              <a:t>)</a:t>
            </a:r>
            <a:endParaRPr lang="en-US" sz="2600" b="1" dirty="0">
              <a:latin typeface="Cambria Math" pitchFamily="18" charset="0"/>
              <a:cs typeface="Courier New" pitchFamily="49" charset="0"/>
            </a:endParaRP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But it is unclear what the </a:t>
            </a:r>
            <a:r>
              <a:rPr lang="en-US" sz="2600" dirty="0" smtClean="0">
                <a:latin typeface="+mj-lt"/>
                <a:cs typeface="Courier New" pitchFamily="49" charset="0"/>
              </a:rPr>
              <a:t>"standard operations" would be for such an ADT</a:t>
            </a:r>
            <a:endParaRPr lang="en-US" sz="2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+mj-lt"/>
                <a:cs typeface="Courier New" pitchFamily="49" charset="0"/>
              </a:rPr>
              <a:t>Instead we tend to develop algorithms over graphs and then use data structures that are efficient for those algorithms</a:t>
            </a:r>
          </a:p>
          <a:p>
            <a:pPr marL="0" indent="0">
              <a:buNone/>
            </a:pPr>
            <a:endParaRPr lang="en-US" sz="18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+mj-lt"/>
                <a:cs typeface="Courier New" pitchFamily="49" charset="0"/>
              </a:rPr>
              <a:t>Many important problems can be solved by: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+mj-lt"/>
                <a:cs typeface="Courier New" pitchFamily="49" charset="0"/>
              </a:rPr>
              <a:t>Formulating them in terms of 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+mj-lt"/>
                <a:cs typeface="Courier New" pitchFamily="49" charset="0"/>
              </a:rPr>
              <a:t>Applying a standard graph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Some Graphs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For each example, what are the vertices and what are the edges?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2400" dirty="0" smtClean="0"/>
              <a:t>Web pages with links</a:t>
            </a:r>
          </a:p>
          <a:p>
            <a:r>
              <a:rPr lang="en-US" sz="2400" dirty="0" smtClean="0"/>
              <a:t>Facebook friends</a:t>
            </a:r>
          </a:p>
          <a:p>
            <a:r>
              <a:rPr lang="en-US" sz="2400" dirty="0" smtClean="0"/>
              <a:t>"Input data" </a:t>
            </a:r>
            <a:r>
              <a:rPr lang="en-US" sz="2400" dirty="0" smtClean="0"/>
              <a:t>for the Kevin Bacon game</a:t>
            </a:r>
          </a:p>
          <a:p>
            <a:r>
              <a:rPr lang="en-US" sz="2400" dirty="0" smtClean="0"/>
              <a:t>Methods in a program that call each other</a:t>
            </a:r>
          </a:p>
          <a:p>
            <a:r>
              <a:rPr lang="en-US" sz="2400" dirty="0" smtClean="0"/>
              <a:t>Road maps</a:t>
            </a:r>
          </a:p>
          <a:p>
            <a:r>
              <a:rPr lang="en-US" sz="2400" dirty="0" smtClean="0"/>
              <a:t>Airline routes</a:t>
            </a:r>
          </a:p>
          <a:p>
            <a:r>
              <a:rPr lang="en-US" sz="2400" dirty="0" smtClean="0"/>
              <a:t>Family trees</a:t>
            </a:r>
          </a:p>
          <a:p>
            <a:r>
              <a:rPr lang="en-US" sz="2400" dirty="0" smtClean="0"/>
              <a:t>Course pre-requisites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600" dirty="0" smtClean="0"/>
              <a:t>Core algorithms that work across such domains is why we are CSE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Scratching the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Graphs are a powerful representation and have been studied deeply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Graph theory is a major branch of research in </a:t>
            </a:r>
            <a:r>
              <a:rPr lang="en-US" dirty="0" err="1" smtClean="0"/>
              <a:t>combinatorics</a:t>
            </a:r>
            <a:r>
              <a:rPr lang="en-US" dirty="0" smtClean="0"/>
              <a:t> and discrete mathematics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branch of computer science involves graph theory to some extent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Terminology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To make </a:t>
            </a:r>
            <a:r>
              <a:rPr lang="en-US" sz="2400" dirty="0" smtClean="0">
                <a:solidFill>
                  <a:schemeClr val="tx1"/>
                </a:solidFill>
                <a:cs typeface="Courier New" pitchFamily="49" charset="0"/>
              </a:rPr>
              <a:t>formulating graphs 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easy and standard, </a:t>
            </a:r>
            <a:r>
              <a:rPr lang="en-US" sz="2400" dirty="0" smtClean="0">
                <a:solidFill>
                  <a:schemeClr val="tx1"/>
                </a:solidFill>
                <a:cs typeface="Courier New" pitchFamily="49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have a lot of </a:t>
            </a:r>
            <a:r>
              <a:rPr lang="en-US" sz="2400" i="1" dirty="0">
                <a:solidFill>
                  <a:schemeClr val="accent2"/>
                </a:solidFill>
                <a:cs typeface="Courier New" pitchFamily="49" charset="0"/>
              </a:rPr>
              <a:t>standard terminology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for </a:t>
            </a:r>
            <a:r>
              <a:rPr lang="en-US" sz="2400" dirty="0" smtClean="0">
                <a:solidFill>
                  <a:schemeClr val="tx1"/>
                </a:solidFill>
                <a:cs typeface="Courier New" pitchFamily="49" charset="0"/>
              </a:rPr>
              <a:t>graphs</a:t>
            </a:r>
            <a:endParaRPr lang="en-US" sz="2400" b="1" dirty="0">
              <a:solidFill>
                <a:schemeClr val="tx1"/>
              </a:solidFill>
              <a:latin typeface="Cambria Math" pitchFamily="18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Undirected Graphs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chemeClr val="accent2"/>
                </a:solidFill>
              </a:rPr>
              <a:t>undirected graphs</a:t>
            </a:r>
            <a:r>
              <a:rPr lang="en-US" sz="2800" dirty="0" smtClean="0"/>
              <a:t>, edges have no specific direction</a:t>
            </a:r>
          </a:p>
          <a:p>
            <a:r>
              <a:rPr lang="en-US" sz="2400" dirty="0" smtClean="0"/>
              <a:t>Edges are always </a:t>
            </a:r>
            <a:r>
              <a:rPr lang="en-US" sz="2400" dirty="0" smtClean="0"/>
              <a:t>"two-way"</a:t>
            </a:r>
            <a:endParaRPr lang="en-US" sz="24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/>
              <a:t>Thus,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(u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, v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800" dirty="0" smtClean="0">
                <a:latin typeface="Cambria Math"/>
                <a:ea typeface="Cambria Math"/>
              </a:rPr>
              <a:t>∊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E </a:t>
            </a:r>
            <a:r>
              <a:rPr lang="en-US" sz="2800" dirty="0"/>
              <a:t>implies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(v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, u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) ∊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800" dirty="0"/>
              <a:t>. </a:t>
            </a:r>
          </a:p>
          <a:p>
            <a:r>
              <a:rPr lang="en-US" sz="2600" dirty="0"/>
              <a:t>Only one of these edges needs to be in the set</a:t>
            </a:r>
          </a:p>
          <a:p>
            <a:r>
              <a:rPr lang="en-US" sz="2600" dirty="0"/>
              <a:t>The other is implicit, so normalize how you check for it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Degree</a:t>
            </a:r>
            <a:r>
              <a:rPr lang="en-US" sz="2800" dirty="0"/>
              <a:t> of a vertex: number of edges containing that vertex</a:t>
            </a:r>
          </a:p>
          <a:p>
            <a:r>
              <a:rPr lang="en-US" sz="2400" dirty="0"/>
              <a:t>Put another way: the number of adjacent vertices</a:t>
            </a:r>
          </a:p>
          <a:p>
            <a:pPr lvl="1"/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5606" name="Group 8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920898" y="1233487"/>
            <a:ext cx="2947988" cy="1814513"/>
            <a:chOff x="1838" y="1257"/>
            <a:chExt cx="1857" cy="1143"/>
          </a:xfrm>
        </p:grpSpPr>
        <p:sp>
          <p:nvSpPr>
            <p:cNvPr id="25608" name="Oval 6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56" y="179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5609" name="Text Box 6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38" y="160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25610" name="Oval 7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72" y="208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5611" name="Text Box 7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34" y="215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25612" name="Oval 7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12" y="165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5613" name="Text Box 7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62" y="1699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25614" name="AutoShape 74"/>
            <p:cNvCxnSpPr>
              <a:cxnSpLocks noChangeShapeType="1"/>
              <a:stCxn id="25612" idx="3"/>
              <a:endCxn id="25610" idx="6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2961" y="1814"/>
              <a:ext cx="377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5" name="AutoShape 75"/>
            <p:cNvCxnSpPr>
              <a:cxnSpLocks noChangeShapeType="1"/>
              <a:stCxn id="25610" idx="2"/>
              <a:endCxn id="25608" idx="5"/>
            </p:cNvCxnSpPr>
            <p:nvPr>
              <p:custDataLst>
                <p:tags r:id="rId12"/>
              </p:custDataLst>
            </p:nvPr>
          </p:nvCxnSpPr>
          <p:spPr bwMode="auto">
            <a:xfrm flipH="1" flipV="1">
              <a:off x="2210" y="1958"/>
              <a:ext cx="553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16" name="Oval 7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46" y="145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25617" name="AutoShape 78"/>
            <p:cNvCxnSpPr>
              <a:cxnSpLocks noChangeShapeType="1"/>
              <a:stCxn id="25612" idx="1"/>
            </p:cNvCxnSpPr>
            <p:nvPr>
              <p:custDataLst>
                <p:tags r:id="rId14"/>
              </p:custDataLst>
            </p:nvPr>
          </p:nvCxnSpPr>
          <p:spPr bwMode="auto">
            <a:xfrm flipH="1" flipV="1">
              <a:off x="2838" y="1553"/>
              <a:ext cx="500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18" name="Text Box 7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2" y="125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  <p:cxnSp>
        <p:nvCxnSpPr>
          <p:cNvPr id="25607" name="Straight Connector 21"/>
          <p:cNvCxnSpPr>
            <a:cxnSpLocks noChangeShapeType="1"/>
            <a:stCxn id="25608" idx="6"/>
            <a:endCxn id="25612" idx="2"/>
          </p:cNvCxnSpPr>
          <p:nvPr>
            <p:custDataLst>
              <p:tags r:id="rId4"/>
            </p:custDataLst>
          </p:nvPr>
        </p:nvCxnSpPr>
        <p:spPr bwMode="auto">
          <a:xfrm flipV="1">
            <a:off x="6552723" y="2001837"/>
            <a:ext cx="170815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259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Grades, MIDTERMS, and IT SEEMED LIKE A GOOD IDEA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course stuff and a humorous 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762000"/>
            <a:ext cx="8672995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chemeClr val="accent2"/>
                </a:solidFill>
              </a:rPr>
              <a:t>directed graphs </a:t>
            </a:r>
            <a:r>
              <a:rPr lang="en-US" sz="2400" dirty="0" smtClean="0"/>
              <a:t>(or </a:t>
            </a:r>
            <a:r>
              <a:rPr lang="en-US" sz="2400" dirty="0" smtClean="0">
                <a:solidFill>
                  <a:schemeClr val="accent2"/>
                </a:solidFill>
              </a:rPr>
              <a:t>digraphs</a:t>
            </a:r>
            <a:r>
              <a:rPr lang="en-US" sz="2400" dirty="0" smtClean="0"/>
              <a:t>), edges have direction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Thus,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(u, v)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∊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 E </a:t>
            </a:r>
            <a:r>
              <a:rPr lang="en-US" sz="2400" dirty="0" smtClean="0">
                <a:sym typeface="Symbol" pitchFamily="18" charset="2"/>
              </a:rPr>
              <a:t>does not imply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(v, u)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∊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 E</a:t>
            </a:r>
            <a:r>
              <a:rPr lang="en-US" sz="2400" dirty="0" smtClean="0">
                <a:sym typeface="Symbol" pitchFamily="18" charset="2"/>
              </a:rPr>
              <a:t>. </a:t>
            </a:r>
          </a:p>
          <a:p>
            <a:pPr marL="0" indent="0">
              <a:buNone/>
            </a:pPr>
            <a:endParaRPr lang="en-US" sz="1000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Let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(u, v)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 E </a:t>
            </a:r>
            <a:r>
              <a:rPr lang="en-US" sz="2400" dirty="0" smtClean="0">
                <a:sym typeface="Symbol" pitchFamily="18" charset="2"/>
              </a:rPr>
              <a:t>mean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u → v </a:t>
            </a:r>
          </a:p>
          <a:p>
            <a:r>
              <a:rPr lang="en-US" sz="2400" dirty="0" smtClean="0">
                <a:sym typeface="Symbol" pitchFamily="18" charset="2"/>
              </a:rPr>
              <a:t>Call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u</a:t>
            </a:r>
            <a:r>
              <a:rPr lang="en-US" sz="2400" dirty="0" smtClean="0">
                <a:sym typeface="Symbol" pitchFamily="18" charset="2"/>
              </a:rPr>
              <a:t> the </a:t>
            </a:r>
            <a:r>
              <a:rPr lang="en-US" sz="2400" dirty="0" smtClean="0">
                <a:solidFill>
                  <a:schemeClr val="accent2"/>
                </a:solidFill>
                <a:sym typeface="Symbol" pitchFamily="18" charset="2"/>
              </a:rPr>
              <a:t>source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v</a:t>
            </a:r>
            <a:r>
              <a:rPr lang="en-US" sz="2400" dirty="0" smtClean="0">
                <a:sym typeface="Symbol" pitchFamily="18" charset="2"/>
              </a:rPr>
              <a:t> the </a:t>
            </a:r>
            <a:r>
              <a:rPr lang="en-US" sz="2400" dirty="0" smtClean="0">
                <a:solidFill>
                  <a:schemeClr val="accent2"/>
                </a:solidFill>
                <a:sym typeface="Symbol" pitchFamily="18" charset="2"/>
              </a:rPr>
              <a:t>destination</a:t>
            </a:r>
          </a:p>
          <a:p>
            <a:r>
              <a:rPr lang="en-US" sz="2400" dirty="0" smtClean="0">
                <a:solidFill>
                  <a:schemeClr val="accent2"/>
                </a:solidFill>
                <a:sym typeface="Symbol" pitchFamily="18" charset="2"/>
              </a:rPr>
              <a:t>In-Degree</a:t>
            </a:r>
            <a:r>
              <a:rPr lang="en-US" sz="2400" dirty="0" smtClean="0">
                <a:sym typeface="Symbol" pitchFamily="18" charset="2"/>
              </a:rPr>
              <a:t> of a vertex: number of in-bound edges (edges where the vertex is the destination)</a:t>
            </a:r>
          </a:p>
          <a:p>
            <a:r>
              <a:rPr lang="en-US" sz="2400" dirty="0" smtClean="0">
                <a:solidFill>
                  <a:schemeClr val="accent2"/>
                </a:solidFill>
                <a:sym typeface="Symbol" pitchFamily="18" charset="2"/>
              </a:rPr>
              <a:t>Out-Degree</a:t>
            </a:r>
            <a:r>
              <a:rPr lang="en-US" sz="2400" dirty="0" smtClean="0">
                <a:sym typeface="Symbol" pitchFamily="18" charset="2"/>
              </a:rPr>
              <a:t> of a vertex: number of out-bound edges (edges where the vertex is the source)</a:t>
            </a: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66866" y="1289768"/>
            <a:ext cx="7562734" cy="1528382"/>
            <a:chOff x="533400" y="1341743"/>
            <a:chExt cx="7562734" cy="1528382"/>
          </a:xfrm>
        </p:grpSpPr>
        <p:sp>
          <p:nvSpPr>
            <p:cNvPr id="2765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25081" y="1889043"/>
              <a:ext cx="427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or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4"/>
              </p:custDataLst>
            </p:nvPr>
          </p:nvGrpSpPr>
          <p:grpSpPr>
            <a:xfrm>
              <a:off x="533400" y="1471901"/>
              <a:ext cx="2971800" cy="1268067"/>
              <a:chOff x="533400" y="1415934"/>
              <a:chExt cx="2971800" cy="1268067"/>
            </a:xfrm>
          </p:grpSpPr>
          <p:sp>
            <p:nvSpPr>
              <p:cNvPr id="27668" name="Oval 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82270" y="1967934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69" name="Text Box 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33400" y="1673534"/>
                <a:ext cx="371275" cy="38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 sz="2000"/>
              </a:p>
            </p:txBody>
          </p:sp>
          <p:sp>
            <p:nvSpPr>
              <p:cNvPr id="27670" name="Oval 1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28102" y="2408001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71" name="Text Box 11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287354" y="1967934"/>
                <a:ext cx="356872" cy="38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8000"/>
                    </a:solidFill>
                  </a:rPr>
                  <a:t>B</a:t>
                </a:r>
                <a:endParaRPr lang="en-US" sz="2000" dirty="0"/>
              </a:p>
            </p:txBody>
          </p:sp>
          <p:sp>
            <p:nvSpPr>
              <p:cNvPr id="27672" name="Oval 12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892276" y="1747134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673" name="Text Box 1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132325" y="1820734"/>
                <a:ext cx="372875" cy="3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C</a:t>
                </a:r>
                <a:endParaRPr lang="en-US" sz="2000"/>
              </a:p>
            </p:txBody>
          </p:sp>
          <p:cxnSp>
            <p:nvCxnSpPr>
              <p:cNvPr id="27674" name="AutoShape 14"/>
              <p:cNvCxnSpPr>
                <a:cxnSpLocks noChangeShapeType="1"/>
                <a:stCxn id="27672" idx="4"/>
                <a:endCxn id="27670" idx="6"/>
              </p:cNvCxnSpPr>
              <p:nvPr>
                <p:custDataLst>
                  <p:tags r:id="rId24"/>
                </p:custDataLst>
              </p:nvPr>
            </p:nvCxnSpPr>
            <p:spPr bwMode="auto">
              <a:xfrm rot="5400000">
                <a:off x="2426567" y="1934696"/>
                <a:ext cx="512133" cy="708943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75" name="AutoShape 15"/>
              <p:cNvCxnSpPr>
                <a:cxnSpLocks noChangeShapeType="1"/>
                <a:stCxn id="27670" idx="2"/>
                <a:endCxn id="27668" idx="4"/>
              </p:cNvCxnSpPr>
              <p:nvPr>
                <p:custDataLst>
                  <p:tags r:id="rId25"/>
                </p:custDataLst>
              </p:nvPr>
            </p:nvCxnSpPr>
            <p:spPr bwMode="auto">
              <a:xfrm rot="10800000">
                <a:off x="1026300" y="2253134"/>
                <a:ext cx="992200" cy="292867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76" name="AutoShape 16"/>
              <p:cNvCxnSpPr>
                <a:cxnSpLocks noChangeShapeType="1"/>
                <a:stCxn id="27668" idx="6"/>
                <a:endCxn id="27670" idx="0"/>
              </p:cNvCxnSpPr>
              <p:nvPr>
                <p:custDataLst>
                  <p:tags r:id="rId26"/>
                </p:custDataLst>
              </p:nvPr>
            </p:nvCxnSpPr>
            <p:spPr bwMode="auto">
              <a:xfrm>
                <a:off x="1179931" y="2105934"/>
                <a:ext cx="992200" cy="292867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677" name="Oval 1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826461" y="1452734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7678" name="AutoShape 18"/>
              <p:cNvCxnSpPr>
                <a:cxnSpLocks noChangeShapeType="1"/>
                <a:stCxn id="27672" idx="1"/>
              </p:cNvCxnSpPr>
              <p:nvPr>
                <p:custDataLst>
                  <p:tags r:id="rId28"/>
                </p:custDataLst>
              </p:nvPr>
            </p:nvCxnSpPr>
            <p:spPr bwMode="auto">
              <a:xfrm rot="5400000" flipH="1">
                <a:off x="2444837" y="1285720"/>
                <a:ext cx="176333" cy="80016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679" name="Text Box 1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23180" y="1415934"/>
                <a:ext cx="371275" cy="38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</a:rPr>
                  <a:t>D</a:t>
                </a:r>
                <a:endParaRPr lang="en-US" sz="2000" dirty="0">
                  <a:solidFill>
                    <a:srgbClr val="FF00FF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572000" y="1341743"/>
              <a:ext cx="3524134" cy="1528382"/>
              <a:chOff x="6554004" y="2005393"/>
              <a:chExt cx="3524134" cy="1528382"/>
            </a:xfrm>
          </p:grpSpPr>
          <p:sp>
            <p:nvSpPr>
              <p:cNvPr id="27655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554004" y="3133665"/>
                <a:ext cx="207633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2"/>
                    </a:solidFill>
                  </a:rPr>
                  <a:t>2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edges here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656" name="Line 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8031851" y="3047537"/>
                <a:ext cx="76200" cy="15240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Oval 20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476226" y="2590337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59" name="Text Box 21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30151" y="2285537"/>
                <a:ext cx="3683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A</a:t>
                </a:r>
                <a:endParaRPr lang="en-US" sz="2000" dirty="0"/>
              </a:p>
            </p:txBody>
          </p:sp>
          <p:sp>
            <p:nvSpPr>
              <p:cNvPr id="27660" name="Oval 22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612876" y="3045950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61" name="Text Box 23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779811" y="2613908"/>
                <a:ext cx="3540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8000"/>
                    </a:solidFill>
                  </a:rPr>
                  <a:t>B</a:t>
                </a:r>
                <a:endParaRPr lang="en-US" sz="2000" dirty="0"/>
              </a:p>
            </p:txBody>
          </p:sp>
          <p:sp>
            <p:nvSpPr>
              <p:cNvPr id="27662" name="Oval 24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470126" y="2361737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663" name="Text Box 25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708251" y="2437937"/>
                <a:ext cx="3698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C</a:t>
                </a:r>
                <a:endParaRPr lang="en-US" sz="2000"/>
              </a:p>
            </p:txBody>
          </p:sp>
          <p:cxnSp>
            <p:nvCxnSpPr>
              <p:cNvPr id="27664" name="AutoShape 26"/>
              <p:cNvCxnSpPr>
                <a:cxnSpLocks noChangeShapeType="1"/>
                <a:stCxn id="27662" idx="4"/>
                <a:endCxn id="27660" idx="6"/>
              </p:cNvCxnSpPr>
              <p:nvPr>
                <p:custDataLst>
                  <p:tags r:id="rId13"/>
                </p:custDataLst>
              </p:nvPr>
            </p:nvCxnSpPr>
            <p:spPr bwMode="auto">
              <a:xfrm rot="5400000">
                <a:off x="8996257" y="2572081"/>
                <a:ext cx="530225" cy="703263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65" name="AutoShape 27"/>
              <p:cNvCxnSpPr>
                <a:cxnSpLocks noChangeShapeType="1"/>
                <a:stCxn id="27660" idx="2"/>
                <a:endCxn id="27658" idx="5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 flipV="1">
                <a:off x="7720129" y="2834240"/>
                <a:ext cx="892747" cy="3545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7666" name="Oval 28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412851" y="2056937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7667" name="AutoShape 29"/>
              <p:cNvCxnSpPr>
                <a:cxnSpLocks noChangeShapeType="1"/>
                <a:stCxn id="27662" idx="1"/>
              </p:cNvCxnSpPr>
              <p:nvPr>
                <p:custDataLst>
                  <p:tags r:id="rId16"/>
                </p:custDataLst>
              </p:nvPr>
            </p:nvCxnSpPr>
            <p:spPr bwMode="auto">
              <a:xfrm rot="5400000" flipH="1">
                <a:off x="9023244" y="1900569"/>
                <a:ext cx="182563" cy="79375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0" name="Text Box 19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980864" y="2005393"/>
                <a:ext cx="371275" cy="38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</a:rPr>
                  <a:t>D</a:t>
                </a:r>
                <a:endParaRPr lang="en-US" sz="2000" dirty="0">
                  <a:solidFill>
                    <a:srgbClr val="FF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0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Self-Edges, Connectedness</a:t>
            </a:r>
            <a:endParaRPr lang="en-US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A </a:t>
            </a:r>
            <a:r>
              <a:rPr lang="en-US" sz="2600" dirty="0" smtClean="0">
                <a:solidFill>
                  <a:schemeClr val="accent2"/>
                </a:solidFill>
              </a:rPr>
              <a:t>self-edge</a:t>
            </a:r>
            <a:r>
              <a:rPr lang="en-US" sz="2600" dirty="0" smtClean="0"/>
              <a:t> a.k.a. a </a:t>
            </a:r>
            <a:r>
              <a:rPr lang="en-US" sz="2600" dirty="0" smtClean="0">
                <a:solidFill>
                  <a:schemeClr val="accent2"/>
                </a:solidFill>
              </a:rPr>
              <a:t>loop</a:t>
            </a:r>
            <a:r>
              <a:rPr lang="en-US" sz="2600" dirty="0" smtClean="0"/>
              <a:t> edge is of the form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(u, u)</a:t>
            </a:r>
          </a:p>
          <a:p>
            <a:r>
              <a:rPr lang="en-US" sz="2400" dirty="0" smtClean="0"/>
              <a:t>The use/algorithm usually dictates if a graph has:</a:t>
            </a:r>
          </a:p>
          <a:p>
            <a:pPr lvl="1"/>
            <a:r>
              <a:rPr lang="en-US" sz="2200" dirty="0" smtClean="0"/>
              <a:t>No self edges</a:t>
            </a:r>
          </a:p>
          <a:p>
            <a:pPr lvl="1"/>
            <a:r>
              <a:rPr lang="en-US" sz="2200" dirty="0" smtClean="0"/>
              <a:t>Some self edges</a:t>
            </a:r>
          </a:p>
          <a:p>
            <a:pPr lvl="1"/>
            <a:r>
              <a:rPr lang="en-US" sz="2200" dirty="0" smtClean="0"/>
              <a:t>All self edges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A node can have a(n) degree / in-degree / out-degree of </a:t>
            </a:r>
            <a:r>
              <a:rPr lang="en-US" sz="2600" dirty="0" smtClean="0">
                <a:solidFill>
                  <a:schemeClr val="accent2"/>
                </a:solidFill>
              </a:rPr>
              <a:t>zero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A graph does not have to be </a:t>
            </a:r>
            <a:r>
              <a:rPr lang="en-US" sz="2600" dirty="0" smtClean="0">
                <a:solidFill>
                  <a:schemeClr val="accent2"/>
                </a:solidFill>
              </a:rPr>
              <a:t>connected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Even if every node has non-zero degree</a:t>
            </a:r>
          </a:p>
          <a:p>
            <a:r>
              <a:rPr lang="en-US" sz="2600" dirty="0" smtClean="0"/>
              <a:t>More discussion of this to come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More Notation</a:t>
            </a:r>
            <a:endParaRPr 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 graph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 = (V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):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V| </a:t>
            </a:r>
            <a:r>
              <a:rPr lang="en-US" sz="2800" dirty="0" smtClean="0"/>
              <a:t>is the number of vertices</a:t>
            </a:r>
          </a:p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|E| </a:t>
            </a:r>
            <a:r>
              <a:rPr lang="en-US" sz="2800" dirty="0" smtClean="0"/>
              <a:t>is the number of edges</a:t>
            </a:r>
          </a:p>
          <a:p>
            <a:pPr lvl="1"/>
            <a:r>
              <a:rPr lang="en-US" sz="2400" dirty="0" smtClean="0"/>
              <a:t>Minimum?</a:t>
            </a:r>
          </a:p>
          <a:p>
            <a:pPr lvl="1"/>
            <a:r>
              <a:rPr lang="en-US" sz="2400" dirty="0" smtClean="0"/>
              <a:t>Maximum for undirected?</a:t>
            </a:r>
          </a:p>
          <a:p>
            <a:pPr lvl="1"/>
            <a:r>
              <a:rPr lang="en-US" sz="2400" dirty="0" smtClean="0"/>
              <a:t>Maximum for directed?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∊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, t</a:t>
            </a:r>
            <a:r>
              <a:rPr lang="en-US" dirty="0" smtClean="0"/>
              <a:t>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neighbor</a:t>
            </a:r>
            <a:r>
              <a:rPr lang="en-US" dirty="0" smtClean="0"/>
              <a:t>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(i.e.,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adjacent</a:t>
            </a:r>
            <a:r>
              <a:rPr lang="en-US" dirty="0" smtClean="0"/>
              <a:t> 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Order matters for directed </a:t>
            </a:r>
            <a:r>
              <a:rPr lang="en-US" sz="2800" dirty="0" smtClean="0"/>
              <a:t>edges:</a:t>
            </a:r>
            <a:br>
              <a:rPr lang="en-US" sz="2800" dirty="0" smtClean="0"/>
            </a:b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sz="2800" dirty="0" smtClean="0"/>
              <a:t> </a:t>
            </a:r>
            <a:r>
              <a:rPr lang="en-US" sz="2800" dirty="0" smtClean="0"/>
              <a:t>is not adjacent to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/>
              <a:t> unless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(v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, u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 E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0" y="381000"/>
            <a:ext cx="2947987" cy="3088938"/>
            <a:chOff x="5691188" y="381000"/>
            <a:chExt cx="2947987" cy="3088938"/>
          </a:xfrm>
        </p:grpSpPr>
        <p:sp>
          <p:nvSpPr>
            <p:cNvPr id="31749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37263" y="1235075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1750" name="Text Box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91188" y="930275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31751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173913" y="1690688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1752" name="Text Box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31088" y="1798638"/>
              <a:ext cx="354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31753" name="Oval 1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31163" y="1006475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31754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9288" y="1082675"/>
              <a:ext cx="369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31755" name="AutoShape 21"/>
            <p:cNvCxnSpPr>
              <a:cxnSpLocks noChangeShapeType="1"/>
              <a:stCxn id="31753" idx="4"/>
              <a:endCxn id="31751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7557294" y="1216819"/>
              <a:ext cx="530225" cy="7032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56" name="AutoShape 22"/>
            <p:cNvCxnSpPr>
              <a:cxnSpLocks noChangeShapeType="1"/>
              <a:stCxn id="31751" idx="2"/>
              <a:endCxn id="31749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6180138" y="1530350"/>
              <a:ext cx="984250" cy="3032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57" name="AutoShape 23"/>
            <p:cNvCxnSpPr>
              <a:cxnSpLocks noChangeShapeType="1"/>
              <a:stCxn id="31749" idx="6"/>
              <a:endCxn id="3175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332538" y="1377950"/>
              <a:ext cx="984250" cy="3032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58" name="Text Box 2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16637" y="2454275"/>
              <a:ext cx="233759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569913" algn="l"/>
                </a:tabLst>
              </a:pP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V = </a:t>
              </a:r>
              <a:r>
                <a:rPr lang="en-US" sz="2000" dirty="0" smtClean="0">
                  <a:latin typeface="Cambria Math" pitchFamily="18" charset="0"/>
                  <a:ea typeface="Cambria Math" pitchFamily="18" charset="0"/>
                </a:rPr>
                <a:t>{	</a:t>
              </a:r>
              <a:r>
                <a:rPr lang="en-US" sz="2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20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</a:t>
              </a:r>
              <a:r>
                <a:rPr lang="en-US" sz="20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sz="2000" dirty="0">
                  <a:solidFill>
                    <a:srgbClr val="FF00FF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}</a:t>
              </a:r>
            </a:p>
            <a:p>
              <a:pPr>
                <a:tabLst>
                  <a:tab pos="569913" algn="l"/>
                </a:tabLst>
              </a:pP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E = </a:t>
              </a:r>
              <a:r>
                <a:rPr lang="en-US" sz="2000" dirty="0" smtClean="0">
                  <a:latin typeface="Cambria Math" pitchFamily="18" charset="0"/>
                  <a:ea typeface="Cambria Math" pitchFamily="18" charset="0"/>
                </a:rPr>
                <a:t>{	(</a:t>
              </a:r>
              <a:r>
                <a:rPr lang="en-US" sz="20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), </a:t>
              </a:r>
              <a:r>
                <a:rPr lang="en-US" sz="20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20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2000" dirty="0">
                  <a:solidFill>
                    <a:srgbClr val="008000"/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r>
                <a:rPr lang="en-US" sz="2000" dirty="0" smtClean="0">
                  <a:latin typeface="Cambria Math" pitchFamily="18" charset="0"/>
                  <a:ea typeface="Cambria Math" pitchFamily="18" charset="0"/>
                </a:rPr>
                <a:t>), 	(</a:t>
              </a:r>
              <a:r>
                <a:rPr lang="en-US" sz="2000" dirty="0">
                  <a:solidFill>
                    <a:srgbClr val="008000"/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20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2000" dirty="0" smtClean="0">
                  <a:latin typeface="Cambria Math" pitchFamily="18" charset="0"/>
                  <a:ea typeface="Cambria Math" pitchFamily="18" charset="0"/>
                </a:rPr>
                <a:t>), 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2000" dirty="0">
                  <a:solidFill>
                    <a:srgbClr val="FF00FF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en-US" sz="2000" dirty="0">
                  <a:latin typeface="Cambria Math" pitchFamily="18" charset="0"/>
                  <a:ea typeface="Cambria Math" pitchFamily="18" charset="0"/>
                </a:rPr>
                <a:t>)}</a:t>
              </a:r>
            </a:p>
          </p:txBody>
        </p:sp>
        <p:sp>
          <p:nvSpPr>
            <p:cNvPr id="31759" name="Oval 2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973888" y="701675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31760" name="AutoShape 26"/>
            <p:cNvCxnSpPr>
              <a:cxnSpLocks noChangeShapeType="1"/>
              <a:stCxn id="31753" idx="1"/>
            </p:cNvCxnSpPr>
            <p:nvPr>
              <p:custDataLst>
                <p:tags r:id="rId14"/>
              </p:custDataLst>
            </p:nvPr>
          </p:nvCxnSpPr>
          <p:spPr bwMode="auto">
            <a:xfrm rot="5400000" flipH="1">
              <a:off x="7584281" y="545307"/>
              <a:ext cx="182563" cy="7937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61" name="Text Box 2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26288" y="381000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5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More Notation</a:t>
            </a:r>
            <a:endParaRPr 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916488" algn="l"/>
              </a:tabLst>
            </a:pPr>
            <a:r>
              <a:rPr lang="en-US" dirty="0" smtClean="0"/>
              <a:t>For a graph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 = (V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):</a:t>
            </a:r>
          </a:p>
          <a:p>
            <a:pPr>
              <a:tabLst>
                <a:tab pos="4916488" algn="l"/>
              </a:tabLst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V| </a:t>
            </a:r>
            <a:r>
              <a:rPr lang="en-US" sz="2800" dirty="0" smtClean="0"/>
              <a:t>is the number of vertices</a:t>
            </a:r>
          </a:p>
          <a:p>
            <a:pPr>
              <a:tabLst>
                <a:tab pos="4916488" algn="l"/>
              </a:tabLst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|E| </a:t>
            </a:r>
            <a:r>
              <a:rPr lang="en-US" sz="2800" dirty="0" smtClean="0"/>
              <a:t>is the number of edges</a:t>
            </a:r>
          </a:p>
          <a:p>
            <a:pPr lvl="1">
              <a:tabLst>
                <a:tab pos="4916488" algn="l"/>
              </a:tabLst>
            </a:pPr>
            <a:r>
              <a:rPr lang="en-US" sz="2400" dirty="0" smtClean="0"/>
              <a:t>Minimum</a:t>
            </a:r>
            <a:r>
              <a:rPr lang="en-US" sz="2400" dirty="0" smtClean="0"/>
              <a:t>?	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en-US" sz="2400" dirty="0" smtClean="0">
              <a:solidFill>
                <a:schemeClr val="tx2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lvl="1">
              <a:tabLst>
                <a:tab pos="4916488" algn="l"/>
              </a:tabLst>
            </a:pPr>
            <a:r>
              <a:rPr lang="en-US" sz="2400" dirty="0" smtClean="0"/>
              <a:t>Maximum for undirected</a:t>
            </a:r>
            <a:r>
              <a:rPr lang="en-US" sz="2400" dirty="0" smtClean="0"/>
              <a:t>?	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|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V||V+1|/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2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 O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(|V|</a:t>
            </a:r>
            <a:r>
              <a:rPr lang="en-US" sz="24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)</a:t>
            </a:r>
            <a:endParaRPr lang="en-US" sz="2400" dirty="0" smtClean="0">
              <a:solidFill>
                <a:schemeClr val="tx2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lvl="1">
              <a:tabLst>
                <a:tab pos="4916488" algn="l"/>
              </a:tabLst>
            </a:pPr>
            <a:r>
              <a:rPr lang="en-US" sz="2400" dirty="0" smtClean="0"/>
              <a:t>Maximum for directed</a:t>
            </a:r>
            <a:r>
              <a:rPr lang="en-US" sz="2400" dirty="0" smtClean="0"/>
              <a:t>?	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|V|</a:t>
            </a:r>
            <a:r>
              <a:rPr lang="en-US" sz="2400" baseline="30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 </a:t>
            </a:r>
            <a:r>
              <a:rPr lang="en-US" sz="24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O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(|V|</a:t>
            </a:r>
            <a:r>
              <a:rPr lang="en-US" sz="2400" baseline="300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  <a:sym typeface="Symbol" pitchFamily="18" charset="2"/>
              </a:rPr>
              <a:t>)</a:t>
            </a:r>
            <a:endParaRPr lang="en-US" sz="2400" dirty="0" smtClean="0">
              <a:solidFill>
                <a:schemeClr val="tx2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lvl="1">
              <a:tabLst>
                <a:tab pos="4916488" algn="l"/>
              </a:tabLst>
            </a:pPr>
            <a:endParaRPr lang="en-US" dirty="0" smtClean="0"/>
          </a:p>
          <a:p>
            <a:pPr marL="0" indent="0">
              <a:buNone/>
              <a:tabLst>
                <a:tab pos="4916488" algn="l"/>
              </a:tabLst>
            </a:pPr>
            <a:r>
              <a:rPr lang="en-US" dirty="0" smtClean="0"/>
              <a:t>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∊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, t</a:t>
            </a:r>
            <a:r>
              <a:rPr lang="en-US" dirty="0" smtClean="0"/>
              <a:t>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neighbor</a:t>
            </a:r>
            <a:r>
              <a:rPr lang="en-US" dirty="0" smtClean="0"/>
              <a:t>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(i.e.,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adjacent</a:t>
            </a:r>
            <a:r>
              <a:rPr lang="en-US" dirty="0" smtClean="0"/>
              <a:t> 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)</a:t>
            </a:r>
          </a:p>
          <a:p>
            <a:pPr>
              <a:tabLst>
                <a:tab pos="4916488" algn="l"/>
              </a:tabLst>
            </a:pPr>
            <a:r>
              <a:rPr lang="en-US" sz="2800" dirty="0" smtClean="0"/>
              <a:t>Order matters for directed </a:t>
            </a:r>
            <a:r>
              <a:rPr lang="en-US" sz="2800" dirty="0" smtClean="0"/>
              <a:t>edges:</a:t>
            </a:r>
            <a:br>
              <a:rPr lang="en-US" sz="2800" dirty="0" smtClean="0"/>
            </a:b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sz="2800" dirty="0" smtClean="0"/>
              <a:t> </a:t>
            </a:r>
            <a:r>
              <a:rPr lang="en-US" sz="2800" dirty="0" smtClean="0"/>
              <a:t>is not adjacent to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/>
              <a:t> unless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(v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, u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 E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tabLst>
                <a:tab pos="4916488" algn="l"/>
              </a:tabLst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0" y="381000"/>
            <a:ext cx="2947987" cy="1814513"/>
            <a:chOff x="5691188" y="381000"/>
            <a:chExt cx="2947987" cy="1814513"/>
          </a:xfrm>
        </p:grpSpPr>
        <p:sp>
          <p:nvSpPr>
            <p:cNvPr id="31749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37263" y="1235075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1750" name="Text Box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91188" y="930275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31751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173913" y="1690688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1752" name="Text Box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31088" y="1798638"/>
              <a:ext cx="354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31753" name="Oval 1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31163" y="1006475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31754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9288" y="1082675"/>
              <a:ext cx="369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31755" name="AutoShape 21"/>
            <p:cNvCxnSpPr>
              <a:cxnSpLocks noChangeShapeType="1"/>
              <a:stCxn id="31753" idx="4"/>
              <a:endCxn id="31751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7557294" y="1216819"/>
              <a:ext cx="530225" cy="7032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56" name="AutoShape 22"/>
            <p:cNvCxnSpPr>
              <a:cxnSpLocks noChangeShapeType="1"/>
              <a:stCxn id="31751" idx="2"/>
              <a:endCxn id="31749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6180138" y="1530350"/>
              <a:ext cx="984250" cy="3032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57" name="AutoShape 23"/>
            <p:cNvCxnSpPr>
              <a:cxnSpLocks noChangeShapeType="1"/>
              <a:stCxn id="31749" idx="6"/>
              <a:endCxn id="3175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332538" y="1377950"/>
              <a:ext cx="984250" cy="3032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59" name="Oval 2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973888" y="701675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31760" name="AutoShape 26"/>
            <p:cNvCxnSpPr>
              <a:cxnSpLocks noChangeShapeType="1"/>
              <a:stCxn id="31753" idx="1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7584281" y="545307"/>
              <a:ext cx="182563" cy="7937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61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126288" y="381000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4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Again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Which would use </a:t>
            </a:r>
            <a:r>
              <a:rPr lang="en-US" sz="2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directed edges</a:t>
            </a:r>
            <a:r>
              <a:rPr lang="en-US" sz="2600" dirty="0" smtClean="0"/>
              <a:t>? </a:t>
            </a:r>
          </a:p>
          <a:p>
            <a:pPr marL="0" indent="0">
              <a:buNone/>
            </a:pPr>
            <a:r>
              <a:rPr lang="en-US" sz="2600" dirty="0" smtClean="0"/>
              <a:t>Which would have </a:t>
            </a:r>
            <a:r>
              <a:rPr lang="en-US" sz="2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self-edges</a:t>
            </a:r>
            <a:r>
              <a:rPr lang="en-US" sz="2600" dirty="0" smtClean="0"/>
              <a:t>? </a:t>
            </a:r>
          </a:p>
          <a:p>
            <a:pPr marL="0" indent="0">
              <a:buNone/>
            </a:pPr>
            <a:r>
              <a:rPr lang="en-US" sz="2600" dirty="0" smtClean="0"/>
              <a:t>Which could have </a:t>
            </a:r>
            <a:r>
              <a:rPr lang="en-US" sz="2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0-degree nodes</a:t>
            </a:r>
            <a:r>
              <a:rPr lang="en-US" sz="2600" dirty="0" smtClean="0"/>
              <a:t>?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2600" dirty="0" smtClean="0"/>
              <a:t>Web pages with links</a:t>
            </a:r>
          </a:p>
          <a:p>
            <a:r>
              <a:rPr lang="en-US" sz="2600" dirty="0" smtClean="0"/>
              <a:t>Facebook friends</a:t>
            </a:r>
          </a:p>
          <a:p>
            <a:r>
              <a:rPr lang="en-US" sz="2600" dirty="0" smtClean="0"/>
              <a:t>"Input data" for the Kevin Bacon game</a:t>
            </a:r>
          </a:p>
          <a:p>
            <a:r>
              <a:rPr lang="en-US" sz="2600" dirty="0" smtClean="0"/>
              <a:t>Methods in a program that call each other</a:t>
            </a:r>
          </a:p>
          <a:p>
            <a:r>
              <a:rPr lang="en-US" sz="2600" dirty="0" smtClean="0"/>
              <a:t>Road maps</a:t>
            </a:r>
          </a:p>
          <a:p>
            <a:r>
              <a:rPr lang="en-US" sz="2600" dirty="0" smtClean="0"/>
              <a:t>Airline routes</a:t>
            </a:r>
          </a:p>
          <a:p>
            <a:r>
              <a:rPr lang="en-US" sz="2600" dirty="0" smtClean="0"/>
              <a:t>Family trees</a:t>
            </a:r>
          </a:p>
          <a:p>
            <a:r>
              <a:rPr lang="en-US" sz="2600" dirty="0" smtClean="0"/>
              <a:t>Course pre-requisites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Weighted Graphs</a:t>
            </a:r>
            <a:endParaRPr lang="en-US" dirty="0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a weighted graph, each edge has a </a:t>
            </a:r>
            <a:r>
              <a:rPr lang="en-US" sz="2400" dirty="0" smtClean="0">
                <a:solidFill>
                  <a:schemeClr val="accent2"/>
                </a:solidFill>
              </a:rPr>
              <a:t>weight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chemeClr val="accent2"/>
                </a:solidFill>
              </a:rPr>
              <a:t>cost</a:t>
            </a:r>
          </a:p>
          <a:p>
            <a:r>
              <a:rPr lang="en-US" sz="2400" dirty="0" smtClean="0"/>
              <a:t>Typically numeric (</a:t>
            </a:r>
            <a:r>
              <a:rPr lang="en-US" sz="2400" dirty="0" err="1" smtClean="0"/>
              <a:t>ints</a:t>
            </a:r>
            <a:r>
              <a:rPr lang="en-US" sz="2400" dirty="0" smtClean="0"/>
              <a:t>, decimals, doubles, etc.)</a:t>
            </a:r>
          </a:p>
          <a:p>
            <a:r>
              <a:rPr lang="en-US" sz="2400" dirty="0" smtClean="0"/>
              <a:t>Orthogonal to whether graph is directed</a:t>
            </a:r>
          </a:p>
          <a:p>
            <a:r>
              <a:rPr lang="en-US" sz="2400" dirty="0" smtClean="0"/>
              <a:t>Some graphs allow negative weights; many do not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737225" y="474345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latin typeface="+mj-lt"/>
            </a:endParaRPr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508625" y="3890962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latin typeface="+mj-lt"/>
            </a:endParaRPr>
          </a:p>
        </p:txBody>
      </p:sp>
      <p:sp>
        <p:nvSpPr>
          <p:cNvPr id="9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584825" y="304958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="0">
              <a:latin typeface="+mj-lt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060825" y="46736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latin typeface="+mj-lt"/>
            </a:endParaRPr>
          </a:p>
        </p:txBody>
      </p:sp>
      <p:sp>
        <p:nvSpPr>
          <p:cNvPr id="11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137025" y="3806825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latin typeface="+mj-lt"/>
            </a:endParaRPr>
          </a:p>
        </p:txBody>
      </p:sp>
      <p:sp>
        <p:nvSpPr>
          <p:cNvPr id="12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518025" y="272415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="0">
              <a:latin typeface="+mj-lt"/>
            </a:endParaRPr>
          </a:p>
        </p:txBody>
      </p:sp>
      <p:sp>
        <p:nvSpPr>
          <p:cNvPr id="13" name="Oval 9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070225" y="574833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latin typeface="+mj-lt"/>
            </a:endParaRPr>
          </a:p>
        </p:txBody>
      </p:sp>
      <p:cxnSp>
        <p:nvCxnSpPr>
          <p:cNvPr id="37900" name="AutoShape 10"/>
          <p:cNvCxnSpPr>
            <a:cxnSpLocks noChangeShapeType="1"/>
            <a:stCxn id="9" idx="2"/>
            <a:endCxn id="12" idx="6"/>
          </p:cNvCxnSpPr>
          <p:nvPr>
            <p:custDataLst>
              <p:tags r:id="rId10"/>
            </p:custDataLst>
          </p:nvPr>
        </p:nvCxnSpPr>
        <p:spPr bwMode="auto">
          <a:xfrm flipH="1" flipV="1">
            <a:off x="4913313" y="2914650"/>
            <a:ext cx="657225" cy="325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1" name="AutoShape 11"/>
          <p:cNvCxnSpPr>
            <a:cxnSpLocks noChangeShapeType="1"/>
            <a:stCxn id="8" idx="2"/>
            <a:endCxn id="11" idx="6"/>
          </p:cNvCxnSpPr>
          <p:nvPr>
            <p:custDataLst>
              <p:tags r:id="rId11"/>
            </p:custDataLst>
          </p:nvPr>
        </p:nvCxnSpPr>
        <p:spPr bwMode="auto">
          <a:xfrm flipH="1" flipV="1">
            <a:off x="4532313" y="3997325"/>
            <a:ext cx="962025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2" name="AutoShape 12"/>
          <p:cNvCxnSpPr>
            <a:cxnSpLocks noChangeShapeType="1"/>
            <a:stCxn id="7" idx="2"/>
            <a:endCxn id="10" idx="6"/>
          </p:cNvCxnSpPr>
          <p:nvPr>
            <p:custDataLst>
              <p:tags r:id="rId12"/>
            </p:custDataLst>
          </p:nvPr>
        </p:nvCxnSpPr>
        <p:spPr bwMode="auto">
          <a:xfrm flipH="1" flipV="1">
            <a:off x="4456113" y="4864100"/>
            <a:ext cx="1266825" cy="69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AutoShape 13"/>
          <p:cNvCxnSpPr>
            <a:cxnSpLocks noChangeShapeType="1"/>
            <a:stCxn id="7" idx="2"/>
            <a:endCxn id="13" idx="6"/>
          </p:cNvCxnSpPr>
          <p:nvPr>
            <p:custDataLst>
              <p:tags r:id="rId13"/>
            </p:custDataLst>
          </p:nvPr>
        </p:nvCxnSpPr>
        <p:spPr bwMode="auto">
          <a:xfrm flipH="1">
            <a:off x="3465513" y="4933950"/>
            <a:ext cx="2257425" cy="1004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51425" y="26670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+mj-lt"/>
              </a:rPr>
              <a:t>20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18075" y="37338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+mj-lt"/>
              </a:rPr>
              <a:t>30</a:t>
            </a:r>
          </a:p>
        </p:txBody>
      </p:sp>
      <p:sp>
        <p:nvSpPr>
          <p:cNvPr id="20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18075" y="45720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+mj-lt"/>
              </a:rPr>
              <a:t>35</a:t>
            </a:r>
          </a:p>
        </p:txBody>
      </p:sp>
      <p:sp>
        <p:nvSpPr>
          <p:cNvPr id="21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84625" y="52578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+mj-lt"/>
              </a:rPr>
              <a:t>60</a:t>
            </a:r>
          </a:p>
        </p:txBody>
      </p:sp>
      <p:sp>
        <p:nvSpPr>
          <p:cNvPr id="22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6150" y="3009900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Mukilteo</a:t>
            </a:r>
          </a:p>
        </p:txBody>
      </p:sp>
      <p:sp>
        <p:nvSpPr>
          <p:cNvPr id="23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10263" y="3851275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Edmonds</a:t>
            </a:r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94425" y="4741862"/>
            <a:ext cx="982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Seattle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46225" y="5708650"/>
            <a:ext cx="137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Bremerton</a:t>
            </a:r>
          </a:p>
        </p:txBody>
      </p:sp>
      <p:sp>
        <p:nvSpPr>
          <p:cNvPr id="26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60625" y="4633912"/>
            <a:ext cx="141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Bainbridge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776538" y="3767137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Kingston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44863" y="2684462"/>
            <a:ext cx="98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rgbClr val="0000FF"/>
                </a:solidFill>
                <a:latin typeface="+mj-lt"/>
              </a:rPr>
              <a:t>Clinton</a:t>
            </a:r>
          </a:p>
        </p:txBody>
      </p:sp>
    </p:spTree>
    <p:extLst>
      <p:ext uri="{BB962C8B-B14F-4D97-AF65-F5344CB8AC3E}">
        <p14:creationId xmlns:p14="http://schemas.microsoft.com/office/powerpoint/2010/main" val="10654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 Again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What, if anything, might </a:t>
            </a:r>
            <a:r>
              <a:rPr lang="en-US" sz="2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weights</a:t>
            </a:r>
            <a:r>
              <a:rPr lang="en-US" sz="2600" dirty="0" smtClean="0"/>
              <a:t> represent for each of these? </a:t>
            </a:r>
          </a:p>
          <a:p>
            <a:pPr marL="0" indent="0">
              <a:buNone/>
            </a:pPr>
            <a:r>
              <a:rPr lang="en-US" sz="2600" dirty="0" smtClean="0"/>
              <a:t>Do </a:t>
            </a:r>
            <a:r>
              <a:rPr lang="en-US" sz="2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negative weights </a:t>
            </a:r>
            <a:r>
              <a:rPr lang="en-US" sz="2600" dirty="0" smtClean="0"/>
              <a:t>make sense?</a:t>
            </a:r>
          </a:p>
          <a:p>
            <a:endParaRPr lang="en-US" sz="1400" dirty="0" smtClean="0"/>
          </a:p>
          <a:p>
            <a:r>
              <a:rPr lang="en-US" sz="2600" dirty="0" smtClean="0"/>
              <a:t>Web pages with links</a:t>
            </a:r>
          </a:p>
          <a:p>
            <a:r>
              <a:rPr lang="en-US" sz="2600" dirty="0" smtClean="0"/>
              <a:t>Facebook friends</a:t>
            </a:r>
          </a:p>
          <a:p>
            <a:r>
              <a:rPr lang="en-US" sz="2600" dirty="0" smtClean="0"/>
              <a:t>"Input data" for the Kevin Bacon game</a:t>
            </a:r>
          </a:p>
          <a:p>
            <a:r>
              <a:rPr lang="en-US" sz="2600" dirty="0" smtClean="0"/>
              <a:t>Methods in a program that call each other</a:t>
            </a:r>
          </a:p>
          <a:p>
            <a:r>
              <a:rPr lang="en-US" sz="2600" dirty="0" smtClean="0"/>
              <a:t>Road maps</a:t>
            </a:r>
          </a:p>
          <a:p>
            <a:r>
              <a:rPr lang="en-US" sz="2600" dirty="0" smtClean="0"/>
              <a:t>Airline routes</a:t>
            </a:r>
          </a:p>
          <a:p>
            <a:r>
              <a:rPr lang="en-US" sz="2600" dirty="0" smtClean="0"/>
              <a:t>Family trees</a:t>
            </a:r>
          </a:p>
          <a:p>
            <a:r>
              <a:rPr lang="en-US" sz="2600" dirty="0" smtClean="0"/>
              <a:t>Course pre-requisites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Paths and Cycles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ym typeface="Symbol"/>
              </a:rPr>
              <a:t>We say </a:t>
            </a:r>
            <a:r>
              <a:rPr lang="en-US" sz="2600" dirty="0" smtClean="0">
                <a:sym typeface="Symbol"/>
              </a:rPr>
              <a:t>"a </a:t>
            </a:r>
            <a:r>
              <a:rPr lang="en-US" sz="2600" dirty="0">
                <a:solidFill>
                  <a:schemeClr val="accent2"/>
                </a:solidFill>
                <a:sym typeface="Symbol"/>
              </a:rPr>
              <a:t>path</a:t>
            </a:r>
            <a:r>
              <a:rPr lang="en-US" sz="2600" dirty="0">
                <a:sym typeface="Symbol"/>
              </a:rPr>
              <a:t> </a:t>
            </a:r>
            <a:r>
              <a:rPr lang="en-US" sz="2600" dirty="0" smtClean="0">
                <a:sym typeface="Symbol"/>
              </a:rPr>
              <a:t>exists from </a:t>
            </a:r>
            <a:r>
              <a:rPr lang="en-US" sz="2600" dirty="0"/>
              <a:t>v</a:t>
            </a:r>
            <a:r>
              <a:rPr lang="en-US" sz="2600" baseline="-25000" dirty="0"/>
              <a:t>0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to </a:t>
            </a:r>
            <a:r>
              <a:rPr lang="en-US" sz="2600" dirty="0" err="1" smtClean="0"/>
              <a:t>v</a:t>
            </a:r>
            <a:r>
              <a:rPr lang="en-US" sz="2600" baseline="-25000" dirty="0" err="1" smtClean="0"/>
              <a:t>n</a:t>
            </a:r>
            <a:r>
              <a:rPr lang="en-US" sz="2600" dirty="0" smtClean="0">
                <a:sym typeface="Symbol"/>
              </a:rPr>
              <a:t>" if there </a:t>
            </a:r>
            <a:r>
              <a:rPr lang="en-US" sz="2600" dirty="0" smtClean="0"/>
              <a:t>is a list of vertices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[v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, v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, …, </a:t>
            </a:r>
            <a:r>
              <a:rPr lang="en-US" sz="2600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600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] </a:t>
            </a:r>
            <a:r>
              <a:rPr lang="en-US" sz="2600" dirty="0" smtClean="0"/>
              <a:t>such that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(v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,v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∊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sym typeface="Symbol" pitchFamily="18" charset="2"/>
              </a:rPr>
              <a:t> E </a:t>
            </a:r>
            <a:r>
              <a:rPr lang="en-US" sz="2600" dirty="0" smtClean="0"/>
              <a:t>for all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sym typeface="Symbol"/>
              </a:rPr>
              <a:t> </a:t>
            </a:r>
            <a:r>
              <a:rPr lang="en-US" sz="26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sym typeface="Symbol"/>
              </a:rPr>
              <a:t>&lt;n</a:t>
            </a:r>
            <a:r>
              <a:rPr lang="en-US" sz="2600" dirty="0" smtClean="0">
                <a:sym typeface="Symbol"/>
              </a:rPr>
              <a:t>. </a:t>
            </a:r>
            <a:br>
              <a:rPr lang="en-US" sz="2600" dirty="0" smtClean="0">
                <a:sym typeface="Symbol"/>
              </a:rPr>
            </a:br>
            <a:endParaRPr lang="en-US" sz="1200" dirty="0" smtClean="0">
              <a:sym typeface="Symbol"/>
            </a:endParaRPr>
          </a:p>
          <a:p>
            <a:pPr marL="0" indent="0">
              <a:buNone/>
            </a:pPr>
            <a:r>
              <a:rPr lang="en-US" sz="2600" dirty="0" smtClean="0">
                <a:sym typeface="Symbol"/>
              </a:rPr>
              <a:t>A </a:t>
            </a:r>
            <a:r>
              <a:rPr lang="en-US" sz="2600" dirty="0" smtClean="0">
                <a:solidFill>
                  <a:schemeClr val="accent2"/>
                </a:solidFill>
                <a:sym typeface="Symbol"/>
              </a:rPr>
              <a:t>cycle</a:t>
            </a:r>
            <a:r>
              <a:rPr lang="en-US" sz="2600" dirty="0" smtClean="0">
                <a:sym typeface="Symbol"/>
              </a:rPr>
              <a:t> is a path that begins and ends at the same node (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sym typeface="Symbol"/>
              </a:rPr>
              <a:t>==</a:t>
            </a:r>
            <a:r>
              <a:rPr lang="en-US" sz="2600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600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600" dirty="0" smtClean="0">
                <a:sym typeface="Symbol"/>
              </a:rPr>
              <a:t>)</a:t>
            </a:r>
            <a:endParaRPr lang="en-US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1989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52800" y="2847975"/>
            <a:ext cx="5331318" cy="2751392"/>
            <a:chOff x="801510" y="2357027"/>
            <a:chExt cx="7126261" cy="3927531"/>
          </a:xfrm>
        </p:grpSpPr>
        <p:sp>
          <p:nvSpPr>
            <p:cNvPr id="41991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62200" y="50292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992" name="Oval 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33600" y="25908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1993" name="AutoShape 6"/>
            <p:cNvCxnSpPr>
              <a:cxnSpLocks noChangeShapeType="1"/>
              <a:stCxn id="41991" idx="0"/>
              <a:endCxn id="41992" idx="4"/>
            </p:cNvCxnSpPr>
            <p:nvPr>
              <p:custDataLst>
                <p:tags r:id="rId7"/>
              </p:custDataLst>
            </p:nvPr>
          </p:nvCxnSpPr>
          <p:spPr bwMode="auto">
            <a:xfrm flipH="1" flipV="1">
              <a:off x="2324100" y="2986088"/>
              <a:ext cx="228600" cy="2028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994" name="Oval 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10000" y="37338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995" name="Oval 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380163" y="5311359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996" name="Oval 9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05600" y="28956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1997" name="AutoShape 10"/>
            <p:cNvCxnSpPr>
              <a:cxnSpLocks noChangeShapeType="1"/>
              <a:stCxn id="41996" idx="4"/>
              <a:endCxn id="41995" idx="7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6705367" y="3276601"/>
              <a:ext cx="190733" cy="20905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998" name="AutoShape 11"/>
            <p:cNvCxnSpPr>
              <a:cxnSpLocks noChangeShapeType="1"/>
              <a:stCxn id="41996" idx="2"/>
              <a:endCxn id="41992" idx="6"/>
            </p:cNvCxnSpPr>
            <p:nvPr>
              <p:custDataLst>
                <p:tags r:id="rId12"/>
              </p:custDataLst>
            </p:nvPr>
          </p:nvCxnSpPr>
          <p:spPr bwMode="auto">
            <a:xfrm flipH="1" flipV="1">
              <a:off x="2528888" y="2781300"/>
              <a:ext cx="4162425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999" name="AutoShape 12"/>
            <p:cNvCxnSpPr>
              <a:cxnSpLocks noChangeShapeType="1"/>
              <a:stCxn id="41992" idx="5"/>
              <a:endCxn id="41994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2459038" y="2930525"/>
              <a:ext cx="1406525" cy="844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0" name="AutoShape 13"/>
            <p:cNvCxnSpPr>
              <a:cxnSpLocks noChangeShapeType="1"/>
              <a:stCxn id="41991" idx="7"/>
              <a:endCxn id="41994" idx="3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2687638" y="4073525"/>
              <a:ext cx="1177925" cy="996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1" name="AutoShape 14"/>
            <p:cNvCxnSpPr>
              <a:cxnSpLocks noChangeShapeType="1"/>
              <a:stCxn id="41994" idx="5"/>
              <a:endCxn id="41995" idx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4135205" y="4059004"/>
              <a:ext cx="2300753" cy="130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2" name="AutoShape 15"/>
            <p:cNvCxnSpPr>
              <a:cxnSpLocks noChangeShapeType="1"/>
              <a:stCxn id="41994" idx="7"/>
              <a:endCxn id="41996" idx="3"/>
            </p:cNvCxnSpPr>
            <p:nvPr>
              <p:custDataLst>
                <p:tags r:id="rId16"/>
              </p:custDataLst>
            </p:nvPr>
          </p:nvCxnSpPr>
          <p:spPr bwMode="auto">
            <a:xfrm flipV="1">
              <a:off x="4135438" y="3235325"/>
              <a:ext cx="2625725" cy="539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3" name="AutoShape 16"/>
            <p:cNvCxnSpPr>
              <a:cxnSpLocks noChangeShapeType="1"/>
              <a:stCxn id="41995" idx="2"/>
              <a:endCxn id="41991" idx="6"/>
            </p:cNvCxnSpPr>
            <p:nvPr>
              <p:custDataLst>
                <p:tags r:id="rId17"/>
              </p:custDataLst>
            </p:nvPr>
          </p:nvCxnSpPr>
          <p:spPr bwMode="auto">
            <a:xfrm flipH="1" flipV="1">
              <a:off x="2743201" y="5219701"/>
              <a:ext cx="3636962" cy="282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004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01510" y="2817812"/>
              <a:ext cx="1457465" cy="5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6">
                      <a:lumMod val="75000"/>
                    </a:schemeClr>
                  </a:solidFill>
                </a:rPr>
                <a:t>Seattle</a:t>
              </a:r>
            </a:p>
          </p:txBody>
        </p:sp>
        <p:sp>
          <p:nvSpPr>
            <p:cNvPr id="42005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24000" y="5332414"/>
              <a:ext cx="2617095" cy="5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6">
                      <a:lumMod val="75000"/>
                    </a:schemeClr>
                  </a:solidFill>
                </a:rPr>
                <a:t>San Francisco</a:t>
              </a:r>
            </a:p>
          </p:txBody>
        </p:sp>
        <p:sp>
          <p:nvSpPr>
            <p:cNvPr id="42006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30180" y="5713413"/>
              <a:ext cx="1288191" cy="5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Dallas</a:t>
              </a:r>
            </a:p>
          </p:txBody>
        </p:sp>
        <p:sp>
          <p:nvSpPr>
            <p:cNvPr id="42007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2" y="2357027"/>
              <a:ext cx="1603169" cy="5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6">
                      <a:lumMod val="75000"/>
                    </a:schemeClr>
                  </a:solidFill>
                </a:rPr>
                <a:t>Chicago</a:t>
              </a:r>
            </a:p>
          </p:txBody>
        </p:sp>
        <p:sp>
          <p:nvSpPr>
            <p:cNvPr id="42008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154489" y="3646622"/>
              <a:ext cx="2626608" cy="5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Salt Lake City</a:t>
              </a:r>
            </a:p>
          </p:txBody>
        </p:sp>
      </p:grpSp>
      <p:sp>
        <p:nvSpPr>
          <p:cNvPr id="26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486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b="0" dirty="0">
                <a:latin typeface="+mj-lt"/>
              </a:rPr>
              <a:t>Example path (that also happens to be a cycle): </a:t>
            </a:r>
            <a:endParaRPr lang="en-US" sz="2000" b="0" dirty="0" smtClean="0">
              <a:latin typeface="+mj-lt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b="0" dirty="0" smtClean="0">
                <a:latin typeface="+mj-lt"/>
              </a:rPr>
              <a:t>[</a:t>
            </a:r>
            <a:r>
              <a:rPr lang="en-US" sz="2000" b="0" dirty="0">
                <a:latin typeface="+mj-lt"/>
              </a:rPr>
              <a:t>Seattle, Salt Lake City, Chicago, Dallas, San Francisco, Seattle]</a:t>
            </a:r>
          </a:p>
        </p:txBody>
      </p:sp>
    </p:spTree>
    <p:extLst>
      <p:ext uri="{BB962C8B-B14F-4D97-AF65-F5344CB8AC3E}">
        <p14:creationId xmlns:p14="http://schemas.microsoft.com/office/powerpoint/2010/main" val="10675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Length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Path length</a:t>
            </a:r>
            <a:r>
              <a:rPr lang="en-US" sz="2800" dirty="0" smtClean="0"/>
              <a:t>: Number of edges in a path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Path cost</a:t>
            </a:r>
            <a:r>
              <a:rPr lang="en-US" sz="2800" dirty="0" smtClean="0"/>
              <a:t>: Sum of the weights of each edge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Example where </a:t>
            </a:r>
          </a:p>
          <a:p>
            <a:pPr marL="0" indent="0">
              <a:buNone/>
              <a:tabLst>
                <a:tab pos="749300" algn="l"/>
              </a:tabLst>
            </a:pPr>
            <a:r>
              <a:rPr lang="en-US" sz="2600" dirty="0" smtClean="0"/>
              <a:t>P= [	Seattle, Salt Lake City, Chicago, Dallas, </a:t>
            </a:r>
            <a:br>
              <a:rPr lang="en-US" sz="2600" dirty="0" smtClean="0"/>
            </a:br>
            <a:r>
              <a:rPr lang="en-US" sz="2600" dirty="0" smtClean="0"/>
              <a:t>	San Francisco, Seattle]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9" name="AutoShape 6"/>
          <p:cNvCxnSpPr>
            <a:cxnSpLocks noChangeShapeType="1"/>
            <a:stCxn id="7" idx="0"/>
            <a:endCxn id="8" idx="4"/>
          </p:cNvCxnSpPr>
          <p:nvPr>
            <p:custDataLst>
              <p:tags r:id="rId1"/>
            </p:custDataLst>
          </p:nvPr>
        </p:nvCxnSpPr>
        <p:spPr bwMode="auto">
          <a:xfrm flipH="1" flipV="1">
            <a:off x="1582738" y="3790950"/>
            <a:ext cx="209550" cy="1854200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3" name="AutoShape 10"/>
          <p:cNvCxnSpPr>
            <a:cxnSpLocks noChangeShapeType="1"/>
            <a:stCxn id="12" idx="4"/>
            <a:endCxn id="11" idx="7"/>
          </p:cNvCxnSpPr>
          <p:nvPr>
            <p:custDataLst>
              <p:tags r:id="rId2"/>
            </p:custDataLst>
          </p:nvPr>
        </p:nvCxnSpPr>
        <p:spPr bwMode="auto">
          <a:xfrm rot="5400000">
            <a:off x="4426398" y="4496594"/>
            <a:ext cx="1789458" cy="902047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4" name="AutoShape 11"/>
          <p:cNvCxnSpPr>
            <a:cxnSpLocks noChangeShapeType="1"/>
            <a:stCxn id="12" idx="2"/>
            <a:endCxn id="8" idx="6"/>
          </p:cNvCxnSpPr>
          <p:nvPr>
            <p:custDataLst>
              <p:tags r:id="rId3"/>
            </p:custDataLst>
          </p:nvPr>
        </p:nvCxnSpPr>
        <p:spPr bwMode="auto">
          <a:xfrm flipH="1" flipV="1">
            <a:off x="1774825" y="3598863"/>
            <a:ext cx="381000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  <a:stCxn id="8" idx="5"/>
            <a:endCxn id="10" idx="1"/>
          </p:cNvCxnSpPr>
          <p:nvPr>
            <p:custDataLst>
              <p:tags r:id="rId4"/>
            </p:custDataLst>
          </p:nvPr>
        </p:nvCxnSpPr>
        <p:spPr bwMode="auto">
          <a:xfrm>
            <a:off x="1706563" y="3740150"/>
            <a:ext cx="1289050" cy="768350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6" name="AutoShape 13"/>
          <p:cNvCxnSpPr>
            <a:cxnSpLocks noChangeShapeType="1"/>
            <a:stCxn id="7" idx="7"/>
            <a:endCxn id="10" idx="3"/>
          </p:cNvCxnSpPr>
          <p:nvPr>
            <p:custDataLst>
              <p:tags r:id="rId5"/>
            </p:custDataLst>
          </p:nvPr>
        </p:nvCxnSpPr>
        <p:spPr bwMode="auto">
          <a:xfrm flipV="1">
            <a:off x="1916113" y="4783138"/>
            <a:ext cx="1079500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10" idx="5"/>
            <a:endCxn id="11" idx="1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3396110" y="4615309"/>
            <a:ext cx="1072254" cy="13818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7"/>
            <a:endCxn id="12" idx="3"/>
          </p:cNvCxnSpPr>
          <p:nvPr>
            <p:custDataLst>
              <p:tags r:id="rId7"/>
            </p:custDataLst>
          </p:nvPr>
        </p:nvCxnSpPr>
        <p:spPr bwMode="auto">
          <a:xfrm flipV="1">
            <a:off x="3241675" y="4014788"/>
            <a:ext cx="2406650" cy="493712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  <a:stCxn id="11" idx="2"/>
            <a:endCxn id="7" idx="6"/>
          </p:cNvCxnSpPr>
          <p:nvPr>
            <p:custDataLst>
              <p:tags r:id="rId8"/>
            </p:custDataLst>
          </p:nvPr>
        </p:nvCxnSpPr>
        <p:spPr bwMode="auto">
          <a:xfrm rot="10800000">
            <a:off x="1966914" y="5832475"/>
            <a:ext cx="2605087" cy="133350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sp>
        <p:nvSpPr>
          <p:cNvPr id="20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3632200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9313" y="6019800"/>
            <a:ext cx="1729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22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5943600"/>
            <a:ext cx="867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23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48275" y="3276600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24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9138" y="447040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25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87738" y="3363913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3.5</a:t>
            </a:r>
          </a:p>
        </p:txBody>
      </p:sp>
      <p:sp>
        <p:nvSpPr>
          <p:cNvPr id="26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57450" y="3910013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7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90975" y="397986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8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0" y="4953000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2.5</a:t>
            </a:r>
          </a:p>
        </p:txBody>
      </p:sp>
      <p:sp>
        <p:nvSpPr>
          <p:cNvPr id="29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74963" y="55864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0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08113" y="453866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9983" y="4748213"/>
            <a:ext cx="613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2.5</a:t>
            </a:r>
          </a:p>
        </p:txBody>
      </p:sp>
      <p:sp>
        <p:nvSpPr>
          <p:cNvPr id="32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9850" y="5027613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2.5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3505200"/>
            <a:ext cx="24881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length(</a:t>
            </a:r>
            <a:r>
              <a:rPr lang="en-US" sz="2400" b="1" dirty="0" smtClean="0">
                <a:solidFill>
                  <a:srgbClr val="0000FF"/>
                </a:solidFill>
              </a:rPr>
              <a:t>P</a:t>
            </a:r>
            <a:r>
              <a:rPr lang="en-US" sz="2400" dirty="0"/>
              <a:t>) = </a:t>
            </a:r>
            <a:r>
              <a:rPr lang="en-US" sz="2400" dirty="0" smtClean="0"/>
              <a:t>5</a:t>
            </a:r>
            <a:endParaRPr lang="en-US" sz="2400" dirty="0"/>
          </a:p>
          <a:p>
            <a:r>
              <a:rPr lang="en-US" sz="2400" dirty="0" smtClean="0"/>
              <a:t>cost(</a:t>
            </a:r>
            <a:r>
              <a:rPr lang="en-US" sz="2400" b="1" dirty="0" smtClean="0">
                <a:solidFill>
                  <a:srgbClr val="0000FF"/>
                </a:solidFill>
              </a:rPr>
              <a:t>P</a:t>
            </a:r>
            <a:r>
              <a:rPr lang="en-US" sz="2400" dirty="0"/>
              <a:t>) = </a:t>
            </a:r>
            <a:r>
              <a:rPr lang="en-US" sz="2400" dirty="0" smtClean="0"/>
              <a:t>11.5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584825" y="5078582"/>
            <a:ext cx="3355021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 smtClean="0">
                <a:latin typeface="+mj-lt"/>
              </a:rPr>
              <a:t>Length </a:t>
            </a:r>
            <a:r>
              <a:rPr lang="en-US" sz="2000" b="0" dirty="0" smtClean="0">
                <a:latin typeface="+mj-lt"/>
              </a:rPr>
              <a:t>is sometimes </a:t>
            </a:r>
            <a:r>
              <a:rPr lang="en-US" sz="2000" b="0" dirty="0" smtClean="0">
                <a:latin typeface="+mj-lt"/>
              </a:rPr>
              <a:t/>
            </a:r>
            <a:br>
              <a:rPr lang="en-US" sz="2000" b="0" dirty="0" smtClean="0">
                <a:latin typeface="+mj-lt"/>
              </a:rPr>
            </a:br>
            <a:r>
              <a:rPr lang="en-US" sz="2000" b="0" dirty="0" smtClean="0">
                <a:latin typeface="+mj-lt"/>
              </a:rPr>
              <a:t>called </a:t>
            </a:r>
            <a:r>
              <a:rPr lang="en-US" sz="2000" b="0" dirty="0" smtClean="0">
                <a:latin typeface="+mj-lt"/>
              </a:rPr>
              <a:t>"</a:t>
            </a:r>
            <a:r>
              <a:rPr lang="en-US" sz="2000" b="0" dirty="0" err="1" smtClean="0">
                <a:latin typeface="+mj-lt"/>
              </a:rPr>
              <a:t>unweighted</a:t>
            </a:r>
            <a:r>
              <a:rPr lang="en-US" sz="2000" b="0" dirty="0" smtClean="0">
                <a:latin typeface="+mj-lt"/>
              </a:rPr>
              <a:t> cost"</a:t>
            </a:r>
            <a:endParaRPr lang="en-US" sz="2000" b="0" dirty="0">
              <a:latin typeface="+mj-lt"/>
            </a:endParaRPr>
          </a:p>
        </p:txBody>
      </p:sp>
      <p:sp>
        <p:nvSpPr>
          <p:cNvPr id="7" name="Oval 4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617663" y="5657850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" name="Oval 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408113" y="3424238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0" name="Oval 7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943225" y="4471988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0" y="5791200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2" name="Oval 9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597525" y="3703638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654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Simple Paths and Cycles</a:t>
            </a:r>
            <a:endParaRPr lang="en-US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dirty="0">
                <a:solidFill>
                  <a:schemeClr val="accent2"/>
                </a:solidFill>
              </a:rPr>
              <a:t>simple path</a:t>
            </a:r>
            <a:r>
              <a:rPr lang="en-US" sz="2800" dirty="0"/>
              <a:t> repeats no </a:t>
            </a:r>
            <a:r>
              <a:rPr lang="en-US" sz="2800" dirty="0" smtClean="0"/>
              <a:t>vertices </a:t>
            </a:r>
            <a:r>
              <a:rPr lang="en-US" sz="2800" dirty="0"/>
              <a:t>(except the first might be the last):</a:t>
            </a:r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San Francisco, Dallas]</a:t>
            </a:r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San Francisco, Dallas,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]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2"/>
                </a:solidFill>
              </a:rPr>
              <a:t>cycle</a:t>
            </a:r>
            <a:r>
              <a:rPr lang="en-US" sz="2800" dirty="0"/>
              <a:t> is a path that ends where it begins:</a:t>
            </a:r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Dallas,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]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dirty="0">
                <a:solidFill>
                  <a:schemeClr val="accent2"/>
                </a:solidFill>
              </a:rPr>
              <a:t>simple cycle</a:t>
            </a:r>
            <a:r>
              <a:rPr lang="en-US" sz="2800" dirty="0"/>
              <a:t> is a cycle and a simple path:</a:t>
            </a:r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San Francisco, Dallas,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was too long—I admit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it helps, this was the first exam I have ever written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Even still, I apologize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smtClean="0"/>
              <a:t>Paths and Cycles in Directed Graphs</a:t>
            </a:r>
            <a:endParaRPr lang="en-US" sz="3500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914400"/>
            <a:ext cx="72390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there a path from A to D?</a:t>
            </a:r>
          </a:p>
          <a:p>
            <a:endParaRPr lang="en-US" dirty="0" smtClean="0"/>
          </a:p>
          <a:p>
            <a:r>
              <a:rPr lang="en-US" dirty="0" smtClean="0"/>
              <a:t>Does the graph contain any cycles?</a:t>
            </a:r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7620000" y="914400"/>
            <a:ext cx="1066800" cy="52117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No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No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133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251418" y="1988196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813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7337" y="1976736"/>
            <a:ext cx="423514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48135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775649" y="2599165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813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4073" y="2819400"/>
            <a:ext cx="418704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48137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925209" y="1681647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48138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07074" y="1671936"/>
            <a:ext cx="407484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</a:p>
        </p:txBody>
      </p:sp>
      <p:cxnSp>
        <p:nvCxnSpPr>
          <p:cNvPr id="48139" name="AutoShape 10"/>
          <p:cNvCxnSpPr>
            <a:cxnSpLocks noChangeShapeType="1"/>
            <a:stCxn id="48137" idx="3"/>
            <a:endCxn id="48135" idx="6"/>
          </p:cNvCxnSpPr>
          <p:nvPr>
            <p:custDataLst>
              <p:tags r:id="rId9"/>
            </p:custDataLst>
          </p:nvPr>
        </p:nvCxnSpPr>
        <p:spPr bwMode="auto">
          <a:xfrm flipH="1">
            <a:off x="5158835" y="2008717"/>
            <a:ext cx="822490" cy="7820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  <p:cxnSp>
        <p:nvCxnSpPr>
          <p:cNvPr id="48140" name="AutoShape 11"/>
          <p:cNvCxnSpPr>
            <a:cxnSpLocks noChangeShapeType="1"/>
            <a:stCxn id="48135" idx="2"/>
            <a:endCxn id="48133" idx="5"/>
          </p:cNvCxnSpPr>
          <p:nvPr>
            <p:custDataLst>
              <p:tags r:id="rId10"/>
            </p:custDataLst>
          </p:nvPr>
        </p:nvCxnSpPr>
        <p:spPr bwMode="auto">
          <a:xfrm flipH="1" flipV="1">
            <a:off x="3579256" y="2335192"/>
            <a:ext cx="1177235" cy="4555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  <p:sp>
        <p:nvSpPr>
          <p:cNvPr id="48141" name="Oval 12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507419" y="1272915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</p:txBody>
      </p:sp>
      <p:cxnSp>
        <p:nvCxnSpPr>
          <p:cNvPr id="48142" name="AutoShape 13"/>
          <p:cNvCxnSpPr>
            <a:cxnSpLocks noChangeShapeType="1"/>
            <a:stCxn id="48137" idx="1"/>
            <a:endCxn id="48141" idx="6"/>
          </p:cNvCxnSpPr>
          <p:nvPr>
            <p:custDataLst>
              <p:tags r:id="rId12"/>
            </p:custDataLst>
          </p:nvPr>
        </p:nvCxnSpPr>
        <p:spPr bwMode="auto">
          <a:xfrm flipH="1" flipV="1">
            <a:off x="4890605" y="1464508"/>
            <a:ext cx="1090720" cy="27325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</p:cxnSp>
      <p:sp>
        <p:nvSpPr>
          <p:cNvPr id="48143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42056" y="909936"/>
            <a:ext cx="439544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D</a:t>
            </a:r>
          </a:p>
        </p:txBody>
      </p:sp>
      <p:cxnSp>
        <p:nvCxnSpPr>
          <p:cNvPr id="48144" name="AutoShape 15"/>
          <p:cNvCxnSpPr>
            <a:cxnSpLocks noChangeShapeType="1"/>
            <a:stCxn id="48135" idx="0"/>
            <a:endCxn id="48141" idx="4"/>
          </p:cNvCxnSpPr>
          <p:nvPr>
            <p:custDataLst>
              <p:tags r:id="rId14"/>
            </p:custDataLst>
          </p:nvPr>
        </p:nvCxnSpPr>
        <p:spPr bwMode="auto">
          <a:xfrm flipH="1" flipV="1">
            <a:off x="4699012" y="1656101"/>
            <a:ext cx="268230" cy="9430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</p:spTree>
    <p:extLst>
      <p:ext uri="{BB962C8B-B14F-4D97-AF65-F5344CB8AC3E}">
        <p14:creationId xmlns:p14="http://schemas.microsoft.com/office/powerpoint/2010/main" val="2989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Undirected Graph Connectivity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An undirected graph is </a:t>
            </a:r>
            <a:r>
              <a:rPr lang="en-US" dirty="0">
                <a:solidFill>
                  <a:schemeClr val="accent2"/>
                </a:solidFill>
              </a:rPr>
              <a:t>connected</a:t>
            </a:r>
            <a:r>
              <a:rPr lang="en-US" dirty="0"/>
              <a:t> if for all</a:t>
            </a:r>
          </a:p>
          <a:p>
            <a:pPr marL="0" indent="0">
              <a:buNone/>
            </a:pPr>
            <a:r>
              <a:rPr lang="en-US" dirty="0" smtClean="0"/>
              <a:t>pairs </a:t>
            </a:r>
            <a:r>
              <a:rPr lang="en-US" dirty="0"/>
              <a:t>of vertices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 smtClean="0">
                <a:latin typeface="Cambria Math"/>
                <a:ea typeface="Cambria Math"/>
                <a:cs typeface="Courier New" pitchFamily="49" charset="0"/>
              </a:rPr>
              <a:t>≠v</a:t>
            </a:r>
            <a:r>
              <a:rPr lang="en-US" dirty="0" smtClean="0"/>
              <a:t>, </a:t>
            </a:r>
            <a:r>
              <a:rPr lang="en-US" dirty="0"/>
              <a:t>there exists a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path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u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</a:p>
          <a:p>
            <a:endParaRPr lang="en-US" sz="2000" dirty="0" smtClean="0"/>
          </a:p>
          <a:p>
            <a:endParaRPr lang="en-US" sz="2800" dirty="0"/>
          </a:p>
          <a:p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undirected graph is </a:t>
            </a:r>
            <a:r>
              <a:rPr lang="en-US" dirty="0" smtClean="0">
                <a:solidFill>
                  <a:schemeClr val="accent2"/>
                </a:solidFill>
              </a:rPr>
              <a:t>complete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>
                <a:solidFill>
                  <a:schemeClr val="accent2"/>
                </a:solidFill>
              </a:rPr>
              <a:t>fully connected</a:t>
            </a:r>
            <a:r>
              <a:rPr lang="en-US" dirty="0" smtClean="0"/>
              <a:t>, if for all pairs </a:t>
            </a:r>
            <a:br>
              <a:rPr lang="en-US" dirty="0" smtClean="0"/>
            </a:br>
            <a:r>
              <a:rPr lang="en-US" dirty="0" smtClean="0"/>
              <a:t>of vertices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>
                <a:latin typeface="Cambria Math"/>
                <a:ea typeface="Cambria Math"/>
                <a:cs typeface="Courier New" pitchFamily="49" charset="0"/>
              </a:rPr>
              <a:t>≠</a:t>
            </a:r>
            <a:r>
              <a:rPr lang="en-US" dirty="0" err="1" smtClean="0">
                <a:latin typeface="Cambria Math"/>
                <a:ea typeface="Cambria Math"/>
                <a:cs typeface="Courier New" pitchFamily="49" charset="0"/>
              </a:rPr>
              <a:t>v</a:t>
            </a:r>
            <a:r>
              <a:rPr lang="en-US" dirty="0" smtClean="0">
                <a:latin typeface="Cambria Math"/>
                <a:ea typeface="Cambria Math"/>
                <a:cs typeface="Courier New" pitchFamily="49" charset="0"/>
              </a:rPr>
              <a:t> </a:t>
            </a:r>
            <a:r>
              <a:rPr lang="en-US" dirty="0" smtClean="0"/>
              <a:t>there exists an </a:t>
            </a:r>
            <a:br>
              <a:rPr lang="en-US" dirty="0" smtClean="0"/>
            </a:b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edge</a:t>
            </a:r>
            <a:r>
              <a:rPr lang="en-US" i="1" dirty="0" smtClean="0"/>
              <a:t> </a:t>
            </a:r>
            <a:r>
              <a:rPr lang="en-US" dirty="0"/>
              <a:t>from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u</a:t>
            </a:r>
            <a:r>
              <a:rPr lang="en-US" dirty="0"/>
              <a:t> to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295400" y="2466915"/>
            <a:ext cx="2667000" cy="990600"/>
            <a:chOff x="3216" y="1584"/>
            <a:chExt cx="1680" cy="624"/>
          </a:xfrm>
        </p:grpSpPr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16" y="2016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04" y="182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32" y="182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20" y="158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4" y="158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4" y="1968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cxnSp>
          <p:nvCxnSpPr>
            <p:cNvPr id="15" name="AutoShape 12"/>
            <p:cNvCxnSpPr>
              <a:cxnSpLocks noChangeShapeType="1"/>
              <a:stCxn id="13" idx="4"/>
              <a:endCxn id="14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4800" y="177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3" idx="2"/>
              <a:endCxn id="12" idx="6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4512" y="168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4"/>
            <p:cNvCxnSpPr>
              <a:cxnSpLocks noChangeShapeType="1"/>
              <a:stCxn id="12" idx="5"/>
              <a:endCxn id="14" idx="1"/>
            </p:cNvCxnSpPr>
            <p:nvPr>
              <p:custDataLst>
                <p:tags r:id="rId40"/>
              </p:custDataLst>
            </p:nvPr>
          </p:nvCxnSpPr>
          <p:spPr bwMode="auto">
            <a:xfrm>
              <a:off x="4484" y="1748"/>
              <a:ext cx="248" cy="2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5"/>
            <p:cNvCxnSpPr>
              <a:cxnSpLocks noChangeShapeType="1"/>
              <a:stCxn id="12" idx="3"/>
              <a:endCxn id="11" idx="7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4196" y="1748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1" idx="2"/>
              <a:endCxn id="10" idx="6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3696" y="192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0" idx="1"/>
              <a:endCxn id="8" idx="5"/>
            </p:cNvCxnSpPr>
            <p:nvPr>
              <p:custDataLst>
                <p:tags r:id="rId43"/>
              </p:custDataLst>
            </p:nvPr>
          </p:nvCxnSpPr>
          <p:spPr bwMode="auto">
            <a:xfrm flipH="1" flipV="1">
              <a:off x="3380" y="1796"/>
              <a:ext cx="152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0" idx="3"/>
              <a:endCxn id="9" idx="7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3380" y="1988"/>
              <a:ext cx="152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2" name="Oval 3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25431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3" name="Oval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31527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4" name="Oval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28479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5" name="Oval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28479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6" name="Oval 4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24669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7" name="Oval 4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696200" y="24669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8" name="Oval 4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696200" y="3076515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cxnSp>
        <p:nvCxnSpPr>
          <p:cNvPr id="29" name="AutoShape 45"/>
          <p:cNvCxnSpPr>
            <a:cxnSpLocks noChangeShapeType="1"/>
            <a:stCxn id="26" idx="5"/>
            <a:endCxn id="28" idx="1"/>
          </p:cNvCxnSpPr>
          <p:nvPr>
            <p:custDataLst>
              <p:tags r:id="rId9"/>
            </p:custDataLst>
          </p:nvPr>
        </p:nvCxnSpPr>
        <p:spPr bwMode="auto">
          <a:xfrm>
            <a:off x="7346950" y="2727265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46"/>
          <p:cNvCxnSpPr>
            <a:cxnSpLocks noChangeShapeType="1"/>
            <a:stCxn id="26" idx="3"/>
            <a:endCxn id="25" idx="7"/>
          </p:cNvCxnSpPr>
          <p:nvPr>
            <p:custDataLst>
              <p:tags r:id="rId10"/>
            </p:custDataLst>
          </p:nvPr>
        </p:nvCxnSpPr>
        <p:spPr bwMode="auto">
          <a:xfrm flipH="1">
            <a:off x="6889750" y="2727265"/>
            <a:ext cx="241300" cy="165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48"/>
          <p:cNvCxnSpPr>
            <a:cxnSpLocks noChangeShapeType="1"/>
            <a:stCxn id="24" idx="1"/>
            <a:endCxn id="22" idx="5"/>
          </p:cNvCxnSpPr>
          <p:nvPr>
            <p:custDataLst>
              <p:tags r:id="rId11"/>
            </p:custDataLst>
          </p:nvPr>
        </p:nvCxnSpPr>
        <p:spPr bwMode="auto">
          <a:xfrm flipH="1" flipV="1">
            <a:off x="5594350" y="2803465"/>
            <a:ext cx="241300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49"/>
          <p:cNvCxnSpPr>
            <a:cxnSpLocks noChangeShapeType="1"/>
            <a:stCxn id="24" idx="3"/>
            <a:endCxn id="23" idx="7"/>
          </p:cNvCxnSpPr>
          <p:nvPr>
            <p:custDataLst>
              <p:tags r:id="rId12"/>
            </p:custDataLst>
          </p:nvPr>
        </p:nvCxnSpPr>
        <p:spPr bwMode="auto">
          <a:xfrm flipH="1">
            <a:off x="5594350" y="3108265"/>
            <a:ext cx="241300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3" name="Text Box 5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8397" y="3562290"/>
            <a:ext cx="2073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Connected graph</a:t>
            </a:r>
          </a:p>
        </p:txBody>
      </p:sp>
      <p:sp>
        <p:nvSpPr>
          <p:cNvPr id="34" name="Text Box 5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0" y="3562290"/>
            <a:ext cx="2356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Disconnected graph</a:t>
            </a:r>
          </a:p>
        </p:txBody>
      </p:sp>
      <p:grpSp>
        <p:nvGrpSpPr>
          <p:cNvPr id="35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934200" y="4495800"/>
            <a:ext cx="1676400" cy="1309688"/>
            <a:chOff x="2256" y="2928"/>
            <a:chExt cx="1536" cy="1200"/>
          </a:xfrm>
        </p:grpSpPr>
        <p:sp>
          <p:nvSpPr>
            <p:cNvPr id="36" name="Oval 2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2928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37" name="Oval 2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592" y="3792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38" name="Oval 22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56" y="3168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39" name="Oval 23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56" y="3264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40" name="Oval 2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12" y="3792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44" y="316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0" y="31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496" y="355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880" y="39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3504" y="34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496" y="3360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496" y="3456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2784" y="3168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024" y="3168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832" y="3360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1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Connectivity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199" y="762000"/>
            <a:ext cx="6705601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A directed graph is </a:t>
            </a:r>
            <a:r>
              <a:rPr lang="en-US" sz="2600" dirty="0">
                <a:solidFill>
                  <a:schemeClr val="accent2"/>
                </a:solidFill>
              </a:rPr>
              <a:t>strongly connected</a:t>
            </a:r>
            <a:r>
              <a:rPr lang="en-US" sz="2600" dirty="0"/>
              <a:t> if there is a path from every vertex to every other vertex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 directed graph is </a:t>
            </a:r>
            <a:r>
              <a:rPr lang="en-US" sz="2600" dirty="0">
                <a:solidFill>
                  <a:schemeClr val="accent2"/>
                </a:solidFill>
              </a:rPr>
              <a:t>weakly connected</a:t>
            </a:r>
            <a:r>
              <a:rPr lang="en-US" sz="2600" dirty="0"/>
              <a:t> if there is a path from every vertex to every other vertex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ignoring direction of edges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 direct graph is </a:t>
            </a:r>
            <a:r>
              <a:rPr lang="en-US" sz="2600" dirty="0" smtClean="0">
                <a:solidFill>
                  <a:schemeClr val="accent2"/>
                </a:solidFill>
              </a:rPr>
              <a:t>complete</a:t>
            </a:r>
            <a:r>
              <a:rPr lang="en-US" sz="2600" dirty="0" smtClean="0"/>
              <a:t> or </a:t>
            </a:r>
            <a:r>
              <a:rPr lang="en-US" sz="2600" dirty="0" smtClean="0">
                <a:solidFill>
                  <a:schemeClr val="accent2"/>
                </a:solidFill>
              </a:rPr>
              <a:t>fully </a:t>
            </a:r>
            <a:r>
              <a:rPr lang="en-US" sz="2600" dirty="0">
                <a:solidFill>
                  <a:schemeClr val="accent2"/>
                </a:solidFill>
              </a:rPr>
              <a:t>connected</a:t>
            </a:r>
            <a:r>
              <a:rPr lang="en-US" sz="2600" dirty="0"/>
              <a:t>, </a:t>
            </a:r>
            <a:r>
              <a:rPr lang="en-US" sz="2600" dirty="0" smtClean="0"/>
              <a:t>if </a:t>
            </a:r>
            <a:r>
              <a:rPr lang="en-US" sz="2600" dirty="0"/>
              <a:t>for all pairs of vertices </a:t>
            </a:r>
            <a:r>
              <a:rPr lang="en-US" sz="2800" dirty="0" err="1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sz="2800" dirty="0" err="1">
                <a:latin typeface="Cambria Math"/>
                <a:ea typeface="Cambria Math"/>
                <a:cs typeface="Courier New" pitchFamily="49" charset="0"/>
              </a:rPr>
              <a:t>≠v</a:t>
            </a:r>
            <a:r>
              <a:rPr lang="en-US" sz="2800" dirty="0">
                <a:latin typeface="Cambria Math"/>
                <a:ea typeface="Cambria Math"/>
                <a:cs typeface="Courier New" pitchFamily="49" charset="0"/>
              </a:rPr>
              <a:t> </a:t>
            </a:r>
            <a:r>
              <a:rPr lang="en-US" sz="2600" dirty="0" smtClean="0"/>
              <a:t>, there </a:t>
            </a:r>
            <a:r>
              <a:rPr lang="en-US" sz="2600" dirty="0"/>
              <a:t>exists an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edge</a:t>
            </a:r>
            <a:r>
              <a:rPr lang="en-US" sz="2600" dirty="0"/>
              <a:t> from </a:t>
            </a:r>
            <a:r>
              <a:rPr lang="en-US" sz="26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u</a:t>
            </a:r>
            <a:r>
              <a:rPr lang="en-US" sz="2600" dirty="0"/>
              <a:t> to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endParaRPr lang="en-US" sz="2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15200" y="990600"/>
            <a:ext cx="1600200" cy="1400175"/>
            <a:chOff x="4272" y="2640"/>
            <a:chExt cx="768" cy="672"/>
          </a:xfrm>
        </p:grpSpPr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cxnSp>
          <p:nvCxnSpPr>
            <p:cNvPr id="12" name="AutoShape 9"/>
            <p:cNvCxnSpPr>
              <a:cxnSpLocks noChangeShapeType="1"/>
              <a:stCxn id="8" idx="3"/>
              <a:endCxn id="11" idx="7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8" idx="5"/>
              <a:endCxn id="10" idx="1"/>
            </p:cNvCxnSpPr>
            <p:nvPr>
              <p:custDataLst>
                <p:tags r:id="rId26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9" idx="7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1" idx="5"/>
              <a:endCxn id="9" idx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9" idx="0"/>
              <a:endCxn id="8" idx="4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7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315200" y="2895600"/>
            <a:ext cx="1600200" cy="1400175"/>
            <a:chOff x="4272" y="3072"/>
            <a:chExt cx="768" cy="672"/>
          </a:xfrm>
        </p:grpSpPr>
        <p:sp>
          <p:nvSpPr>
            <p:cNvPr id="18" name="Oval 1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60" y="307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19" name="Oval 1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60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0" name="Oval 1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48" y="331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1" name="Oval 1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72" y="331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5"/>
              <a:endCxn id="20" idx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4724" y="323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20" idx="3"/>
              <a:endCxn id="19" idx="7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724" y="347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21" idx="5"/>
              <a:endCxn id="19" idx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4436" y="347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3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315200" y="4781550"/>
            <a:ext cx="1600200" cy="1200150"/>
            <a:chOff x="4032" y="3216"/>
            <a:chExt cx="1008" cy="756"/>
          </a:xfrm>
        </p:grpSpPr>
        <p:sp>
          <p:nvSpPr>
            <p:cNvPr id="26" name="Oval 2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10" y="3216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7" name="Oval 2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10" y="3720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8" name="Oval 2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88" y="3468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32" y="3468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cxnSp>
          <p:nvCxnSpPr>
            <p:cNvPr id="30" name="AutoShape 27"/>
            <p:cNvCxnSpPr>
              <a:cxnSpLocks noChangeShapeType="1"/>
              <a:stCxn id="27" idx="0"/>
              <a:endCxn id="26" idx="4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4536" y="3468"/>
              <a:ext cx="0" cy="2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28"/>
            <p:cNvCxnSpPr>
              <a:cxnSpLocks noChangeShapeType="1"/>
              <a:stCxn id="29" idx="6"/>
              <a:endCxn id="28" idx="2"/>
            </p:cNvCxnSpPr>
            <p:nvPr>
              <p:custDataLst>
                <p:tags r:id="rId9"/>
              </p:custDataLst>
            </p:nvPr>
          </p:nvCxnSpPr>
          <p:spPr bwMode="auto">
            <a:xfrm>
              <a:off x="4284" y="3594"/>
              <a:ext cx="50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29"/>
            <p:cNvCxnSpPr>
              <a:cxnSpLocks noChangeShapeType="1"/>
              <a:stCxn id="26" idx="2"/>
              <a:endCxn id="29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158" y="3342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30"/>
            <p:cNvCxnSpPr>
              <a:cxnSpLocks noChangeShapeType="1"/>
              <a:stCxn id="26" idx="6"/>
              <a:endCxn id="28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662" y="3342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AutoShape 31"/>
            <p:cNvCxnSpPr>
              <a:cxnSpLocks noChangeShapeType="1"/>
              <a:stCxn id="28" idx="4"/>
              <a:endCxn id="27" idx="6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662" y="3720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5" name="AutoShape 32"/>
            <p:cNvCxnSpPr>
              <a:cxnSpLocks noChangeShapeType="1"/>
              <a:stCxn id="27" idx="2"/>
              <a:endCxn id="29" idx="4"/>
            </p:cNvCxnSpPr>
            <p:nvPr>
              <p:custDataLst>
                <p:tags r:id="rId13"/>
              </p:custDataLst>
            </p:nvPr>
          </p:nvCxnSpPr>
          <p:spPr bwMode="auto">
            <a:xfrm flipH="1" flipV="1">
              <a:off x="4158" y="3720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834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 Again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944938" algn="l"/>
              </a:tabLst>
            </a:pPr>
            <a:r>
              <a:rPr lang="en-US" sz="2600" dirty="0"/>
              <a:t>For undirected graphs: 	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connected?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For directed graphs: 	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strongly connected? 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weakly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connected?</a:t>
            </a:r>
          </a:p>
          <a:p>
            <a:endParaRPr lang="en-US" sz="1400" dirty="0" smtClean="0"/>
          </a:p>
          <a:p>
            <a:r>
              <a:rPr lang="en-US" sz="2600" dirty="0" smtClean="0"/>
              <a:t>Web pages with links</a:t>
            </a:r>
          </a:p>
          <a:p>
            <a:r>
              <a:rPr lang="en-US" sz="2600" dirty="0" smtClean="0"/>
              <a:t>Facebook friends</a:t>
            </a:r>
          </a:p>
          <a:p>
            <a:r>
              <a:rPr lang="en-US" sz="2600" dirty="0" smtClean="0"/>
              <a:t>"Input data" for the Kevin Bacon game</a:t>
            </a:r>
          </a:p>
          <a:p>
            <a:r>
              <a:rPr lang="en-US" sz="2600" dirty="0" smtClean="0"/>
              <a:t>Methods in a program that call each other</a:t>
            </a:r>
          </a:p>
          <a:p>
            <a:r>
              <a:rPr lang="en-US" sz="2600" dirty="0" smtClean="0"/>
              <a:t>Road maps</a:t>
            </a:r>
          </a:p>
          <a:p>
            <a:r>
              <a:rPr lang="en-US" sz="2600" dirty="0" smtClean="0"/>
              <a:t>Airline routes</a:t>
            </a:r>
          </a:p>
          <a:p>
            <a:r>
              <a:rPr lang="en-US" sz="2600" dirty="0" smtClean="0"/>
              <a:t>Family trees</a:t>
            </a:r>
          </a:p>
          <a:p>
            <a:r>
              <a:rPr lang="en-US" sz="2600" dirty="0" smtClean="0"/>
              <a:t>Course pre-requisites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Trees as Graphs</a:t>
            </a:r>
            <a:endParaRPr lang="en-US" dirty="0" smtClean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6553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When talking about graphs, we say a </a:t>
            </a:r>
            <a:r>
              <a:rPr lang="en-US" dirty="0" smtClean="0">
                <a:solidFill>
                  <a:schemeClr val="accent2"/>
                </a:solidFill>
              </a:rPr>
              <a:t>tree</a:t>
            </a:r>
            <a:r>
              <a:rPr lang="en-US" dirty="0" smtClean="0"/>
              <a:t> is a graph that is:</a:t>
            </a:r>
          </a:p>
          <a:p>
            <a:r>
              <a:rPr lang="en-US" dirty="0" smtClean="0"/>
              <a:t>undirected</a:t>
            </a:r>
          </a:p>
          <a:p>
            <a:r>
              <a:rPr lang="en-US" dirty="0" smtClean="0"/>
              <a:t>acyclic</a:t>
            </a:r>
          </a:p>
          <a:p>
            <a:r>
              <a:rPr lang="en-US" dirty="0" smtClean="0"/>
              <a:t>connected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ll trees are graphs, but NOT all graphs are trees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How does this relate to the trees we know and "love"?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8373" name="Group 1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315200" y="1375972"/>
            <a:ext cx="1524000" cy="3886200"/>
            <a:chOff x="3984" y="1008"/>
            <a:chExt cx="1104" cy="2928"/>
          </a:xfrm>
        </p:grpSpPr>
        <p:sp>
          <p:nvSpPr>
            <p:cNvPr id="58375" name="Oval 4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58376" name="AutoShape 5"/>
            <p:cNvCxnSpPr>
              <a:cxnSpLocks noChangeShapeType="1"/>
              <a:stCxn id="58375" idx="0"/>
              <a:endCxn id="58378" idx="4"/>
            </p:cNvCxnSpPr>
            <p:nvPr>
              <p:custDataLst>
                <p:tags r:id="rId5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77" name="AutoShape 6"/>
            <p:cNvCxnSpPr>
              <a:cxnSpLocks noChangeShapeType="1"/>
              <a:stCxn id="58375" idx="4"/>
              <a:endCxn id="58383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78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8379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8380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58381" name="AutoShape 10"/>
            <p:cNvCxnSpPr>
              <a:cxnSpLocks noChangeShapeType="1"/>
              <a:stCxn id="58378" idx="7"/>
              <a:endCxn id="58380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2" name="AutoShape 11"/>
            <p:cNvCxnSpPr>
              <a:cxnSpLocks noChangeShapeType="1"/>
              <a:stCxn id="58378" idx="1"/>
              <a:endCxn id="58379" idx="5"/>
            </p:cNvCxnSpPr>
            <p:nvPr>
              <p:custDataLst>
                <p:tags r:id="rId11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3" name="Oval 12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8384" name="Oval 13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58385" name="AutoShape 14"/>
            <p:cNvCxnSpPr>
              <a:cxnSpLocks noChangeShapeType="1"/>
              <a:stCxn id="58383" idx="4"/>
              <a:endCxn id="5838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6" name="AutoShape 15"/>
            <p:cNvCxnSpPr>
              <a:cxnSpLocks noChangeShapeType="1"/>
              <a:stCxn id="58384" idx="3"/>
              <a:endCxn id="58389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7" name="Oval 16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58388" name="AutoShape 17"/>
            <p:cNvCxnSpPr>
              <a:cxnSpLocks noChangeShapeType="1"/>
              <a:stCxn id="58384" idx="5"/>
              <a:endCxn id="58387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9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9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Rooted Trees</a:t>
            </a:r>
            <a:endParaRPr lang="en-US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We are more accustomed to </a:t>
            </a:r>
            <a:r>
              <a:rPr lang="en-US" sz="2600" dirty="0" smtClean="0">
                <a:solidFill>
                  <a:schemeClr val="accent2"/>
                </a:solidFill>
              </a:rPr>
              <a:t>rooted trees </a:t>
            </a:r>
            <a:r>
              <a:rPr lang="en-US" sz="2600" dirty="0" smtClean="0"/>
              <a:t>where:</a:t>
            </a:r>
          </a:p>
          <a:p>
            <a:r>
              <a:rPr lang="en-US" sz="2600" dirty="0" smtClean="0"/>
              <a:t>We identify a unique </a:t>
            </a:r>
            <a:r>
              <a:rPr lang="en-US" sz="2600" dirty="0" smtClean="0">
                <a:solidFill>
                  <a:schemeClr val="accent2"/>
                </a:solidFill>
              </a:rPr>
              <a:t>root</a:t>
            </a:r>
          </a:p>
          <a:p>
            <a:r>
              <a:rPr lang="en-US" sz="2600" dirty="0" smtClean="0"/>
              <a:t>We think of edges as directed: parent to children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Picking a root gives a unique </a:t>
            </a:r>
            <a:br>
              <a:rPr lang="en-US" sz="2600" dirty="0" smtClean="0"/>
            </a:br>
            <a:r>
              <a:rPr lang="en-US" sz="2600" dirty="0" smtClean="0"/>
              <a:t>rooted tree</a:t>
            </a:r>
          </a:p>
          <a:p>
            <a:r>
              <a:rPr lang="en-US" sz="2600" dirty="0" smtClean="0"/>
              <a:t>The tree is simply drawn </a:t>
            </a:r>
            <a:br>
              <a:rPr lang="en-US" sz="2600" dirty="0" smtClean="0"/>
            </a:br>
            <a:r>
              <a:rPr lang="en-US" sz="2600" dirty="0" smtClean="0"/>
              <a:t>differently and with </a:t>
            </a:r>
            <a:br>
              <a:rPr lang="en-US" sz="2600" dirty="0" smtClean="0"/>
            </a:br>
            <a:r>
              <a:rPr lang="en-US" sz="2600" dirty="0" smtClean="0"/>
              <a:t>undirected edges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60421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562600" y="2514600"/>
            <a:ext cx="1295400" cy="3071813"/>
            <a:chOff x="3984" y="1008"/>
            <a:chExt cx="1104" cy="2928"/>
          </a:xfrm>
        </p:grpSpPr>
        <p:sp>
          <p:nvSpPr>
            <p:cNvPr id="60440" name="Oval 2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60441" name="AutoShape 22"/>
            <p:cNvCxnSpPr>
              <a:cxnSpLocks noChangeShapeType="1"/>
              <a:stCxn id="60440" idx="0"/>
              <a:endCxn id="60443" idx="4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2" name="AutoShape 23"/>
            <p:cNvCxnSpPr>
              <a:cxnSpLocks noChangeShapeType="1"/>
              <a:stCxn id="60440" idx="4"/>
              <a:endCxn id="60448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3" name="Oval 2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60444" name="Oval 25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60445" name="Oval 26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60446" name="AutoShape 27"/>
            <p:cNvCxnSpPr>
              <a:cxnSpLocks noChangeShapeType="1"/>
              <a:stCxn id="60443" idx="7"/>
              <a:endCxn id="60445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7" name="AutoShape 28"/>
            <p:cNvCxnSpPr>
              <a:cxnSpLocks noChangeShapeType="1"/>
              <a:stCxn id="60443" idx="1"/>
              <a:endCxn id="60444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8" name="Oval 29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60449" name="Oval 30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60450" name="AutoShape 31"/>
            <p:cNvCxnSpPr>
              <a:cxnSpLocks noChangeShapeType="1"/>
              <a:stCxn id="60448" idx="4"/>
              <a:endCxn id="60449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51" name="AutoShape 32"/>
            <p:cNvCxnSpPr>
              <a:cxnSpLocks noChangeShapeType="1"/>
              <a:stCxn id="60449" idx="3"/>
              <a:endCxn id="6045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2" name="Oval 33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60453" name="AutoShape 34"/>
            <p:cNvCxnSpPr>
              <a:cxnSpLocks noChangeShapeType="1"/>
              <a:stCxn id="60449" idx="5"/>
              <a:endCxn id="60452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4" name="Oval 35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grpSp>
        <p:nvGrpSpPr>
          <p:cNvPr id="60424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858000" y="3300413"/>
            <a:ext cx="2133600" cy="2286000"/>
            <a:chOff x="3437" y="1248"/>
            <a:chExt cx="1795" cy="1920"/>
          </a:xfrm>
        </p:grpSpPr>
        <p:sp>
          <p:nvSpPr>
            <p:cNvPr id="60425" name="Oval 3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60426" name="AutoShape 38"/>
            <p:cNvCxnSpPr>
              <a:cxnSpLocks noChangeShapeType="1"/>
              <a:stCxn id="60425" idx="3"/>
              <a:endCxn id="60428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427" name="AutoShape 39"/>
            <p:cNvCxnSpPr>
              <a:cxnSpLocks noChangeShapeType="1"/>
              <a:stCxn id="60425" idx="5"/>
              <a:endCxn id="60433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28" name="Oval 4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60429" name="Oval 4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60430" name="Oval 4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60431" name="AutoShape 43"/>
            <p:cNvCxnSpPr>
              <a:cxnSpLocks noChangeShapeType="1"/>
              <a:stCxn id="60428" idx="5"/>
              <a:endCxn id="60430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432" name="AutoShape 44"/>
            <p:cNvCxnSpPr>
              <a:cxnSpLocks noChangeShapeType="1"/>
              <a:stCxn id="60428" idx="3"/>
              <a:endCxn id="60429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33" name="Oval 4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60434" name="Oval 4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60435" name="AutoShape 47"/>
            <p:cNvCxnSpPr>
              <a:cxnSpLocks noChangeShapeType="1"/>
              <a:stCxn id="60433" idx="4"/>
              <a:endCxn id="60434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436" name="AutoShape 48"/>
            <p:cNvCxnSpPr>
              <a:cxnSpLocks noChangeShapeType="1"/>
              <a:stCxn id="60434" idx="3"/>
              <a:endCxn id="60439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37" name="Oval 4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60438" name="AutoShape 50"/>
            <p:cNvCxnSpPr>
              <a:cxnSpLocks noChangeShapeType="1"/>
              <a:stCxn id="60434" idx="5"/>
              <a:endCxn id="60437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39" name="Oval 5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2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Rooted Trees</a:t>
            </a:r>
            <a:endParaRPr lang="en-US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We are more accustomed to </a:t>
            </a:r>
            <a:r>
              <a:rPr lang="en-US" sz="2600" dirty="0" smtClean="0">
                <a:solidFill>
                  <a:schemeClr val="accent2"/>
                </a:solidFill>
              </a:rPr>
              <a:t>rooted trees </a:t>
            </a:r>
            <a:r>
              <a:rPr lang="en-US" sz="2600" dirty="0" smtClean="0"/>
              <a:t>where:</a:t>
            </a:r>
          </a:p>
          <a:p>
            <a:r>
              <a:rPr lang="en-US" sz="2600" dirty="0" smtClean="0"/>
              <a:t>We identify a unique </a:t>
            </a:r>
            <a:r>
              <a:rPr lang="en-US" sz="2600" dirty="0" smtClean="0">
                <a:solidFill>
                  <a:schemeClr val="accent2"/>
                </a:solidFill>
              </a:rPr>
              <a:t>root</a:t>
            </a:r>
          </a:p>
          <a:p>
            <a:r>
              <a:rPr lang="en-US" sz="2600" dirty="0" smtClean="0"/>
              <a:t>We think of edges as directed: parent to children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Picking a root gives a unique </a:t>
            </a:r>
            <a:br>
              <a:rPr lang="en-US" sz="2600" dirty="0" smtClean="0"/>
            </a:br>
            <a:r>
              <a:rPr lang="en-US" sz="2600" dirty="0" smtClean="0"/>
              <a:t>rooted tree</a:t>
            </a:r>
          </a:p>
          <a:p>
            <a:r>
              <a:rPr lang="en-US" sz="2600" dirty="0" smtClean="0"/>
              <a:t>The tree is simply drawn </a:t>
            </a:r>
            <a:br>
              <a:rPr lang="en-US" sz="2600" dirty="0" smtClean="0"/>
            </a:br>
            <a:r>
              <a:rPr lang="en-US" sz="2600" dirty="0" smtClean="0"/>
              <a:t>differently and with </a:t>
            </a:r>
            <a:br>
              <a:rPr lang="en-US" sz="2600" dirty="0" smtClean="0"/>
            </a:br>
            <a:r>
              <a:rPr lang="en-US" sz="2600" dirty="0" smtClean="0"/>
              <a:t>undirected edges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60421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562600" y="2514600"/>
            <a:ext cx="1295400" cy="3071813"/>
            <a:chOff x="3984" y="1008"/>
            <a:chExt cx="1104" cy="2928"/>
          </a:xfrm>
        </p:grpSpPr>
        <p:sp>
          <p:nvSpPr>
            <p:cNvPr id="60440" name="Oval 2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60441" name="AutoShape 22"/>
            <p:cNvCxnSpPr>
              <a:cxnSpLocks noChangeShapeType="1"/>
              <a:stCxn id="60440" idx="0"/>
              <a:endCxn id="60443" idx="4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2" name="AutoShape 23"/>
            <p:cNvCxnSpPr>
              <a:cxnSpLocks noChangeShapeType="1"/>
              <a:stCxn id="60440" idx="4"/>
              <a:endCxn id="60448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3" name="Oval 24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60444" name="Oval 25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60445" name="Oval 26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60446" name="AutoShape 27"/>
            <p:cNvCxnSpPr>
              <a:cxnSpLocks noChangeShapeType="1"/>
              <a:stCxn id="60443" idx="7"/>
              <a:endCxn id="60445" idx="3"/>
            </p:cNvCxnSpPr>
            <p:nvPr>
              <p:custDataLst>
                <p:tags r:id="rId25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7" name="AutoShape 28"/>
            <p:cNvCxnSpPr>
              <a:cxnSpLocks noChangeShapeType="1"/>
              <a:stCxn id="60443" idx="1"/>
              <a:endCxn id="60444" idx="5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8" name="Oval 29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60449" name="Oval 30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60450" name="AutoShape 31"/>
            <p:cNvCxnSpPr>
              <a:cxnSpLocks noChangeShapeType="1"/>
              <a:stCxn id="60448" idx="4"/>
              <a:endCxn id="60449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51" name="AutoShape 32"/>
            <p:cNvCxnSpPr>
              <a:cxnSpLocks noChangeShapeType="1"/>
              <a:stCxn id="60449" idx="3"/>
              <a:endCxn id="60454" idx="0"/>
            </p:cNvCxnSpPr>
            <p:nvPr>
              <p:custDataLst>
                <p:tags r:id="rId30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2" name="Oval 33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60453" name="AutoShape 34"/>
            <p:cNvCxnSpPr>
              <a:cxnSpLocks noChangeShapeType="1"/>
              <a:stCxn id="60449" idx="5"/>
              <a:endCxn id="60452" idx="0"/>
            </p:cNvCxnSpPr>
            <p:nvPr>
              <p:custDataLst>
                <p:tags r:id="rId32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4" name="Oval 35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9126" y="2805113"/>
            <a:ext cx="1971675" cy="2781300"/>
            <a:chOff x="5567363" y="3481387"/>
            <a:chExt cx="1971675" cy="2781300"/>
          </a:xfrm>
        </p:grpSpPr>
        <p:sp>
          <p:nvSpPr>
            <p:cNvPr id="40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48400" y="3481387"/>
              <a:ext cx="376238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41" name="AutoShape 38"/>
            <p:cNvCxnSpPr>
              <a:cxnSpLocks noChangeShapeType="1"/>
              <a:stCxn id="40" idx="3"/>
              <a:endCxn id="43" idx="0"/>
            </p:cNvCxnSpPr>
            <p:nvPr>
              <p:custDataLst>
                <p:tags r:id="rId5"/>
              </p:custDataLst>
            </p:nvPr>
          </p:nvCxnSpPr>
          <p:spPr bwMode="auto">
            <a:xfrm rot="5400000">
              <a:off x="5833269" y="3696493"/>
              <a:ext cx="393700" cy="547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39"/>
            <p:cNvCxnSpPr>
              <a:cxnSpLocks noChangeShapeType="1"/>
              <a:stCxn id="40" idx="4"/>
              <a:endCxn id="44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6268244" y="3993356"/>
              <a:ext cx="342900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67363" y="41671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sp>
          <p:nvSpPr>
            <p:cNvPr id="44" name="Oval 45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53163" y="41671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45" name="Oval 46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62763" y="41671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cxnSp>
          <p:nvCxnSpPr>
            <p:cNvPr id="46" name="AutoShape 47"/>
            <p:cNvCxnSpPr>
              <a:cxnSpLocks noChangeShapeType="1"/>
              <a:stCxn id="40" idx="5"/>
              <a:endCxn id="45" idx="0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6613525" y="3729037"/>
              <a:ext cx="393700" cy="482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Oval 4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862763" y="47386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48" name="AutoShape 50"/>
            <p:cNvCxnSpPr>
              <a:cxnSpLocks noChangeShapeType="1"/>
              <a:stCxn id="45" idx="4"/>
              <a:endCxn id="47" idx="0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6936582" y="4625181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" name="Oval 4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862763" y="5308600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cxnSp>
          <p:nvCxnSpPr>
            <p:cNvPr id="50" name="AutoShape 50"/>
            <p:cNvCxnSpPr>
              <a:cxnSpLocks noChangeShapeType="1"/>
              <a:endCxn id="49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6936582" y="519509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39"/>
            <p:cNvCxnSpPr>
              <a:cxnSpLocks noChangeShapeType="1"/>
              <a:stCxn id="49" idx="5"/>
              <a:endCxn id="53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7108032" y="5677693"/>
              <a:ext cx="317500" cy="166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Oval 4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477000" y="5919787"/>
              <a:ext cx="376238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3" name="Oval 45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62800" y="5919787"/>
              <a:ext cx="376238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54" name="AutoShape 38"/>
            <p:cNvCxnSpPr>
              <a:cxnSpLocks noChangeShapeType="1"/>
              <a:stCxn id="49" idx="3"/>
              <a:endCxn id="52" idx="0"/>
            </p:cNvCxnSpPr>
            <p:nvPr>
              <p:custDataLst>
                <p:tags r:id="rId18"/>
              </p:custDataLst>
            </p:nvPr>
          </p:nvCxnSpPr>
          <p:spPr bwMode="auto">
            <a:xfrm rot="5400000">
              <a:off x="6632575" y="5634037"/>
              <a:ext cx="317500" cy="25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134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Directed Acyclic Graphs (DAGs)</a:t>
            </a:r>
            <a:endParaRPr lang="en-US" dirty="0" smtClean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 </a:t>
            </a:r>
            <a:r>
              <a:rPr lang="en-US" sz="2600" dirty="0" smtClean="0">
                <a:solidFill>
                  <a:schemeClr val="accent2"/>
                </a:solidFill>
              </a:rPr>
              <a:t>DAG</a:t>
            </a:r>
            <a:r>
              <a:rPr lang="en-US" sz="2600" dirty="0" smtClean="0"/>
              <a:t> is a directed graph with no directed cycles</a:t>
            </a:r>
          </a:p>
          <a:p>
            <a:r>
              <a:rPr lang="en-US" sz="2600" dirty="0" smtClean="0"/>
              <a:t>Every rooted directed tree is a DAG</a:t>
            </a:r>
          </a:p>
          <a:p>
            <a:r>
              <a:rPr lang="en-US" sz="2600" dirty="0" smtClean="0"/>
              <a:t>But not every DAG is a rooted directed tree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600" dirty="0" smtClean="0"/>
              <a:t>Every DAG is a directed graph</a:t>
            </a:r>
          </a:p>
          <a:p>
            <a:r>
              <a:rPr lang="en-US" sz="2600" dirty="0" smtClean="0"/>
              <a:t>But not every directed graph is a DAG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95613" y="2209800"/>
            <a:ext cx="2566987" cy="1600200"/>
            <a:chOff x="2995613" y="2590800"/>
            <a:chExt cx="2566987" cy="1600200"/>
          </a:xfrm>
        </p:grpSpPr>
        <p:sp>
          <p:nvSpPr>
            <p:cNvPr id="64517" name="Oval 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031332" y="3155156"/>
              <a:ext cx="400050" cy="471487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18" name="Oval 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4302919" y="3112294"/>
              <a:ext cx="400050" cy="47148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19" name="Oval 7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621882" y="2555081"/>
              <a:ext cx="400050" cy="471487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0" name="Oval 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621882" y="3755231"/>
              <a:ext cx="400050" cy="471487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64521" name="AutoShape 9"/>
            <p:cNvCxnSpPr>
              <a:cxnSpLocks noChangeShapeType="1"/>
              <a:stCxn id="64517" idx="3"/>
              <a:endCxn id="64520" idx="7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3367882" y="3563144"/>
              <a:ext cx="317500" cy="255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22" name="AutoShape 10"/>
            <p:cNvCxnSpPr>
              <a:cxnSpLocks noChangeShapeType="1"/>
              <a:stCxn id="64517" idx="5"/>
              <a:endCxn id="64519" idx="1"/>
            </p:cNvCxnSpPr>
            <p:nvPr>
              <p:custDataLst>
                <p:tags r:id="rId18"/>
              </p:custDataLst>
            </p:nvPr>
          </p:nvCxnSpPr>
          <p:spPr bwMode="auto">
            <a:xfrm rot="-5400000">
              <a:off x="3367882" y="2963069"/>
              <a:ext cx="317500" cy="255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23" name="AutoShape 11"/>
            <p:cNvCxnSpPr>
              <a:cxnSpLocks noChangeShapeType="1"/>
              <a:stCxn id="64519" idx="3"/>
              <a:endCxn id="64518" idx="7"/>
            </p:cNvCxnSpPr>
            <p:nvPr>
              <p:custDataLst>
                <p:tags r:id="rId19"/>
              </p:custDataLst>
            </p:nvPr>
          </p:nvCxnSpPr>
          <p:spPr bwMode="auto">
            <a:xfrm>
              <a:off x="3989388" y="2932113"/>
              <a:ext cx="347662" cy="2746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24" name="AutoShape 12"/>
            <p:cNvCxnSpPr>
              <a:cxnSpLocks noChangeShapeType="1"/>
              <a:stCxn id="64520" idx="5"/>
              <a:endCxn id="64518" idx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3989388" y="3489325"/>
              <a:ext cx="347662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25" name="AutoShape 11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4038600" y="2767013"/>
              <a:ext cx="990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526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5126832" y="2578894"/>
              <a:ext cx="400050" cy="471487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64527" name="AutoShape 12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flipV="1">
              <a:off x="4648200" y="2919413"/>
              <a:ext cx="381000" cy="284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452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654426" y="4838038"/>
            <a:ext cx="1600200" cy="1400175"/>
            <a:chOff x="4272" y="2640"/>
            <a:chExt cx="768" cy="672"/>
          </a:xfrm>
        </p:grpSpPr>
        <p:sp>
          <p:nvSpPr>
            <p:cNvPr id="64529" name="Oval 5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0" name="Oval 6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1" name="Oval 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2" name="Oval 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64533" name="AutoShape 9"/>
            <p:cNvCxnSpPr>
              <a:cxnSpLocks noChangeShapeType="1"/>
              <a:stCxn id="64529" idx="3"/>
              <a:endCxn id="64532" idx="7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34" name="AutoShape 10"/>
            <p:cNvCxnSpPr>
              <a:cxnSpLocks noChangeShapeType="1"/>
              <a:stCxn id="64529" idx="5"/>
              <a:endCxn id="64531" idx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35" name="AutoShape 11"/>
            <p:cNvCxnSpPr>
              <a:cxnSpLocks noChangeShapeType="1"/>
              <a:stCxn id="64531" idx="3"/>
              <a:endCxn id="64530" idx="7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36" name="AutoShape 12"/>
            <p:cNvCxnSpPr>
              <a:cxnSpLocks noChangeShapeType="1"/>
              <a:stCxn id="64532" idx="5"/>
              <a:endCxn id="64530" idx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537" name="AutoShape 13"/>
            <p:cNvCxnSpPr>
              <a:cxnSpLocks noChangeShapeType="1"/>
              <a:stCxn id="64530" idx="0"/>
              <a:endCxn id="64529" idx="4"/>
            </p:cNvCxnSpPr>
            <p:nvPr>
              <p:custDataLst>
                <p:tags r:id="rId12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773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 Again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944938" algn="l"/>
              </a:tabLst>
            </a:pPr>
            <a:r>
              <a:rPr lang="en-US" sz="2600" dirty="0"/>
              <a:t>Which of our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directed-graph</a:t>
            </a:r>
            <a:r>
              <a:rPr lang="en-US" sz="2600" dirty="0"/>
              <a:t> examples do you expect to be a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DAG</a:t>
            </a:r>
            <a:r>
              <a:rPr lang="en-US" sz="2600" dirty="0"/>
              <a:t>?</a:t>
            </a:r>
          </a:p>
          <a:p>
            <a:endParaRPr lang="en-US" sz="1400" dirty="0" smtClean="0"/>
          </a:p>
          <a:p>
            <a:r>
              <a:rPr lang="en-US" sz="2600" dirty="0" smtClean="0"/>
              <a:t>Web pages with links</a:t>
            </a:r>
          </a:p>
          <a:p>
            <a:r>
              <a:rPr lang="en-US" sz="2600" dirty="0" smtClean="0"/>
              <a:t>Facebook friends</a:t>
            </a:r>
          </a:p>
          <a:p>
            <a:r>
              <a:rPr lang="en-US" sz="2600" dirty="0" smtClean="0"/>
              <a:t>"Input data" for the Kevin Bacon game</a:t>
            </a:r>
          </a:p>
          <a:p>
            <a:r>
              <a:rPr lang="en-US" sz="2600" dirty="0" smtClean="0"/>
              <a:t>Methods in a program that call each other</a:t>
            </a:r>
          </a:p>
          <a:p>
            <a:r>
              <a:rPr lang="en-US" sz="2600" dirty="0" smtClean="0"/>
              <a:t>Road maps</a:t>
            </a:r>
          </a:p>
          <a:p>
            <a:r>
              <a:rPr lang="en-US" sz="2600" dirty="0" smtClean="0"/>
              <a:t>Airline routes</a:t>
            </a:r>
          </a:p>
          <a:p>
            <a:r>
              <a:rPr lang="en-US" sz="2600" dirty="0" smtClean="0"/>
              <a:t>Family trees</a:t>
            </a:r>
          </a:p>
          <a:p>
            <a:r>
              <a:rPr lang="en-US" sz="2600" dirty="0" smtClean="0"/>
              <a:t>Course pre-requisites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Density / Sparsity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Recall: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In </a:t>
            </a:r>
            <a:r>
              <a:rPr lang="en-US" dirty="0"/>
              <a:t>an undirected graph,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0≤|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|&lt;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|V|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marL="0" indent="0">
              <a:buNone/>
              <a:defRPr/>
            </a:pPr>
            <a:r>
              <a:rPr lang="en-US" dirty="0"/>
              <a:t>Recall: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In </a:t>
            </a:r>
            <a:r>
              <a:rPr lang="en-US" dirty="0"/>
              <a:t>a directed graph,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0≤|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|≤|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V|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So </a:t>
            </a:r>
            <a:r>
              <a:rPr lang="en-US" dirty="0"/>
              <a:t>for any graph, </a:t>
            </a:r>
            <a:r>
              <a:rPr lang="en-US" dirty="0">
                <a:latin typeface="Cambria Math" pitchFamily="18" charset="0"/>
                <a:cs typeface="Times New Roman" pitchFamily="18" charset="0"/>
              </a:rPr>
              <a:t>|E|</a:t>
            </a:r>
            <a:r>
              <a:rPr lang="en-US" dirty="0"/>
              <a:t> is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en-US" dirty="0">
                <a:latin typeface="Cambria Math" pitchFamily="18" charset="0"/>
                <a:cs typeface="Times New Roman" pitchFamily="18" charset="0"/>
              </a:rPr>
              <a:t>(|</a:t>
            </a:r>
            <a:r>
              <a:rPr lang="en-US" dirty="0" smtClean="0">
                <a:latin typeface="Cambria Math" pitchFamily="18" charset="0"/>
                <a:cs typeface="Times New Roman" pitchFamily="18" charset="0"/>
              </a:rPr>
              <a:t>V|</a:t>
            </a:r>
            <a:r>
              <a:rPr lang="en-US" baseline="30000" dirty="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Cambria Math" pitchFamily="18" charset="0"/>
                <a:cs typeface="Times New Roman" pitchFamily="18" charset="0"/>
              </a:rPr>
              <a:t>)</a:t>
            </a:r>
            <a:endParaRPr lang="en-US" sz="1000" baseline="30000" dirty="0" smtClean="0">
              <a:latin typeface="Cambria Math" pitchFamily="18" charset="0"/>
            </a:endParaRP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Another </a:t>
            </a:r>
            <a:r>
              <a:rPr lang="en-US" dirty="0"/>
              <a:t>fact: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If </a:t>
            </a:r>
            <a:r>
              <a:rPr lang="en-US" dirty="0"/>
              <a:t>an undirected graph is </a:t>
            </a:r>
            <a:r>
              <a:rPr lang="en-US" i="1" dirty="0" smtClean="0"/>
              <a:t>connected</a:t>
            </a:r>
            <a:r>
              <a:rPr lang="en-US" dirty="0"/>
              <a:t>, </a:t>
            </a:r>
            <a:r>
              <a:rPr lang="en-US" dirty="0" smtClean="0"/>
              <a:t>	then </a:t>
            </a:r>
            <a:r>
              <a:rPr lang="en-US" sz="2800" dirty="0">
                <a:latin typeface="Cambria Math" pitchFamily="18" charset="0"/>
                <a:cs typeface="Times New Roman" pitchFamily="18" charset="0"/>
              </a:rPr>
              <a:t>|E| ≥ |</a:t>
            </a:r>
            <a:r>
              <a:rPr lang="en-US" sz="2800" dirty="0" smtClean="0">
                <a:latin typeface="Cambria Math" pitchFamily="18" charset="0"/>
                <a:cs typeface="Times New Roman" pitchFamily="18" charset="0"/>
              </a:rPr>
              <a:t>V|-1  </a:t>
            </a:r>
            <a:r>
              <a:rPr lang="en-US" sz="2800" dirty="0" smtClean="0">
                <a:cs typeface="Times New Roman" pitchFamily="18" charset="0"/>
              </a:rPr>
              <a:t>(pigeonhole principle)</a:t>
            </a:r>
            <a:endParaRPr lang="en-US" sz="2800" dirty="0">
              <a:latin typeface="Cambria Math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000" dirty="0">
              <a:latin typeface="Cambria Math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All Did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am more than pleased with your performances on the midterm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points you missed were clearly due to time constraints and stresses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showed me you know the material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job!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Density / Sparsity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600" dirty="0" smtClean="0">
                <a:latin typeface="Cambria Math" pitchFamily="18" charset="0"/>
                <a:cs typeface="Times New Roman" pitchFamily="18" charset="0"/>
              </a:rPr>
              <a:t>|E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|</a:t>
            </a:r>
            <a:r>
              <a:rPr lang="en-US" sz="2600" dirty="0"/>
              <a:t> is often much smaller than its </a:t>
            </a:r>
            <a:r>
              <a:rPr lang="en-US" sz="2600" dirty="0" smtClean="0"/>
              <a:t>maximum size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2600" dirty="0" smtClean="0"/>
              <a:t>We </a:t>
            </a:r>
            <a:r>
              <a:rPr lang="en-US" sz="2600" dirty="0"/>
              <a:t>do not always approximate as 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|E|</a:t>
            </a:r>
            <a:r>
              <a:rPr lang="en-US" sz="2600" dirty="0"/>
              <a:t> as </a:t>
            </a:r>
            <a:r>
              <a:rPr lang="en-US" sz="2600" i="1" dirty="0"/>
              <a:t>O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(|V|</a:t>
            </a:r>
            <a:r>
              <a:rPr lang="en-US" sz="2600" baseline="30000" dirty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600" dirty="0"/>
              <a:t>This is a correct bound, </a:t>
            </a:r>
            <a:r>
              <a:rPr lang="en-US" sz="2600" dirty="0" smtClean="0"/>
              <a:t>but often </a:t>
            </a:r>
            <a:r>
              <a:rPr lang="en-US" sz="2600" dirty="0"/>
              <a:t>not tight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2600" dirty="0" smtClean="0"/>
              <a:t>If </a:t>
            </a:r>
            <a:r>
              <a:rPr lang="en-US" sz="2600" dirty="0" smtClean="0">
                <a:latin typeface="Cambria Math" pitchFamily="18" charset="0"/>
                <a:cs typeface="Times New Roman" pitchFamily="18" charset="0"/>
              </a:rPr>
              <a:t>|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E|</a:t>
            </a:r>
            <a:r>
              <a:rPr lang="en-US" sz="2600" dirty="0"/>
              <a:t> is </a:t>
            </a:r>
            <a:r>
              <a:rPr lang="en-US" sz="2600" dirty="0">
                <a:latin typeface="Cambria Math" pitchFamily="18" charset="0"/>
                <a:cs typeface="Times New Roman" pitchFamily="18" charset="0"/>
                <a:sym typeface="Symbol"/>
              </a:rPr>
              <a:t>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(|V|</a:t>
            </a:r>
            <a:r>
              <a:rPr lang="en-US" sz="2600" baseline="30000" dirty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Cambria Math" pitchFamily="18" charset="0"/>
                <a:cs typeface="Times New Roman" pitchFamily="18" charset="0"/>
              </a:rPr>
              <a:t>) </a:t>
            </a:r>
            <a:r>
              <a:rPr lang="en-US" sz="2600" dirty="0" smtClean="0">
                <a:cs typeface="Times New Roman" pitchFamily="18" charset="0"/>
              </a:rPr>
              <a:t>(the bound is tight),</a:t>
            </a:r>
            <a:r>
              <a:rPr lang="en-US" sz="2600" dirty="0" smtClean="0"/>
              <a:t> we say the </a:t>
            </a:r>
            <a:r>
              <a:rPr lang="en-US" sz="2600" dirty="0"/>
              <a:t>graph is </a:t>
            </a:r>
            <a:r>
              <a:rPr lang="en-US" sz="2600" dirty="0">
                <a:solidFill>
                  <a:schemeClr val="accent2"/>
                </a:solidFill>
              </a:rPr>
              <a:t>dense</a:t>
            </a:r>
          </a:p>
          <a:p>
            <a:pPr>
              <a:defRPr/>
            </a:pPr>
            <a:r>
              <a:rPr lang="en-US" sz="2600" dirty="0"/>
              <a:t>More sloppily, dense means "lots of edges</a:t>
            </a:r>
            <a:r>
              <a:rPr lang="en-US" sz="2600" dirty="0" smtClean="0"/>
              <a:t>"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2600" dirty="0"/>
              <a:t>If 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|E|</a:t>
            </a:r>
            <a:r>
              <a:rPr lang="en-US" sz="2600" dirty="0"/>
              <a:t> is </a:t>
            </a:r>
            <a:r>
              <a:rPr lang="en-US" sz="2600" i="1" dirty="0">
                <a:cs typeface="Times New Roman" pitchFamily="18" charset="0"/>
              </a:rPr>
              <a:t>O</a:t>
            </a:r>
            <a:r>
              <a:rPr lang="en-US" sz="2600" dirty="0">
                <a:latin typeface="Cambria Math" pitchFamily="18" charset="0"/>
                <a:cs typeface="Times New Roman" pitchFamily="18" charset="0"/>
              </a:rPr>
              <a:t>(|V|)</a:t>
            </a:r>
            <a:r>
              <a:rPr lang="en-US" sz="2600" dirty="0"/>
              <a:t> we say the graph is </a:t>
            </a:r>
            <a:r>
              <a:rPr lang="en-US" sz="2600" dirty="0">
                <a:solidFill>
                  <a:schemeClr val="accent2"/>
                </a:solidFill>
              </a:rPr>
              <a:t>sparse</a:t>
            </a:r>
          </a:p>
          <a:p>
            <a:pPr>
              <a:defRPr/>
            </a:pPr>
            <a:r>
              <a:rPr lang="en-US" sz="2600" dirty="0"/>
              <a:t>More sloppily, sparse means "most possible </a:t>
            </a:r>
            <a:r>
              <a:rPr lang="en-US" sz="2600" dirty="0" smtClean="0"/>
              <a:t>edges missing"</a:t>
            </a:r>
            <a:endParaRPr lang="en-US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Graph Data Structures </a:t>
            </a:r>
            <a:endParaRPr lang="en-US" sz="39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humorous statement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What’s the Data Structure?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</a:t>
            </a:r>
            <a:r>
              <a:rPr lang="en-US" sz="2400" dirty="0" smtClean="0"/>
              <a:t>raphs </a:t>
            </a:r>
            <a:r>
              <a:rPr lang="en-US" sz="2400" dirty="0"/>
              <a:t>are </a:t>
            </a:r>
            <a:r>
              <a:rPr lang="en-US" sz="2400" dirty="0" smtClean="0"/>
              <a:t>often useful </a:t>
            </a:r>
            <a:r>
              <a:rPr lang="en-US" sz="2400" dirty="0"/>
              <a:t>for lots of data and questions</a:t>
            </a:r>
          </a:p>
          <a:p>
            <a:r>
              <a:rPr lang="en-US" sz="2400" dirty="0" smtClean="0"/>
              <a:t>Example: "What’s </a:t>
            </a:r>
            <a:r>
              <a:rPr lang="en-US" sz="2400" dirty="0"/>
              <a:t>the lowest-cost path from x to y"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But </a:t>
            </a:r>
            <a:r>
              <a:rPr lang="en-US" sz="2400" dirty="0"/>
              <a:t>we need a data structure that represents graphs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/>
              <a:t>Which data structure is "best" can depend on:</a:t>
            </a:r>
          </a:p>
          <a:p>
            <a:r>
              <a:rPr lang="en-US" sz="2400" dirty="0"/>
              <a:t>properties of the graph </a:t>
            </a:r>
            <a:r>
              <a:rPr lang="en-US" sz="2400" dirty="0" smtClean="0"/>
              <a:t>(</a:t>
            </a:r>
            <a:r>
              <a:rPr lang="en-US" sz="2400" dirty="0"/>
              <a:t>e.g., dense versus sparse)</a:t>
            </a:r>
          </a:p>
          <a:p>
            <a:r>
              <a:rPr lang="en-US" sz="2400" dirty="0"/>
              <a:t>the common queries about the graph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itchFamily="18" charset="0"/>
                <a:cs typeface="Courier New" pitchFamily="49" charset="0"/>
              </a:rPr>
              <a:t>(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itchFamily="18" charset="0"/>
                <a:cs typeface="Courier New" pitchFamily="49" charset="0"/>
              </a:rPr>
              <a:t>u ,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itchFamily="18" charset="0"/>
                <a:cs typeface="Courier New" pitchFamily="49" charset="0"/>
              </a:rPr>
              <a:t>v)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an edge?"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"what are the neighbors of node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itchFamily="18" charset="0"/>
                <a:cs typeface="Courier New" pitchFamily="49" charset="0"/>
              </a:rPr>
              <a:t>u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?")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will discuss </a:t>
            </a:r>
            <a:r>
              <a:rPr lang="en-US" sz="2400" dirty="0" smtClean="0"/>
              <a:t>two </a:t>
            </a:r>
            <a:r>
              <a:rPr lang="en-US" sz="2400" dirty="0"/>
              <a:t>standard graph </a:t>
            </a:r>
            <a:r>
              <a:rPr lang="en-US" sz="2400" dirty="0" smtClean="0"/>
              <a:t>representations</a:t>
            </a:r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Adjacency Matrix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Adjacency List</a:t>
            </a:r>
          </a:p>
          <a:p>
            <a:r>
              <a:rPr lang="en-US" sz="2400" dirty="0"/>
              <a:t>Different trade-offs, particularly time versus space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Adjacency Matrix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 each node a number from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0</a:t>
            </a:r>
            <a:r>
              <a:rPr lang="en-US" dirty="0"/>
              <a:t> to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|V|-1</a:t>
            </a:r>
          </a:p>
          <a:p>
            <a:pPr marL="0" indent="0">
              <a:buNone/>
            </a:pPr>
            <a:r>
              <a:rPr lang="en-US" dirty="0"/>
              <a:t>A |V| x |V| matrix of Booleans (or 0 vs. 1)</a:t>
            </a:r>
          </a:p>
          <a:p>
            <a:pPr marL="514350" indent="-457200"/>
            <a:r>
              <a:rPr lang="en-US" dirty="0"/>
              <a:t>Then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M[u][v] == true</a:t>
            </a:r>
            <a:r>
              <a:rPr lang="en-US" dirty="0"/>
              <a:t> </a:t>
            </a:r>
            <a:r>
              <a:rPr lang="en-US" dirty="0" smtClean="0"/>
              <a:t>means </a:t>
            </a:r>
            <a:r>
              <a:rPr lang="en-US" dirty="0"/>
              <a:t>there is an edge from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u</a:t>
            </a:r>
            <a:r>
              <a:rPr lang="en-US" dirty="0"/>
              <a:t> to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v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2724" name="Group 4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42987" y="3290888"/>
            <a:ext cx="2932113" cy="1814512"/>
            <a:chOff x="536" y="1747"/>
            <a:chExt cx="1847" cy="1143"/>
          </a:xfrm>
        </p:grpSpPr>
        <p:sp>
          <p:nvSpPr>
            <p:cNvPr id="72741" name="Oval 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Text Box 3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6" y="209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72743" name="Oval 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Text Box 3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32" y="264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B</a:t>
              </a:r>
              <a:endParaRPr lang="en-US"/>
            </a:p>
          </p:txBody>
        </p:sp>
        <p:sp>
          <p:nvSpPr>
            <p:cNvPr id="72745" name="Oval 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746" name="Text Box 3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0" y="218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endParaRPr lang="en-US"/>
            </a:p>
          </p:txBody>
        </p:sp>
        <p:cxnSp>
          <p:nvCxnSpPr>
            <p:cNvPr id="72747" name="AutoShape 36"/>
            <p:cNvCxnSpPr>
              <a:cxnSpLocks noChangeShapeType="1"/>
              <a:stCxn id="72745" idx="4"/>
              <a:endCxn id="72743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748" name="AutoShape 37"/>
            <p:cNvCxnSpPr>
              <a:cxnSpLocks noChangeShapeType="1"/>
              <a:stCxn id="72743" idx="2"/>
              <a:endCxn id="72741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749" name="AutoShape 38"/>
            <p:cNvCxnSpPr>
              <a:cxnSpLocks noChangeShapeType="1"/>
              <a:stCxn id="72741" idx="6"/>
              <a:endCxn id="7274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750" name="Oval 3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72751" name="AutoShape 40"/>
            <p:cNvCxnSpPr>
              <a:cxnSpLocks noChangeShapeType="1"/>
              <a:stCxn id="72745" idx="1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752" name="Text Box 4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40" y="174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D</a:t>
              </a:r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01419"/>
              </p:ext>
            </p:extLst>
          </p:nvPr>
        </p:nvGraphicFramePr>
        <p:xfrm>
          <a:off x="5029200" y="3124200"/>
          <a:ext cx="3200400" cy="27432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Running time to:</a:t>
            </a:r>
          </a:p>
          <a:p>
            <a:r>
              <a:rPr lang="en-US" sz="2400" dirty="0" smtClean="0"/>
              <a:t>Get a vertex’s out-edges: </a:t>
            </a:r>
          </a:p>
          <a:p>
            <a:r>
              <a:rPr lang="en-US" sz="2400" dirty="0" smtClean="0"/>
              <a:t>Get a vertex’s in-edges: </a:t>
            </a:r>
          </a:p>
          <a:p>
            <a:r>
              <a:rPr lang="en-US" sz="2400" dirty="0" smtClean="0"/>
              <a:t>Decide if some edge exists: </a:t>
            </a:r>
          </a:p>
          <a:p>
            <a:r>
              <a:rPr lang="en-US" sz="2400" dirty="0" smtClean="0"/>
              <a:t>Insert an edge: </a:t>
            </a:r>
          </a:p>
          <a:p>
            <a:r>
              <a:rPr lang="en-US" sz="2400" dirty="0" smtClean="0"/>
              <a:t>Delete an edge: </a:t>
            </a:r>
          </a:p>
          <a:p>
            <a:pPr lvl="1" eaLnBrk="1" hangingPunct="1"/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Space requirements: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lvl="1" eaLnBrk="1" hangingPunct="1">
              <a:buFontTx/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Best for sparse or dense graphs?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lvl="1" eaLnBrk="1" hangingPunct="1"/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3250"/>
              </p:ext>
            </p:extLst>
          </p:nvPr>
        </p:nvGraphicFramePr>
        <p:xfrm>
          <a:off x="5867400" y="2819400"/>
          <a:ext cx="3200400" cy="27432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  <a:tabLst>
                <a:tab pos="4691063" algn="l"/>
              </a:tabLst>
            </a:pPr>
            <a:r>
              <a:rPr lang="en-US" sz="2800" dirty="0" smtClean="0"/>
              <a:t>Running time to:</a:t>
            </a:r>
          </a:p>
          <a:p>
            <a:pPr marL="342900" lvl="1" indent="-342900">
              <a:tabLst>
                <a:tab pos="4691063" algn="l"/>
              </a:tabLst>
            </a:pPr>
            <a:r>
              <a:rPr lang="en-US" sz="2400" dirty="0" smtClean="0"/>
              <a:t>Get a vertex’s out-edges: </a:t>
            </a:r>
            <a:r>
              <a:rPr lang="en-US" sz="2400" dirty="0" smtClean="0"/>
              <a:t>	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O(|</a:t>
            </a:r>
            <a:r>
              <a:rPr lang="en-US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|)</a:t>
            </a: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 marL="342900" lvl="1" indent="-342900">
              <a:tabLst>
                <a:tab pos="4691063" algn="l"/>
              </a:tabLst>
            </a:pPr>
            <a:r>
              <a:rPr lang="en-US" sz="2400" dirty="0" smtClean="0"/>
              <a:t>Get a vertex’s in-edges: </a:t>
            </a:r>
            <a:r>
              <a:rPr lang="en-US" sz="2400" dirty="0" smtClean="0"/>
              <a:t>	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(|V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|)</a:t>
            </a:r>
            <a:endParaRPr lang="en-US" sz="2400" dirty="0" smtClean="0"/>
          </a:p>
          <a:p>
            <a:pPr marL="342900" lvl="1" indent="-342900">
              <a:tabLst>
                <a:tab pos="4691063" algn="l"/>
              </a:tabLst>
            </a:pPr>
            <a:r>
              <a:rPr lang="en-US" sz="2400" dirty="0" smtClean="0"/>
              <a:t>Decide if some edge exists: 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O(1)</a:t>
            </a:r>
            <a:endParaRPr lang="en-US" sz="2400" dirty="0" smtClean="0"/>
          </a:p>
          <a:p>
            <a:pPr>
              <a:tabLst>
                <a:tab pos="4691063" algn="l"/>
              </a:tabLst>
            </a:pPr>
            <a:r>
              <a:rPr lang="en-US" sz="2400" dirty="0" smtClean="0"/>
              <a:t>Insert an edge: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O(1</a:t>
            </a:r>
            <a:r>
              <a:rPr lang="en-US" sz="24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en-US" sz="2400" dirty="0" smtClean="0"/>
          </a:p>
          <a:p>
            <a:pPr>
              <a:tabLst>
                <a:tab pos="4691063" algn="l"/>
              </a:tabLst>
            </a:pPr>
            <a:r>
              <a:rPr lang="en-US" sz="2400" dirty="0" smtClean="0"/>
              <a:t>Delete an edge: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O(1</a:t>
            </a:r>
            <a:r>
              <a:rPr lang="en-US" sz="24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en-US" sz="2400" dirty="0" smtClean="0"/>
          </a:p>
          <a:p>
            <a:pPr lvl="1" eaLnBrk="1" hangingPunct="1">
              <a:tabLst>
                <a:tab pos="4691063" algn="l"/>
              </a:tabLst>
            </a:pPr>
            <a:endParaRPr lang="en-US" sz="2800" dirty="0" smtClean="0"/>
          </a:p>
          <a:p>
            <a:pPr marL="0" indent="0" eaLnBrk="1" hangingPunct="1">
              <a:buNone/>
              <a:tabLst>
                <a:tab pos="4691063" algn="l"/>
              </a:tabLst>
            </a:pPr>
            <a:r>
              <a:rPr lang="en-US" sz="2800" dirty="0" smtClean="0"/>
              <a:t>Space requirements</a:t>
            </a:r>
            <a:r>
              <a:rPr lang="en-US" sz="2800" dirty="0" smtClean="0"/>
              <a:t>:</a:t>
            </a:r>
          </a:p>
          <a:p>
            <a:pPr marL="0" lvl="1" indent="0">
              <a:buNone/>
              <a:tabLst>
                <a:tab pos="4691063" algn="l"/>
              </a:tabLst>
            </a:pPr>
            <a:r>
              <a:rPr lang="en-US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O(|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V|</a:t>
            </a:r>
            <a:r>
              <a:rPr lang="en-US" baseline="30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en-US" sz="2400" dirty="0"/>
          </a:p>
          <a:p>
            <a:pPr marL="0" indent="0" eaLnBrk="1" hangingPunct="1">
              <a:buNone/>
              <a:tabLst>
                <a:tab pos="4691063" algn="l"/>
              </a:tabLst>
            </a:pPr>
            <a:endParaRPr lang="en-US" sz="2800" dirty="0" smtClean="0"/>
          </a:p>
          <a:p>
            <a:pPr marL="0" indent="0" eaLnBrk="1" hangingPunct="1">
              <a:buNone/>
              <a:tabLst>
                <a:tab pos="4691063" algn="l"/>
              </a:tabLst>
            </a:pPr>
            <a:r>
              <a:rPr lang="en-US" sz="2800" dirty="0" smtClean="0"/>
              <a:t>Best for sparse or dense graphs? </a:t>
            </a:r>
            <a:r>
              <a:rPr lang="en-US" sz="2800" i="1" dirty="0" smtClean="0">
                <a:solidFill>
                  <a:schemeClr val="accent2"/>
                </a:solidFill>
              </a:rPr>
              <a:t>dense</a:t>
            </a:r>
          </a:p>
          <a:p>
            <a:pPr lvl="1" eaLnBrk="1" hangingPunct="1">
              <a:tabLst>
                <a:tab pos="4691063" algn="l"/>
              </a:tabLst>
            </a:pPr>
            <a:endParaRPr lang="en-US" sz="2800" dirty="0" smtClean="0"/>
          </a:p>
          <a:p>
            <a:pPr eaLnBrk="1" hangingPunct="1">
              <a:tabLst>
                <a:tab pos="4691063" algn="l"/>
              </a:tabLst>
            </a:pPr>
            <a:endParaRPr lang="en-US" sz="2800" dirty="0" smtClean="0"/>
          </a:p>
          <a:p>
            <a:pPr lvl="1" eaLnBrk="1" hangingPunct="1">
              <a:tabLst>
                <a:tab pos="4691063" algn="l"/>
              </a:tabLst>
            </a:pP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67735"/>
              </p:ext>
            </p:extLst>
          </p:nvPr>
        </p:nvGraphicFramePr>
        <p:xfrm>
          <a:off x="5867400" y="2819400"/>
          <a:ext cx="3200400" cy="27432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How will the adjacency matrix vary for an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undirected graph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</a:t>
            </a:r>
            <a:r>
              <a:rPr lang="en-US" sz="2800" dirty="0" smtClean="0"/>
              <a:t>ill </a:t>
            </a:r>
            <a:r>
              <a:rPr lang="en-US" sz="2800" dirty="0" smtClean="0"/>
              <a:t>be symmetric about diagonal </a:t>
            </a:r>
            <a:r>
              <a:rPr lang="en-US" sz="2800" dirty="0" smtClean="0"/>
              <a:t>axis</a:t>
            </a:r>
          </a:p>
          <a:p>
            <a:r>
              <a:rPr lang="en-US" sz="2800" dirty="0"/>
              <a:t>Matrix: Could </a:t>
            </a:r>
            <a:r>
              <a:rPr lang="en-US" sz="2800" dirty="0" smtClean="0"/>
              <a:t>we save </a:t>
            </a:r>
            <a:r>
              <a:rPr lang="en-US" sz="2800" dirty="0"/>
              <a:t>space by using only about half the </a:t>
            </a:r>
            <a:r>
              <a:rPr lang="en-US" sz="2800" dirty="0" smtClean="0"/>
              <a:t>array?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 how </a:t>
            </a:r>
            <a:r>
              <a:rPr lang="en-US" sz="2800" dirty="0"/>
              <a:t>would you "get all neighbors"?</a:t>
            </a:r>
          </a:p>
          <a:p>
            <a:endParaRPr lang="en-US" sz="2800" dirty="0" smtClean="0"/>
          </a:p>
          <a:p>
            <a:pPr lvl="1" eaLnBrk="1" hangingPunct="1"/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81659"/>
              </p:ext>
            </p:extLst>
          </p:nvPr>
        </p:nvGraphicFramePr>
        <p:xfrm>
          <a:off x="5116517" y="2717806"/>
          <a:ext cx="3200400" cy="27432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can we adapt the representation for </a:t>
            </a:r>
            <a:r>
              <a:rPr lang="en-US" sz="2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weighted graphs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Instead </a:t>
            </a:r>
            <a:r>
              <a:rPr lang="en-US" sz="2600" dirty="0" smtClean="0"/>
              <a:t>of </a:t>
            </a:r>
            <a:r>
              <a:rPr lang="en-US" sz="2600" dirty="0"/>
              <a:t>B</a:t>
            </a:r>
            <a:r>
              <a:rPr lang="en-US" sz="2600" dirty="0" smtClean="0"/>
              <a:t>oolean, store </a:t>
            </a:r>
            <a:r>
              <a:rPr lang="en-US" sz="2600" dirty="0" smtClean="0"/>
              <a:t>a </a:t>
            </a:r>
            <a:r>
              <a:rPr lang="en-US" sz="2600" dirty="0" smtClean="0"/>
              <a:t>number in each cell</a:t>
            </a:r>
          </a:p>
          <a:p>
            <a:r>
              <a:rPr lang="en-US" sz="2600" dirty="0" smtClean="0"/>
              <a:t>Need some value to represent ‘not an edge’</a:t>
            </a:r>
          </a:p>
          <a:p>
            <a:pPr lvl="1"/>
            <a:r>
              <a:rPr lang="en-US" dirty="0" smtClean="0"/>
              <a:t>0, -1, or some other value </a:t>
            </a:r>
            <a:r>
              <a:rPr lang="en-US" dirty="0" smtClean="0"/>
              <a:t>based on </a:t>
            </a:r>
            <a:r>
              <a:rPr lang="en-US" dirty="0" smtClean="0"/>
              <a:t>how you are using the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Might need to be a separate field if no restrictions on weights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 each node a number from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0</a:t>
            </a:r>
            <a:r>
              <a:rPr lang="en-US" dirty="0"/>
              <a:t> to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|V|-1</a:t>
            </a:r>
          </a:p>
          <a:p>
            <a:r>
              <a:rPr lang="en-US" dirty="0">
                <a:cs typeface="Courier New" pitchFamily="49" charset="0"/>
              </a:rPr>
              <a:t>An array of length </a:t>
            </a:r>
            <a:r>
              <a:rPr lang="en-US" dirty="0">
                <a:latin typeface="Cambria Math" pitchFamily="18" charset="0"/>
                <a:cs typeface="Courier New" pitchFamily="49" charset="0"/>
              </a:rPr>
              <a:t>|V|</a:t>
            </a:r>
            <a:r>
              <a:rPr lang="en-US" dirty="0">
                <a:cs typeface="Courier New" pitchFamily="49" charset="0"/>
              </a:rPr>
              <a:t> in which each entry stores </a:t>
            </a:r>
            <a:r>
              <a:rPr lang="en-US" dirty="0" smtClean="0">
                <a:cs typeface="Courier New" pitchFamily="49" charset="0"/>
              </a:rPr>
              <a:t>a </a:t>
            </a:r>
            <a:r>
              <a:rPr lang="en-US" dirty="0">
                <a:cs typeface="Courier New" pitchFamily="49" charset="0"/>
              </a:rPr>
              <a:t>list of all adjacent vertices </a:t>
            </a:r>
            <a:r>
              <a:rPr lang="en-US" dirty="0">
                <a:cs typeface="Courier New" pitchFamily="49" charset="0"/>
              </a:rPr>
              <a:t>(e.g., linked list) </a:t>
            </a: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7" name="Group 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82687" y="3138487"/>
            <a:ext cx="2941638" cy="1817688"/>
            <a:chOff x="536" y="1747"/>
            <a:chExt cx="1853" cy="1145"/>
          </a:xfrm>
        </p:grpSpPr>
        <p:sp>
          <p:nvSpPr>
            <p:cNvPr id="8" name="Oval 3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6" y="2093"/>
              <a:ext cx="2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</a:t>
              </a:r>
              <a:endParaRPr lang="en-US" sz="2000" dirty="0"/>
            </a:p>
          </p:txBody>
        </p:sp>
        <p:sp>
          <p:nvSpPr>
            <p:cNvPr id="10" name="Oval 36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32" y="2640"/>
              <a:ext cx="2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B</a:t>
              </a:r>
              <a:endParaRPr lang="en-US" sz="2000" dirty="0"/>
            </a:p>
          </p:txBody>
        </p:sp>
        <p:sp>
          <p:nvSpPr>
            <p:cNvPr id="12" name="Oval 3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160" y="2189"/>
              <a:ext cx="2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C</a:t>
              </a:r>
              <a:endParaRPr lang="en-US" sz="2000" dirty="0"/>
            </a:p>
          </p:txBody>
        </p:sp>
        <p:cxnSp>
          <p:nvCxnSpPr>
            <p:cNvPr id="14" name="AutoShape 40"/>
            <p:cNvCxnSpPr>
              <a:cxnSpLocks noChangeShapeType="1"/>
              <a:stCxn id="12" idx="4"/>
              <a:endCxn id="10" idx="6"/>
            </p:cNvCxnSpPr>
            <p:nvPr>
              <p:custDataLst>
                <p:tags r:id="rId32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1"/>
            <p:cNvCxnSpPr>
              <a:cxnSpLocks noChangeShapeType="1"/>
              <a:stCxn id="10" idx="2"/>
              <a:endCxn id="8" idx="4"/>
            </p:cNvCxnSpPr>
            <p:nvPr>
              <p:custDataLst>
                <p:tags r:id="rId33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42"/>
            <p:cNvCxnSpPr>
              <a:cxnSpLocks noChangeShapeType="1"/>
              <a:stCxn id="8" idx="6"/>
              <a:endCxn id="10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43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44"/>
            <p:cNvCxnSpPr>
              <a:cxnSpLocks noChangeShapeType="1"/>
              <a:stCxn id="12" idx="1"/>
            </p:cNvCxnSpPr>
            <p:nvPr>
              <p:custDataLst>
                <p:tags r:id="rId36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" name="Text Box 4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40" y="1747"/>
              <a:ext cx="2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D</a:t>
              </a:r>
            </a:p>
          </p:txBody>
        </p:sp>
      </p:grpSp>
      <p:sp>
        <p:nvSpPr>
          <p:cNvPr id="64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15025" y="4593814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15025" y="3276600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6" name="Text Box 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4066" y="3405951"/>
            <a:ext cx="394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" name="Text 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4066" y="4065146"/>
            <a:ext cx="39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68" name="Text Box 4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44066" y="4723165"/>
            <a:ext cx="39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9" name="Text Box 4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4066" y="5381978"/>
            <a:ext cx="421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D</a:t>
            </a:r>
          </a:p>
        </p:txBody>
      </p:sp>
      <p:cxnSp>
        <p:nvCxnSpPr>
          <p:cNvPr id="70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400800" y="3606006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1" name="Group 70"/>
          <p:cNvGrpSpPr/>
          <p:nvPr/>
        </p:nvGrpSpPr>
        <p:grpSpPr>
          <a:xfrm>
            <a:off x="6934200" y="3453606"/>
            <a:ext cx="609600" cy="304800"/>
            <a:chOff x="6934200" y="3453606"/>
            <a:chExt cx="609600" cy="304800"/>
          </a:xfrm>
        </p:grpSpPr>
        <p:sp>
          <p:nvSpPr>
            <p:cNvPr id="90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34200" y="4112801"/>
            <a:ext cx="609600" cy="304800"/>
            <a:chOff x="7010400" y="4112801"/>
            <a:chExt cx="609600" cy="304800"/>
          </a:xfrm>
        </p:grpSpPr>
        <p:sp>
          <p:nvSpPr>
            <p:cNvPr id="87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62800" y="411280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9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152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074378" y="4770820"/>
            <a:ext cx="609600" cy="304800"/>
            <a:chOff x="8153400" y="4770820"/>
            <a:chExt cx="609600" cy="304800"/>
          </a:xfrm>
        </p:grpSpPr>
        <p:sp>
          <p:nvSpPr>
            <p:cNvPr id="84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153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3058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4582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15025" y="3935795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5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15025" y="5252627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/</a:t>
            </a:r>
            <a:endParaRPr lang="en-US" sz="2400" dirty="0"/>
          </a:p>
        </p:txBody>
      </p:sp>
      <p:cxnSp>
        <p:nvCxnSpPr>
          <p:cNvPr id="76" name="AutoShape 9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400800" y="4922426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7" name="AutoShape 9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6400800" y="4265201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8" name="Group 77"/>
          <p:cNvGrpSpPr/>
          <p:nvPr/>
        </p:nvGrpSpPr>
        <p:grpSpPr>
          <a:xfrm>
            <a:off x="6934200" y="4770820"/>
            <a:ext cx="1143000" cy="304800"/>
            <a:chOff x="6934200" y="4770820"/>
            <a:chExt cx="1143000" cy="304800"/>
          </a:xfrm>
        </p:grpSpPr>
        <p:grpSp>
          <p:nvGrpSpPr>
            <p:cNvPr id="79" name="Group 78"/>
            <p:cNvGrpSpPr/>
            <p:nvPr/>
          </p:nvGrpSpPr>
          <p:grpSpPr>
            <a:xfrm>
              <a:off x="6934200" y="4770820"/>
              <a:ext cx="609600" cy="304800"/>
              <a:chOff x="7086600" y="4770820"/>
              <a:chExt cx="609600" cy="304800"/>
            </a:xfrm>
          </p:grpSpPr>
          <p:sp>
            <p:nvSpPr>
              <p:cNvPr id="81" name="Rectangle 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0866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FF00FF"/>
                    </a:solidFill>
                  </a:rPr>
                  <a:t>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239000" y="477082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3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3914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AutoShape 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7543800" y="493986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733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</a:t>
            </a:r>
            <a:r>
              <a:rPr lang="en-US" dirty="0" smtClean="0"/>
              <a:t>List </a:t>
            </a:r>
            <a:r>
              <a:rPr lang="en-US" dirty="0" smtClean="0"/>
              <a:t>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Running time to:</a:t>
            </a:r>
          </a:p>
          <a:p>
            <a:r>
              <a:rPr lang="en-US" sz="2000" dirty="0" smtClean="0"/>
              <a:t>Get a vertex’s out-edges: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42900" lvl="1" indent="-342900"/>
            <a:r>
              <a:rPr lang="en-US" sz="2000" dirty="0" smtClean="0"/>
              <a:t>Get a vertex’s </a:t>
            </a:r>
            <a:r>
              <a:rPr lang="en-US" sz="2000" dirty="0" smtClean="0"/>
              <a:t>in-edges:</a:t>
            </a:r>
            <a:br>
              <a:rPr lang="en-US" sz="2000" dirty="0" smtClean="0"/>
            </a:br>
            <a:endParaRPr lang="en-US" sz="2000" dirty="0" smtClean="0"/>
          </a:p>
          <a:p>
            <a:pPr marL="342900" lvl="1" indent="-342900"/>
            <a:r>
              <a:rPr lang="en-US" sz="2000" dirty="0" smtClean="0"/>
              <a:t>Decide </a:t>
            </a:r>
            <a:r>
              <a:rPr lang="en-US" sz="2000" dirty="0" smtClean="0"/>
              <a:t>if some edge exists: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342900" lvl="1" indent="-342900"/>
            <a:r>
              <a:rPr lang="en-US" sz="2000" dirty="0" smtClean="0"/>
              <a:t>Insert </a:t>
            </a:r>
            <a:r>
              <a:rPr lang="en-US" sz="2000" dirty="0" smtClean="0"/>
              <a:t>an edge: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Delete an edge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2000" dirty="0" smtClean="0"/>
          </a:p>
          <a:p>
            <a:endParaRPr lang="en-US" sz="1200" dirty="0" smtClean="0"/>
          </a:p>
          <a:p>
            <a:pPr marL="0" lvl="1" indent="0">
              <a:buNone/>
            </a:pPr>
            <a:r>
              <a:rPr lang="en-US" sz="2400" dirty="0" smtClean="0"/>
              <a:t>Space </a:t>
            </a:r>
            <a:r>
              <a:rPr lang="en-US" sz="2400" dirty="0" smtClean="0"/>
              <a:t>requirements</a:t>
            </a:r>
            <a:r>
              <a:rPr lang="en-US" sz="2400" dirty="0" smtClean="0"/>
              <a:t>:</a:t>
            </a:r>
          </a:p>
          <a:p>
            <a:pPr marL="0" lvl="1" indent="0"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Best for sparse or dense </a:t>
            </a:r>
            <a:r>
              <a:rPr lang="en-US" sz="2400" dirty="0" smtClean="0"/>
              <a:t>graphs?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0003" y="2388783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0003" y="1071569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19044" y="1200920"/>
            <a:ext cx="394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 Box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19044" y="1860115"/>
            <a:ext cx="39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12" name="Text Box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9044" y="2518134"/>
            <a:ext cx="39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19044" y="3176947"/>
            <a:ext cx="421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D</a:t>
            </a:r>
          </a:p>
        </p:txBody>
      </p:sp>
      <p:cxnSp>
        <p:nvCxnSpPr>
          <p:cNvPr id="14" name="AutoShape 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6575778" y="14009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5" name="Group 14"/>
          <p:cNvGrpSpPr/>
          <p:nvPr/>
        </p:nvGrpSpPr>
        <p:grpSpPr>
          <a:xfrm>
            <a:off x="7109178" y="1248575"/>
            <a:ext cx="609600" cy="304800"/>
            <a:chOff x="6934200" y="3453606"/>
            <a:chExt cx="609600" cy="304800"/>
          </a:xfrm>
        </p:grpSpPr>
        <p:sp>
          <p:nvSpPr>
            <p:cNvPr id="34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6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09178" y="1907770"/>
            <a:ext cx="609600" cy="304800"/>
            <a:chOff x="7010400" y="4112801"/>
            <a:chExt cx="609600" cy="304800"/>
          </a:xfrm>
        </p:grpSpPr>
        <p:sp>
          <p:nvSpPr>
            <p:cNvPr id="31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104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162800" y="411280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3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152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49356" y="2565789"/>
            <a:ext cx="609600" cy="304800"/>
            <a:chOff x="8153400" y="4770820"/>
            <a:chExt cx="609600" cy="304800"/>
          </a:xfrm>
        </p:grpSpPr>
        <p:sp>
          <p:nvSpPr>
            <p:cNvPr id="28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53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3058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0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4582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0003" y="1730764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0003" y="3047596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/</a:t>
            </a:r>
            <a:endParaRPr lang="en-US" sz="2400" dirty="0"/>
          </a:p>
        </p:txBody>
      </p:sp>
      <p:cxnSp>
        <p:nvCxnSpPr>
          <p:cNvPr id="20" name="AutoShape 9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6575778" y="271739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6575778" y="206017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7109178" y="2565789"/>
            <a:ext cx="1143000" cy="304800"/>
            <a:chOff x="6934200" y="4770820"/>
            <a:chExt cx="1143000" cy="304800"/>
          </a:xfrm>
        </p:grpSpPr>
        <p:grpSp>
          <p:nvGrpSpPr>
            <p:cNvPr id="23" name="Group 22"/>
            <p:cNvGrpSpPr/>
            <p:nvPr/>
          </p:nvGrpSpPr>
          <p:grpSpPr>
            <a:xfrm>
              <a:off x="6934200" y="4770820"/>
              <a:ext cx="609600" cy="304800"/>
              <a:chOff x="7086600" y="4770820"/>
              <a:chExt cx="609600" cy="304800"/>
            </a:xfrm>
          </p:grpSpPr>
          <p:sp>
            <p:nvSpPr>
              <p:cNvPr id="25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0866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FF00FF"/>
                    </a:solidFill>
                  </a:rPr>
                  <a:t>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239000" y="477082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3914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4" name="AutoShape 9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7543800" y="493986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527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Grades are Calculated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(if not most) CSE major courses use curving to determine final grades</a:t>
            </a:r>
          </a:p>
          <a:p>
            <a:r>
              <a:rPr lang="en-US" dirty="0" smtClean="0"/>
              <a:t>Homework and exam grades are used as indicators and are adjusted as necessary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 student who does excellent on homework and projects (and goes beyond) will get a grade bumped up even if his/her exam scores are poorer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</a:t>
            </a:r>
            <a:r>
              <a:rPr lang="en-US" dirty="0" smtClean="0"/>
              <a:t>List </a:t>
            </a:r>
            <a:r>
              <a:rPr lang="en-US" dirty="0" smtClean="0"/>
              <a:t>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Running time to:</a:t>
            </a:r>
          </a:p>
          <a:p>
            <a:r>
              <a:rPr lang="en-US" sz="2000" dirty="0" smtClean="0"/>
              <a:t>Get a vertex’s out-edges: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</a:t>
            </a:r>
            <a:r>
              <a:rPr lang="en-US" sz="20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where </a:t>
            </a:r>
            <a:r>
              <a:rPr lang="en-US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</a:rPr>
              <a:t> is out-degree of vertex</a:t>
            </a:r>
            <a:endParaRPr lang="en-US" sz="2000" dirty="0" smtClean="0"/>
          </a:p>
          <a:p>
            <a:pPr marL="342900" lvl="1" indent="-342900"/>
            <a:r>
              <a:rPr lang="en-US" sz="2000" dirty="0" smtClean="0"/>
              <a:t>Get a vertex’s </a:t>
            </a:r>
            <a:r>
              <a:rPr lang="en-US" sz="2000" dirty="0" smtClean="0"/>
              <a:t>in-edges: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(|E|) </a:t>
            </a:r>
            <a:r>
              <a:rPr lang="en-US" sz="2000" dirty="0" smtClean="0">
                <a:solidFill>
                  <a:schemeClr val="accent2"/>
                </a:solidFill>
              </a:rPr>
              <a:t>(could </a:t>
            </a:r>
            <a:r>
              <a:rPr lang="en-US" sz="2000" dirty="0">
                <a:solidFill>
                  <a:schemeClr val="accent2"/>
                </a:solidFill>
              </a:rPr>
              <a:t>keep a second adjacency list for this</a:t>
            </a:r>
            <a:r>
              <a:rPr lang="en-US" sz="2000" dirty="0" smtClean="0">
                <a:solidFill>
                  <a:schemeClr val="accent2"/>
                </a:solidFill>
              </a:rPr>
              <a:t>!)</a:t>
            </a:r>
            <a:endParaRPr lang="en-US" sz="1800" dirty="0" smtClean="0"/>
          </a:p>
          <a:p>
            <a:r>
              <a:rPr lang="en-US" sz="2000" dirty="0" smtClean="0"/>
              <a:t>Decide if some edge exists: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</a:t>
            </a:r>
            <a:r>
              <a:rPr lang="en-US" sz="20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where </a:t>
            </a:r>
            <a:r>
              <a:rPr lang="en-US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</a:rPr>
              <a:t> is out-degree of </a:t>
            </a:r>
            <a:r>
              <a:rPr lang="en-US" sz="2000" dirty="0" smtClean="0">
                <a:solidFill>
                  <a:schemeClr val="accent2"/>
                </a:solidFill>
              </a:rPr>
              <a:t>source</a:t>
            </a:r>
            <a:endParaRPr lang="en-US" sz="2000" dirty="0" smtClean="0"/>
          </a:p>
          <a:p>
            <a:r>
              <a:rPr lang="en-US" sz="2000" dirty="0" smtClean="0"/>
              <a:t>Insert an edge: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O(1</a:t>
            </a:r>
            <a:r>
              <a:rPr lang="en-US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(unless you need to check if it’s </a:t>
            </a:r>
            <a:r>
              <a:rPr lang="en-US" sz="2000" dirty="0" smtClean="0">
                <a:solidFill>
                  <a:schemeClr val="accent2"/>
                </a:solidFill>
              </a:rPr>
              <a:t>already there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endParaRPr lang="en-US" sz="2000" dirty="0" smtClean="0"/>
          </a:p>
          <a:p>
            <a:r>
              <a:rPr lang="en-US" sz="2000" dirty="0" smtClean="0"/>
              <a:t>Delete an edge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</a:t>
            </a:r>
            <a:r>
              <a:rPr lang="en-US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where </a:t>
            </a:r>
            <a:r>
              <a:rPr lang="en-US" sz="2000" i="1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</a:rPr>
              <a:t> is out-degree of </a:t>
            </a:r>
            <a:r>
              <a:rPr lang="en-US" sz="2000" dirty="0" smtClean="0">
                <a:solidFill>
                  <a:schemeClr val="accent2"/>
                </a:solidFill>
              </a:rPr>
              <a:t>source</a:t>
            </a:r>
            <a:endParaRPr lang="en-US" sz="2000" dirty="0" smtClean="0"/>
          </a:p>
          <a:p>
            <a:endParaRPr lang="en-US" sz="1200" dirty="0" smtClean="0"/>
          </a:p>
          <a:p>
            <a:pPr marL="0" lvl="1" indent="0">
              <a:buNone/>
            </a:pPr>
            <a:r>
              <a:rPr lang="en-US" sz="2400" dirty="0" smtClean="0"/>
              <a:t>Space requirements</a:t>
            </a:r>
            <a:r>
              <a:rPr lang="en-US" sz="2400" dirty="0" smtClean="0"/>
              <a:t>: </a:t>
            </a:r>
            <a:r>
              <a:rPr lang="en-US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O(|V|+|E</a:t>
            </a:r>
            <a:r>
              <a:rPr lang="en-US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|)</a:t>
            </a: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Best for sparse or dense </a:t>
            </a:r>
            <a:r>
              <a:rPr lang="en-US" sz="2400" dirty="0" smtClean="0"/>
              <a:t>graphs?</a:t>
            </a:r>
            <a:r>
              <a:rPr lang="en-US" sz="2400" dirty="0"/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sparse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Undirected Graphs</a:t>
            </a:r>
            <a:endParaRPr lang="en-US" dirty="0" smtClean="0"/>
          </a:p>
        </p:txBody>
      </p:sp>
      <p:sp>
        <p:nvSpPr>
          <p:cNvPr id="860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Adjacency lists also work well for undirected graphs with one caveat</a:t>
            </a:r>
          </a:p>
          <a:p>
            <a:r>
              <a:rPr lang="en-US" dirty="0" smtClean="0"/>
              <a:t>Put each edge in two lists to support efficient "get all neighbors"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July 23,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86026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86865" y="3717240"/>
            <a:ext cx="2438400" cy="1509712"/>
            <a:chOff x="1838" y="1257"/>
            <a:chExt cx="1857" cy="1143"/>
          </a:xfrm>
        </p:grpSpPr>
        <p:sp>
          <p:nvSpPr>
            <p:cNvPr id="86097" name="Oval 35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56" y="179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09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838" y="160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86099" name="Oval 37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772" y="208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10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34" y="215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86101" name="Oval 3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12" y="165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86102" name="Text Box 4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62" y="1699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86103" name="AutoShape 41"/>
            <p:cNvCxnSpPr>
              <a:cxnSpLocks noChangeShapeType="1"/>
              <a:stCxn id="86101" idx="3"/>
              <a:endCxn id="86099" idx="6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2961" y="1814"/>
              <a:ext cx="377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104" name="AutoShape 42"/>
            <p:cNvCxnSpPr>
              <a:cxnSpLocks noChangeShapeType="1"/>
              <a:stCxn id="86099" idx="2"/>
              <a:endCxn id="86097" idx="5"/>
            </p:cNvCxnSpPr>
            <p:nvPr>
              <p:custDataLst>
                <p:tags r:id="rId43"/>
              </p:custDataLst>
            </p:nvPr>
          </p:nvCxnSpPr>
          <p:spPr bwMode="auto">
            <a:xfrm flipH="1" flipV="1">
              <a:off x="2210" y="1958"/>
              <a:ext cx="553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105" name="Oval 43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46" y="145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86106" name="AutoShape 44"/>
            <p:cNvCxnSpPr>
              <a:cxnSpLocks noChangeShapeType="1"/>
              <a:stCxn id="86101" idx="1"/>
            </p:cNvCxnSpPr>
            <p:nvPr>
              <p:custDataLst>
                <p:tags r:id="rId45"/>
              </p:custDataLst>
            </p:nvPr>
          </p:nvCxnSpPr>
          <p:spPr bwMode="auto">
            <a:xfrm flipH="1" flipV="1">
              <a:off x="2838" y="1553"/>
              <a:ext cx="500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107" name="Text Box 45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2" y="125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  <p:sp>
        <p:nvSpPr>
          <p:cNvPr id="100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1006" y="4619963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1006" y="3302749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2" name="Text Box 4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70047" y="3432100"/>
            <a:ext cx="394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3" name="Text Box 4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70047" y="4091295"/>
            <a:ext cx="39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104" name="Text Box 4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70047" y="4749314"/>
            <a:ext cx="39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05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70047" y="5408127"/>
            <a:ext cx="421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D</a:t>
            </a:r>
          </a:p>
        </p:txBody>
      </p:sp>
      <p:cxnSp>
        <p:nvCxnSpPr>
          <p:cNvPr id="106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5426781" y="363215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7" name="Group 106"/>
          <p:cNvGrpSpPr/>
          <p:nvPr/>
        </p:nvGrpSpPr>
        <p:grpSpPr>
          <a:xfrm>
            <a:off x="5960181" y="3479755"/>
            <a:ext cx="609600" cy="304800"/>
            <a:chOff x="6934200" y="3453606"/>
            <a:chExt cx="609600" cy="304800"/>
          </a:xfrm>
        </p:grpSpPr>
        <p:sp>
          <p:nvSpPr>
            <p:cNvPr id="126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8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960181" y="4138950"/>
            <a:ext cx="609600" cy="304800"/>
            <a:chOff x="7010400" y="4112801"/>
            <a:chExt cx="609600" cy="304800"/>
          </a:xfrm>
        </p:grpSpPr>
        <p:sp>
          <p:nvSpPr>
            <p:cNvPr id="123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104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162800" y="411280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5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152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00359" y="4796969"/>
            <a:ext cx="609600" cy="304800"/>
            <a:chOff x="8153400" y="4770820"/>
            <a:chExt cx="609600" cy="304800"/>
          </a:xfrm>
        </p:grpSpPr>
        <p:sp>
          <p:nvSpPr>
            <p:cNvPr id="120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53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058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2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4582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41006" y="3961944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1" name="Rectangle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41006" y="5278776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/</a:t>
            </a:r>
            <a:endParaRPr lang="en-US" sz="2400" dirty="0"/>
          </a:p>
        </p:txBody>
      </p:sp>
      <p:cxnSp>
        <p:nvCxnSpPr>
          <p:cNvPr id="112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5426781" y="49485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5426781" y="429135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14" name="Group 113"/>
          <p:cNvGrpSpPr/>
          <p:nvPr/>
        </p:nvGrpSpPr>
        <p:grpSpPr>
          <a:xfrm>
            <a:off x="5960181" y="4796969"/>
            <a:ext cx="1143000" cy="304800"/>
            <a:chOff x="6934200" y="4770820"/>
            <a:chExt cx="1143000" cy="3048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934200" y="4770820"/>
              <a:ext cx="609600" cy="304800"/>
              <a:chOff x="7086600" y="4770820"/>
              <a:chExt cx="609600" cy="304800"/>
            </a:xfrm>
          </p:grpSpPr>
          <p:sp>
            <p:nvSpPr>
              <p:cNvPr id="117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0866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FF00FF"/>
                    </a:solidFill>
                  </a:rPr>
                  <a:t>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239000" y="477082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3914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6" name="AutoShape 9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>
              <a:off x="7543800" y="493986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29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5426781" y="5607388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31" name="Group 130"/>
          <p:cNvGrpSpPr/>
          <p:nvPr/>
        </p:nvGrpSpPr>
        <p:grpSpPr>
          <a:xfrm>
            <a:off x="5960181" y="5455782"/>
            <a:ext cx="609600" cy="304800"/>
            <a:chOff x="7086600" y="4770820"/>
            <a:chExt cx="609600" cy="304800"/>
          </a:xfrm>
        </p:grpSpPr>
        <p:sp>
          <p:nvSpPr>
            <p:cNvPr id="133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866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5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>
                  <a:solidFill>
                    <a:schemeClr val="tx1"/>
                  </a:solidFill>
                </a:rPr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7" name="AutoShape 9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6562373" y="429135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38" name="Group 137"/>
          <p:cNvGrpSpPr/>
          <p:nvPr/>
        </p:nvGrpSpPr>
        <p:grpSpPr>
          <a:xfrm>
            <a:off x="7095773" y="4138950"/>
            <a:ext cx="609600" cy="304800"/>
            <a:chOff x="6934200" y="3453606"/>
            <a:chExt cx="609600" cy="304800"/>
          </a:xfrm>
        </p:grpSpPr>
        <p:sp>
          <p:nvSpPr>
            <p:cNvPr id="139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1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4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Graphs are often sparse</a:t>
            </a:r>
          </a:p>
          <a:p>
            <a:r>
              <a:rPr lang="en-US" dirty="0" smtClean="0"/>
              <a:t>Streets form grids</a:t>
            </a:r>
          </a:p>
          <a:p>
            <a:r>
              <a:rPr lang="en-US" dirty="0" smtClean="0"/>
              <a:t>Airlines rarely fly to all cities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Adjacency lists should generally be your default choice</a:t>
            </a:r>
          </a:p>
          <a:p>
            <a:r>
              <a:rPr lang="en-US" dirty="0" smtClean="0"/>
              <a:t>Slower performance compensated by greater space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Graphs: Traversals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be easier to list what isn't a graph application…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58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560836"/>
              </p:ext>
            </p:extLst>
          </p:nvPr>
        </p:nvGraphicFramePr>
        <p:xfrm>
          <a:off x="914400" y="685812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12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5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400" dirty="0" smtClean="0"/>
              <a:t>Application: Moving </a:t>
            </a:r>
            <a:r>
              <a:rPr lang="en-US" sz="3400" dirty="0" smtClean="0"/>
              <a:t>Around </a:t>
            </a:r>
            <a:r>
              <a:rPr lang="en-US" sz="3400" dirty="0" smtClean="0"/>
              <a:t>WA State</a:t>
            </a:r>
            <a:endParaRPr lang="en-US" sz="3400" dirty="0"/>
          </a:p>
        </p:txBody>
      </p:sp>
      <p:sp>
        <p:nvSpPr>
          <p:cNvPr id="68506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What’s the </a:t>
            </a:r>
            <a:r>
              <a:rPr lang="en-US" sz="2800" i="1" dirty="0"/>
              <a:t>shortest way</a:t>
            </a:r>
            <a:r>
              <a:rPr lang="en-US" sz="2800" dirty="0"/>
              <a:t> to get from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Seattle </a:t>
            </a:r>
            <a:r>
              <a:rPr lang="en-US" sz="2800" dirty="0"/>
              <a:t>to Pullman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58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4443393"/>
              </p:ext>
            </p:extLst>
          </p:nvPr>
        </p:nvGraphicFramePr>
        <p:xfrm>
          <a:off x="914400" y="685812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12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5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400" dirty="0" smtClean="0"/>
              <a:t>Application: Moving </a:t>
            </a:r>
            <a:r>
              <a:rPr lang="en-US" sz="3400" dirty="0" smtClean="0"/>
              <a:t>Around </a:t>
            </a:r>
            <a:r>
              <a:rPr lang="en-US" sz="3400" dirty="0" smtClean="0"/>
              <a:t>WA State</a:t>
            </a:r>
            <a:endParaRPr lang="en-US" sz="3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55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What’s the </a:t>
            </a:r>
            <a:r>
              <a:rPr lang="en-US" sz="2800" i="1" dirty="0" smtClean="0"/>
              <a:t>fastest </a:t>
            </a:r>
            <a:r>
              <a:rPr lang="en-US" sz="2800" i="1" dirty="0"/>
              <a:t>way</a:t>
            </a:r>
            <a:r>
              <a:rPr lang="en-US" sz="2800" dirty="0"/>
              <a:t> to get from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Seattle </a:t>
            </a:r>
            <a:r>
              <a:rPr lang="en-US" sz="2800" dirty="0"/>
              <a:t>to Pullman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5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100" dirty="0" smtClean="0"/>
              <a:t>Application: Reliability of Communication</a:t>
            </a:r>
            <a:endParaRPr lang="en-US" sz="3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56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Wenatchee’s phone exchange </a:t>
            </a:r>
            <a:r>
              <a:rPr lang="en-US" sz="2800" i="1" dirty="0"/>
              <a:t>goes down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can Seattle still talk to Pullman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54443393"/>
              </p:ext>
            </p:extLst>
          </p:nvPr>
        </p:nvGraphicFramePr>
        <p:xfrm>
          <a:off x="914400" y="685800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4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100" dirty="0" smtClean="0"/>
              <a:t>Application: Reliability of Communication</a:t>
            </a:r>
            <a:endParaRPr lang="en-US" sz="3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57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</a:t>
            </a:r>
            <a:r>
              <a:rPr lang="en-US" sz="2800" dirty="0" err="1" smtClean="0"/>
              <a:t>Tacomas’s</a:t>
            </a:r>
            <a:r>
              <a:rPr lang="en-US" sz="2800" dirty="0" smtClean="0"/>
              <a:t> </a:t>
            </a:r>
            <a:r>
              <a:rPr lang="en-US" sz="2800" dirty="0"/>
              <a:t>phone exchange </a:t>
            </a:r>
            <a:r>
              <a:rPr lang="en-US" sz="2800" i="1" dirty="0"/>
              <a:t>goes down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can </a:t>
            </a:r>
            <a:r>
              <a:rPr lang="en-US" sz="2800" dirty="0" smtClean="0"/>
              <a:t>Olympia </a:t>
            </a:r>
            <a:r>
              <a:rPr lang="en-US" sz="2800" dirty="0"/>
              <a:t>still talk to </a:t>
            </a:r>
            <a:r>
              <a:rPr lang="en-US" sz="2800" dirty="0" smtClean="0"/>
              <a:t>Spokane?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28860602"/>
              </p:ext>
            </p:extLst>
          </p:nvPr>
        </p:nvGraphicFramePr>
        <p:xfrm>
          <a:off x="914400" y="685800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6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0180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811869"/>
              </p:ext>
            </p:extLst>
          </p:nvPr>
        </p:nvGraphicFramePr>
        <p:xfrm>
          <a:off x="2209800" y="468326"/>
          <a:ext cx="4724400" cy="451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Bitmap Image" r:id="rId7" imgW="5266667" imgH="5028571" progId="PBrush">
                  <p:embed/>
                </p:oleObj>
              </mc:Choice>
              <mc:Fallback>
                <p:oleObj name="Bitmap Image" r:id="rId7" imgW="5266667" imgH="50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8326"/>
                        <a:ext cx="4724400" cy="451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7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Applications: Bus Routes Downtown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58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83336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we’re at 3rd and Pine, how can we get to</a:t>
            </a:r>
          </a:p>
          <a:p>
            <a:pPr algn="ctr"/>
            <a:r>
              <a:rPr lang="en-US" sz="2800" dirty="0"/>
              <a:t>1st and University using Metro? </a:t>
            </a:r>
          </a:p>
          <a:p>
            <a:pPr algn="ctr"/>
            <a:r>
              <a:rPr lang="en-US" sz="2800" dirty="0"/>
              <a:t>How about 4th and Seneca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33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 Traversals</a:t>
            </a:r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For an arbitrary graph and a starting node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/>
              <a:t>, find all nodes reachable from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/>
              <a:t> (i.e., there exists a path) </a:t>
            </a:r>
          </a:p>
          <a:p>
            <a:r>
              <a:rPr lang="en-US" sz="2400" dirty="0" smtClean="0"/>
              <a:t>Possibly "do something" for each node (print to output, set some field, return from iterator, etc.)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Related Problems:</a:t>
            </a:r>
          </a:p>
          <a:p>
            <a:r>
              <a:rPr lang="en-US" sz="2800" dirty="0" smtClean="0"/>
              <a:t>Is an undirected graph connected?</a:t>
            </a:r>
          </a:p>
          <a:p>
            <a:r>
              <a:rPr lang="en-US" sz="2800" dirty="0"/>
              <a:t>Is a </a:t>
            </a:r>
            <a:r>
              <a:rPr lang="en-US" sz="2800" dirty="0" smtClean="0"/>
              <a:t>digraph weakly/strongly </a:t>
            </a:r>
            <a:r>
              <a:rPr lang="en-US" sz="2800" dirty="0"/>
              <a:t>connected?</a:t>
            </a:r>
          </a:p>
          <a:p>
            <a:pPr lvl="1"/>
            <a:r>
              <a:rPr lang="en-US" sz="2400" dirty="0"/>
              <a:t>For strongly, need a cycle back to starting node</a:t>
            </a:r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Experiences as a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Timed exams are problematic</a:t>
            </a:r>
          </a:p>
          <a:p>
            <a:r>
              <a:rPr lang="en-US" sz="2600" dirty="0" smtClean="0"/>
              <a:t>Some of the best students I have known did not do great on exams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600" dirty="0" smtClean="0"/>
              <a:t>The more examples of student work that one sees, the more learning becomes evident</a:t>
            </a:r>
          </a:p>
          <a:p>
            <a:r>
              <a:rPr lang="en-US" sz="2600" dirty="0" smtClean="0"/>
              <a:t>Even partial effort/incomplete work tells a lot</a:t>
            </a:r>
          </a:p>
          <a:p>
            <a:r>
              <a:rPr lang="en-US" sz="2600" dirty="0" smtClean="0"/>
              <a:t>Unfortunately, this means losing points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600" dirty="0" smtClean="0"/>
              <a:t>The above leads to missing points</a:t>
            </a:r>
          </a:p>
          <a:p>
            <a:r>
              <a:rPr lang="en-US" sz="2600" dirty="0" smtClean="0"/>
              <a:t>All students (even myself back in the day) care about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 Traversals</a:t>
            </a:r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Basic Algorithm for Traversals: </a:t>
            </a:r>
          </a:p>
          <a:p>
            <a:r>
              <a:rPr lang="en-US" sz="2600" dirty="0" smtClean="0"/>
              <a:t>Select a starting node</a:t>
            </a:r>
          </a:p>
          <a:p>
            <a:r>
              <a:rPr lang="en-US" sz="2600" dirty="0" smtClean="0"/>
              <a:t>Make a set of nodes adjacent to current node</a:t>
            </a:r>
          </a:p>
          <a:p>
            <a:r>
              <a:rPr lang="en-US" sz="2600" dirty="0" smtClean="0"/>
              <a:t>Visit each node in the set but "mark" each nodes after visiting them so you don't revisit them (and eventually stop)</a:t>
            </a:r>
          </a:p>
          <a:p>
            <a:r>
              <a:rPr lang="en-US" sz="2600" dirty="0" smtClean="0"/>
              <a:t>Repeat above but skip "marked nodes"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Rough Code Form</a:t>
            </a:r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965200"/>
            <a:ext cx="6553200" cy="475514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 err="1" smtClean="0">
                <a:latin typeface="Cambria Math" pitchFamily="18" charset="0"/>
              </a:rPr>
              <a:t>traverseGraph</a:t>
            </a:r>
            <a:r>
              <a:rPr lang="en-US" sz="2000" kern="0" dirty="0" smtClean="0">
                <a:latin typeface="Cambria Math" pitchFamily="18" charset="0"/>
              </a:rPr>
              <a:t>(Node </a:t>
            </a:r>
            <a:r>
              <a:rPr lang="en-US" sz="2000" kern="0" dirty="0">
                <a:latin typeface="Cambria Math" pitchFamily="18" charset="0"/>
              </a:rPr>
              <a:t>start) </a:t>
            </a:r>
            <a:r>
              <a:rPr lang="en-US" sz="2000" kern="0" dirty="0" smtClean="0">
                <a:latin typeface="Cambria Math" pitchFamily="18" charset="0"/>
              </a:rPr>
              <a:t>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ambria Math" pitchFamily="18" charset="0"/>
              </a:rPr>
              <a:t>	</a:t>
            </a:r>
            <a:r>
              <a:rPr lang="en-US" sz="2000" kern="0" dirty="0" smtClean="0">
                <a:latin typeface="Cambria Math" pitchFamily="18" charset="0"/>
              </a:rPr>
              <a:t>Set </a:t>
            </a:r>
            <a:r>
              <a:rPr lang="en-US" sz="2000" kern="0" dirty="0">
                <a:latin typeface="Cambria Math" pitchFamily="18" charset="0"/>
              </a:rPr>
              <a:t>pending = </a:t>
            </a:r>
            <a:r>
              <a:rPr lang="en-US" sz="2000" kern="0" dirty="0" err="1">
                <a:latin typeface="Cambria Math" pitchFamily="18" charset="0"/>
              </a:rPr>
              <a:t>emptySet</a:t>
            </a:r>
            <a:r>
              <a:rPr lang="en-US" sz="2000" kern="0" dirty="0" smtClean="0">
                <a:latin typeface="Cambria Math" pitchFamily="18" charset="0"/>
              </a:rPr>
              <a:t>();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ambria Math" pitchFamily="18" charset="0"/>
              </a:rPr>
              <a:t>	</a:t>
            </a:r>
            <a:r>
              <a:rPr lang="en-US" sz="2000" kern="0" dirty="0" err="1" smtClean="0">
                <a:latin typeface="Cambria Math" pitchFamily="18" charset="0"/>
              </a:rPr>
              <a:t>pending.add</a:t>
            </a:r>
            <a:r>
              <a:rPr lang="en-US" sz="2000" kern="0" dirty="0" smtClean="0">
                <a:latin typeface="Cambria Math" pitchFamily="18" charset="0"/>
              </a:rPr>
              <a:t>(start</a:t>
            </a:r>
            <a:r>
              <a:rPr lang="en-US" sz="2000" kern="0" dirty="0">
                <a:latin typeface="Cambria Math" pitchFamily="18" charset="0"/>
              </a:rPr>
              <a:t>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</a:t>
            </a:r>
            <a:r>
              <a:rPr lang="en-US" sz="2000" kern="0" dirty="0" smtClean="0">
                <a:latin typeface="Cambria Math" pitchFamily="18" charset="0"/>
              </a:rPr>
              <a:t>	</a:t>
            </a:r>
            <a:r>
              <a:rPr lang="en-US" sz="2000" kern="0" dirty="0" smtClean="0">
                <a:solidFill>
                  <a:srgbClr val="FF0000"/>
                </a:solidFill>
                <a:latin typeface="Cambria Math" pitchFamily="18" charset="0"/>
              </a:rPr>
              <a:t>mark</a:t>
            </a: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>
                <a:latin typeface="Cambria Math" pitchFamily="18" charset="0"/>
              </a:rPr>
              <a:t>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</a:t>
            </a:r>
            <a:r>
              <a:rPr lang="en-US" sz="2000" kern="0" dirty="0" smtClean="0">
                <a:latin typeface="Cambria Math" pitchFamily="18" charset="0"/>
              </a:rPr>
              <a:t>	while(pending </a:t>
            </a:r>
            <a:r>
              <a:rPr lang="en-US" sz="2000" kern="0" dirty="0">
                <a:latin typeface="Cambria Math" pitchFamily="18" charset="0"/>
              </a:rPr>
              <a:t>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 </a:t>
            </a:r>
            <a:r>
              <a:rPr lang="en-US" sz="2000" kern="0" dirty="0" smtClean="0">
                <a:latin typeface="Cambria Math" pitchFamily="18" charset="0"/>
              </a:rPr>
              <a:t>		next </a:t>
            </a:r>
            <a:r>
              <a:rPr lang="en-US" sz="2000" kern="0" dirty="0">
                <a:latin typeface="Cambria Math" pitchFamily="18" charset="0"/>
              </a:rPr>
              <a:t>= </a:t>
            </a:r>
            <a:r>
              <a:rPr lang="en-US" sz="2000" kern="0" dirty="0" err="1">
                <a:latin typeface="Cambria Math" pitchFamily="18" charset="0"/>
              </a:rPr>
              <a:t>pending.remove</a:t>
            </a:r>
            <a:r>
              <a:rPr lang="en-US" sz="2000" kern="0" dirty="0">
                <a:latin typeface="Cambria Math" pitchFamily="18" charset="0"/>
              </a:rPr>
              <a:t>()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for </a:t>
            </a:r>
            <a:r>
              <a:rPr lang="en-US" sz="2000" kern="0" dirty="0">
                <a:latin typeface="Cambria Math" pitchFamily="18" charset="0"/>
              </a:rPr>
              <a:t>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	if(u </a:t>
            </a:r>
            <a:r>
              <a:rPr lang="en-US" sz="2000" kern="0" dirty="0">
                <a:latin typeface="Cambria Math" pitchFamily="18" charset="0"/>
              </a:rPr>
              <a:t>is not </a:t>
            </a:r>
            <a:r>
              <a:rPr lang="en-US" sz="2000" kern="0" dirty="0">
                <a:solidFill>
                  <a:srgbClr val="FF0000"/>
                </a:solidFill>
                <a:latin typeface="Cambria Math" pitchFamily="18" charset="0"/>
              </a:rPr>
              <a:t>marked</a:t>
            </a:r>
            <a:r>
              <a:rPr lang="en-US" sz="2000" kern="0" dirty="0">
                <a:latin typeface="Cambria Math" pitchFamily="18" charset="0"/>
              </a:rPr>
              <a:t>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		</a:t>
            </a:r>
            <a:r>
              <a:rPr lang="en-US" sz="2000" kern="0" dirty="0" smtClean="0">
                <a:solidFill>
                  <a:srgbClr val="FF0000"/>
                </a:solidFill>
                <a:latin typeface="Cambria Math" pitchFamily="18" charset="0"/>
              </a:rPr>
              <a:t>mark</a:t>
            </a: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>
                <a:latin typeface="Cambria Math" pitchFamily="18" charset="0"/>
              </a:rPr>
              <a:t>u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		</a:t>
            </a:r>
            <a:r>
              <a:rPr lang="en-US" sz="2000" kern="0" dirty="0" err="1" smtClean="0">
                <a:latin typeface="Cambria Math" pitchFamily="18" charset="0"/>
              </a:rPr>
              <a:t>pending.add</a:t>
            </a:r>
            <a:r>
              <a:rPr lang="en-US" sz="2000" kern="0" dirty="0" smtClean="0">
                <a:latin typeface="Cambria Math" pitchFamily="18" charset="0"/>
              </a:rPr>
              <a:t>(u</a:t>
            </a:r>
            <a:r>
              <a:rPr lang="en-US" sz="2000" kern="0" dirty="0">
                <a:latin typeface="Cambria Math" pitchFamily="18" charset="0"/>
              </a:rPr>
              <a:t>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  </a:t>
            </a:r>
            <a:r>
              <a:rPr lang="en-US" sz="2000" kern="0" dirty="0" smtClean="0">
                <a:latin typeface="Cambria Math" pitchFamily="18" charset="0"/>
              </a:rPr>
              <a:t>			}</a:t>
            </a:r>
            <a:endParaRPr lang="en-US" sz="2000" kern="0" dirty="0">
              <a:latin typeface="Cambria Math" pitchFamily="18" charset="0"/>
            </a:endParaRP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}</a:t>
            </a:r>
            <a:endParaRPr lang="en-US" sz="2000" kern="0" dirty="0">
              <a:latin typeface="Cambria Math" pitchFamily="18" charset="0"/>
            </a:endParaRP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 smtClean="0">
                <a:latin typeface="Cambria Math" pitchFamily="18" charset="0"/>
              </a:rPr>
              <a:t>	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}</a:t>
            </a:r>
            <a:endParaRPr lang="en-US" sz="2000" kern="0" dirty="0">
              <a:latin typeface="Cambria Math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Time and Options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Assuming </a:t>
            </a:r>
            <a:r>
              <a:rPr lang="en-US" sz="2600" dirty="0" smtClean="0"/>
              <a:t>add</a:t>
            </a:r>
            <a:r>
              <a:rPr lang="en-US" sz="2600" dirty="0"/>
              <a:t> </a:t>
            </a:r>
            <a:r>
              <a:rPr lang="en-US" sz="2600" dirty="0" smtClean="0"/>
              <a:t>and</a:t>
            </a:r>
            <a:r>
              <a:rPr lang="en-US" sz="2600" dirty="0" smtClean="0"/>
              <a:t> remove are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(1)</a:t>
            </a:r>
            <a:r>
              <a:rPr lang="en-US" sz="2600" dirty="0" smtClean="0"/>
              <a:t>, entire </a:t>
            </a:r>
            <a:r>
              <a:rPr lang="en-US" sz="2600" dirty="0" smtClean="0"/>
              <a:t>traversal is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(|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|) </a:t>
            </a:r>
            <a:r>
              <a:rPr lang="en-US" sz="2600" dirty="0" smtClean="0">
                <a:ea typeface="Cambria Math" pitchFamily="18" charset="0"/>
              </a:rPr>
              <a:t>if using</a:t>
            </a:r>
            <a:r>
              <a:rPr lang="en-US" sz="2600" dirty="0" smtClean="0"/>
              <a:t> </a:t>
            </a:r>
            <a:r>
              <a:rPr lang="en-US" sz="2600" dirty="0" smtClean="0"/>
              <a:t>an adjacency </a:t>
            </a:r>
            <a:r>
              <a:rPr lang="en-US" sz="2600" dirty="0" smtClean="0"/>
              <a:t>list</a:t>
            </a:r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The order we traverse depends entirely on </a:t>
            </a:r>
            <a:r>
              <a:rPr lang="en-US" sz="2600" dirty="0" smtClean="0"/>
              <a:t>how add </a:t>
            </a:r>
            <a:r>
              <a:rPr lang="en-US" sz="2600" dirty="0" smtClean="0"/>
              <a:t>and </a:t>
            </a:r>
            <a:r>
              <a:rPr lang="en-US" sz="2600" dirty="0" smtClean="0"/>
              <a:t>remove work/ar</a:t>
            </a:r>
            <a:r>
              <a:rPr lang="en-US" sz="2600" dirty="0" smtClean="0"/>
              <a:t>e implemented</a:t>
            </a:r>
            <a:endParaRPr lang="en-US" sz="2600" dirty="0" smtClean="0"/>
          </a:p>
          <a:p>
            <a:r>
              <a:rPr lang="en-US" sz="2400" dirty="0" smtClean="0"/>
              <a:t>DFS</a:t>
            </a:r>
            <a:r>
              <a:rPr lang="en-US" sz="2400" dirty="0" smtClean="0"/>
              <a:t>: </a:t>
            </a:r>
            <a:r>
              <a:rPr lang="en-US" sz="2400" dirty="0" smtClean="0"/>
              <a:t>a stack </a:t>
            </a:r>
            <a:r>
              <a:rPr lang="en-US" sz="2400" dirty="0" smtClean="0"/>
              <a:t>"depth-first </a:t>
            </a:r>
            <a:r>
              <a:rPr lang="en-US" sz="2400" dirty="0" smtClean="0"/>
              <a:t>graph </a:t>
            </a:r>
            <a:r>
              <a:rPr lang="en-US" sz="2400" dirty="0" smtClean="0"/>
              <a:t>search"</a:t>
            </a:r>
            <a:endParaRPr lang="en-US" sz="2400" dirty="0" smtClean="0"/>
          </a:p>
          <a:p>
            <a:r>
              <a:rPr lang="en-US" sz="2400" dirty="0" smtClean="0"/>
              <a:t>BFS: </a:t>
            </a:r>
            <a:r>
              <a:rPr lang="en-US" sz="2400" dirty="0" smtClean="0"/>
              <a:t>a queue </a:t>
            </a:r>
            <a:r>
              <a:rPr lang="en-US" sz="2400" dirty="0" smtClean="0"/>
              <a:t>"breadth-first </a:t>
            </a:r>
            <a:r>
              <a:rPr lang="en-US" sz="2400" dirty="0" smtClean="0"/>
              <a:t>graph </a:t>
            </a:r>
            <a:r>
              <a:rPr lang="en-US" sz="2400" dirty="0" smtClean="0"/>
              <a:t>search"</a:t>
            </a:r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DFS and BFS are </a:t>
            </a:r>
            <a:r>
              <a:rPr lang="en-US" sz="2600" dirty="0" smtClean="0"/>
              <a:t>"big ideas" </a:t>
            </a:r>
            <a:r>
              <a:rPr lang="en-US" sz="2600" dirty="0" smtClean="0"/>
              <a:t>in computer science</a:t>
            </a:r>
          </a:p>
          <a:p>
            <a:r>
              <a:rPr lang="en-US" sz="2400" dirty="0" smtClean="0"/>
              <a:t>Depth: recursively explore one part </a:t>
            </a:r>
            <a:r>
              <a:rPr lang="en-US" sz="2400" dirty="0" smtClean="0"/>
              <a:t>before </a:t>
            </a:r>
            <a:r>
              <a:rPr lang="en-US" sz="2400" dirty="0" smtClean="0"/>
              <a:t>going back to the other parts not yet explored</a:t>
            </a:r>
          </a:p>
          <a:p>
            <a:r>
              <a:rPr lang="en-US" sz="2400" dirty="0" smtClean="0"/>
              <a:t>Breadth: Explore areas closer to </a:t>
            </a:r>
            <a:r>
              <a:rPr lang="en-US" sz="2400" dirty="0" smtClean="0"/>
              <a:t>start </a:t>
            </a:r>
            <a:r>
              <a:rPr lang="en-US" sz="2400" dirty="0" smtClean="0"/>
              <a:t>node first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Recursive DFS, Example with Tree</a:t>
            </a:r>
            <a:endParaRPr lang="en-US" dirty="0" smtClean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tree is a graph and DFS and BFS are particularly easy to "see" in one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/>
              <a:t>Order processed: A, B, D, E, C, F, G, H</a:t>
            </a:r>
          </a:p>
          <a:p>
            <a:r>
              <a:rPr lang="en-US" sz="2400" dirty="0" smtClean="0"/>
              <a:t>This is a </a:t>
            </a:r>
            <a:r>
              <a:rPr lang="en-US" sz="2400" dirty="0"/>
              <a:t>"pre-order traversal" for trees</a:t>
            </a:r>
          </a:p>
          <a:p>
            <a:r>
              <a:rPr lang="en-US" sz="2400" dirty="0"/>
              <a:t>The marking is </a:t>
            </a:r>
            <a:r>
              <a:rPr lang="en-US" sz="2400" dirty="0" smtClean="0"/>
              <a:t>unneeded here but because </a:t>
            </a:r>
            <a:r>
              <a:rPr lang="en-US" sz="2400" dirty="0"/>
              <a:t>we support arbitrary </a:t>
            </a:r>
            <a:r>
              <a:rPr lang="en-US" sz="2400" dirty="0" smtClean="0"/>
              <a:t>graphs, we need a means to </a:t>
            </a:r>
            <a:r>
              <a:rPr lang="en-US" sz="2400" dirty="0"/>
              <a:t>process each node exactly </a:t>
            </a:r>
            <a:r>
              <a:rPr lang="en-US" sz="2400" dirty="0" smtClean="0"/>
              <a:t>once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71685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" y="1663710"/>
            <a:ext cx="2133600" cy="2286000"/>
            <a:chOff x="3437" y="1248"/>
            <a:chExt cx="1795" cy="1920"/>
          </a:xfrm>
        </p:grpSpPr>
        <p:sp>
          <p:nvSpPr>
            <p:cNvPr id="71688" name="Oval 3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1689" name="AutoShape 38"/>
            <p:cNvCxnSpPr>
              <a:cxnSpLocks noChangeShapeType="1"/>
              <a:stCxn id="71688" idx="3"/>
              <a:endCxn id="71691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0" name="AutoShape 39"/>
            <p:cNvCxnSpPr>
              <a:cxnSpLocks noChangeShapeType="1"/>
              <a:stCxn id="71688" idx="5"/>
              <a:endCxn id="71696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691" name="Oval 4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1692" name="Oval 4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1693" name="Oval 4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1694" name="AutoShape 43"/>
            <p:cNvCxnSpPr>
              <a:cxnSpLocks noChangeShapeType="1"/>
              <a:stCxn id="71691" idx="5"/>
              <a:endCxn id="7169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5" name="AutoShape 44"/>
            <p:cNvCxnSpPr>
              <a:cxnSpLocks noChangeShapeType="1"/>
              <a:stCxn id="71691" idx="3"/>
              <a:endCxn id="71692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696" name="Oval 4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1697" name="Oval 4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1698" name="AutoShape 47"/>
            <p:cNvCxnSpPr>
              <a:cxnSpLocks noChangeShapeType="1"/>
              <a:stCxn id="71696" idx="4"/>
              <a:endCxn id="71697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9" name="AutoShape 48"/>
            <p:cNvCxnSpPr>
              <a:cxnSpLocks noChangeShapeType="1"/>
              <a:stCxn id="71697" idx="3"/>
              <a:endCxn id="71702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700" name="Oval 4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1701" name="AutoShape 50"/>
            <p:cNvCxnSpPr>
              <a:cxnSpLocks noChangeShapeType="1"/>
              <a:stCxn id="71697" idx="5"/>
              <a:endCxn id="71700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702" name="Oval 5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775659"/>
            <a:ext cx="4775200" cy="206210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DFS(Node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/>
              <a:t> </a:t>
            </a:r>
            <a:r>
              <a:rPr lang="en-US" sz="2000" kern="0" dirty="0" smtClean="0"/>
              <a:t>  </a:t>
            </a:r>
            <a:r>
              <a:rPr lang="en-US" sz="2000" kern="0" dirty="0" smtClean="0"/>
              <a:t>mark </a:t>
            </a:r>
            <a:r>
              <a:rPr lang="en-US" sz="2000" kern="0" dirty="0"/>
              <a:t>and </a:t>
            </a:r>
            <a:r>
              <a:rPr lang="en-US" sz="2000" kern="0" dirty="0" smtClean="0"/>
              <a:t>process </a:t>
            </a:r>
            <a:r>
              <a:rPr lang="en-US" sz="2000" kern="0" dirty="0"/>
              <a:t>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/>
              <a:t> </a:t>
            </a:r>
            <a:r>
              <a:rPr lang="en-US" sz="2000" kern="0" dirty="0" smtClean="0"/>
              <a:t>  </a:t>
            </a:r>
            <a:r>
              <a:rPr lang="en-US" sz="2000" kern="0" dirty="0" smtClean="0"/>
              <a:t>for </a:t>
            </a:r>
            <a:r>
              <a:rPr lang="en-US" sz="2000" kern="0" dirty="0"/>
              <a:t>each node u adjacent to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 smtClean="0"/>
              <a:t>       if </a:t>
            </a:r>
            <a:r>
              <a:rPr lang="en-US" sz="2000" kern="0" dirty="0"/>
              <a:t>u is not marked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     DFS(u</a:t>
            </a:r>
            <a:r>
              <a:rPr lang="en-US" sz="2000" kern="0" dirty="0"/>
              <a:t>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86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DFS with Stack, Example with Tree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690533"/>
            <a:ext cx="8458200" cy="155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Order processed: A, C, F, H, G, B, E, D</a:t>
            </a:r>
          </a:p>
          <a:p>
            <a:r>
              <a:rPr lang="en-US" sz="2600" dirty="0" smtClean="0"/>
              <a:t>A different order but still a perfectly fine traversal of the graph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73732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312321" y="1603375"/>
            <a:ext cx="2133600" cy="2286000"/>
            <a:chOff x="3437" y="1248"/>
            <a:chExt cx="1795" cy="1920"/>
          </a:xfrm>
        </p:grpSpPr>
        <p:sp>
          <p:nvSpPr>
            <p:cNvPr id="73735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3736" name="AutoShape 38"/>
            <p:cNvCxnSpPr>
              <a:cxnSpLocks noChangeShapeType="1"/>
              <a:stCxn id="73735" idx="3"/>
              <a:endCxn id="73738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37" name="AutoShape 39"/>
            <p:cNvCxnSpPr>
              <a:cxnSpLocks noChangeShapeType="1"/>
              <a:stCxn id="73735" idx="5"/>
              <a:endCxn id="73743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38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3739" name="Oval 4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3740" name="Oval 4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3741" name="AutoShape 43"/>
            <p:cNvCxnSpPr>
              <a:cxnSpLocks noChangeShapeType="1"/>
              <a:stCxn id="73738" idx="5"/>
              <a:endCxn id="73740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2" name="AutoShape 44"/>
            <p:cNvCxnSpPr>
              <a:cxnSpLocks noChangeShapeType="1"/>
              <a:stCxn id="73738" idx="3"/>
              <a:endCxn id="73739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3" name="Oval 4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3744" name="Oval 46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3745" name="AutoShape 47"/>
            <p:cNvCxnSpPr>
              <a:cxnSpLocks noChangeShapeType="1"/>
              <a:stCxn id="73743" idx="4"/>
              <a:endCxn id="7374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6" name="AutoShape 48"/>
            <p:cNvCxnSpPr>
              <a:cxnSpLocks noChangeShapeType="1"/>
              <a:stCxn id="73744" idx="3"/>
              <a:endCxn id="73749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7" name="Oval 4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3748" name="AutoShape 50"/>
            <p:cNvCxnSpPr>
              <a:cxnSpLocks noChangeShapeType="1"/>
              <a:stCxn id="73744" idx="5"/>
              <a:endCxn id="73747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9" name="Oval 5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2316" y="1030521"/>
            <a:ext cx="5027338" cy="34317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DFS2(Node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</a:t>
            </a:r>
            <a:r>
              <a:rPr lang="en-US" sz="2000" kern="0" dirty="0" smtClean="0"/>
              <a:t>  </a:t>
            </a:r>
            <a:r>
              <a:rPr lang="en-US" sz="2000" kern="0" dirty="0" smtClean="0"/>
              <a:t>initialize </a:t>
            </a:r>
            <a:r>
              <a:rPr lang="en-US" sz="2000" kern="0" dirty="0"/>
              <a:t>stack s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</a:t>
            </a:r>
            <a:r>
              <a:rPr lang="en-US" sz="2000" kern="0" dirty="0" smtClean="0"/>
              <a:t>  </a:t>
            </a:r>
            <a:r>
              <a:rPr lang="en-US" sz="2000" kern="0" dirty="0" smtClean="0"/>
              <a:t>mark </a:t>
            </a:r>
            <a:r>
              <a:rPr lang="en-US" sz="2000" kern="0" dirty="0"/>
              <a:t>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 smtClean="0"/>
              <a:t>  while(s </a:t>
            </a:r>
            <a:r>
              <a:rPr lang="en-US" sz="2000" kern="0" dirty="0"/>
              <a:t>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</a:t>
            </a:r>
            <a:r>
              <a:rPr lang="en-US" sz="2000" kern="0" dirty="0" smtClean="0"/>
              <a:t>     next </a:t>
            </a:r>
            <a:r>
              <a:rPr lang="en-US" sz="2000" kern="0" dirty="0"/>
              <a:t>= s.pop() // and </a:t>
            </a:r>
            <a:r>
              <a:rPr lang="en-US" sz="2000" kern="0" dirty="0" smtClean="0"/>
              <a:t>"process"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</a:t>
            </a:r>
            <a:r>
              <a:rPr lang="en-US" sz="2000" kern="0" dirty="0" smtClean="0"/>
              <a:t>     for </a:t>
            </a:r>
            <a:r>
              <a:rPr lang="en-US" sz="2000" kern="0" dirty="0"/>
              <a:t>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</a:t>
            </a:r>
            <a:r>
              <a:rPr lang="en-US" sz="2000" kern="0" dirty="0" smtClean="0"/>
              <a:t>        if(u </a:t>
            </a:r>
            <a:r>
              <a:rPr lang="en-US" sz="2000" kern="0" dirty="0"/>
              <a:t>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</a:t>
            </a:r>
            <a:r>
              <a:rPr lang="en-US" sz="2000" kern="0" dirty="0" smtClean="0"/>
              <a:t>          mark </a:t>
            </a:r>
            <a:r>
              <a:rPr lang="en-US" sz="2000" kern="0" dirty="0"/>
              <a:t>u and push onto s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}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99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BFS with Queue, Example with Tree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758266"/>
            <a:ext cx="8458200" cy="149013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Order processed: A, B, C, D, E, F, G, H</a:t>
            </a:r>
          </a:p>
          <a:p>
            <a:r>
              <a:rPr lang="en-US" sz="2600" dirty="0" smtClean="0"/>
              <a:t>A "level-order" traversal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75780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1752599"/>
            <a:ext cx="2133600" cy="2286000"/>
            <a:chOff x="3437" y="1248"/>
            <a:chExt cx="1795" cy="1920"/>
          </a:xfrm>
        </p:grpSpPr>
        <p:sp>
          <p:nvSpPr>
            <p:cNvPr id="75783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5784" name="AutoShape 38"/>
            <p:cNvCxnSpPr>
              <a:cxnSpLocks noChangeShapeType="1"/>
              <a:stCxn id="75783" idx="3"/>
              <a:endCxn id="75786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85" name="AutoShape 39"/>
            <p:cNvCxnSpPr>
              <a:cxnSpLocks noChangeShapeType="1"/>
              <a:stCxn id="75783" idx="5"/>
              <a:endCxn id="75791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86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5787" name="Oval 4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5788" name="Oval 4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5789" name="AutoShape 43"/>
            <p:cNvCxnSpPr>
              <a:cxnSpLocks noChangeShapeType="1"/>
              <a:stCxn id="75786" idx="5"/>
              <a:endCxn id="75788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0" name="AutoShape 44"/>
            <p:cNvCxnSpPr>
              <a:cxnSpLocks noChangeShapeType="1"/>
              <a:stCxn id="75786" idx="3"/>
              <a:endCxn id="75787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1" name="Oval 4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5792" name="Oval 46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5793" name="AutoShape 47"/>
            <p:cNvCxnSpPr>
              <a:cxnSpLocks noChangeShapeType="1"/>
              <a:stCxn id="75791" idx="4"/>
              <a:endCxn id="75792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4" name="AutoShape 48"/>
            <p:cNvCxnSpPr>
              <a:cxnSpLocks noChangeShapeType="1"/>
              <a:stCxn id="75792" idx="3"/>
              <a:endCxn id="75797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5" name="Oval 4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5796" name="AutoShape 50"/>
            <p:cNvCxnSpPr>
              <a:cxnSpLocks noChangeShapeType="1"/>
              <a:stCxn id="75792" idx="5"/>
              <a:endCxn id="75795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7" name="Oval 5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48261" y="1179745"/>
            <a:ext cx="5391219" cy="34317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BFS(Node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 smtClean="0"/>
              <a:t>  initialize </a:t>
            </a:r>
            <a:r>
              <a:rPr lang="en-US" sz="2000" kern="0" dirty="0"/>
              <a:t>queue q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 smtClean="0"/>
              <a:t>  mark </a:t>
            </a:r>
            <a:r>
              <a:rPr lang="en-US" sz="2000" kern="0" dirty="0"/>
              <a:t>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 smtClean="0"/>
              <a:t>  while(q </a:t>
            </a:r>
            <a:r>
              <a:rPr lang="en-US" sz="2000" kern="0" dirty="0"/>
              <a:t>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</a:t>
            </a:r>
            <a:r>
              <a:rPr lang="en-US" sz="2000" kern="0" dirty="0" smtClean="0"/>
              <a:t>    next </a:t>
            </a:r>
            <a:r>
              <a:rPr lang="en-US" sz="2000" kern="0" dirty="0"/>
              <a:t>= </a:t>
            </a:r>
            <a:r>
              <a:rPr lang="en-US" sz="2000" kern="0" dirty="0" err="1"/>
              <a:t>q.dequeue</a:t>
            </a:r>
            <a:r>
              <a:rPr lang="en-US" sz="1800" kern="0" dirty="0" smtClean="0"/>
              <a:t>() // </a:t>
            </a:r>
            <a:r>
              <a:rPr lang="en-US" sz="2000" kern="0" dirty="0"/>
              <a:t>and </a:t>
            </a:r>
            <a:r>
              <a:rPr lang="en-US" sz="2000" kern="0" dirty="0" smtClean="0"/>
              <a:t>"process"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</a:t>
            </a:r>
            <a:r>
              <a:rPr lang="en-US" sz="2000" kern="0" dirty="0" smtClean="0"/>
              <a:t>    for </a:t>
            </a:r>
            <a:r>
              <a:rPr lang="en-US" sz="2000" kern="0" dirty="0"/>
              <a:t>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</a:t>
            </a:r>
            <a:r>
              <a:rPr lang="en-US" sz="2000" kern="0" dirty="0" smtClean="0"/>
              <a:t>      if(u </a:t>
            </a:r>
            <a:r>
              <a:rPr lang="en-US" sz="2000" kern="0" dirty="0"/>
              <a:t>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</a:t>
            </a:r>
            <a:r>
              <a:rPr lang="en-US" sz="2000" kern="0" dirty="0" smtClean="0"/>
              <a:t>        mark </a:t>
            </a:r>
            <a:r>
              <a:rPr lang="en-US" sz="2000" kern="0" dirty="0"/>
              <a:t>u and </a:t>
            </a:r>
            <a:r>
              <a:rPr lang="en-US" sz="2000" kern="0" dirty="0" err="1"/>
              <a:t>enqueue</a:t>
            </a:r>
            <a:r>
              <a:rPr lang="en-US" sz="2000" kern="0" dirty="0"/>
              <a:t> onto q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 smtClean="0"/>
              <a:t>  }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44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DFS/BFS </a:t>
            </a:r>
            <a:r>
              <a:rPr lang="en-US" smtClean="0"/>
              <a:t>Comparison</a:t>
            </a:r>
            <a:endParaRPr lang="en-US" dirty="0" smtClean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57150" indent="0">
              <a:buNone/>
            </a:pPr>
            <a:r>
              <a:rPr lang="en-US" dirty="0" smtClean="0"/>
              <a:t>BFS always finds th</a:t>
            </a:r>
            <a:r>
              <a:rPr lang="en-US" dirty="0" smtClean="0"/>
              <a:t>e </a:t>
            </a:r>
            <a:r>
              <a:rPr lang="en-US" dirty="0" smtClean="0"/>
              <a:t>shortest path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dirty="0" smtClean="0"/>
              <a:t>"optimal solution") from th</a:t>
            </a:r>
            <a:r>
              <a:rPr lang="en-US" dirty="0" smtClean="0"/>
              <a:t>e starting node to a target node</a:t>
            </a:r>
          </a:p>
          <a:p>
            <a:r>
              <a:rPr lang="en-US" sz="2600" dirty="0" smtClean="0"/>
              <a:t>Storage for BFS can be extremely large</a:t>
            </a:r>
          </a:p>
          <a:p>
            <a:r>
              <a:rPr lang="en-US" sz="2600" dirty="0" smtClean="0"/>
              <a:t>A </a:t>
            </a:r>
            <a:r>
              <a:rPr lang="en-US" sz="26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600" dirty="0" smtClean="0"/>
              <a:t>-nary tree of height </a:t>
            </a:r>
            <a:r>
              <a:rPr lang="en-US" sz="26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sz="2600" dirty="0" smtClean="0">
                <a:solidFill>
                  <a:schemeClr val="accent2"/>
                </a:solidFill>
                <a:ea typeface="Cambria Math" pitchFamily="18" charset="0"/>
              </a:rPr>
              <a:t> </a:t>
            </a:r>
            <a:r>
              <a:rPr lang="en-US" sz="2600" dirty="0" smtClean="0">
                <a:ea typeface="Cambria Math" pitchFamily="18" charset="0"/>
              </a:rPr>
              <a:t>could result in a queue size of </a:t>
            </a:r>
            <a:r>
              <a:rPr lang="en-US" sz="26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600" baseline="30000" dirty="0" err="1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h</a:t>
            </a:r>
            <a:endParaRPr lang="en-US" sz="2600" dirty="0" smtClean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DFS can use less space in finding a path</a:t>
            </a:r>
          </a:p>
          <a:p>
            <a:r>
              <a:rPr lang="en-US" sz="2600" dirty="0" smtClean="0"/>
              <a:t>If longest path in the graph is </a:t>
            </a:r>
            <a:r>
              <a:rPr lang="en-US" sz="26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600" dirty="0" smtClean="0"/>
              <a:t> and highest out-degree is </a:t>
            </a:r>
            <a:r>
              <a:rPr lang="en-US" sz="26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600" dirty="0" smtClean="0"/>
              <a:t> then DFS stack never has more than </a:t>
            </a:r>
            <a:r>
              <a:rPr lang="en-US" sz="26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6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⋅</a:t>
            </a:r>
            <a:r>
              <a:rPr lang="en-US" sz="26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6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/>
              <a:t>elements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large graphs, DFS is hugely more memory efficient, </a:t>
            </a:r>
            <a:r>
              <a:rPr lang="en-US" i="1" dirty="0">
                <a:solidFill>
                  <a:schemeClr val="tx2"/>
                </a:solidFill>
              </a:rPr>
              <a:t>if we can limit the maximum path length to some fixed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we </a:t>
            </a:r>
            <a:r>
              <a:rPr lang="en-US" sz="2800" i="1" dirty="0"/>
              <a:t>knew</a:t>
            </a:r>
            <a:r>
              <a:rPr lang="en-US" sz="2800" dirty="0"/>
              <a:t> the distance from the start to the goal in advance, we could simply </a:t>
            </a:r>
            <a:r>
              <a:rPr lang="en-US" sz="2800" i="1" dirty="0" smtClean="0"/>
              <a:t>not </a:t>
            </a:r>
            <a:r>
              <a:rPr lang="en-US" sz="2800" i="1" dirty="0"/>
              <a:t>add any children to stack after level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But </a:t>
            </a:r>
            <a:r>
              <a:rPr lang="en-US" sz="2800" dirty="0"/>
              <a:t>what if we don’t know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r>
              <a:rPr lang="en-US" sz="2800" dirty="0"/>
              <a:t> in advance?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Deepening (IDFS)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Algorithms</a:t>
            </a:r>
          </a:p>
          <a:p>
            <a:r>
              <a:rPr lang="en-US" dirty="0" smtClean="0"/>
              <a:t>Try </a:t>
            </a:r>
            <a:r>
              <a:rPr lang="en-US" dirty="0"/>
              <a:t>DFS up to recursion of K levels deep. </a:t>
            </a:r>
          </a:p>
          <a:p>
            <a:r>
              <a:rPr lang="en-US" dirty="0"/>
              <a:t>If fails, increment K and start the entire search over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Performance:</a:t>
            </a:r>
          </a:p>
          <a:p>
            <a:r>
              <a:rPr lang="en-US" dirty="0" smtClean="0"/>
              <a:t>Like </a:t>
            </a:r>
            <a:r>
              <a:rPr lang="en-US" dirty="0"/>
              <a:t>BFS</a:t>
            </a:r>
            <a:r>
              <a:rPr lang="en-US" dirty="0" smtClean="0"/>
              <a:t>, IDFS </a:t>
            </a:r>
            <a:r>
              <a:rPr lang="en-US" dirty="0"/>
              <a:t>finds shortest </a:t>
            </a:r>
            <a:r>
              <a:rPr lang="en-US" dirty="0" smtClean="0"/>
              <a:t>paths</a:t>
            </a:r>
          </a:p>
          <a:p>
            <a:r>
              <a:rPr lang="en-US" dirty="0" smtClean="0"/>
              <a:t>Like </a:t>
            </a:r>
            <a:r>
              <a:rPr lang="en-US" dirty="0"/>
              <a:t>DFS, </a:t>
            </a:r>
            <a:r>
              <a:rPr lang="en-US" dirty="0" smtClean="0"/>
              <a:t>IDFS uses less space</a:t>
            </a:r>
          </a:p>
          <a:p>
            <a:r>
              <a:rPr lang="en-US" dirty="0" smtClean="0"/>
              <a:t>Some work is repeated but minor compared to space savings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Saving the Path</a:t>
            </a:r>
            <a:endParaRPr lang="en-US" dirty="0" smtClean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Our graph traversals can answer the standard </a:t>
            </a:r>
            <a:r>
              <a:rPr lang="en-US" sz="2600" i="1" dirty="0" smtClean="0">
                <a:solidFill>
                  <a:schemeClr val="accent2"/>
                </a:solidFill>
              </a:rPr>
              <a:t>reachability</a:t>
            </a:r>
            <a:r>
              <a:rPr lang="en-US" sz="2600" dirty="0" smtClean="0"/>
              <a:t> question: </a:t>
            </a:r>
          </a:p>
          <a:p>
            <a:pPr marL="0" indent="0" algn="ctr">
              <a:buNone/>
            </a:pPr>
            <a:r>
              <a:rPr lang="en-US" sz="2600" dirty="0" smtClean="0"/>
              <a:t>"Is there a path from node x to node y?"</a:t>
            </a:r>
          </a:p>
          <a:p>
            <a:pPr marL="5715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But what if we want to actually output the path?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Easy: </a:t>
            </a:r>
          </a:p>
          <a:p>
            <a:r>
              <a:rPr lang="en-US" sz="2400" dirty="0" smtClean="0"/>
              <a:t>Store the previous node along the path:</a:t>
            </a:r>
            <a:br>
              <a:rPr lang="en-US" sz="2400" dirty="0" smtClean="0"/>
            </a:br>
            <a:r>
              <a:rPr lang="en-US" sz="2400" dirty="0" smtClean="0"/>
              <a:t>When processing </a:t>
            </a:r>
            <a:r>
              <a:rPr lang="en-US" sz="2400" i="1" dirty="0" smtClean="0">
                <a:solidFill>
                  <a:schemeClr val="accent2"/>
                </a:solidFill>
              </a:rPr>
              <a:t>u </a:t>
            </a:r>
            <a:r>
              <a:rPr lang="en-US" sz="2400" dirty="0" smtClean="0"/>
              <a:t>causes us to add </a:t>
            </a:r>
            <a:r>
              <a:rPr lang="en-US" sz="2400" i="1" dirty="0" smtClean="0">
                <a:solidFill>
                  <a:schemeClr val="accent2"/>
                </a:solidFill>
              </a:rPr>
              <a:t>v</a:t>
            </a:r>
            <a:r>
              <a:rPr lang="en-US" sz="2400" dirty="0" smtClean="0"/>
              <a:t> to the search, set </a:t>
            </a:r>
            <a:r>
              <a:rPr lang="en-US" sz="2400" i="1" dirty="0" err="1" smtClean="0">
                <a:solidFill>
                  <a:schemeClr val="accent2"/>
                </a:solidFill>
              </a:rPr>
              <a:t>v.path</a:t>
            </a:r>
            <a:r>
              <a:rPr lang="en-US" sz="2400" dirty="0" smtClean="0"/>
              <a:t> field to be </a:t>
            </a:r>
            <a:r>
              <a:rPr lang="en-US" sz="2400" i="1" dirty="0" smtClean="0">
                <a:solidFill>
                  <a:schemeClr val="accent2"/>
                </a:solidFill>
              </a:rPr>
              <a:t>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When you reach the goal, follow path fields back to where you started (and then reverse the answer)</a:t>
            </a:r>
          </a:p>
          <a:p>
            <a:r>
              <a:rPr lang="en-US" sz="2400" dirty="0" smtClean="0"/>
              <a:t>What's an easy way to do the reversal? 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554965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A Stack!!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Repeated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06400" algn="l"/>
              </a:tabLst>
            </a:pPr>
            <a:r>
              <a:rPr lang="en-US" sz="2800" dirty="0" smtClean="0"/>
              <a:t>As a teacher, I should talk more about how points get transformed into a final grade</a:t>
            </a:r>
          </a:p>
          <a:p>
            <a:pPr marL="0" indent="0">
              <a:buNone/>
              <a:tabLst>
                <a:tab pos="406400" algn="l"/>
              </a:tabLst>
            </a:pPr>
            <a:endParaRPr lang="en-US" sz="2800" dirty="0"/>
          </a:p>
          <a:p>
            <a:pPr marL="0" indent="0">
              <a:buNone/>
              <a:tabLst>
                <a:tab pos="406400" algn="l"/>
              </a:tabLst>
            </a:pPr>
            <a:r>
              <a:rPr lang="en-US" sz="2800" dirty="0" smtClean="0"/>
              <a:t>I learned this lesson my first year as a TA…</a:t>
            </a:r>
          </a:p>
          <a:p>
            <a:pPr marL="0" indent="0">
              <a:buNone/>
              <a:tabLst>
                <a:tab pos="406400" algn="l"/>
              </a:tabLst>
            </a:pPr>
            <a:endParaRPr lang="en-US" sz="2800" dirty="0" smtClean="0"/>
          </a:p>
          <a:p>
            <a:pPr marL="0" indent="0">
              <a:buNone/>
              <a:tabLst>
                <a:tab pos="406400" algn="l"/>
              </a:tabLst>
            </a:pPr>
            <a:r>
              <a:rPr lang="en-US" sz="2800" dirty="0" smtClean="0"/>
              <a:t>…	and indirectly caused the undergraduate 	CSE servers to crash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 using BFS</a:t>
            </a:r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a path from Seattle to </a:t>
            </a:r>
            <a:r>
              <a:rPr lang="en-US" sz="2800" dirty="0" smtClean="0"/>
              <a:t>Austin?</a:t>
            </a:r>
            <a:endParaRPr lang="en-US" sz="2800" dirty="0"/>
          </a:p>
          <a:p>
            <a:r>
              <a:rPr lang="en-US" sz="2400" dirty="0" smtClean="0"/>
              <a:t>Remember </a:t>
            </a:r>
            <a:r>
              <a:rPr lang="en-US" sz="2400" dirty="0"/>
              <a:t>marked nodes are not re-</a:t>
            </a:r>
            <a:r>
              <a:rPr lang="en-US" sz="2400" dirty="0" err="1"/>
              <a:t>enqueued</a:t>
            </a:r>
            <a:endParaRPr lang="en-US" sz="2400" dirty="0"/>
          </a:p>
          <a:p>
            <a:r>
              <a:rPr lang="en-US" sz="2400" dirty="0" smtClean="0"/>
              <a:t>Note </a:t>
            </a:r>
            <a:r>
              <a:rPr lang="en-US" sz="2400" dirty="0"/>
              <a:t>shortest paths may not be unique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3972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33626" y="49731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3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105026" y="2534717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4" name="AutoShape 5"/>
          <p:cNvCxnSpPr>
            <a:cxnSpLocks noChangeShapeType="1"/>
            <a:stCxn id="83972" idx="0"/>
            <a:endCxn id="83973" idx="4"/>
          </p:cNvCxnSpPr>
          <p:nvPr>
            <p:custDataLst>
              <p:tags r:id="rId4"/>
            </p:custDataLst>
          </p:nvPr>
        </p:nvCxnSpPr>
        <p:spPr bwMode="auto">
          <a:xfrm flipH="1" flipV="1">
            <a:off x="2295526" y="2930004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75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781426" y="36777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677026" y="28395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7" name="AutoShape 9"/>
          <p:cNvCxnSpPr>
            <a:cxnSpLocks noChangeShapeType="1"/>
            <a:stCxn id="83976" idx="4"/>
          </p:cNvCxnSpPr>
          <p:nvPr>
            <p:custDataLst>
              <p:tags r:id="rId7"/>
            </p:custDataLst>
          </p:nvPr>
        </p:nvCxnSpPr>
        <p:spPr bwMode="auto">
          <a:xfrm flipH="1">
            <a:off x="5935663" y="3234804"/>
            <a:ext cx="931863" cy="2084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8" name="AutoShape 10"/>
          <p:cNvCxnSpPr>
            <a:cxnSpLocks noChangeShapeType="1"/>
            <a:stCxn id="83976" idx="2"/>
            <a:endCxn id="83973" idx="6"/>
          </p:cNvCxnSpPr>
          <p:nvPr>
            <p:custDataLst>
              <p:tags r:id="rId8"/>
            </p:custDataLst>
          </p:nvPr>
        </p:nvCxnSpPr>
        <p:spPr bwMode="auto">
          <a:xfrm flipH="1" flipV="1">
            <a:off x="2500313" y="2725217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9" name="AutoShape 11"/>
          <p:cNvCxnSpPr>
            <a:cxnSpLocks noChangeShapeType="1"/>
            <a:stCxn id="83973" idx="5"/>
            <a:endCxn id="83975" idx="1"/>
          </p:cNvCxnSpPr>
          <p:nvPr>
            <p:custDataLst>
              <p:tags r:id="rId9"/>
            </p:custDataLst>
          </p:nvPr>
        </p:nvCxnSpPr>
        <p:spPr bwMode="auto">
          <a:xfrm>
            <a:off x="2430463" y="2874442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0" name="AutoShape 12"/>
          <p:cNvCxnSpPr>
            <a:cxnSpLocks noChangeShapeType="1"/>
            <a:stCxn id="83972" idx="7"/>
            <a:endCxn id="83975" idx="3"/>
          </p:cNvCxnSpPr>
          <p:nvPr>
            <p:custDataLst>
              <p:tags r:id="rId10"/>
            </p:custDataLst>
          </p:nvPr>
        </p:nvCxnSpPr>
        <p:spPr bwMode="auto">
          <a:xfrm flipV="1">
            <a:off x="2659063" y="4017442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1" name="AutoShape 13"/>
          <p:cNvCxnSpPr>
            <a:cxnSpLocks noChangeShapeType="1"/>
            <a:stCxn id="83975" idx="5"/>
          </p:cNvCxnSpPr>
          <p:nvPr>
            <p:custDataLst>
              <p:tags r:id="rId11"/>
            </p:custDataLst>
          </p:nvPr>
        </p:nvCxnSpPr>
        <p:spPr bwMode="auto">
          <a:xfrm>
            <a:off x="4106863" y="4017442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2" name="AutoShape 14"/>
          <p:cNvCxnSpPr>
            <a:cxnSpLocks noChangeShapeType="1"/>
            <a:stCxn id="83975" idx="7"/>
            <a:endCxn id="83976" idx="3"/>
          </p:cNvCxnSpPr>
          <p:nvPr>
            <p:custDataLst>
              <p:tags r:id="rId12"/>
            </p:custDataLst>
          </p:nvPr>
        </p:nvCxnSpPr>
        <p:spPr bwMode="auto">
          <a:xfrm flipV="1">
            <a:off x="4106863" y="3179242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3" name="AutoShape 15"/>
          <p:cNvCxnSpPr>
            <a:cxnSpLocks noChangeShapeType="1"/>
            <a:endCxn id="83972" idx="6"/>
          </p:cNvCxnSpPr>
          <p:nvPr>
            <p:custDataLst>
              <p:tags r:id="rId13"/>
            </p:custDataLst>
          </p:nvPr>
        </p:nvCxnSpPr>
        <p:spPr bwMode="auto">
          <a:xfrm flipH="1" flipV="1">
            <a:off x="2728913" y="5163617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84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66826" y="2761729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5426" y="5276329"/>
            <a:ext cx="173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81626" y="5657329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25913" y="3676129"/>
            <a:ext cx="176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83989" name="Oval 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681913" y="4761979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0" name="Oval 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624513" y="52398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1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15138" y="2420417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83992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4713" y="4228579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Austin</a:t>
            </a:r>
            <a:endParaRPr lang="en-US" sz="2000" dirty="0"/>
          </a:p>
        </p:txBody>
      </p:sp>
      <p:cxnSp>
        <p:nvCxnSpPr>
          <p:cNvPr id="83993" name="AutoShape 13"/>
          <p:cNvCxnSpPr>
            <a:cxnSpLocks noChangeShapeType="1"/>
            <a:stCxn id="83990" idx="6"/>
            <a:endCxn id="83989" idx="2"/>
          </p:cNvCxnSpPr>
          <p:nvPr>
            <p:custDataLst>
              <p:tags r:id="rId22"/>
            </p:custDataLst>
          </p:nvPr>
        </p:nvCxnSpPr>
        <p:spPr bwMode="auto">
          <a:xfrm flipV="1">
            <a:off x="6005513" y="4952479"/>
            <a:ext cx="16764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Freeform 20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839913" y="3106217"/>
            <a:ext cx="508000" cy="1981200"/>
          </a:xfrm>
          <a:custGeom>
            <a:avLst/>
            <a:gdLst>
              <a:gd name="T0" fmla="*/ 320 w 320"/>
              <a:gd name="T1" fmla="*/ 1248 h 1248"/>
              <a:gd name="T2" fmla="*/ 32 w 320"/>
              <a:gd name="T3" fmla="*/ 720 h 1248"/>
              <a:gd name="T4" fmla="*/ 128 w 320"/>
              <a:gd name="T5" fmla="*/ 0 h 1248"/>
              <a:gd name="T6" fmla="*/ 0 60000 65536"/>
              <a:gd name="T7" fmla="*/ 0 60000 65536"/>
              <a:gd name="T8" fmla="*/ 0 60000 65536"/>
              <a:gd name="T9" fmla="*/ 0 w 320"/>
              <a:gd name="T10" fmla="*/ 0 h 1248"/>
              <a:gd name="T11" fmla="*/ 320 w 32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248">
                <a:moveTo>
                  <a:pt x="320" y="1248"/>
                </a:moveTo>
                <a:cubicBezTo>
                  <a:pt x="192" y="1088"/>
                  <a:pt x="64" y="928"/>
                  <a:pt x="32" y="720"/>
                </a:cubicBezTo>
                <a:cubicBezTo>
                  <a:pt x="0" y="512"/>
                  <a:pt x="112" y="120"/>
                  <a:pt x="128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52713" y="2801417"/>
            <a:ext cx="1295400" cy="762000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2500313" y="2369617"/>
            <a:ext cx="4114800" cy="431800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70956">
            <a:off x="2741613" y="4930254"/>
            <a:ext cx="2794000" cy="461963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>
            <p:custDataLst>
              <p:tags r:id="rId27"/>
            </p:custDataLst>
          </p:nvPr>
        </p:nvSpPr>
        <p:spPr bwMode="auto">
          <a:xfrm flipV="1">
            <a:off x="5929313" y="5066779"/>
            <a:ext cx="1752600" cy="461963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>
            <p:custDataLst>
              <p:tags r:id="rId28"/>
            </p:custDataLst>
          </p:nvPr>
        </p:nvSpPr>
        <p:spPr>
          <a:xfrm>
            <a:off x="1890713" y="49143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>
            <p:custDataLst>
              <p:tags r:id="rId29"/>
            </p:custDataLst>
          </p:nvPr>
        </p:nvSpPr>
        <p:spPr>
          <a:xfrm>
            <a:off x="3392488" y="36951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40" name="TextBox 39"/>
          <p:cNvSpPr txBox="1"/>
          <p:nvPr>
            <p:custDataLst>
              <p:tags r:id="rId30"/>
            </p:custDataLst>
          </p:nvPr>
        </p:nvSpPr>
        <p:spPr>
          <a:xfrm>
            <a:off x="6516688" y="230452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>
            <p:custDataLst>
              <p:tags r:id="rId31"/>
            </p:custDataLst>
          </p:nvPr>
        </p:nvSpPr>
        <p:spPr>
          <a:xfrm>
            <a:off x="5098222" y="5476354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7964488" y="50667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>
            <p:custDataLst>
              <p:tags r:id="rId33"/>
            </p:custDataLst>
          </p:nvPr>
        </p:nvSpPr>
        <p:spPr>
          <a:xfrm>
            <a:off x="1814513" y="22473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5086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Topological Sort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Problem: Given a DAG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G=(V, E)</a:t>
            </a:r>
            <a:r>
              <a:rPr lang="en-US" sz="2600" dirty="0" smtClean="0"/>
              <a:t>, output all the vertices in order such that if no vertex appears before any other vertex that has an edge to it</a:t>
            </a:r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Example input: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Example output:</a:t>
            </a:r>
          </a:p>
          <a:p>
            <a:r>
              <a:rPr lang="en-US" sz="2600" dirty="0" smtClean="0"/>
              <a:t>142, 126, 143, 311, 331, 332, 312, 341, 351, 333, 440, 352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3325" y="291254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142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95700" y="291254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143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9825" y="212514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331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49825" y="291254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311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87925" y="430160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351</a:t>
            </a:r>
          </a:p>
        </p:txBody>
      </p:sp>
      <p:sp>
        <p:nvSpPr>
          <p:cNvPr id="19466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54925" y="430160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333</a:t>
            </a:r>
          </a:p>
        </p:txBody>
      </p:sp>
      <p:cxnSp>
        <p:nvCxnSpPr>
          <p:cNvPr id="19467" name="AutoShape 16"/>
          <p:cNvCxnSpPr>
            <a:cxnSpLocks noChangeShapeType="1"/>
            <a:stCxn id="19461" idx="6"/>
            <a:endCxn id="19462" idx="2"/>
          </p:cNvCxnSpPr>
          <p:nvPr>
            <p:custDataLst>
              <p:tags r:id="rId9"/>
            </p:custDataLst>
          </p:nvPr>
        </p:nvCxnSpPr>
        <p:spPr bwMode="auto">
          <a:xfrm>
            <a:off x="3429000" y="3174479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8" name="AutoShape 17"/>
          <p:cNvCxnSpPr>
            <a:cxnSpLocks noChangeShapeType="1"/>
            <a:stCxn id="19462" idx="6"/>
            <a:endCxn id="19464" idx="2"/>
          </p:cNvCxnSpPr>
          <p:nvPr>
            <p:custDataLst>
              <p:tags r:id="rId10"/>
            </p:custDataLst>
          </p:nvPr>
        </p:nvCxnSpPr>
        <p:spPr bwMode="auto">
          <a:xfrm>
            <a:off x="4649788" y="3174479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9" name="AutoShape 18"/>
          <p:cNvCxnSpPr>
            <a:cxnSpLocks noChangeShapeType="1"/>
            <a:stCxn id="19462" idx="6"/>
            <a:endCxn id="19463" idx="2"/>
          </p:cNvCxnSpPr>
          <p:nvPr>
            <p:custDataLst>
              <p:tags r:id="rId11"/>
            </p:custDataLst>
          </p:nvPr>
        </p:nvCxnSpPr>
        <p:spPr bwMode="auto">
          <a:xfrm flipV="1">
            <a:off x="4649788" y="2387079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AutoShape 20"/>
          <p:cNvCxnSpPr>
            <a:cxnSpLocks noChangeShapeType="1"/>
            <a:stCxn id="19465" idx="5"/>
            <a:endCxn id="19479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5958682" y="459291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21"/>
          <p:cNvCxnSpPr>
            <a:cxnSpLocks noChangeShapeType="1"/>
            <a:stCxn id="19462" idx="6"/>
            <a:endCxn id="19465" idx="2"/>
          </p:cNvCxnSpPr>
          <p:nvPr>
            <p:custDataLst>
              <p:tags r:id="rId13"/>
            </p:custDataLst>
          </p:nvPr>
        </p:nvCxnSpPr>
        <p:spPr bwMode="auto">
          <a:xfrm>
            <a:off x="4649788" y="3174479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2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83325" y="255694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332</a:t>
            </a:r>
          </a:p>
        </p:txBody>
      </p:sp>
      <p:cxnSp>
        <p:nvCxnSpPr>
          <p:cNvPr id="19473" name="AutoShape 26"/>
          <p:cNvCxnSpPr>
            <a:cxnSpLocks noChangeShapeType="1"/>
            <a:stCxn id="19464" idx="6"/>
            <a:endCxn id="19472" idx="2"/>
          </p:cNvCxnSpPr>
          <p:nvPr>
            <p:custDataLst>
              <p:tags r:id="rId15"/>
            </p:custDataLst>
          </p:nvPr>
        </p:nvCxnSpPr>
        <p:spPr bwMode="auto">
          <a:xfrm flipV="1">
            <a:off x="5903913" y="2818879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4" name="AutoShape 37"/>
          <p:cNvCxnSpPr>
            <a:cxnSpLocks noChangeShapeType="1"/>
            <a:stCxn id="19462" idx="6"/>
            <a:endCxn id="19475" idx="2"/>
          </p:cNvCxnSpPr>
          <p:nvPr>
            <p:custDataLst>
              <p:tags r:id="rId16"/>
            </p:custDataLst>
          </p:nvPr>
        </p:nvCxnSpPr>
        <p:spPr bwMode="auto">
          <a:xfrm>
            <a:off x="4649788" y="317447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5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48238" y="362532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341</a:t>
            </a:r>
          </a:p>
        </p:txBody>
      </p:sp>
      <p:sp>
        <p:nvSpPr>
          <p:cNvPr id="19476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83325" y="347134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312</a:t>
            </a:r>
          </a:p>
        </p:txBody>
      </p:sp>
      <p:cxnSp>
        <p:nvCxnSpPr>
          <p:cNvPr id="19477" name="AutoShape 26"/>
          <p:cNvCxnSpPr>
            <a:cxnSpLocks noChangeShapeType="1"/>
            <a:stCxn id="19464" idx="6"/>
            <a:endCxn id="19476" idx="2"/>
          </p:cNvCxnSpPr>
          <p:nvPr>
            <p:custDataLst>
              <p:tags r:id="rId19"/>
            </p:custDataLst>
          </p:nvPr>
        </p:nvCxnSpPr>
        <p:spPr bwMode="auto">
          <a:xfrm>
            <a:off x="5903913" y="3174479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8" name="AutoShape 26"/>
          <p:cNvCxnSpPr>
            <a:cxnSpLocks noChangeShapeType="1"/>
            <a:stCxn id="19472" idx="4"/>
            <a:endCxn id="19476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6566694" y="327687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9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19838" y="469212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352</a:t>
            </a:r>
          </a:p>
        </p:txBody>
      </p:sp>
      <p:cxnSp>
        <p:nvCxnSpPr>
          <p:cNvPr id="19480" name="AutoShape 26"/>
          <p:cNvCxnSpPr>
            <a:cxnSpLocks noChangeShapeType="1"/>
            <a:stCxn id="19472" idx="6"/>
            <a:endCxn id="19466" idx="1"/>
          </p:cNvCxnSpPr>
          <p:nvPr>
            <p:custDataLst>
              <p:tags r:id="rId22"/>
            </p:custDataLst>
          </p:nvPr>
        </p:nvCxnSpPr>
        <p:spPr bwMode="auto">
          <a:xfrm>
            <a:off x="7239000" y="281887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81" name="AutoShape 26"/>
          <p:cNvCxnSpPr>
            <a:cxnSpLocks noChangeShapeType="1"/>
            <a:stCxn id="19465" idx="6"/>
            <a:endCxn id="19466" idx="2"/>
          </p:cNvCxnSpPr>
          <p:nvPr>
            <p:custDataLst>
              <p:tags r:id="rId23"/>
            </p:custDataLst>
          </p:nvPr>
        </p:nvCxnSpPr>
        <p:spPr bwMode="auto">
          <a:xfrm>
            <a:off x="5942013" y="4563542"/>
            <a:ext cx="17129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2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372534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MATH</a:t>
            </a:r>
          </a:p>
          <a:p>
            <a:pPr algn="ctr"/>
            <a:r>
              <a:rPr lang="en-US" sz="1200"/>
              <a:t>126</a:t>
            </a:r>
          </a:p>
        </p:txBody>
      </p:sp>
      <p:cxnSp>
        <p:nvCxnSpPr>
          <p:cNvPr id="19483" name="AutoShape 16"/>
          <p:cNvCxnSpPr>
            <a:cxnSpLocks noChangeShapeType="1"/>
            <a:stCxn id="19482" idx="7"/>
            <a:endCxn id="19462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3361531" y="3327673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4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20000" y="213466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440</a:t>
            </a:r>
          </a:p>
        </p:txBody>
      </p:sp>
      <p:sp>
        <p:nvSpPr>
          <p:cNvPr id="75" name="TextBox 74"/>
          <p:cNvSpPr txBox="1"/>
          <p:nvPr>
            <p:custDataLst>
              <p:tags r:id="rId27"/>
            </p:custDataLst>
          </p:nvPr>
        </p:nvSpPr>
        <p:spPr>
          <a:xfrm flipH="1">
            <a:off x="8001000" y="2810941"/>
            <a:ext cx="411163" cy="30777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…</a:t>
            </a:r>
          </a:p>
        </p:txBody>
      </p:sp>
      <p:cxnSp>
        <p:nvCxnSpPr>
          <p:cNvPr id="19486" name="AutoShape 26"/>
          <p:cNvCxnSpPr>
            <a:cxnSpLocks noChangeShapeType="1"/>
            <a:endCxn id="19484" idx="2"/>
          </p:cNvCxnSpPr>
          <p:nvPr>
            <p:custDataLst>
              <p:tags r:id="rId28"/>
            </p:custDataLst>
          </p:nvPr>
        </p:nvCxnSpPr>
        <p:spPr bwMode="auto">
          <a:xfrm flipV="1">
            <a:off x="6859588" y="239660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Box 33"/>
          <p:cNvSpPr txBox="1"/>
          <p:nvPr>
            <p:custDataLst>
              <p:tags r:id="rId29"/>
            </p:custDataLst>
          </p:nvPr>
        </p:nvSpPr>
        <p:spPr>
          <a:xfrm>
            <a:off x="3429000" y="5781676"/>
            <a:ext cx="5520265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  <a:t>Disclaimer: Do not use for official advising purposes! </a:t>
            </a:r>
            <a:b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  <a:t>(Implies that CSE 332 is a pre-</a:t>
            </a:r>
            <a:r>
              <a:rPr lang="en-US" sz="1400" b="0" dirty="0" err="1">
                <a:solidFill>
                  <a:schemeClr val="accent4">
                    <a:lumMod val="75000"/>
                  </a:schemeClr>
                </a:solidFill>
              </a:rPr>
              <a:t>req</a:t>
            </a:r>
            <a: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  <a:t> for CSE 312 – not true)</a:t>
            </a:r>
          </a:p>
        </p:txBody>
      </p:sp>
    </p:spTree>
    <p:extLst>
      <p:ext uri="{BB962C8B-B14F-4D97-AF65-F5344CB8AC3E}">
        <p14:creationId xmlns:p14="http://schemas.microsoft.com/office/powerpoint/2010/main" val="27150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Questions and Comments</a:t>
            </a:r>
            <a:endParaRPr 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Terminology: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DAG represents a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partial order</a:t>
            </a:r>
            <a:r>
              <a:rPr lang="en-US" sz="2400" dirty="0"/>
              <a:t> and </a:t>
            </a:r>
            <a:r>
              <a:rPr lang="en-US" sz="2400" dirty="0" smtClean="0"/>
              <a:t>a </a:t>
            </a:r>
            <a:r>
              <a:rPr lang="en-US" sz="2400" dirty="0"/>
              <a:t>topological sort produces a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total order </a:t>
            </a:r>
            <a:r>
              <a:rPr lang="en-US" sz="2400" dirty="0"/>
              <a:t>that is consistent with it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Why do we perform topological sorts only on DAGs?</a:t>
            </a:r>
          </a:p>
          <a:p>
            <a:r>
              <a:rPr lang="en-US" sz="2400" dirty="0" smtClean="0"/>
              <a:t>Because a cycle means there is no correct answer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Is there always a unique answer?</a:t>
            </a:r>
          </a:p>
          <a:p>
            <a:r>
              <a:rPr lang="en-US" sz="2400" dirty="0" smtClean="0"/>
              <a:t>No, there can be one or more answers depending on the provided graph</a:t>
            </a:r>
          </a:p>
          <a:p>
            <a:pPr marL="5715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What DAGs have exactly 1 answer?</a:t>
            </a:r>
          </a:p>
          <a:p>
            <a:r>
              <a:rPr lang="en-US" sz="2400" dirty="0" smtClean="0"/>
              <a:t>Lists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Uses Topological Sort</a:t>
            </a:r>
            <a:endParaRPr 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Figuring out how to finish your degree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Computing the order in which to recalculate cells in a spreadsheet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Determining the order to compile files with dependencies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general, use a dependency graph to find an allowed order of execution 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Topological Sort: First Approach</a:t>
            </a:r>
            <a:endParaRPr lang="en-US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dirty="0" smtClean="0"/>
              <a:t>Label each vertex with its in-degree</a:t>
            </a:r>
          </a:p>
          <a:p>
            <a:pPr marL="857250" lvl="1" indent="-457200" eaLnBrk="1" hangingPunct="1"/>
            <a:r>
              <a:rPr lang="en-US" sz="2400" dirty="0" smtClean="0"/>
              <a:t>Think </a:t>
            </a:r>
            <a:r>
              <a:rPr lang="en-US" sz="2400" dirty="0" smtClean="0"/>
              <a:t>"write </a:t>
            </a:r>
            <a:r>
              <a:rPr lang="en-US" sz="2400" dirty="0" smtClean="0"/>
              <a:t>in a field in the </a:t>
            </a:r>
            <a:r>
              <a:rPr lang="en-US" sz="2400" dirty="0" smtClean="0"/>
              <a:t>vertex"</a:t>
            </a:r>
            <a:endParaRPr lang="en-US" sz="2400" dirty="0" smtClean="0"/>
          </a:p>
          <a:p>
            <a:pPr marL="857250" lvl="1" indent="-457200" eaLnBrk="1" hangingPunct="1"/>
            <a:r>
              <a:rPr lang="en-US" sz="2400" dirty="0" smtClean="0"/>
              <a:t>You could also do this with a data structure on the </a:t>
            </a:r>
            <a:r>
              <a:rPr lang="en-US" sz="2400" dirty="0" smtClean="0"/>
              <a:t>side</a:t>
            </a:r>
          </a:p>
          <a:p>
            <a:pPr marL="857250" lvl="1" indent="-457200" eaLnBrk="1" hangingPunct="1"/>
            <a:endParaRPr lang="en-US" sz="140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800" dirty="0" smtClean="0"/>
              <a:t>While there are vertices not yet </a:t>
            </a:r>
            <a:r>
              <a:rPr lang="en-US" sz="2800" dirty="0" smtClean="0"/>
              <a:t>outputted:</a:t>
            </a:r>
            <a:endParaRPr lang="en-US" sz="2800" dirty="0" smtClean="0"/>
          </a:p>
          <a:p>
            <a:pPr marL="857250" lvl="1" indent="-457200" eaLnBrk="1" hangingPunct="1">
              <a:buFontTx/>
              <a:buAutoNum type="alphaLcParenR"/>
            </a:pPr>
            <a:r>
              <a:rPr lang="en-US" sz="2400" dirty="0" smtClean="0"/>
              <a:t>Choose a vertex </a:t>
            </a:r>
            <a:r>
              <a:rPr lang="en-US" sz="2400" b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/>
              <a:t>labeled with </a:t>
            </a:r>
            <a:r>
              <a:rPr lang="en-US" sz="2400" dirty="0" smtClean="0"/>
              <a:t>in-degree of 0</a:t>
            </a:r>
          </a:p>
          <a:p>
            <a:pPr marL="857250" lvl="1" indent="-457200" eaLnBrk="1" hangingPunct="1">
              <a:buFontTx/>
              <a:buAutoNum type="alphaLcParenR"/>
            </a:pPr>
            <a:r>
              <a:rPr lang="en-US" sz="2400" dirty="0" smtClean="0"/>
              <a:t>Output </a:t>
            </a:r>
            <a:r>
              <a:rPr lang="en-US" sz="2400" b="1" dirty="0" smtClean="0"/>
              <a:t>v</a:t>
            </a:r>
            <a:r>
              <a:rPr lang="en-US" sz="2400" dirty="0" smtClean="0"/>
              <a:t> and </a:t>
            </a:r>
            <a:r>
              <a:rPr lang="en-US" sz="2400" dirty="0" smtClean="0"/>
              <a:t>"remove it" </a:t>
            </a:r>
            <a:r>
              <a:rPr lang="en-US" sz="2400" dirty="0" smtClean="0"/>
              <a:t>from the graph</a:t>
            </a:r>
          </a:p>
          <a:p>
            <a:pPr marL="857250" lvl="1" indent="-457200" eaLnBrk="1" hangingPunct="1">
              <a:buFontTx/>
              <a:buAutoNum type="alphaLcParenR"/>
            </a:pPr>
            <a:r>
              <a:rPr lang="en-US" sz="2400" dirty="0" smtClean="0"/>
              <a:t>For each vertex </a:t>
            </a:r>
            <a:r>
              <a:rPr lang="en-US" sz="2400" b="1" dirty="0" smtClean="0"/>
              <a:t>u</a:t>
            </a:r>
            <a:r>
              <a:rPr lang="en-US" sz="2400" dirty="0" smtClean="0"/>
              <a:t> adjacent to </a:t>
            </a:r>
            <a:r>
              <a:rPr lang="en-US" sz="2400" b="1" dirty="0" smtClean="0"/>
              <a:t>v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decrement in-degree</a:t>
            </a:r>
            <a:r>
              <a:rPr lang="en-US" sz="2400" dirty="0" smtClean="0"/>
              <a:t> of </a:t>
            </a:r>
            <a:r>
              <a:rPr lang="en-US" sz="2400" b="1" dirty="0" smtClean="0"/>
              <a:t>u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- (</a:t>
            </a:r>
            <a:r>
              <a:rPr lang="en-US" dirty="0"/>
              <a:t>i.e</a:t>
            </a:r>
            <a:r>
              <a:rPr lang="en-US" dirty="0" smtClean="0"/>
              <a:t>., </a:t>
            </a:r>
            <a:r>
              <a:rPr lang="en-US" b="1" dirty="0"/>
              <a:t>u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</a:t>
            </a:r>
            <a:r>
              <a:rPr lang="en-US" dirty="0" smtClean="0"/>
              <a:t>is in </a:t>
            </a:r>
            <a:r>
              <a:rPr lang="en-US" b="1" dirty="0">
                <a:latin typeface="Cambria Math" pitchFamily="18" charset="0"/>
                <a:cs typeface="Courier New" pitchFamily="49" charset="0"/>
              </a:rPr>
              <a:t>E</a:t>
            </a:r>
            <a:r>
              <a:rPr lang="en-US" dirty="0" smtClean="0"/>
              <a:t>)</a:t>
            </a: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8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9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0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2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4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5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8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1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2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4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6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7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75</a:t>
            </a:fld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  <p:custDataLst>
              <p:tags r:id="rId28"/>
            </p:custDataLst>
          </p:nvPr>
        </p:nvSpPr>
        <p:spPr>
          <a:xfrm>
            <a:off x="6858000" y="609600"/>
            <a:ext cx="1905000" cy="4495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Output:</a:t>
            </a:r>
          </a:p>
        </p:txBody>
      </p:sp>
      <p:sp>
        <p:nvSpPr>
          <p:cNvPr id="37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76</a:t>
            </a:fld>
            <a:endParaRPr lang="en-US"/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8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9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0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2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4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5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8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1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2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4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6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7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Content Placeholder 2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77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tabLst>
                <a:tab pos="1541463" algn="l"/>
              </a:tabLst>
              <a:defRPr/>
            </a:pP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smtClean="0"/>
              <a:t>Output:</a:t>
            </a:r>
          </a:p>
          <a:p>
            <a:pPr algn="ctr">
              <a:buFontTx/>
              <a:buNone/>
            </a:pPr>
            <a:r>
              <a:rPr lang="en-US" sz="2000" smtClean="0"/>
              <a:t>126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26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78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963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1   0       0           0   0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551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It Seemed Like a Good Idea at the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annual CS education conference (SIGCSE), there is a special panel about teaching mistakes and learning from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contributed a story at SIGCSE 2009:</a:t>
            </a:r>
          </a:p>
          <a:p>
            <a:pPr marL="0" indent="0">
              <a:buNone/>
            </a:pPr>
            <a:r>
              <a:rPr lang="en-US" dirty="0"/>
              <a:t>http://faculty.washington.edu/deibel/presentations/sigcse09-good-idea/deibel-seemed-good-idea-sigcse-2009.ppt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1   0   1   0   0       0   0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5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1   0   1   0   0       0   0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32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682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427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84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8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85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92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86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  <a:p>
            <a:pPr algn="ctr">
              <a:buFontTx/>
              <a:buNone/>
            </a:pPr>
            <a:r>
              <a:rPr lang="en-US" sz="2000" dirty="0" smtClean="0"/>
              <a:t>333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04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87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  <a:p>
            <a:pPr algn="ctr">
              <a:buNone/>
            </a:pPr>
            <a:r>
              <a:rPr lang="en-US" sz="2000" dirty="0" smtClean="0"/>
              <a:t>333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7827433" y="609600"/>
            <a:ext cx="13335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352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04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88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  <a:p>
            <a:pPr algn="ctr">
              <a:buNone/>
            </a:pPr>
            <a:r>
              <a:rPr lang="en-US" sz="2000" dirty="0" smtClean="0"/>
              <a:t>333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7827433" y="609600"/>
            <a:ext cx="13335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352</a:t>
            </a:r>
          </a:p>
          <a:p>
            <a:pPr algn="ctr">
              <a:buFontTx/>
              <a:buNone/>
            </a:pPr>
            <a:r>
              <a:rPr lang="en-US" sz="2000" dirty="0" smtClean="0"/>
              <a:t>440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130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Running Time?</a:t>
            </a:r>
            <a:endParaRPr lang="en-US" dirty="0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050634"/>
            <a:ext cx="8458200" cy="2197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What is the worst-case running time?</a:t>
            </a:r>
          </a:p>
          <a:p>
            <a:r>
              <a:rPr lang="en-US" sz="2000" dirty="0" smtClean="0"/>
              <a:t>Initialization O(|V| + |E|) (assuming adjacency list)</a:t>
            </a:r>
          </a:p>
          <a:p>
            <a:r>
              <a:rPr lang="en-US" sz="2000" dirty="0" smtClean="0"/>
              <a:t>Sum of all find-new-vertex O(|V|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(because each O(|V|))</a:t>
            </a:r>
          </a:p>
          <a:p>
            <a:r>
              <a:rPr lang="en-US" sz="2000" dirty="0" smtClean="0"/>
              <a:t>Sum of all decrements O(|E|) (assuming adjacency list)</a:t>
            </a:r>
          </a:p>
          <a:p>
            <a:r>
              <a:rPr lang="en-US" sz="2000" dirty="0" smtClean="0"/>
              <a:t>So total is O(|V|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|E|) – not good for a sparse graph!</a:t>
            </a:r>
            <a:endParaRPr lang="en-US" sz="2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1469" y="880535"/>
            <a:ext cx="5303055" cy="269612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err="1" smtClean="0">
                <a:latin typeface="+mj-lt"/>
              </a:rPr>
              <a:t>labelEachVertexWithItsInDegree</a:t>
            </a:r>
            <a:r>
              <a:rPr lang="en-US" sz="2000" kern="0" dirty="0" smtClean="0">
                <a:latin typeface="+mj-lt"/>
              </a:rPr>
              <a:t>();</a:t>
            </a:r>
          </a:p>
          <a:p>
            <a:pPr>
              <a:spcBef>
                <a:spcPct val="20000"/>
              </a:spcBef>
              <a:defRPr/>
            </a:pPr>
            <a:endParaRPr lang="en-US" sz="1000" kern="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j-lt"/>
              </a:rPr>
              <a:t>for(</a:t>
            </a:r>
            <a:r>
              <a:rPr lang="en-US" sz="2000" kern="0" dirty="0" err="1" smtClean="0">
                <a:latin typeface="+mj-lt"/>
              </a:rPr>
              <a:t>i</a:t>
            </a:r>
            <a:r>
              <a:rPr lang="en-US" sz="2000" kern="0" dirty="0" smtClean="0">
                <a:latin typeface="+mj-lt"/>
              </a:rPr>
              <a:t>=0</a:t>
            </a:r>
            <a:r>
              <a:rPr lang="en-US" sz="2000" kern="0" dirty="0">
                <a:latin typeface="+mj-lt"/>
              </a:rPr>
              <a:t>; </a:t>
            </a:r>
            <a:r>
              <a:rPr lang="en-US" sz="2000" kern="0" dirty="0" err="1" smtClean="0">
                <a:latin typeface="+mj-lt"/>
              </a:rPr>
              <a:t>i</a:t>
            </a:r>
            <a:r>
              <a:rPr lang="en-US" sz="2000" kern="0" dirty="0" smtClean="0">
                <a:latin typeface="+mj-lt"/>
              </a:rPr>
              <a:t> </a:t>
            </a:r>
            <a:r>
              <a:rPr lang="en-US" sz="2000" kern="0" dirty="0">
                <a:latin typeface="+mj-lt"/>
              </a:rPr>
              <a:t>&lt; </a:t>
            </a:r>
            <a:r>
              <a:rPr lang="en-US" sz="2000" kern="0" dirty="0" err="1">
                <a:latin typeface="+mj-lt"/>
              </a:rPr>
              <a:t>numVertices</a:t>
            </a:r>
            <a:r>
              <a:rPr lang="en-US" sz="2000" kern="0" dirty="0">
                <a:latin typeface="+mj-lt"/>
              </a:rPr>
              <a:t>; </a:t>
            </a:r>
            <a:r>
              <a:rPr lang="en-US" sz="2000" kern="0" dirty="0" err="1">
                <a:latin typeface="+mj-lt"/>
              </a:rPr>
              <a:t>i</a:t>
            </a:r>
            <a:r>
              <a:rPr lang="en-US" sz="2000" kern="0" dirty="0" smtClean="0">
                <a:latin typeface="+mj-lt"/>
              </a:rPr>
              <a:t>++) {</a:t>
            </a:r>
            <a:endParaRPr lang="en-US" sz="2000" kern="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j-lt"/>
              </a:rPr>
              <a:t>   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smtClean="0">
                <a:latin typeface="+mj-lt"/>
              </a:rPr>
              <a:t>  </a:t>
            </a:r>
            <a:r>
              <a:rPr lang="en-US" sz="2000" kern="0" dirty="0" smtClean="0">
                <a:latin typeface="+mj-lt"/>
              </a:rPr>
              <a:t>v </a:t>
            </a:r>
            <a:r>
              <a:rPr lang="en-US" sz="2000" kern="0" dirty="0">
                <a:latin typeface="+mj-lt"/>
              </a:rPr>
              <a:t>= </a:t>
            </a:r>
            <a:r>
              <a:rPr lang="en-US" sz="2000" kern="0" dirty="0" err="1">
                <a:latin typeface="+mj-lt"/>
              </a:rPr>
              <a:t>findNewVertexOfDegreeZero</a:t>
            </a:r>
            <a:r>
              <a:rPr lang="en-US" sz="2000" kern="0" dirty="0">
                <a:latin typeface="+mj-lt"/>
              </a:rPr>
              <a:t>();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j-lt"/>
              </a:rPr>
              <a:t>    </a:t>
            </a:r>
            <a:r>
              <a:rPr lang="en-US" sz="2000" kern="0" dirty="0" smtClean="0">
                <a:latin typeface="+mj-lt"/>
              </a:rPr>
              <a:t>  put </a:t>
            </a:r>
            <a:r>
              <a:rPr lang="en-US" sz="2000" kern="0" dirty="0">
                <a:latin typeface="+mj-lt"/>
              </a:rPr>
              <a:t>v next in output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j-lt"/>
              </a:rPr>
              <a:t>      for </a:t>
            </a:r>
            <a:r>
              <a:rPr lang="en-US" sz="2000" kern="0" dirty="0">
                <a:latin typeface="+mj-lt"/>
              </a:rPr>
              <a:t>each w adjacent to v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j-lt"/>
              </a:rPr>
              <a:t>     </a:t>
            </a:r>
            <a:r>
              <a:rPr lang="en-US" sz="2000" kern="0" dirty="0" smtClean="0">
                <a:latin typeface="+mj-lt"/>
              </a:rPr>
              <a:t>    </a:t>
            </a:r>
            <a:r>
              <a:rPr lang="en-US" sz="2000" kern="0" dirty="0" err="1">
                <a:latin typeface="+mj-lt"/>
              </a:rPr>
              <a:t>w.indegree</a:t>
            </a:r>
            <a:r>
              <a:rPr lang="en-US" sz="2000" kern="0" dirty="0">
                <a:latin typeface="+mj-lt"/>
              </a:rPr>
              <a:t>--;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j-lt"/>
              </a:rPr>
              <a:t>}</a:t>
            </a:r>
            <a:endParaRPr lang="en-US" sz="2000" kern="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7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 know you will miss points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do the work in the class and put in the effort, you will earn more than a passing grade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long as you show evidence of learning, you will earn a good grade regardless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Doing Better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Avoid searching for a zero-degree node every time!</a:t>
            </a:r>
          </a:p>
          <a:p>
            <a:r>
              <a:rPr lang="en-US" sz="2000" dirty="0" smtClean="0"/>
              <a:t>Keep the “pending” zero-degree nodes in a list, stack, queue, bag, or something that gives O(1) add/remove</a:t>
            </a:r>
          </a:p>
          <a:p>
            <a:r>
              <a:rPr lang="en-US" sz="2000" dirty="0" smtClean="0"/>
              <a:t>Order we process them affects the output but not </a:t>
            </a:r>
            <a:br>
              <a:rPr lang="en-US" sz="2000" dirty="0" smtClean="0"/>
            </a:br>
            <a:r>
              <a:rPr lang="en-US" sz="2000" dirty="0" smtClean="0"/>
              <a:t>correctness or efficiency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Using a queue:</a:t>
            </a:r>
          </a:p>
          <a:p>
            <a:r>
              <a:rPr lang="en-US" sz="2000" dirty="0" smtClean="0"/>
              <a:t>Label each vertex with its in-degree, </a:t>
            </a:r>
          </a:p>
          <a:p>
            <a:r>
              <a:rPr lang="en-US" sz="2000" dirty="0" err="1" smtClean="0"/>
              <a:t>E</a:t>
            </a:r>
            <a:r>
              <a:rPr lang="en-US" sz="2000" dirty="0" err="1" smtClean="0"/>
              <a:t>nqueue</a:t>
            </a:r>
            <a:r>
              <a:rPr lang="en-US" sz="2000" dirty="0" smtClean="0"/>
              <a:t> all 0-degree nodes</a:t>
            </a:r>
          </a:p>
          <a:p>
            <a:r>
              <a:rPr lang="en-US" sz="2000" dirty="0" smtClean="0"/>
              <a:t>While queue is not empty</a:t>
            </a:r>
          </a:p>
          <a:p>
            <a:pPr lvl="1"/>
            <a:r>
              <a:rPr lang="en-US" sz="2000" dirty="0" smtClean="0"/>
              <a:t>v = </a:t>
            </a:r>
            <a:r>
              <a:rPr lang="en-US" sz="2000" dirty="0" err="1" smtClean="0"/>
              <a:t>dequeue</a:t>
            </a:r>
            <a:r>
              <a:rPr lang="en-US" sz="2000" dirty="0" smtClean="0"/>
              <a:t>()</a:t>
            </a:r>
          </a:p>
          <a:p>
            <a:pPr lvl="1"/>
            <a:r>
              <a:rPr lang="en-US" sz="2000" dirty="0" smtClean="0"/>
              <a:t>Output v and remove it from the graph</a:t>
            </a:r>
          </a:p>
          <a:p>
            <a:pPr lvl="1"/>
            <a:r>
              <a:rPr lang="en-US" sz="2000" dirty="0" smtClean="0"/>
              <a:t>For each vertex u adjacent to v, decrement the in-degree of u and if new degree is 0, </a:t>
            </a:r>
            <a:r>
              <a:rPr lang="en-US" sz="2000" dirty="0" err="1" smtClean="0"/>
              <a:t>enqueue</a:t>
            </a:r>
            <a:r>
              <a:rPr lang="en-US" sz="2000" dirty="0" smtClean="0"/>
              <a:t> it</a:t>
            </a: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4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Time?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0680" y="804343"/>
            <a:ext cx="5662640" cy="367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spcBef>
                <a:spcPts val="240"/>
              </a:spcBef>
            </a:pPr>
            <a:r>
              <a:rPr lang="en-US" sz="2000" dirty="0" err="1" smtClean="0">
                <a:latin typeface="+mj-lt"/>
              </a:rPr>
              <a:t>labelAllWithIndegreesAndEnqueueZeros</a:t>
            </a:r>
            <a:r>
              <a:rPr lang="en-US" sz="2000" dirty="0" smtClean="0">
                <a:latin typeface="+mj-lt"/>
              </a:rPr>
              <a:t>();</a:t>
            </a:r>
          </a:p>
          <a:p>
            <a:pPr marL="342900" indent="-342900">
              <a:spcBef>
                <a:spcPts val="240"/>
              </a:spcBef>
            </a:pPr>
            <a:endParaRPr lang="en-US" sz="1000" dirty="0" smtClean="0">
              <a:latin typeface="+mj-lt"/>
            </a:endParaRPr>
          </a:p>
          <a:p>
            <a:pPr marL="342900" indent="-342900">
              <a:spcBef>
                <a:spcPts val="240"/>
              </a:spcBef>
            </a:pPr>
            <a:r>
              <a:rPr lang="en-US" sz="2000" dirty="0" smtClean="0">
                <a:latin typeface="+mj-lt"/>
              </a:rPr>
              <a:t>for(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=0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&lt; </a:t>
            </a:r>
            <a:r>
              <a:rPr lang="en-US" sz="2000" dirty="0" err="1">
                <a:latin typeface="+mj-lt"/>
              </a:rPr>
              <a:t>numVertices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++) {</a:t>
            </a:r>
            <a:endParaRPr lang="en-US" sz="2000" dirty="0">
              <a:latin typeface="+mj-lt"/>
            </a:endParaRPr>
          </a:p>
          <a:p>
            <a:pPr marL="342900" indent="-342900">
              <a:spcBef>
                <a:spcPts val="240"/>
              </a:spcBef>
            </a:pPr>
            <a:r>
              <a:rPr lang="en-US" sz="2000" dirty="0" smtClean="0">
                <a:latin typeface="+mj-lt"/>
              </a:rPr>
              <a:t>   v </a:t>
            </a:r>
            <a:r>
              <a:rPr lang="en-US" sz="2000" dirty="0">
                <a:latin typeface="+mj-lt"/>
              </a:rPr>
              <a:t>= </a:t>
            </a:r>
            <a:r>
              <a:rPr lang="en-US" sz="2000" dirty="0" err="1">
                <a:latin typeface="+mj-lt"/>
              </a:rPr>
              <a:t>dequeue</a:t>
            </a:r>
            <a:r>
              <a:rPr lang="en-US" sz="2000" dirty="0">
                <a:latin typeface="+mj-lt"/>
              </a:rPr>
              <a:t>();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put </a:t>
            </a:r>
            <a:r>
              <a:rPr lang="en-US" sz="2000" dirty="0">
                <a:latin typeface="+mj-lt"/>
              </a:rPr>
              <a:t>v next in </a:t>
            </a:r>
            <a:r>
              <a:rPr lang="en-US" sz="2000" dirty="0" smtClean="0">
                <a:latin typeface="+mj-lt"/>
              </a:rPr>
              <a:t>output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each w adjacent to v {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  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w.indegree</a:t>
            </a:r>
            <a:r>
              <a:rPr lang="en-US" sz="2000" dirty="0">
                <a:latin typeface="+mj-lt"/>
              </a:rPr>
              <a:t>--;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   </a:t>
            </a:r>
            <a:r>
              <a:rPr lang="en-US" sz="2000" dirty="0" smtClean="0">
                <a:latin typeface="+mj-lt"/>
              </a:rPr>
              <a:t> if(</a:t>
            </a:r>
            <a:r>
              <a:rPr lang="en-US" sz="2000" dirty="0" err="1" smtClean="0">
                <a:latin typeface="+mj-lt"/>
              </a:rPr>
              <a:t>w.indegree</a:t>
            </a:r>
            <a:r>
              <a:rPr lang="en-US" sz="2000" dirty="0">
                <a:latin typeface="+mj-lt"/>
              </a:rPr>
              <a:t>==0) </a:t>
            </a:r>
            <a:endParaRPr lang="en-US" sz="2000" dirty="0" smtClean="0">
              <a:latin typeface="+mj-lt"/>
            </a:endParaRPr>
          </a:p>
          <a:p>
            <a:pPr marL="342900" indent="-342900">
              <a:spcBef>
                <a:spcPts val="240"/>
              </a:spcBef>
            </a:pPr>
            <a:r>
              <a:rPr lang="en-US" sz="2000" dirty="0" smtClean="0">
                <a:latin typeface="+mj-lt"/>
              </a:rPr>
              <a:t>          </a:t>
            </a:r>
            <a:r>
              <a:rPr lang="en-US" sz="2000" dirty="0" err="1" smtClean="0">
                <a:latin typeface="+mj-lt"/>
              </a:rPr>
              <a:t>enqueue</a:t>
            </a:r>
            <a:r>
              <a:rPr lang="en-US" sz="2000" dirty="0" smtClean="0">
                <a:latin typeface="+mj-lt"/>
              </a:rPr>
              <a:t>(w</a:t>
            </a:r>
            <a:r>
              <a:rPr lang="en-US" sz="2000" dirty="0">
                <a:latin typeface="+mj-lt"/>
              </a:rPr>
              <a:t>);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}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}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4572000"/>
            <a:ext cx="8128000" cy="182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Initialization</a:t>
            </a:r>
            <a:r>
              <a:rPr lang="en-US" sz="2000" dirty="0" smtClean="0"/>
              <a:t>: </a:t>
            </a:r>
            <a:r>
              <a:rPr lang="en-US" sz="2000" i="1" dirty="0" smtClean="0"/>
              <a:t>O</a:t>
            </a:r>
            <a:r>
              <a:rPr lang="en-US" sz="2000" dirty="0" smtClean="0"/>
              <a:t>(|V| + |E</a:t>
            </a:r>
            <a:r>
              <a:rPr lang="en-US" sz="2000" dirty="0"/>
              <a:t>|) (assuming adjacency list)</a:t>
            </a:r>
            <a:endParaRPr lang="en-US" sz="2000" dirty="0" smtClean="0"/>
          </a:p>
          <a:p>
            <a:r>
              <a:rPr lang="en-US" sz="2000" dirty="0" smtClean="0"/>
              <a:t>Sum of all </a:t>
            </a:r>
            <a:r>
              <a:rPr lang="en-US" sz="2000" dirty="0" err="1" smtClean="0"/>
              <a:t>enqueues</a:t>
            </a:r>
            <a:r>
              <a:rPr lang="en-US" sz="2000" dirty="0" smtClean="0"/>
              <a:t> and </a:t>
            </a:r>
            <a:r>
              <a:rPr lang="en-US" sz="2000" dirty="0" err="1" smtClean="0"/>
              <a:t>dequeues</a:t>
            </a:r>
            <a:r>
              <a:rPr lang="en-US" sz="2000" dirty="0" smtClean="0"/>
              <a:t>: </a:t>
            </a:r>
            <a:r>
              <a:rPr lang="en-US" sz="2000" i="1" dirty="0" smtClean="0"/>
              <a:t>O</a:t>
            </a:r>
            <a:r>
              <a:rPr lang="en-US" sz="2000" dirty="0" smtClean="0"/>
              <a:t>(|V|)</a:t>
            </a:r>
          </a:p>
          <a:p>
            <a:r>
              <a:rPr lang="en-US" sz="2000" dirty="0" smtClean="0"/>
              <a:t>Sum of all decrements: </a:t>
            </a:r>
            <a:r>
              <a:rPr lang="en-US" sz="2000" i="1" dirty="0" smtClean="0"/>
              <a:t>O</a:t>
            </a:r>
            <a:r>
              <a:rPr lang="en-US" sz="2000" dirty="0" smtClean="0"/>
              <a:t>(|E|) (assuming adjacency list)</a:t>
            </a:r>
          </a:p>
          <a:p>
            <a:r>
              <a:rPr lang="en-US" sz="2000" dirty="0" smtClean="0"/>
              <a:t>So total is </a:t>
            </a:r>
            <a:r>
              <a:rPr lang="en-US" sz="2000" i="1" dirty="0" smtClean="0"/>
              <a:t>O</a:t>
            </a:r>
            <a:r>
              <a:rPr lang="en-US" sz="2000" dirty="0" smtClean="0"/>
              <a:t>(|E| + |V|) – much better for sparse graph</a:t>
            </a:r>
            <a:r>
              <a:rPr lang="en-US" sz="2000" dirty="0" smtClean="0"/>
              <a:t>!</a:t>
            </a:r>
            <a:endParaRPr lang="en-US" sz="1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Finding a shortest path is one thing</a:t>
            </a:r>
          </a:p>
          <a:p>
            <a:r>
              <a:rPr lang="en-US" dirty="0" smtClean="0"/>
              <a:t>What happens when we consider weighted edges (as in distances)?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Next time we will discuss shortest path algorithms </a:t>
            </a:r>
            <a:r>
              <a:rPr lang="en-US" smtClean="0"/>
              <a:t>and the contributions </a:t>
            </a:r>
            <a:r>
              <a:rPr lang="en-US" dirty="0" smtClean="0"/>
              <a:t>of a curmudgeonly computer scientist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6206</Words>
  <Application>Microsoft Office PowerPoint</Application>
  <PresentationFormat>On-screen Show (4:3)</PresentationFormat>
  <Paragraphs>1679</Paragraphs>
  <Slides>92</Slides>
  <Notes>70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Office Theme</vt:lpstr>
      <vt:lpstr>Bitmap Image</vt:lpstr>
      <vt:lpstr>CSE 332 Data Abstractions: Graphs and Graph Traversals</vt:lpstr>
      <vt:lpstr>Grades, MIDTERMS, and IT SEEMED LIKE A GOOD IDEA</vt:lpstr>
      <vt:lpstr>The Midterm</vt:lpstr>
      <vt:lpstr>You All Did Great</vt:lpstr>
      <vt:lpstr>How Grades are Calculated</vt:lpstr>
      <vt:lpstr>My Experiences as a Teacher</vt:lpstr>
      <vt:lpstr>My Repeated Mistake</vt:lpstr>
      <vt:lpstr>It Seemed Like a Good Idea at the Time</vt:lpstr>
      <vt:lpstr>My Promises</vt:lpstr>
      <vt:lpstr>What This Means For You</vt:lpstr>
      <vt:lpstr>Back to CSE 332 and GRAPH [Theory]</vt:lpstr>
      <vt:lpstr>Where We Are</vt:lpstr>
      <vt:lpstr>Where We Are Going</vt:lpstr>
      <vt:lpstr>Graphs</vt:lpstr>
      <vt:lpstr>A Graph ADT?</vt:lpstr>
      <vt:lpstr>Some Graphs</vt:lpstr>
      <vt:lpstr>Scratching the Surface</vt:lpstr>
      <vt:lpstr>Graph Terminology</vt:lpstr>
      <vt:lpstr>Undirected Graphs</vt:lpstr>
      <vt:lpstr>Directed Graphs</vt:lpstr>
      <vt:lpstr>Self-Edges, Connectedness</vt:lpstr>
      <vt:lpstr>More Notation</vt:lpstr>
      <vt:lpstr>More Notation</vt:lpstr>
      <vt:lpstr>Examples Again</vt:lpstr>
      <vt:lpstr>Weighted Graphs</vt:lpstr>
      <vt:lpstr>Examples Again</vt:lpstr>
      <vt:lpstr>Paths and Cycles</vt:lpstr>
      <vt:lpstr>Path Length and Cost</vt:lpstr>
      <vt:lpstr>Simple Paths and Cycles</vt:lpstr>
      <vt:lpstr>Paths and Cycles in Directed Graphs</vt:lpstr>
      <vt:lpstr>Undirected Graph Connectivity</vt:lpstr>
      <vt:lpstr>Directed Graph Connectivity</vt:lpstr>
      <vt:lpstr>Examples Again</vt:lpstr>
      <vt:lpstr>Trees as Graphs</vt:lpstr>
      <vt:lpstr>Rooted Trees</vt:lpstr>
      <vt:lpstr>Rooted Trees</vt:lpstr>
      <vt:lpstr>Directed Acyclic Graphs (DAGs)</vt:lpstr>
      <vt:lpstr>Examples Again</vt:lpstr>
      <vt:lpstr>Density / Sparsity</vt:lpstr>
      <vt:lpstr>Density / Sparsity</vt:lpstr>
      <vt:lpstr>Graph Data Structures </vt:lpstr>
      <vt:lpstr>What’s the Data Structure?</vt:lpstr>
      <vt:lpstr>Adjacency Matrix</vt:lpstr>
      <vt:lpstr>Adjacency Matrix Properties</vt:lpstr>
      <vt:lpstr>Adjacency Matrix Properties</vt:lpstr>
      <vt:lpstr>Adjacency Matrix Properties</vt:lpstr>
      <vt:lpstr>Adjacency Matrix Properties</vt:lpstr>
      <vt:lpstr>Adjacency List</vt:lpstr>
      <vt:lpstr>Adjacency List Properties</vt:lpstr>
      <vt:lpstr>Adjacency List Properties</vt:lpstr>
      <vt:lpstr>Undirected Graphs</vt:lpstr>
      <vt:lpstr>Which is better?</vt:lpstr>
      <vt:lpstr>Applications of Graphs: Traversals</vt:lpstr>
      <vt:lpstr>Application: Moving Around WA State</vt:lpstr>
      <vt:lpstr>Application: Moving Around WA State</vt:lpstr>
      <vt:lpstr>Application: Reliability of Communication</vt:lpstr>
      <vt:lpstr>Application: Reliability of Communication</vt:lpstr>
      <vt:lpstr>Applications: Bus Routes Downtown</vt:lpstr>
      <vt:lpstr>Graph Traversals</vt:lpstr>
      <vt:lpstr>Graph Traversals</vt:lpstr>
      <vt:lpstr>In Rough Code Form</vt:lpstr>
      <vt:lpstr>Running Time and Options</vt:lpstr>
      <vt:lpstr>Recursive DFS, Example with Tree</vt:lpstr>
      <vt:lpstr>DFS with Stack, Example with Tree</vt:lpstr>
      <vt:lpstr>BFS with Queue, Example with Tree</vt:lpstr>
      <vt:lpstr>DFS/BFS Comparison</vt:lpstr>
      <vt:lpstr>Implications</vt:lpstr>
      <vt:lpstr>Iterative Deepening (IDFS)</vt:lpstr>
      <vt:lpstr>Saving the Path</vt:lpstr>
      <vt:lpstr>Example using BFS</vt:lpstr>
      <vt:lpstr>Topological Sort</vt:lpstr>
      <vt:lpstr>Questions and Comments</vt:lpstr>
      <vt:lpstr>Uses Topological Sort</vt:lpstr>
      <vt:lpstr>Topological Sort: First Approach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Running Time?</vt:lpstr>
      <vt:lpstr>Doing Better</vt:lpstr>
      <vt:lpstr>Running Time?</vt:lpstr>
      <vt:lpstr>More Graph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62</cp:revision>
  <dcterms:created xsi:type="dcterms:W3CDTF">2012-06-18T04:45:26Z</dcterms:created>
  <dcterms:modified xsi:type="dcterms:W3CDTF">2012-07-22T06:55:13Z</dcterms:modified>
</cp:coreProperties>
</file>