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9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61.xml" ContentType="application/vnd.openxmlformats-officedocument.presentationml.tags+xml"/>
  <Override PartName="/ppt/notesSlides/notesSlide28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29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30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31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32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33.xml" ContentType="application/vnd.openxmlformats-officedocument.presentationml.notesSlide+xml"/>
  <Override PartName="/ppt/tags/tag272.xml" ContentType="application/vnd.openxmlformats-officedocument.presentationml.tags+xml"/>
  <Override PartName="/ppt/notesSlides/notesSlide34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35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36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37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38.xml" ContentType="application/vnd.openxmlformats-officedocument.presentationml.notesSlide+xml"/>
  <Override PartName="/ppt/tags/tag286.xml" ContentType="application/vnd.openxmlformats-officedocument.presentationml.tags+xml"/>
  <Override PartName="/ppt/notesSlides/notesSlide39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40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41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42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43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44.xml" ContentType="application/vnd.openxmlformats-officedocument.presentationml.notesSlide+xml"/>
  <Override PartName="/ppt/tags/tag304.xml" ContentType="application/vnd.openxmlformats-officedocument.presentationml.tags+xml"/>
  <Override PartName="/ppt/notesSlides/notesSlide45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46.xml" ContentType="application/vnd.openxmlformats-officedocument.presentationml.notesSlide+xml"/>
  <Override PartName="/ppt/theme/themeOverride1.xml" ContentType="application/vnd.openxmlformats-officedocument.themeOverr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47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48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49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50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51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52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5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54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55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56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57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58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369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70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449.xml" ContentType="application/vnd.openxmlformats-officedocument.presentationml.tags+xml"/>
  <Override PartName="/ppt/notesSlides/notesSlide75.xml" ContentType="application/vnd.openxmlformats-officedocument.presentationml.notesSlide+xml"/>
  <Override PartName="/ppt/tags/tag450.xml" ContentType="application/vnd.openxmlformats-officedocument.presentationml.tags+xml"/>
  <Override PartName="/ppt/notesSlides/notesSlide76.xml" ContentType="application/vnd.openxmlformats-officedocument.presentationml.notesSlide+xml"/>
  <Override PartName="/ppt/tags/tag451.xml" ContentType="application/vnd.openxmlformats-officedocument.presentationml.tags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79.xml" ContentType="application/vnd.openxmlformats-officedocument.presentationml.notesSlide+xml"/>
  <Override PartName="/ppt/tags/tag454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tags/tag459.xml" ContentType="application/vnd.openxmlformats-officedocument.presentationml.tags+xml"/>
  <Override PartName="/ppt/notesSlides/notesSlide86.xml" ContentType="application/vnd.openxmlformats-officedocument.presentationml.notesSlide+xml"/>
  <Override PartName="/ppt/tags/tag460.xml" ContentType="application/vnd.openxmlformats-officedocument.presentationml.tags+xml"/>
  <Override PartName="/ppt/notesSlides/notesSlide87.xml" ContentType="application/vnd.openxmlformats-officedocument.presentationml.notesSlide+xml"/>
  <Override PartName="/ppt/tags/tag461.xml" ContentType="application/vnd.openxmlformats-officedocument.presentationml.tags+xml"/>
  <Override PartName="/ppt/notesSlides/notesSlide88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89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90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tags/tag470.xml" ContentType="application/vnd.openxmlformats-officedocument.presentationml.tags+xml"/>
  <Override PartName="/ppt/notesSlides/notesSlide93.xml" ContentType="application/vnd.openxmlformats-officedocument.presentationml.notesSlide+xml"/>
  <Override PartName="/ppt/tags/tag471.xml" ContentType="application/vnd.openxmlformats-officedocument.presentationml.tags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83" r:id="rId10"/>
    <p:sldId id="28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5" r:id="rId19"/>
    <p:sldId id="287" r:id="rId20"/>
    <p:sldId id="288" r:id="rId21"/>
    <p:sldId id="289" r:id="rId22"/>
    <p:sldId id="290" r:id="rId23"/>
    <p:sldId id="292" r:id="rId24"/>
    <p:sldId id="291" r:id="rId25"/>
    <p:sldId id="281" r:id="rId26"/>
    <p:sldId id="282" r:id="rId27"/>
    <p:sldId id="299" r:id="rId28"/>
    <p:sldId id="293" r:id="rId29"/>
    <p:sldId id="300" r:id="rId30"/>
    <p:sldId id="294" r:id="rId31"/>
    <p:sldId id="295" r:id="rId32"/>
    <p:sldId id="296" r:id="rId33"/>
    <p:sldId id="297" r:id="rId34"/>
    <p:sldId id="298" r:id="rId35"/>
    <p:sldId id="301" r:id="rId36"/>
    <p:sldId id="302" r:id="rId37"/>
    <p:sldId id="340" r:id="rId38"/>
    <p:sldId id="341" r:id="rId39"/>
    <p:sldId id="342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43" r:id="rId58"/>
    <p:sldId id="323" r:id="rId59"/>
    <p:sldId id="324" r:id="rId60"/>
    <p:sldId id="325" r:id="rId61"/>
    <p:sldId id="326" r:id="rId62"/>
    <p:sldId id="327" r:id="rId63"/>
    <p:sldId id="328" r:id="rId64"/>
    <p:sldId id="344" r:id="rId65"/>
    <p:sldId id="345" r:id="rId66"/>
    <p:sldId id="346" r:id="rId67"/>
    <p:sldId id="347" r:id="rId68"/>
    <p:sldId id="335" r:id="rId69"/>
    <p:sldId id="336" r:id="rId70"/>
    <p:sldId id="337" r:id="rId71"/>
    <p:sldId id="338" r:id="rId72"/>
    <p:sldId id="339" r:id="rId73"/>
    <p:sldId id="384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85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86" r:id="rId94"/>
    <p:sldId id="369" r:id="rId95"/>
    <p:sldId id="370" r:id="rId96"/>
    <p:sldId id="371" r:id="rId97"/>
    <p:sldId id="372" r:id="rId98"/>
    <p:sldId id="373" r:id="rId99"/>
    <p:sldId id="374" r:id="rId100"/>
    <p:sldId id="387" r:id="rId101"/>
    <p:sldId id="375" r:id="rId102"/>
    <p:sldId id="376" r:id="rId103"/>
    <p:sldId id="377" r:id="rId104"/>
    <p:sldId id="378" r:id="rId105"/>
    <p:sldId id="379" r:id="rId106"/>
    <p:sldId id="380" r:id="rId107"/>
    <p:sldId id="381" r:id="rId108"/>
    <p:sldId id="382" r:id="rId109"/>
    <p:sldId id="383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2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D101-EBA1-46BE-BD17-3ABA82C37E02}" type="datetimeFigureOut">
              <a:rPr lang="en-US" smtClean="0"/>
              <a:t>2012-08-05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B1E4-1DF8-4B16-8100-EF1EF863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6BDD6-4BCB-4CB5-81EF-32314252CB8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27835-983E-4F3F-996D-BC65837DCE08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3DC1C-8EF2-4321-B327-28673505B5A8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7A578-E4B4-40D3-8EE7-8CCCF749918A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00053-9100-4302-B0AE-58C5A03FC429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C56FF-23EF-40B5-A252-01F11FF46DFA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F4128-68EE-4D6A-B65A-29B79899565A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1FE66-26B0-4146-8960-60507355CFB5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ADF79-3D19-4C76-840F-B90735D88C57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88EBE-A5C4-4194-829B-AD50CAAF61B7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9BD84-3FDD-4716-9051-6B1C53957445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4066F-7957-412C-B733-C2456DA8D381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DEE4B-FAB9-46BF-8EF4-405BF3FA6F0C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A69F0-8179-498B-851E-32E3C1DDFFDC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5E334-0D6D-41EB-B97E-211B8F43AA67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B0180-9216-407F-BF9C-D29C51463C96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D4687-2119-4511-B53B-A5BC325DA036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54F0C-21D3-429F-9DA5-E25B6FEF57EE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989EF-79DB-403B-9F3A-B7B8D1998E49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989EF-79DB-403B-9F3A-B7B8D1998E49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989EF-79DB-403B-9F3A-B7B8D1998E49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989EF-79DB-403B-9F3A-B7B8D1998E49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989EF-79DB-403B-9F3A-B7B8D1998E49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82FA5-EB4A-4618-9D53-4E091F4F46D1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0816C-4703-41CE-BC52-D1BD40EB7DB8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B9BB-EEE5-4A9B-A460-4389EB677505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302C6-2595-40FE-BA69-2A5261031B26}" type="slidenum">
              <a:rPr lang="en-US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3FD57-FDCE-4EC8-AEAB-A628EAD773CB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15352-3826-4047-B3F4-8F040D2E5876}" type="slidenum">
              <a:rPr lang="en-US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A63DC-5CC9-47DC-8DF6-3F0DD2909F83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10982-F8D9-4441-98B0-E35DBAADB072}" type="slidenum">
              <a:rPr lang="en-US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599"/>
          </a:xfrm>
        </p:spPr>
        <p:txBody>
          <a:bodyPr/>
          <a:lstStyle>
            <a:lvl1pPr algn="ctr">
              <a:lnSpc>
                <a:spcPct val="200000"/>
              </a:lnSpc>
              <a:spcAft>
                <a:spcPts val="1200"/>
              </a:spcAft>
              <a:defRPr sz="3600" b="1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http://www.cs.washington.edu/images/logo/CSElogo2text_14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03663"/>
            <a:ext cx="13716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WashingtonColorSeal-21-cl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504" y="303663"/>
            <a:ext cx="1371600" cy="13716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75000"/>
            </a:schemeClr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i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5" Type="http://schemas.openxmlformats.org/officeDocument/2006/relationships/notesSlide" Target="../notesSlides/notesSlide89.xml"/><Relationship Id="rId4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4" Type="http://schemas.openxmlformats.org/officeDocument/2006/relationships/notesSlide" Target="../notesSlides/notesSlide9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tags" Target="../tags/tag162.xml"/><Relationship Id="rId47" Type="http://schemas.openxmlformats.org/officeDocument/2006/relationships/tags" Target="../tags/tag167.xml"/><Relationship Id="rId50" Type="http://schemas.openxmlformats.org/officeDocument/2006/relationships/tags" Target="../tags/tag170.xml"/><Relationship Id="rId55" Type="http://schemas.openxmlformats.org/officeDocument/2006/relationships/tags" Target="../tags/tag175.xml"/><Relationship Id="rId63" Type="http://schemas.openxmlformats.org/officeDocument/2006/relationships/tags" Target="../tags/tag183.xml"/><Relationship Id="rId68" Type="http://schemas.openxmlformats.org/officeDocument/2006/relationships/tags" Target="../tags/tag188.xml"/><Relationship Id="rId7" Type="http://schemas.openxmlformats.org/officeDocument/2006/relationships/tags" Target="../tags/tag127.xml"/><Relationship Id="rId71" Type="http://schemas.openxmlformats.org/officeDocument/2006/relationships/slideLayout" Target="../slideLayouts/slideLayout6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45" Type="http://schemas.openxmlformats.org/officeDocument/2006/relationships/tags" Target="../tags/tag165.xml"/><Relationship Id="rId53" Type="http://schemas.openxmlformats.org/officeDocument/2006/relationships/tags" Target="../tags/tag173.xml"/><Relationship Id="rId58" Type="http://schemas.openxmlformats.org/officeDocument/2006/relationships/tags" Target="../tags/tag178.xml"/><Relationship Id="rId66" Type="http://schemas.openxmlformats.org/officeDocument/2006/relationships/tags" Target="../tags/tag186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49" Type="http://schemas.openxmlformats.org/officeDocument/2006/relationships/tags" Target="../tags/tag169.xml"/><Relationship Id="rId57" Type="http://schemas.openxmlformats.org/officeDocument/2006/relationships/tags" Target="../tags/tag177.xml"/><Relationship Id="rId61" Type="http://schemas.openxmlformats.org/officeDocument/2006/relationships/tags" Target="../tags/tag181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tags" Target="../tags/tag164.xml"/><Relationship Id="rId52" Type="http://schemas.openxmlformats.org/officeDocument/2006/relationships/tags" Target="../tags/tag172.xml"/><Relationship Id="rId60" Type="http://schemas.openxmlformats.org/officeDocument/2006/relationships/tags" Target="../tags/tag180.xml"/><Relationship Id="rId65" Type="http://schemas.openxmlformats.org/officeDocument/2006/relationships/tags" Target="../tags/tag185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tags" Target="../tags/tag163.xml"/><Relationship Id="rId48" Type="http://schemas.openxmlformats.org/officeDocument/2006/relationships/tags" Target="../tags/tag168.xml"/><Relationship Id="rId56" Type="http://schemas.openxmlformats.org/officeDocument/2006/relationships/tags" Target="../tags/tag176.xml"/><Relationship Id="rId64" Type="http://schemas.openxmlformats.org/officeDocument/2006/relationships/tags" Target="../tags/tag184.xml"/><Relationship Id="rId69" Type="http://schemas.openxmlformats.org/officeDocument/2006/relationships/tags" Target="../tags/tag189.xml"/><Relationship Id="rId8" Type="http://schemas.openxmlformats.org/officeDocument/2006/relationships/tags" Target="../tags/tag128.xml"/><Relationship Id="rId51" Type="http://schemas.openxmlformats.org/officeDocument/2006/relationships/tags" Target="../tags/tag171.xml"/><Relationship Id="rId72" Type="http://schemas.openxmlformats.org/officeDocument/2006/relationships/notesSlide" Target="../notesSlides/notesSlide19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tags" Target="../tags/tag166.xml"/><Relationship Id="rId59" Type="http://schemas.openxmlformats.org/officeDocument/2006/relationships/tags" Target="../tags/tag179.xml"/><Relationship Id="rId67" Type="http://schemas.openxmlformats.org/officeDocument/2006/relationships/tags" Target="../tags/tag187.xml"/><Relationship Id="rId20" Type="http://schemas.openxmlformats.org/officeDocument/2006/relationships/tags" Target="../tags/tag140.xml"/><Relationship Id="rId41" Type="http://schemas.openxmlformats.org/officeDocument/2006/relationships/tags" Target="../tags/tag161.xml"/><Relationship Id="rId54" Type="http://schemas.openxmlformats.org/officeDocument/2006/relationships/tags" Target="../tags/tag174.xml"/><Relationship Id="rId62" Type="http://schemas.openxmlformats.org/officeDocument/2006/relationships/tags" Target="../tags/tag182.xml"/><Relationship Id="rId70" Type="http://schemas.openxmlformats.org/officeDocument/2006/relationships/tags" Target="../tags/tag190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9" Type="http://schemas.openxmlformats.org/officeDocument/2006/relationships/tags" Target="../tags/tag229.xml"/><Relationship Id="rId21" Type="http://schemas.openxmlformats.org/officeDocument/2006/relationships/tags" Target="../tags/tag211.xml"/><Relationship Id="rId34" Type="http://schemas.openxmlformats.org/officeDocument/2006/relationships/tags" Target="../tags/tag224.xml"/><Relationship Id="rId42" Type="http://schemas.openxmlformats.org/officeDocument/2006/relationships/tags" Target="../tags/tag232.xml"/><Relationship Id="rId47" Type="http://schemas.openxmlformats.org/officeDocument/2006/relationships/tags" Target="../tags/tag237.xml"/><Relationship Id="rId50" Type="http://schemas.openxmlformats.org/officeDocument/2006/relationships/tags" Target="../tags/tag240.xml"/><Relationship Id="rId55" Type="http://schemas.openxmlformats.org/officeDocument/2006/relationships/tags" Target="../tags/tag245.xml"/><Relationship Id="rId63" Type="http://schemas.openxmlformats.org/officeDocument/2006/relationships/tags" Target="../tags/tag253.xml"/><Relationship Id="rId68" Type="http://schemas.openxmlformats.org/officeDocument/2006/relationships/tags" Target="../tags/tag258.xml"/><Relationship Id="rId7" Type="http://schemas.openxmlformats.org/officeDocument/2006/relationships/tags" Target="../tags/tag197.xml"/><Relationship Id="rId71" Type="http://schemas.openxmlformats.org/officeDocument/2006/relationships/slideLayout" Target="../slideLayouts/slideLayout6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9" Type="http://schemas.openxmlformats.org/officeDocument/2006/relationships/tags" Target="../tags/tag219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tags" Target="../tags/tag227.xml"/><Relationship Id="rId40" Type="http://schemas.openxmlformats.org/officeDocument/2006/relationships/tags" Target="../tags/tag230.xml"/><Relationship Id="rId45" Type="http://schemas.openxmlformats.org/officeDocument/2006/relationships/tags" Target="../tags/tag235.xml"/><Relationship Id="rId53" Type="http://schemas.openxmlformats.org/officeDocument/2006/relationships/tags" Target="../tags/tag243.xml"/><Relationship Id="rId58" Type="http://schemas.openxmlformats.org/officeDocument/2006/relationships/tags" Target="../tags/tag248.xml"/><Relationship Id="rId66" Type="http://schemas.openxmlformats.org/officeDocument/2006/relationships/tags" Target="../tags/tag256.xml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49" Type="http://schemas.openxmlformats.org/officeDocument/2006/relationships/tags" Target="../tags/tag239.xml"/><Relationship Id="rId57" Type="http://schemas.openxmlformats.org/officeDocument/2006/relationships/tags" Target="../tags/tag247.xml"/><Relationship Id="rId61" Type="http://schemas.openxmlformats.org/officeDocument/2006/relationships/tags" Target="../tags/tag251.xml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tags" Target="../tags/tag221.xml"/><Relationship Id="rId44" Type="http://schemas.openxmlformats.org/officeDocument/2006/relationships/tags" Target="../tags/tag234.xml"/><Relationship Id="rId52" Type="http://schemas.openxmlformats.org/officeDocument/2006/relationships/tags" Target="../tags/tag242.xml"/><Relationship Id="rId60" Type="http://schemas.openxmlformats.org/officeDocument/2006/relationships/tags" Target="../tags/tag250.xml"/><Relationship Id="rId65" Type="http://schemas.openxmlformats.org/officeDocument/2006/relationships/tags" Target="../tags/tag255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43" Type="http://schemas.openxmlformats.org/officeDocument/2006/relationships/tags" Target="../tags/tag233.xml"/><Relationship Id="rId48" Type="http://schemas.openxmlformats.org/officeDocument/2006/relationships/tags" Target="../tags/tag238.xml"/><Relationship Id="rId56" Type="http://schemas.openxmlformats.org/officeDocument/2006/relationships/tags" Target="../tags/tag246.xml"/><Relationship Id="rId64" Type="http://schemas.openxmlformats.org/officeDocument/2006/relationships/tags" Target="../tags/tag254.xml"/><Relationship Id="rId69" Type="http://schemas.openxmlformats.org/officeDocument/2006/relationships/tags" Target="../tags/tag259.xml"/><Relationship Id="rId8" Type="http://schemas.openxmlformats.org/officeDocument/2006/relationships/tags" Target="../tags/tag198.xml"/><Relationship Id="rId51" Type="http://schemas.openxmlformats.org/officeDocument/2006/relationships/tags" Target="../tags/tag241.xml"/><Relationship Id="rId72" Type="http://schemas.openxmlformats.org/officeDocument/2006/relationships/notesSlide" Target="../notesSlides/notesSlide20.xml"/><Relationship Id="rId3" Type="http://schemas.openxmlformats.org/officeDocument/2006/relationships/tags" Target="../tags/tag193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tags" Target="../tags/tag228.xml"/><Relationship Id="rId46" Type="http://schemas.openxmlformats.org/officeDocument/2006/relationships/tags" Target="../tags/tag236.xml"/><Relationship Id="rId59" Type="http://schemas.openxmlformats.org/officeDocument/2006/relationships/tags" Target="../tags/tag249.xml"/><Relationship Id="rId67" Type="http://schemas.openxmlformats.org/officeDocument/2006/relationships/tags" Target="../tags/tag257.xml"/><Relationship Id="rId20" Type="http://schemas.openxmlformats.org/officeDocument/2006/relationships/tags" Target="../tags/tag210.xml"/><Relationship Id="rId41" Type="http://schemas.openxmlformats.org/officeDocument/2006/relationships/tags" Target="../tags/tag231.xml"/><Relationship Id="rId54" Type="http://schemas.openxmlformats.org/officeDocument/2006/relationships/tags" Target="../tags/tag244.xml"/><Relationship Id="rId62" Type="http://schemas.openxmlformats.org/officeDocument/2006/relationships/tags" Target="../tags/tag252.xml"/><Relationship Id="rId70" Type="http://schemas.openxmlformats.org/officeDocument/2006/relationships/tags" Target="../tags/tag2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4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4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4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9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4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4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hemeOverride" Target="../theme/themeOverride1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4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4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4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4" Type="http://schemas.openxmlformats.org/officeDocument/2006/relationships/notesSlide" Target="../notesSlides/notesSlide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10" Type="http://schemas.openxmlformats.org/officeDocument/2006/relationships/notesSlide" Target="../notesSlides/notesSlide54.xml"/><Relationship Id="rId4" Type="http://schemas.openxmlformats.org/officeDocument/2006/relationships/tags" Target="../tags/tag328.xml"/><Relationship Id="rId9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10" Type="http://schemas.openxmlformats.org/officeDocument/2006/relationships/notesSlide" Target="../notesSlides/notesSlide55.xml"/><Relationship Id="rId4" Type="http://schemas.openxmlformats.org/officeDocument/2006/relationships/tags" Target="../tags/tag336.xml"/><Relationship Id="rId9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10" Type="http://schemas.openxmlformats.org/officeDocument/2006/relationships/notesSlide" Target="../notesSlides/notesSlide56.xml"/><Relationship Id="rId4" Type="http://schemas.openxmlformats.org/officeDocument/2006/relationships/tags" Target="../tags/tag344.xml"/><Relationship Id="rId9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10" Type="http://schemas.openxmlformats.org/officeDocument/2006/relationships/notesSlide" Target="../notesSlides/notesSlide57.xml"/><Relationship Id="rId4" Type="http://schemas.openxmlformats.org/officeDocument/2006/relationships/tags" Target="../tags/tag352.xml"/><Relationship Id="rId9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10" Type="http://schemas.openxmlformats.org/officeDocument/2006/relationships/notesSlide" Target="../notesSlides/notesSlide58.xml"/><Relationship Id="rId4" Type="http://schemas.openxmlformats.org/officeDocument/2006/relationships/tags" Target="../tags/tag360.xml"/><Relationship Id="rId9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tags" Target="../tags/tag382.xml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12" Type="http://schemas.openxmlformats.org/officeDocument/2006/relationships/tags" Target="../tags/tag381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tags" Target="../tags/tag380.xml"/><Relationship Id="rId5" Type="http://schemas.openxmlformats.org/officeDocument/2006/relationships/tags" Target="../tags/tag374.xml"/><Relationship Id="rId15" Type="http://schemas.openxmlformats.org/officeDocument/2006/relationships/notesSlide" Target="../notesSlides/notesSlide64.xml"/><Relationship Id="rId10" Type="http://schemas.openxmlformats.org/officeDocument/2006/relationships/tags" Target="../tags/tag379.xml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4" Type="http://schemas.openxmlformats.org/officeDocument/2006/relationships/notesSlide" Target="../notesSlides/notesSlide6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4" Type="http://schemas.openxmlformats.org/officeDocument/2006/relationships/notesSlide" Target="../notesSlides/notesSlide7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tags" Target="../tags/tag412.xml"/><Relationship Id="rId39" Type="http://schemas.openxmlformats.org/officeDocument/2006/relationships/tags" Target="../tags/tag425.xml"/><Relationship Id="rId21" Type="http://schemas.openxmlformats.org/officeDocument/2006/relationships/tags" Target="../tags/tag407.xml"/><Relationship Id="rId34" Type="http://schemas.openxmlformats.org/officeDocument/2006/relationships/tags" Target="../tags/tag420.xml"/><Relationship Id="rId42" Type="http://schemas.openxmlformats.org/officeDocument/2006/relationships/tags" Target="../tags/tag428.xml"/><Relationship Id="rId47" Type="http://schemas.openxmlformats.org/officeDocument/2006/relationships/tags" Target="../tags/tag433.xml"/><Relationship Id="rId50" Type="http://schemas.openxmlformats.org/officeDocument/2006/relationships/tags" Target="../tags/tag436.xml"/><Relationship Id="rId55" Type="http://schemas.openxmlformats.org/officeDocument/2006/relationships/tags" Target="../tags/tag441.xml"/><Relationship Id="rId7" Type="http://schemas.openxmlformats.org/officeDocument/2006/relationships/tags" Target="../tags/tag393.xml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tags" Target="../tags/tag406.xml"/><Relationship Id="rId29" Type="http://schemas.openxmlformats.org/officeDocument/2006/relationships/tags" Target="../tags/tag415.xml"/><Relationship Id="rId41" Type="http://schemas.openxmlformats.org/officeDocument/2006/relationships/tags" Target="../tags/tag427.xml"/><Relationship Id="rId54" Type="http://schemas.openxmlformats.org/officeDocument/2006/relationships/tags" Target="../tags/tag440.xml"/><Relationship Id="rId62" Type="http://schemas.openxmlformats.org/officeDocument/2006/relationships/notesSlide" Target="../notesSlides/notesSlide71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tags" Target="../tags/tag410.xml"/><Relationship Id="rId32" Type="http://schemas.openxmlformats.org/officeDocument/2006/relationships/tags" Target="../tags/tag418.xml"/><Relationship Id="rId37" Type="http://schemas.openxmlformats.org/officeDocument/2006/relationships/tags" Target="../tags/tag423.xml"/><Relationship Id="rId40" Type="http://schemas.openxmlformats.org/officeDocument/2006/relationships/tags" Target="../tags/tag426.xml"/><Relationship Id="rId45" Type="http://schemas.openxmlformats.org/officeDocument/2006/relationships/tags" Target="../tags/tag431.xml"/><Relationship Id="rId53" Type="http://schemas.openxmlformats.org/officeDocument/2006/relationships/tags" Target="../tags/tag439.xml"/><Relationship Id="rId58" Type="http://schemas.openxmlformats.org/officeDocument/2006/relationships/tags" Target="../tags/tag444.xml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tags" Target="../tags/tag409.xml"/><Relationship Id="rId28" Type="http://schemas.openxmlformats.org/officeDocument/2006/relationships/tags" Target="../tags/tag414.xml"/><Relationship Id="rId36" Type="http://schemas.openxmlformats.org/officeDocument/2006/relationships/tags" Target="../tags/tag422.xml"/><Relationship Id="rId49" Type="http://schemas.openxmlformats.org/officeDocument/2006/relationships/tags" Target="../tags/tag435.xml"/><Relationship Id="rId57" Type="http://schemas.openxmlformats.org/officeDocument/2006/relationships/tags" Target="../tags/tag443.xml"/><Relationship Id="rId61" Type="http://schemas.openxmlformats.org/officeDocument/2006/relationships/slideLayout" Target="../slideLayouts/slideLayout2.xml"/><Relationship Id="rId10" Type="http://schemas.openxmlformats.org/officeDocument/2006/relationships/tags" Target="../tags/tag396.xml"/><Relationship Id="rId19" Type="http://schemas.openxmlformats.org/officeDocument/2006/relationships/tags" Target="../tags/tag405.xml"/><Relationship Id="rId31" Type="http://schemas.openxmlformats.org/officeDocument/2006/relationships/tags" Target="../tags/tag417.xml"/><Relationship Id="rId44" Type="http://schemas.openxmlformats.org/officeDocument/2006/relationships/tags" Target="../tags/tag430.xml"/><Relationship Id="rId52" Type="http://schemas.openxmlformats.org/officeDocument/2006/relationships/tags" Target="../tags/tag438.xml"/><Relationship Id="rId60" Type="http://schemas.openxmlformats.org/officeDocument/2006/relationships/tags" Target="../tags/tag44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tags" Target="../tags/tag408.xml"/><Relationship Id="rId27" Type="http://schemas.openxmlformats.org/officeDocument/2006/relationships/tags" Target="../tags/tag413.xml"/><Relationship Id="rId30" Type="http://schemas.openxmlformats.org/officeDocument/2006/relationships/tags" Target="../tags/tag416.xml"/><Relationship Id="rId35" Type="http://schemas.openxmlformats.org/officeDocument/2006/relationships/tags" Target="../tags/tag421.xml"/><Relationship Id="rId43" Type="http://schemas.openxmlformats.org/officeDocument/2006/relationships/tags" Target="../tags/tag429.xml"/><Relationship Id="rId48" Type="http://schemas.openxmlformats.org/officeDocument/2006/relationships/tags" Target="../tags/tag434.xml"/><Relationship Id="rId56" Type="http://schemas.openxmlformats.org/officeDocument/2006/relationships/tags" Target="../tags/tag442.xml"/><Relationship Id="rId8" Type="http://schemas.openxmlformats.org/officeDocument/2006/relationships/tags" Target="../tags/tag394.xml"/><Relationship Id="rId51" Type="http://schemas.openxmlformats.org/officeDocument/2006/relationships/tags" Target="../tags/tag437.xml"/><Relationship Id="rId3" Type="http://schemas.openxmlformats.org/officeDocument/2006/relationships/tags" Target="../tags/tag389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tags" Target="../tags/tag411.xml"/><Relationship Id="rId33" Type="http://schemas.openxmlformats.org/officeDocument/2006/relationships/tags" Target="../tags/tag419.xml"/><Relationship Id="rId38" Type="http://schemas.openxmlformats.org/officeDocument/2006/relationships/tags" Target="../tags/tag424.xml"/><Relationship Id="rId46" Type="http://schemas.openxmlformats.org/officeDocument/2006/relationships/tags" Target="../tags/tag432.xml"/><Relationship Id="rId59" Type="http://schemas.openxmlformats.org/officeDocument/2006/relationships/tags" Target="../tags/tag44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4" Type="http://schemas.openxmlformats.org/officeDocument/2006/relationships/notesSlide" Target="../notesSlides/notesSlide7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4" Type="http://schemas.openxmlformats.org/officeDocument/2006/relationships/notesSlide" Target="../notesSlides/notesSlide7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4" Type="http://schemas.openxmlformats.org/officeDocument/2006/relationships/notesSlide" Target="../notesSlides/notesSlide8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4" Type="http://schemas.openxmlformats.org/officeDocument/2006/relationships/notesSlide" Target="../notesSlides/notesSlide8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895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CSE 332 Data Abstractions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dirty="0" smtClean="0"/>
              <a:t>Parallel Sorting</a:t>
            </a:r>
            <a:br>
              <a:rPr lang="en-US" dirty="0" smtClean="0"/>
            </a:br>
            <a:r>
              <a:rPr lang="en-US" dirty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Concurrency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Kate Deibel</a:t>
            </a:r>
          </a:p>
          <a:p>
            <a:r>
              <a:rPr lang="en-US" smtClean="0"/>
              <a:t>Summer 2012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563880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Parallelize Quicksort?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2112963" algn="l"/>
              </a:tabLst>
            </a:pPr>
            <a:r>
              <a:rPr lang="en-US" sz="2400" dirty="0" smtClean="0">
                <a:latin typeface="+mj-lt"/>
              </a:rPr>
              <a:t>How would we parallelize this?</a:t>
            </a:r>
          </a:p>
          <a:p>
            <a:pPr marL="457200" indent="-457200">
              <a:buFont typeface="+mj-lt"/>
              <a:buAutoNum type="arabicPeriod"/>
              <a:tabLst>
                <a:tab pos="2112963" algn="l"/>
              </a:tabLst>
            </a:pPr>
            <a:endParaRPr lang="en-US" sz="8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  <a:tabLst>
                <a:tab pos="2112963" algn="l"/>
              </a:tabLst>
            </a:pPr>
            <a:r>
              <a:rPr lang="en-US" sz="2400" dirty="0" smtClean="0">
                <a:latin typeface="+mj-lt"/>
              </a:rPr>
              <a:t>Pick a pivot element</a:t>
            </a:r>
          </a:p>
          <a:p>
            <a:pPr marL="457200" indent="-457200">
              <a:buFont typeface="+mj-lt"/>
              <a:buAutoNum type="arabicPeriod"/>
              <a:tabLst>
                <a:tab pos="2112963" algn="l"/>
              </a:tabLst>
            </a:pPr>
            <a:r>
              <a:rPr lang="en-US" sz="2400" dirty="0" smtClean="0">
                <a:latin typeface="+mj-lt"/>
              </a:rPr>
              <a:t>Partition all the data into: &lt;pivot, pivot &gt;pivot    </a:t>
            </a:r>
          </a:p>
          <a:p>
            <a:pPr marL="457200" indent="-457200">
              <a:buFont typeface="+mj-lt"/>
              <a:buAutoNum type="arabicPeriod"/>
              <a:tabLst>
                <a:tab pos="2112963" algn="l"/>
              </a:tabLst>
            </a:pPr>
            <a:r>
              <a:rPr lang="en-US" sz="2400" dirty="0" smtClean="0">
                <a:latin typeface="+mj-lt"/>
              </a:rPr>
              <a:t>Recursively sort A and C     </a:t>
            </a:r>
          </a:p>
          <a:p>
            <a:pPr marL="0" indent="0">
              <a:buNone/>
              <a:tabLst>
                <a:tab pos="2112963" algn="l"/>
              </a:tabLst>
            </a:pPr>
            <a:endParaRPr lang="en-US" sz="800" dirty="0" smtClean="0">
              <a:latin typeface="+mj-lt"/>
            </a:endParaRPr>
          </a:p>
          <a:p>
            <a:pPr lvl="0" fontAlgn="base">
              <a:spcAft>
                <a:spcPct val="0"/>
              </a:spcAft>
              <a:buClrTx/>
              <a:buNone/>
              <a:tabLst>
                <a:tab pos="2112963" algn="l"/>
              </a:tabLst>
              <a:defRPr/>
            </a:pPr>
            <a:r>
              <a:rPr lang="en-US" sz="2400" kern="0" dirty="0" smtClean="0">
                <a:latin typeface="+mj-lt"/>
              </a:rPr>
              <a:t>Easy: Do the two recursive calls in parallel</a:t>
            </a:r>
          </a:p>
          <a:p>
            <a:pPr>
              <a:tabLst>
                <a:tab pos="2112963" algn="l"/>
              </a:tabLst>
            </a:pPr>
            <a:r>
              <a:rPr lang="en-US" sz="2400" kern="0" dirty="0" smtClean="0">
                <a:latin typeface="+mj-lt"/>
              </a:rPr>
              <a:t>Work: unchanged </a:t>
            </a:r>
            <a:r>
              <a:rPr lang="en-US" sz="2400" i="1" dirty="0" smtClean="0">
                <a:latin typeface="+mj-lt"/>
              </a:rPr>
              <a:t>O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)</a:t>
            </a:r>
            <a:endParaRPr lang="en-US" sz="2400" kern="0" dirty="0" smtClean="0">
              <a:latin typeface="+mj-lt"/>
            </a:endParaRPr>
          </a:p>
          <a:p>
            <a:pPr>
              <a:tabLst>
                <a:tab pos="2112963" algn="l"/>
              </a:tabLst>
            </a:pPr>
            <a:r>
              <a:rPr lang="en-US" sz="2400" kern="0" dirty="0" smtClean="0">
                <a:latin typeface="+mj-lt"/>
              </a:rPr>
              <a:t>Span: T(</a:t>
            </a:r>
            <a:r>
              <a:rPr lang="en-US" sz="2400" i="1" kern="0" dirty="0" smtClean="0">
                <a:latin typeface="+mj-lt"/>
              </a:rPr>
              <a:t>n</a:t>
            </a:r>
            <a:r>
              <a:rPr lang="en-US" sz="2400" kern="0" dirty="0" smtClean="0">
                <a:latin typeface="+mj-lt"/>
              </a:rPr>
              <a:t>)	= </a:t>
            </a:r>
            <a:r>
              <a:rPr lang="en-US" sz="2400" i="1" kern="0" dirty="0" smtClean="0">
                <a:latin typeface="+mj-lt"/>
              </a:rPr>
              <a:t>O</a:t>
            </a:r>
            <a:r>
              <a:rPr lang="en-US" sz="2400" kern="0" dirty="0" smtClean="0">
                <a:latin typeface="+mj-lt"/>
              </a:rPr>
              <a:t>(</a:t>
            </a:r>
            <a:r>
              <a:rPr lang="en-US" sz="2400" i="1" kern="0" dirty="0" smtClean="0">
                <a:latin typeface="+mj-lt"/>
              </a:rPr>
              <a:t>n</a:t>
            </a:r>
            <a:r>
              <a:rPr lang="en-US" sz="2400" kern="0" dirty="0" smtClean="0">
                <a:latin typeface="+mj-lt"/>
              </a:rPr>
              <a:t>)+T(</a:t>
            </a:r>
            <a:r>
              <a:rPr lang="en-US" sz="2400" i="1" kern="0" dirty="0" smtClean="0">
                <a:latin typeface="+mj-lt"/>
              </a:rPr>
              <a:t>n</a:t>
            </a:r>
            <a:r>
              <a:rPr lang="en-US" sz="2400" kern="0" dirty="0" smtClean="0">
                <a:latin typeface="+mj-lt"/>
              </a:rPr>
              <a:t>/2)</a:t>
            </a:r>
            <a:br>
              <a:rPr lang="en-US" sz="2400" kern="0" dirty="0" smtClean="0">
                <a:latin typeface="+mj-lt"/>
              </a:rPr>
            </a:br>
            <a:r>
              <a:rPr lang="en-US" sz="2400" kern="0" dirty="0" smtClean="0">
                <a:latin typeface="+mj-lt"/>
              </a:rPr>
              <a:t>	= </a:t>
            </a:r>
            <a:r>
              <a:rPr lang="en-US" sz="2400" i="1" kern="0" dirty="0" smtClean="0">
                <a:solidFill>
                  <a:srgbClr val="000000"/>
                </a:solidFill>
                <a:latin typeface="+mj-lt"/>
              </a:rPr>
              <a:t>O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400" i="1" kern="0" dirty="0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) + O(</a:t>
            </a:r>
            <a:r>
              <a:rPr lang="en-US" sz="2400" i="1" kern="0" dirty="0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/2) + T(</a:t>
            </a:r>
            <a:r>
              <a:rPr lang="en-US" sz="2400" i="1" kern="0" dirty="0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/4)</a:t>
            </a:r>
            <a:br>
              <a:rPr lang="en-US" sz="2400" kern="0" dirty="0" smtClean="0">
                <a:solidFill>
                  <a:srgbClr val="000000"/>
                </a:solidFill>
                <a:latin typeface="+mj-lt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	= </a:t>
            </a:r>
            <a:r>
              <a:rPr lang="en-US" sz="2400" i="1" kern="0" dirty="0" smtClean="0">
                <a:latin typeface="+mj-lt"/>
              </a:rPr>
              <a:t>O</a:t>
            </a:r>
            <a:r>
              <a:rPr lang="en-US" sz="2400" kern="0" dirty="0" smtClean="0">
                <a:latin typeface="+mj-lt"/>
              </a:rPr>
              <a:t>(</a:t>
            </a:r>
            <a:r>
              <a:rPr lang="en-US" sz="2400" i="1" kern="0" dirty="0" smtClean="0">
                <a:latin typeface="+mj-lt"/>
              </a:rPr>
              <a:t>n</a:t>
            </a:r>
            <a:r>
              <a:rPr lang="en-US" sz="2400" kern="0" dirty="0" smtClean="0">
                <a:latin typeface="+mj-lt"/>
              </a:rPr>
              <a:t>)</a:t>
            </a:r>
          </a:p>
          <a:p>
            <a:pPr>
              <a:tabLst>
                <a:tab pos="2112963" algn="l"/>
              </a:tabLst>
            </a:pPr>
            <a:r>
              <a:rPr lang="en-US" sz="2400" kern="0" dirty="0" smtClean="0">
                <a:latin typeface="+mj-lt"/>
              </a:rPr>
              <a:t>So parallelism is </a:t>
            </a:r>
            <a:r>
              <a:rPr lang="en-US" sz="2400" i="1" dirty="0" smtClean="0">
                <a:latin typeface="+mj-lt"/>
              </a:rPr>
              <a:t>O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)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 (i.e., work / span)</a:t>
            </a:r>
            <a:r>
              <a:rPr lang="en-US" sz="2400" dirty="0" smtClean="0">
                <a:latin typeface="+mj-lt"/>
              </a:rPr>
              <a:t>                   	    	</a:t>
            </a:r>
          </a:p>
          <a:p>
            <a:pPr marL="0" indent="0">
              <a:buNone/>
              <a:tabLst>
                <a:tab pos="2112963" algn="l"/>
              </a:tabLst>
            </a:pPr>
            <a:endParaRPr lang="en-US" sz="2400" dirty="0" smtClean="0"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DeadLock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nearly as silly as </a:t>
            </a:r>
            <a:r>
              <a:rPr lang="en-US" dirty="0" err="1" smtClean="0"/>
              <a:t>Deathlok</a:t>
            </a:r>
            <a:r>
              <a:rPr lang="en-US" dirty="0" smtClean="0"/>
              <a:t> from Marvel comics…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Motivating Deadlock Issues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Consider </a:t>
            </a:r>
            <a:r>
              <a:rPr lang="en-US" sz="2400" dirty="0" smtClean="0"/>
              <a:t>the following </a:t>
            </a:r>
            <a:r>
              <a:rPr lang="en-US" sz="2400" dirty="0" smtClean="0"/>
              <a:t>method </a:t>
            </a:r>
            <a:r>
              <a:rPr lang="en-US" sz="2400" dirty="0" smtClean="0"/>
              <a:t>for </a:t>
            </a:r>
            <a:r>
              <a:rPr lang="en-US" sz="2400" dirty="0" err="1" smtClean="0"/>
              <a:t>transfering</a:t>
            </a:r>
            <a:r>
              <a:rPr lang="en-US" sz="2400" dirty="0" smtClean="0"/>
              <a:t> </a:t>
            </a:r>
            <a:r>
              <a:rPr lang="en-US" sz="2400" dirty="0" smtClean="0"/>
              <a:t>money between bank accounts </a:t>
            </a:r>
            <a:endParaRPr lang="en-US" sz="2400" dirty="0" smtClean="0"/>
          </a:p>
          <a:p>
            <a:pPr marL="0" indent="0" eaLnBrk="1" hangingPunct="1">
              <a:buFontTx/>
              <a:buNone/>
            </a:pPr>
            <a:endParaRPr lang="en-US" sz="2400" dirty="0"/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endParaRPr lang="en-US" sz="2400" dirty="0"/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endParaRPr lang="en-US" sz="2400" dirty="0"/>
          </a:p>
          <a:p>
            <a:pPr marL="0" indent="0" eaLnBrk="1" hangingPunct="1">
              <a:buFontTx/>
              <a:buNone/>
            </a:pPr>
            <a:endParaRPr lang="en-US" sz="1600" dirty="0" smtClean="0"/>
          </a:p>
          <a:p>
            <a:pPr marL="0" indent="0" eaLnBrk="1" hangingPunct="1">
              <a:buFontTx/>
              <a:buNone/>
            </a:pPr>
            <a:endParaRPr lang="en-US" sz="2400" dirty="0"/>
          </a:p>
          <a:p>
            <a:pPr marL="0" indent="0" eaLnBrk="1" hangingPunct="1">
              <a:buFontTx/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400" dirty="0" smtClean="0"/>
              <a:t>During </a:t>
            </a:r>
            <a:r>
              <a:rPr lang="en-US" sz="2400" dirty="0"/>
              <a:t>call to </a:t>
            </a:r>
            <a:r>
              <a:rPr lang="en-US" sz="2400" dirty="0" err="1" smtClean="0"/>
              <a:t>a.deposit</a:t>
            </a:r>
            <a:r>
              <a:rPr lang="en-US" sz="2400" dirty="0" smtClean="0"/>
              <a:t>, the thread </a:t>
            </a:r>
            <a:r>
              <a:rPr lang="en-US" sz="2400" dirty="0"/>
              <a:t>holds two </a:t>
            </a:r>
            <a:r>
              <a:rPr lang="en-US" sz="2400" dirty="0" smtClean="0"/>
              <a:t>locks </a:t>
            </a:r>
            <a:endParaRPr lang="en-US" sz="2400" dirty="0"/>
          </a:p>
          <a:p>
            <a:r>
              <a:rPr lang="en-US" sz="2400" dirty="0" smtClean="0"/>
              <a:t>Let's investigate </a:t>
            </a:r>
            <a:r>
              <a:rPr lang="en-US" sz="2400" dirty="0"/>
              <a:t>when this may be a problem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332 Data Abstractions, Summer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101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9998" y="1748636"/>
            <a:ext cx="6664004" cy="31281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b="1" kern="0" dirty="0">
                <a:latin typeface="Courier New" pitchFamily="49" charset="0"/>
              </a:rPr>
              <a:t>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…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b="1" kern="0" dirty="0">
                <a:latin typeface="Courier New" pitchFamily="49" charset="0"/>
              </a:rPr>
              <a:t>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b="1" kern="0" dirty="0">
                <a:latin typeface="Courier New" pitchFamily="49" charset="0"/>
              </a:rPr>
              <a:t>(</a:t>
            </a:r>
            <a:r>
              <a:rPr lang="en-US" b="1" kern="0" dirty="0" err="1">
                <a:latin typeface="Courier New" pitchFamily="49" charset="0"/>
              </a:rPr>
              <a:t>int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amt</a:t>
            </a:r>
            <a:r>
              <a:rPr lang="en-US" b="1" kern="0" dirty="0">
                <a:latin typeface="Courier New" pitchFamily="49" charset="0"/>
              </a:rPr>
              <a:t>) {…}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  synchronized </a:t>
            </a:r>
            <a:r>
              <a:rPr lang="en-US" b="1" kern="0" dirty="0">
                <a:latin typeface="Courier New" pitchFamily="49" charset="0"/>
              </a:rPr>
              <a:t>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deposit</a:t>
            </a:r>
            <a:r>
              <a:rPr lang="en-US" b="1" kern="0" dirty="0">
                <a:latin typeface="Courier New" pitchFamily="49" charset="0"/>
              </a:rPr>
              <a:t>(</a:t>
            </a:r>
            <a:r>
              <a:rPr lang="en-US" b="1" kern="0" dirty="0" err="1">
                <a:latin typeface="Courier New" pitchFamily="49" charset="0"/>
              </a:rPr>
              <a:t>int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amt</a:t>
            </a:r>
            <a:r>
              <a:rPr lang="en-US" b="1" kern="0" dirty="0">
                <a:latin typeface="Courier New" pitchFamily="49" charset="0"/>
              </a:rPr>
              <a:t>) {…}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b="1" kern="0" dirty="0">
                <a:latin typeface="Courier New" pitchFamily="49" charset="0"/>
              </a:rPr>
              <a:t>void </a:t>
            </a:r>
            <a:r>
              <a:rPr lang="en-US" b="1" kern="0" dirty="0" err="1">
                <a:solidFill>
                  <a:srgbClr val="119F33"/>
                </a:solidFill>
                <a:latin typeface="Courier New" pitchFamily="49" charset="0"/>
              </a:rPr>
              <a:t>transferTo</a:t>
            </a:r>
            <a:r>
              <a:rPr lang="en-US" b="1" kern="0" dirty="0">
                <a:latin typeface="Courier New" pitchFamily="49" charset="0"/>
              </a:rPr>
              <a:t>(</a:t>
            </a:r>
            <a:r>
              <a:rPr lang="en-US" b="1" kern="0" dirty="0" err="1">
                <a:latin typeface="Courier New" pitchFamily="49" charset="0"/>
              </a:rPr>
              <a:t>int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amt, 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                               </a:t>
            </a:r>
            <a:r>
              <a:rPr lang="en-US" b="1" kern="0" dirty="0" err="1">
                <a:latin typeface="Courier New" pitchFamily="49" charset="0"/>
              </a:rPr>
              <a:t>BankAccount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b="1" kern="0" dirty="0" smtClean="0">
                <a:solidFill>
                  <a:srgbClr val="119F33"/>
                </a:solidFill>
                <a:latin typeface="Courier New" pitchFamily="49" charset="0"/>
              </a:rPr>
              <a:t>a</a:t>
            </a:r>
            <a:r>
              <a:rPr lang="en-US" b="1" kern="0" dirty="0" smtClean="0">
                <a:latin typeface="Courier New" pitchFamily="49" charset="0"/>
              </a:rPr>
              <a:t>) </a:t>
            </a:r>
            <a:r>
              <a:rPr lang="en-US" b="1" kern="0" dirty="0">
                <a:latin typeface="Courier New" pitchFamily="49" charset="0"/>
              </a:rPr>
              <a:t>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 err="1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b="1" kern="0" dirty="0" err="1">
                <a:latin typeface="Courier New" pitchFamily="49" charset="0"/>
              </a:rPr>
              <a:t>.withdraw</a:t>
            </a:r>
            <a:r>
              <a:rPr lang="en-US" b="1" kern="0" dirty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  </a:t>
            </a:r>
            <a:r>
              <a:rPr lang="en-US" b="1" kern="0" dirty="0" err="1" smtClean="0">
                <a:latin typeface="Courier New" pitchFamily="49" charset="0"/>
              </a:rPr>
              <a:t>a.deposit</a:t>
            </a:r>
            <a:r>
              <a:rPr lang="en-US" b="1" kern="0" dirty="0" smtClean="0">
                <a:latin typeface="Courier New" pitchFamily="49" charset="0"/>
              </a:rPr>
              <a:t>(</a:t>
            </a:r>
            <a:r>
              <a:rPr lang="en-US" b="1" kern="0" dirty="0" err="1" smtClean="0">
                <a:latin typeface="Courier New" pitchFamily="49" charset="0"/>
              </a:rPr>
              <a:t>amt</a:t>
            </a:r>
            <a:r>
              <a:rPr lang="en-US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} 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8053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Deadlock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Suppose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dirty="0" smtClean="0"/>
              <a:t> and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dirty="0" smtClean="0"/>
              <a:t> are fields holding accounts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102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2307292"/>
            <a:ext cx="3108543" cy="234936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i="1" kern="0" dirty="0" smtClean="0">
                <a:latin typeface="Courier New" pitchFamily="49" charset="0"/>
              </a:rPr>
              <a:t>acquire lock for </a:t>
            </a:r>
            <a:r>
              <a:rPr lang="en-US" sz="2000" b="1" kern="0" dirty="0" smtClean="0">
                <a:latin typeface="Courier New" pitchFamily="49" charset="0"/>
              </a:rPr>
              <a:t>x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i="1" kern="0" dirty="0" smtClean="0">
                <a:latin typeface="Courier New" pitchFamily="49" charset="0"/>
              </a:rPr>
              <a:t>do withdraw from</a:t>
            </a:r>
            <a:r>
              <a:rPr lang="en-US" sz="2000" b="1" kern="0" dirty="0" smtClean="0">
                <a:latin typeface="Courier New" pitchFamily="49" charset="0"/>
              </a:rPr>
              <a:t> x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i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kern="0" dirty="0" smtClean="0">
                <a:latin typeface="Courier New" pitchFamily="49" charset="0"/>
              </a:rPr>
              <a:t>block on lock for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latin typeface="Courier New" pitchFamily="49" charset="0"/>
              </a:rPr>
              <a:t>y</a:t>
            </a:r>
            <a:endParaRPr lang="en-US" sz="2000" b="1" kern="0" dirty="0" smtClean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05400" y="2307292"/>
            <a:ext cx="3108543" cy="234936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i="1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i="1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i="1" kern="0" dirty="0" smtClean="0">
                <a:latin typeface="Courier New" pitchFamily="49" charset="0"/>
              </a:rPr>
              <a:t>acquire lock for </a:t>
            </a:r>
            <a:r>
              <a:rPr lang="en-US" sz="2000" b="1" kern="0" dirty="0" smtClean="0">
                <a:latin typeface="Courier New" pitchFamily="49" charset="0"/>
              </a:rPr>
              <a:t>y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i="1" kern="0" dirty="0" smtClean="0">
                <a:latin typeface="Courier New" pitchFamily="49" charset="0"/>
              </a:rPr>
              <a:t>do withdraw from</a:t>
            </a:r>
            <a:r>
              <a:rPr lang="en-US" sz="2000" b="1" kern="0" dirty="0" smtClean="0">
                <a:latin typeface="Courier New" pitchFamily="49" charset="0"/>
              </a:rPr>
              <a:t> y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i="1" kern="0" dirty="0" smtClean="0">
                <a:latin typeface="Courier New" pitchFamily="49" charset="0"/>
              </a:rPr>
              <a:t>block on lock for </a:t>
            </a:r>
            <a:r>
              <a:rPr lang="en-US" sz="2000" b="1" kern="0" dirty="0" smtClean="0">
                <a:latin typeface="Courier New" pitchFamily="49" charset="0"/>
              </a:rPr>
              <a:t>x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 smtClean="0"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0687" y="1524000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Thread 1: </a:t>
            </a:r>
            <a:r>
              <a:rPr lang="en-US" sz="2000" b="0" dirty="0" smtClean="0">
                <a:latin typeface="+mn-lt"/>
              </a:rPr>
              <a:t/>
            </a:r>
            <a:br>
              <a:rPr lang="en-US" sz="2000" b="0" dirty="0" smtClean="0">
                <a:latin typeface="+mn-lt"/>
              </a:rPr>
            </a:b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x.transferTo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(1,y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-381000" y="3526492"/>
            <a:ext cx="24384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 rot="16200000">
            <a:off x="208134" y="3318360"/>
            <a:ext cx="74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9287" y="1524000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Thread 2: </a:t>
            </a:r>
            <a:endParaRPr lang="en-US" sz="2000" b="0" dirty="0" smtClean="0">
              <a:latin typeface="+mn-lt"/>
            </a:endParaRP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y.transferTo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(1,x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784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Dining Philosophers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800"/>
              </a:spcBef>
              <a:buNone/>
            </a:pPr>
            <a:r>
              <a:rPr lang="en-US" sz="2400" dirty="0" smtClean="0"/>
              <a:t>Five philosophers </a:t>
            </a:r>
            <a:r>
              <a:rPr lang="en-US" sz="2400" dirty="0" smtClean="0"/>
              <a:t>go out to </a:t>
            </a:r>
            <a:r>
              <a:rPr lang="en-US" sz="2400" dirty="0" smtClean="0"/>
              <a:t>dinner</a:t>
            </a:r>
            <a:br>
              <a:rPr lang="en-US" sz="2400" dirty="0" smtClean="0"/>
            </a:br>
            <a:r>
              <a:rPr lang="en-US" sz="2400" dirty="0" smtClean="0"/>
              <a:t>together at </a:t>
            </a:r>
            <a:r>
              <a:rPr lang="en-US" sz="2400" dirty="0" smtClean="0"/>
              <a:t>an Italian restaurant</a:t>
            </a: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en-US" sz="2400" dirty="0" smtClean="0"/>
              <a:t>They sit </a:t>
            </a:r>
            <a:r>
              <a:rPr lang="en-US" sz="2400" dirty="0" smtClean="0"/>
              <a:t>at a round table</a:t>
            </a:r>
            <a:r>
              <a:rPr lang="en-US" sz="2400" dirty="0" smtClean="0"/>
              <a:t>; one </a:t>
            </a:r>
            <a:br>
              <a:rPr lang="en-US" sz="2400" dirty="0" smtClean="0"/>
            </a:br>
            <a:r>
              <a:rPr lang="en-US" sz="2400" dirty="0" smtClean="0"/>
              <a:t>fork </a:t>
            </a:r>
            <a:r>
              <a:rPr lang="en-US" sz="2400" dirty="0" smtClean="0"/>
              <a:t>per </a:t>
            </a:r>
            <a:r>
              <a:rPr lang="en-US" sz="2400" dirty="0" smtClean="0"/>
              <a:t>plate </a:t>
            </a:r>
            <a:r>
              <a:rPr lang="en-US" sz="2400" dirty="0" smtClean="0"/>
              <a:t>setting</a:t>
            </a: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en-US" sz="2400" dirty="0" smtClean="0"/>
              <a:t>Fo</a:t>
            </a:r>
            <a:r>
              <a:rPr lang="en-US" sz="2400" dirty="0" smtClean="0"/>
              <a:t>r etiquette reasons, the</a:t>
            </a:r>
            <a:br>
              <a:rPr lang="en-US" sz="2400" dirty="0" smtClean="0"/>
            </a:br>
            <a:r>
              <a:rPr lang="en-US" sz="2400" dirty="0" smtClean="0"/>
              <a:t>philosophers need two forks </a:t>
            </a:r>
            <a:br>
              <a:rPr lang="en-US" sz="2400" dirty="0" smtClean="0"/>
            </a:br>
            <a:r>
              <a:rPr lang="en-US" sz="2400" dirty="0" smtClean="0"/>
              <a:t>to eat spaghetti properly</a:t>
            </a:r>
            <a:endParaRPr lang="en-US" sz="2400" dirty="0" smtClean="0"/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en-US" sz="2400" dirty="0" smtClean="0"/>
              <a:t>When the </a:t>
            </a:r>
            <a:r>
              <a:rPr lang="en-US" sz="2400" dirty="0" smtClean="0"/>
              <a:t>spaghetti comes</a:t>
            </a:r>
            <a:r>
              <a:rPr lang="en-US" sz="2400" dirty="0" smtClean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each </a:t>
            </a:r>
            <a:r>
              <a:rPr lang="en-US" sz="2400" dirty="0" smtClean="0"/>
              <a:t>philosopher proceeds </a:t>
            </a:r>
            <a:r>
              <a:rPr lang="en-US" sz="2400" dirty="0" smtClean="0"/>
              <a:t>to </a:t>
            </a:r>
            <a:br>
              <a:rPr lang="en-US" sz="2400" dirty="0" smtClean="0"/>
            </a:br>
            <a:r>
              <a:rPr lang="en-US" sz="2400" dirty="0" smtClean="0"/>
              <a:t>grab </a:t>
            </a:r>
            <a:r>
              <a:rPr lang="en-US" sz="2400" dirty="0" smtClean="0"/>
              <a:t>their right fork, then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their </a:t>
            </a:r>
            <a:r>
              <a:rPr lang="en-US" sz="2400" dirty="0" smtClean="0"/>
              <a:t>left </a:t>
            </a:r>
            <a:r>
              <a:rPr lang="en-US" sz="2400" dirty="0" smtClean="0"/>
              <a:t>fork</a:t>
            </a: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en-US" sz="2400" dirty="0" smtClean="0"/>
              <a:t>‘Locking' </a:t>
            </a:r>
            <a:r>
              <a:rPr lang="en-US" sz="2400" dirty="0" smtClean="0"/>
              <a:t>for each fork results in a </a:t>
            </a:r>
            <a:r>
              <a:rPr lang="en-US" sz="2400" b="1" i="1" dirty="0" smtClean="0"/>
              <a:t>deadlock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103</a:t>
            </a:fld>
            <a:endParaRPr lang="en-US"/>
          </a:p>
        </p:txBody>
      </p:sp>
      <p:pic>
        <p:nvPicPr>
          <p:cNvPr id="43011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27426" y="1271587"/>
            <a:ext cx="31337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62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 deadlock occurs when there are threads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, …, 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n</a:t>
            </a:r>
            <a:r>
              <a:rPr lang="en-US" sz="2400" dirty="0" smtClean="0"/>
              <a:t> such that:</a:t>
            </a:r>
          </a:p>
          <a:p>
            <a:r>
              <a:rPr lang="en-US" sz="2400" dirty="0" smtClean="0"/>
              <a:t>For </a:t>
            </a:r>
            <a:r>
              <a:rPr lang="en-US" sz="2400" b="1" dirty="0" err="1" smtClean="0"/>
              <a:t>i</a:t>
            </a:r>
            <a:r>
              <a:rPr lang="en-US" sz="2400" dirty="0" smtClean="0"/>
              <a:t>=1 to n-1</a:t>
            </a:r>
            <a:r>
              <a:rPr lang="en-US" sz="2400" dirty="0" smtClean="0"/>
              <a:t>,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waiting for </a:t>
            </a:r>
            <a:r>
              <a:rPr lang="en-US" sz="2400" dirty="0" smtClean="0"/>
              <a:t>at least one resource </a:t>
            </a:r>
            <a:r>
              <a:rPr lang="en-US" sz="2400" dirty="0" smtClean="0"/>
              <a:t>held by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i+1</a:t>
            </a:r>
            <a:endParaRPr lang="en-US" sz="2400" b="1" baseline="-25000" dirty="0" smtClean="0"/>
          </a:p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n</a:t>
            </a:r>
            <a:r>
              <a:rPr lang="en-US" sz="2400" dirty="0" smtClean="0"/>
              <a:t> is waiting for a resource held by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 other words, there is a </a:t>
            </a:r>
            <a:r>
              <a:rPr lang="en-US" sz="2400" i="1" dirty="0" smtClean="0"/>
              <a:t>cycle</a:t>
            </a:r>
            <a:r>
              <a:rPr lang="en-US" sz="2400" dirty="0" smtClean="0"/>
              <a:t> of waiting</a:t>
            </a:r>
          </a:p>
          <a:p>
            <a:r>
              <a:rPr lang="en-US" sz="2400" dirty="0" smtClean="0"/>
              <a:t>More formally, a </a:t>
            </a:r>
            <a:r>
              <a:rPr lang="en-US" sz="2400" dirty="0" smtClean="0"/>
              <a:t>graph of dependencies </a:t>
            </a:r>
            <a:r>
              <a:rPr lang="en-US" sz="2400" dirty="0" smtClean="0"/>
              <a:t>is cyclic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Deadlock avoidance in programming amounts to </a:t>
            </a:r>
            <a:r>
              <a:rPr lang="en-US" sz="2400" dirty="0" smtClean="0"/>
              <a:t>techniques </a:t>
            </a:r>
            <a:r>
              <a:rPr lang="en-US" sz="2400" dirty="0" smtClean="0"/>
              <a:t>to ensure a cycle can never arise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400" dirty="0" smtClean="0"/>
              <a:t>Options for deadlock-proof transfer</a:t>
            </a:r>
            <a:r>
              <a:rPr lang="en-US" sz="2400" dirty="0" smtClean="0"/>
              <a:t>:</a:t>
            </a:r>
          </a:p>
          <a:p>
            <a:pPr>
              <a:spcBef>
                <a:spcPts val="600"/>
              </a:spcBef>
              <a:buNone/>
            </a:pPr>
            <a:endParaRPr lang="en-US" sz="8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Make a smaller critical section: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transferTo</a:t>
            </a:r>
            <a:r>
              <a:rPr lang="en-US" sz="2000" dirty="0" smtClean="0"/>
              <a:t> </a:t>
            </a:r>
            <a:r>
              <a:rPr lang="en-US" sz="2000" dirty="0" smtClean="0"/>
              <a:t>not synchronized</a:t>
            </a:r>
          </a:p>
          <a:p>
            <a:pPr marL="688975" lvl="1" indent="-288925">
              <a:spcBef>
                <a:spcPts val="600"/>
              </a:spcBef>
            </a:pPr>
            <a:r>
              <a:rPr lang="en-US" sz="2000" dirty="0" smtClean="0"/>
              <a:t>Exposes intermediate state after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dirty="0" smtClean="0"/>
              <a:t> before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deposit</a:t>
            </a:r>
          </a:p>
          <a:p>
            <a:pPr marL="688975" lvl="1" indent="-288925">
              <a:spcBef>
                <a:spcPts val="600"/>
              </a:spcBef>
            </a:pPr>
            <a:r>
              <a:rPr lang="en-US" sz="2000" dirty="0" smtClean="0"/>
              <a:t>May be okay, but exposes wrong total amount </a:t>
            </a:r>
            <a:r>
              <a:rPr lang="en-US" sz="2000" dirty="0" smtClean="0"/>
              <a:t>to</a:t>
            </a:r>
            <a:r>
              <a:rPr lang="en-US" sz="2000" dirty="0" smtClean="0"/>
              <a:t> </a:t>
            </a:r>
            <a:r>
              <a:rPr lang="en-US" sz="2000" dirty="0" smtClean="0"/>
              <a:t>bank</a:t>
            </a:r>
          </a:p>
          <a:p>
            <a:pPr marL="0" indent="0">
              <a:spcBef>
                <a:spcPts val="600"/>
              </a:spcBef>
              <a:buNone/>
            </a:pPr>
            <a:endParaRPr lang="en-US" sz="8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US" sz="2000" dirty="0" smtClean="0"/>
              <a:t>Coarsen lock granularity: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One </a:t>
            </a:r>
            <a:r>
              <a:rPr lang="en-US" sz="2000" dirty="0" smtClean="0"/>
              <a:t>lock for all accounts allowing transfers between them</a:t>
            </a:r>
          </a:p>
          <a:p>
            <a:pPr marL="688975" lvl="1" indent="-288925">
              <a:spcBef>
                <a:spcPts val="600"/>
              </a:spcBef>
            </a:pPr>
            <a:r>
              <a:rPr lang="en-US" sz="2000" dirty="0" smtClean="0"/>
              <a:t>Works, but sacrifices concurrent deposits/withdrawals</a:t>
            </a:r>
          </a:p>
          <a:p>
            <a:pPr marL="0" indent="0">
              <a:spcBef>
                <a:spcPts val="600"/>
              </a:spcBef>
              <a:buNone/>
            </a:pPr>
            <a:endParaRPr lang="en-US" sz="9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US" sz="2000" dirty="0" smtClean="0"/>
              <a:t>Give every bank-account a unique number </a:t>
            </a:r>
            <a:r>
              <a:rPr lang="en-US" sz="2000" dirty="0" smtClean="0"/>
              <a:t>and always</a:t>
            </a:r>
            <a:br>
              <a:rPr lang="en-US" sz="2000" dirty="0" smtClean="0"/>
            </a:br>
            <a:r>
              <a:rPr lang="en-US" sz="2000" dirty="0" smtClean="0"/>
              <a:t>acquire </a:t>
            </a:r>
            <a:r>
              <a:rPr lang="en-US" sz="2000" dirty="0" smtClean="0"/>
              <a:t>locks in the same order</a:t>
            </a:r>
          </a:p>
          <a:p>
            <a:pPr marL="688975" lvl="1" indent="-288925">
              <a:spcBef>
                <a:spcPts val="600"/>
              </a:spcBef>
            </a:pPr>
            <a:r>
              <a:rPr lang="en-US" sz="2000" i="1" dirty="0" smtClean="0"/>
              <a:t>Entire program </a:t>
            </a:r>
            <a:r>
              <a:rPr lang="en-US" sz="2000" dirty="0" smtClean="0"/>
              <a:t>should obey this order to avoid cycles</a:t>
            </a:r>
          </a:p>
          <a:p>
            <a:pPr marL="688975" lvl="1" indent="-288925">
              <a:spcBef>
                <a:spcPts val="600"/>
              </a:spcBef>
            </a:pPr>
            <a:r>
              <a:rPr lang="en-US" sz="2000" dirty="0" smtClean="0"/>
              <a:t>Code acquiring only one lock can ignore the order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Locks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1069" y="674514"/>
            <a:ext cx="6801862" cy="561692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BankAccount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acctNumber</a:t>
            </a:r>
            <a:r>
              <a:rPr lang="en-US" sz="2000" b="1" kern="0" dirty="0" smtClean="0">
                <a:latin typeface="Courier New" pitchFamily="49" charset="0"/>
              </a:rPr>
              <a:t>; </a:t>
            </a:r>
            <a:r>
              <a:rPr lang="en-US" sz="2000" b="1" kern="0" dirty="0" smtClean="0">
                <a:solidFill>
                  <a:srgbClr val="7030A0"/>
                </a:solidFill>
                <a:latin typeface="Courier New" pitchFamily="49" charset="0"/>
              </a:rPr>
              <a:t>// must be unique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  </a:t>
            </a:r>
            <a:r>
              <a:rPr lang="en-US" sz="2000" b="1" kern="0" dirty="0" smtClean="0">
                <a:latin typeface="Courier New" pitchFamily="49" charset="0"/>
              </a:rPr>
              <a:t>void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transferTo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amt</a:t>
            </a:r>
            <a:r>
              <a:rPr lang="en-US" sz="2000" b="1" kern="0" dirty="0" smtClean="0">
                <a:latin typeface="Courier New" pitchFamily="49" charset="0"/>
              </a:rPr>
              <a:t>,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BankAccount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 a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this.acctNumber</a:t>
            </a:r>
            <a:r>
              <a:rPr lang="en-US" sz="2000" b="1" kern="0" dirty="0" smtClean="0">
                <a:latin typeface="Courier New" pitchFamily="49" charset="0"/>
              </a:rPr>
              <a:t> &lt; </a:t>
            </a:r>
            <a:r>
              <a:rPr lang="en-US" sz="2000" b="1" kern="0" dirty="0" err="1" smtClean="0">
                <a:latin typeface="Courier New" pitchFamily="49" charset="0"/>
              </a:rPr>
              <a:t>a.acctNumber</a:t>
            </a:r>
            <a:r>
              <a:rPr lang="en-US" sz="2000" b="1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(a)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   </a:t>
            </a:r>
            <a:r>
              <a:rPr lang="en-US" sz="2000" b="1" kern="0" dirty="0" err="1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 smtClean="0">
                <a:latin typeface="Courier New" pitchFamily="49" charset="0"/>
              </a:rPr>
              <a:t>.withdraw</a:t>
            </a:r>
            <a:r>
              <a:rPr lang="en-US" sz="2000" b="1" kern="0" dirty="0" smtClean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   </a:t>
            </a:r>
            <a:r>
              <a:rPr lang="en-US" sz="2000" b="1" kern="0" dirty="0" err="1" smtClean="0">
                <a:latin typeface="Courier New" pitchFamily="49" charset="0"/>
              </a:rPr>
              <a:t>a.deposit</a:t>
            </a:r>
            <a:r>
              <a:rPr lang="en-US" sz="2000" b="1" kern="0" dirty="0" smtClean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}}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(a) {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   </a:t>
            </a:r>
            <a:r>
              <a:rPr lang="en-US" sz="2000" b="1" kern="0" dirty="0" err="1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 smtClean="0">
                <a:latin typeface="Courier New" pitchFamily="49" charset="0"/>
              </a:rPr>
              <a:t>.withdraw</a:t>
            </a:r>
            <a:r>
              <a:rPr lang="en-US" sz="2000" b="1" kern="0" dirty="0" smtClean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   </a:t>
            </a:r>
            <a:r>
              <a:rPr lang="en-US" sz="2000" b="1" kern="0" dirty="0" err="1" smtClean="0">
                <a:latin typeface="Courier New" pitchFamily="49" charset="0"/>
              </a:rPr>
              <a:t>a.deposit</a:t>
            </a:r>
            <a:r>
              <a:rPr lang="en-US" sz="2000" b="1" kern="0" dirty="0" smtClean="0">
                <a:latin typeface="Courier New" pitchFamily="49" charset="0"/>
              </a:rPr>
              <a:t>(amt);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}}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9295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StringBuffer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From the Java standard library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310390"/>
            <a:ext cx="7571303" cy="494494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StringBuffer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count</a:t>
            </a:r>
            <a:r>
              <a:rPr lang="en-US" sz="2000" b="1" kern="0" dirty="0" smtClean="0">
                <a:latin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 smtClean="0">
                <a:latin typeface="Courier New" pitchFamily="49" charset="0"/>
              </a:rPr>
              <a:t> char[]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value</a:t>
            </a:r>
            <a:r>
              <a:rPr lang="en-US" sz="2000" b="1" kern="0" dirty="0" smtClean="0">
                <a:latin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append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StringBuffer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sb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len</a:t>
            </a:r>
            <a:r>
              <a:rPr lang="en-US" sz="2000" b="1" kern="0" dirty="0" smtClean="0">
                <a:latin typeface="Courier New" pitchFamily="49" charset="0"/>
              </a:rPr>
              <a:t> = </a:t>
            </a:r>
            <a:r>
              <a:rPr lang="en-US" sz="2000" b="1" kern="0" dirty="0" err="1" smtClean="0">
                <a:latin typeface="Courier New" pitchFamily="49" charset="0"/>
              </a:rPr>
              <a:t>sb.length</a:t>
            </a:r>
            <a:r>
              <a:rPr lang="en-US" sz="2000" b="1" kern="0" dirty="0" smtClean="0">
                <a:latin typeface="Courier New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if(</a:t>
            </a:r>
            <a:r>
              <a:rPr lang="en-US" sz="2000" b="1" kern="0" dirty="0" err="1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 smtClean="0">
                <a:latin typeface="Courier New" pitchFamily="49" charset="0"/>
              </a:rPr>
              <a:t>.count</a:t>
            </a:r>
            <a:r>
              <a:rPr lang="en-US" sz="2000" b="1" kern="0" dirty="0" smtClean="0">
                <a:latin typeface="Courier New" pitchFamily="49" charset="0"/>
              </a:rPr>
              <a:t> + </a:t>
            </a:r>
            <a:r>
              <a:rPr lang="en-US" sz="2000" b="1" kern="0" dirty="0" err="1" smtClean="0">
                <a:latin typeface="Courier New" pitchFamily="49" charset="0"/>
              </a:rPr>
              <a:t>len</a:t>
            </a:r>
            <a:r>
              <a:rPr lang="en-US" sz="2000" b="1" kern="0" dirty="0" smtClean="0">
                <a:latin typeface="Courier New" pitchFamily="49" charset="0"/>
              </a:rPr>
              <a:t> &gt; </a:t>
            </a:r>
            <a:r>
              <a:rPr lang="en-US" sz="2000" b="1" kern="0" dirty="0" err="1" smtClean="0">
                <a:latin typeface="Courier New" pitchFamily="49" charset="0"/>
              </a:rPr>
              <a:t>this.value.length</a:t>
            </a:r>
            <a:r>
              <a:rPr lang="en-US" sz="2000" b="1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  </a:t>
            </a:r>
            <a:r>
              <a:rPr lang="en-US" sz="2000" b="1" kern="0" dirty="0" err="1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 smtClean="0">
                <a:latin typeface="Courier New" pitchFamily="49" charset="0"/>
              </a:rPr>
              <a:t>.expand</a:t>
            </a:r>
            <a:r>
              <a:rPr lang="en-US" sz="2000" b="1" kern="0" dirty="0" smtClean="0">
                <a:latin typeface="Courier New" pitchFamily="49" charset="0"/>
              </a:rPr>
              <a:t>(…);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err="1" smtClean="0">
                <a:latin typeface="Courier New" pitchFamily="49" charset="0"/>
              </a:rPr>
              <a:t>sb.getChars</a:t>
            </a:r>
            <a:r>
              <a:rPr lang="en-US" sz="2000" b="1" kern="0" dirty="0" smtClean="0">
                <a:latin typeface="Courier New" pitchFamily="49" charset="0"/>
              </a:rPr>
              <a:t>(0,</a:t>
            </a:r>
            <a:r>
              <a:rPr lang="en-US" sz="2000" b="1" kern="0" dirty="0" smtClean="0">
                <a:solidFill>
                  <a:srgbClr val="FF0000"/>
                </a:solidFill>
                <a:latin typeface="Courier New" pitchFamily="49" charset="0"/>
              </a:rPr>
              <a:t>len</a:t>
            </a:r>
            <a:r>
              <a:rPr lang="en-US" sz="2000" b="1" kern="0" dirty="0" smtClean="0">
                <a:latin typeface="Courier New" pitchFamily="49" charset="0"/>
              </a:rPr>
              <a:t>,this.value,this.count);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	…</a:t>
            </a:r>
            <a:br>
              <a:rPr lang="en-US" sz="2000" b="1" kern="0" dirty="0" smtClean="0">
                <a:latin typeface="Courier New" pitchFamily="49" charset="0"/>
              </a:rPr>
            </a:br>
            <a:r>
              <a:rPr lang="en-US" sz="2000" b="1" kern="0" dirty="0" smtClean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getChars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 smtClean="0">
                <a:latin typeface="Courier New" pitchFamily="49" charset="0"/>
              </a:rPr>
              <a:t>,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,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y</a:t>
            </a:r>
            <a:r>
              <a:rPr lang="en-US" sz="2000" b="1" kern="0" dirty="0" smtClean="0">
                <a:latin typeface="Courier New" pitchFamily="49" charset="0"/>
              </a:rPr>
              <a:t>,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                  char[]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a</a:t>
            </a:r>
            <a:r>
              <a:rPr lang="en-US" sz="2000" b="1" kern="0" dirty="0" smtClean="0">
                <a:latin typeface="Courier New" pitchFamily="49" charset="0"/>
              </a:rPr>
              <a:t>,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z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i="1" kern="0" dirty="0" smtClean="0">
                <a:latin typeface="Courier New" pitchFamily="49" charset="0"/>
              </a:rPr>
              <a:t>    </a:t>
            </a:r>
            <a:r>
              <a:rPr lang="en-US" sz="2000" b="1" i="1" kern="0" dirty="0" smtClean="0">
                <a:latin typeface="Courier New" pitchFamily="49" charset="0"/>
              </a:rPr>
              <a:t>"copy </a:t>
            </a:r>
            <a:r>
              <a:rPr lang="en-US" sz="2000" b="1" kern="0" dirty="0" err="1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err="1" smtClean="0">
                <a:latin typeface="Courier New" pitchFamily="49" charset="0"/>
              </a:rPr>
              <a:t>.value</a:t>
            </a:r>
            <a:r>
              <a:rPr lang="en-US" sz="2000" b="1" kern="0" dirty="0" smtClean="0">
                <a:latin typeface="Courier New" pitchFamily="49" charset="0"/>
              </a:rPr>
              <a:t>[x..y]</a:t>
            </a:r>
            <a:r>
              <a:rPr lang="en-US" sz="2000" b="1" i="1" kern="0" dirty="0" smtClean="0">
                <a:latin typeface="Courier New" pitchFamily="49" charset="0"/>
              </a:rPr>
              <a:t> into </a:t>
            </a:r>
            <a:r>
              <a:rPr lang="en-US" sz="2000" b="1" kern="0" dirty="0" smtClean="0">
                <a:solidFill>
                  <a:srgbClr val="00B050"/>
                </a:solidFill>
                <a:latin typeface="Courier New" pitchFamily="49" charset="0"/>
              </a:rPr>
              <a:t>a</a:t>
            </a:r>
            <a:r>
              <a:rPr lang="en-US" sz="2000" b="1" i="1" kern="0" dirty="0" smtClean="0">
                <a:latin typeface="Courier New" pitchFamily="49" charset="0"/>
              </a:rPr>
              <a:t> starting at </a:t>
            </a:r>
            <a:r>
              <a:rPr lang="en-US" sz="2000" b="1" kern="0" dirty="0" smtClean="0">
                <a:solidFill>
                  <a:srgbClr val="00B050"/>
                </a:solidFill>
                <a:latin typeface="Courier New" pitchFamily="49" charset="0"/>
              </a:rPr>
              <a:t>z</a:t>
            </a:r>
            <a:r>
              <a:rPr lang="en-US" sz="2000" b="1" i="1" kern="0" dirty="0" smtClean="0">
                <a:latin typeface="Courier New" pitchFamily="49" charset="0"/>
              </a:rPr>
              <a:t>"</a:t>
            </a:r>
            <a:endParaRPr lang="en-US" sz="2000" b="1" i="1" kern="0" dirty="0" smtClean="0"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204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Problem #1: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Lock </a:t>
            </a:r>
            <a:r>
              <a:rPr lang="en-US" sz="2000" dirty="0" smtClean="0"/>
              <a:t>for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sb</a:t>
            </a:r>
            <a:r>
              <a:rPr lang="en-US" sz="2000" dirty="0" smtClean="0"/>
              <a:t> not held between calls to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sb.length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sb.getChars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So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sb</a:t>
            </a:r>
            <a:r>
              <a:rPr lang="en-US" sz="2000" dirty="0" smtClean="0"/>
              <a:t> could get longer</a:t>
            </a:r>
          </a:p>
          <a:p>
            <a:r>
              <a:rPr lang="en-US" sz="2000" dirty="0" smtClean="0"/>
              <a:t>Would cause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append</a:t>
            </a:r>
            <a:r>
              <a:rPr lang="en-US" sz="2000" dirty="0" smtClean="0"/>
              <a:t> to throw an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ArrayBoundsException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Problem #2: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Deadlock </a:t>
            </a:r>
            <a:r>
              <a:rPr lang="en-US" sz="2000" dirty="0" smtClean="0"/>
              <a:t>potential if two threads try to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append</a:t>
            </a:r>
            <a:r>
              <a:rPr lang="en-US" sz="2000" dirty="0" smtClean="0"/>
              <a:t> in opposite directions, identical to the bank-account first example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2000" dirty="0" smtClean="0"/>
              <a:t>Not easy to fix both problems without extra copying:</a:t>
            </a:r>
          </a:p>
          <a:p>
            <a:r>
              <a:rPr lang="en-US" sz="2000" dirty="0" smtClean="0"/>
              <a:t>Do not want unique ids on every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StringBuffer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/>
              <a:t>Do not want one lock for all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StringBuffer</a:t>
            </a:r>
            <a:r>
              <a:rPr lang="en-US" sz="2000" dirty="0" smtClean="0"/>
              <a:t> objects</a:t>
            </a:r>
          </a:p>
          <a:p>
            <a:pPr lvl="1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Actual Java library: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Fixed </a:t>
            </a:r>
            <a:r>
              <a:rPr lang="en-US" sz="2000" dirty="0" smtClean="0"/>
              <a:t>neither (left code as is; changed documentation) </a:t>
            </a:r>
          </a:p>
          <a:p>
            <a:r>
              <a:rPr lang="en-US" sz="2000" dirty="0" smtClean="0"/>
              <a:t>Up to clients to avoid such situations with </a:t>
            </a:r>
            <a:r>
              <a:rPr lang="en-US" sz="2000" dirty="0" smtClean="0"/>
              <a:t>their own </a:t>
            </a:r>
            <a:r>
              <a:rPr lang="en-US" sz="2000" dirty="0" smtClean="0"/>
              <a:t>protocols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Code like account-transfer and string-buffer append </a:t>
            </a:r>
            <a:br>
              <a:rPr lang="en-US" sz="2400" dirty="0" smtClean="0"/>
            </a:br>
            <a:r>
              <a:rPr lang="en-US" sz="2400" dirty="0" smtClean="0"/>
              <a:t>are difficult to deal with for deadlock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Easier case: different types of objects </a:t>
            </a:r>
          </a:p>
          <a:p>
            <a:r>
              <a:rPr lang="en-US" sz="2200" dirty="0" smtClean="0"/>
              <a:t>Can </a:t>
            </a:r>
            <a:r>
              <a:rPr lang="en-US" sz="2200" dirty="0" smtClean="0"/>
              <a:t>establish and document </a:t>
            </a:r>
            <a:r>
              <a:rPr lang="en-US" sz="2200" dirty="0" smtClean="0"/>
              <a:t>a fixed order among types</a:t>
            </a:r>
          </a:p>
          <a:p>
            <a:r>
              <a:rPr lang="en-US" sz="2200" dirty="0" smtClean="0"/>
              <a:t>Example: </a:t>
            </a:r>
            <a:r>
              <a:rPr lang="en-US" sz="2200" dirty="0" smtClean="0"/>
              <a:t>"When </a:t>
            </a:r>
            <a:r>
              <a:rPr lang="en-US" sz="2200" dirty="0" smtClean="0"/>
              <a:t>moving an item from the </a:t>
            </a:r>
            <a:r>
              <a:rPr lang="en-US" sz="2200" dirty="0" err="1" smtClean="0"/>
              <a:t>hashtable</a:t>
            </a:r>
            <a:r>
              <a:rPr lang="en-US" sz="2200" dirty="0" smtClean="0"/>
              <a:t> to the work </a:t>
            </a:r>
            <a:r>
              <a:rPr lang="en-US" sz="2200" dirty="0" smtClean="0"/>
              <a:t>queue</a:t>
            </a:r>
            <a:r>
              <a:rPr lang="en-US" sz="2200" dirty="0" smtClean="0"/>
              <a:t>, never try to acquire the queue lock while </a:t>
            </a:r>
            <a:r>
              <a:rPr lang="en-US" sz="2200" dirty="0" smtClean="0"/>
              <a:t>holding </a:t>
            </a:r>
            <a:r>
              <a:rPr lang="en-US" sz="2200" dirty="0" smtClean="0"/>
              <a:t>the </a:t>
            </a:r>
            <a:r>
              <a:rPr lang="en-US" sz="2200" dirty="0" err="1" smtClean="0"/>
              <a:t>hashtable</a:t>
            </a:r>
            <a:r>
              <a:rPr lang="en-US" sz="2200" dirty="0" smtClean="0"/>
              <a:t> </a:t>
            </a:r>
            <a:r>
              <a:rPr lang="en-US" sz="2200" dirty="0" smtClean="0"/>
              <a:t>lock"</a:t>
            </a:r>
            <a:endParaRPr lang="en-US" sz="22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Easier case: objects are in an acyclic structure</a:t>
            </a:r>
          </a:p>
          <a:p>
            <a:r>
              <a:rPr lang="en-US" sz="2200" dirty="0" smtClean="0"/>
              <a:t>Can use the data structure to determine a fixed order</a:t>
            </a:r>
          </a:p>
          <a:p>
            <a:r>
              <a:rPr lang="en-US" sz="2200" dirty="0" smtClean="0"/>
              <a:t>Example: </a:t>
            </a:r>
            <a:r>
              <a:rPr lang="en-US" sz="2200" dirty="0" smtClean="0"/>
              <a:t>"If </a:t>
            </a:r>
            <a:r>
              <a:rPr lang="en-US" sz="2200" dirty="0" smtClean="0"/>
              <a:t>holding a tree node’s lock, do not acquire other </a:t>
            </a:r>
            <a:r>
              <a:rPr lang="en-US" sz="2200" dirty="0" smtClean="0"/>
              <a:t>tree </a:t>
            </a:r>
            <a:r>
              <a:rPr lang="en-US" sz="2200" dirty="0" smtClean="0"/>
              <a:t>nodes’ locks unless they are </a:t>
            </a:r>
            <a:r>
              <a:rPr lang="en-US" sz="2200" dirty="0" smtClean="0"/>
              <a:t>children"</a:t>
            </a:r>
            <a:endParaRPr lang="en-US" sz="2200" dirty="0" smtClean="0"/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6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) speed-up with infinite number of processors is okay, but a bit underwhelming</a:t>
            </a:r>
          </a:p>
          <a:p>
            <a:r>
              <a:rPr lang="en-US" sz="2400" dirty="0" smtClean="0"/>
              <a:t>Sort 10</a:t>
            </a:r>
            <a:r>
              <a:rPr lang="en-US" sz="2400" b="1" baseline="30000" dirty="0" smtClean="0"/>
              <a:t>9</a:t>
            </a:r>
            <a:r>
              <a:rPr lang="en-US" sz="2400" dirty="0" smtClean="0"/>
              <a:t> elements 30 times faster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A Google search strongly suggests quicksort cannot do better as the partitioning cannot be parallelized</a:t>
            </a:r>
          </a:p>
          <a:p>
            <a:r>
              <a:rPr lang="en-US" sz="2000" dirty="0" smtClean="0"/>
              <a:t>The Internet has been known to be wrong!! </a:t>
            </a:r>
          </a:p>
          <a:p>
            <a:r>
              <a:rPr lang="en-US" sz="2000" dirty="0" smtClean="0"/>
              <a:t>But we will need auxiliary storage (will no longer in place)</a:t>
            </a:r>
          </a:p>
          <a:p>
            <a:r>
              <a:rPr lang="en-US" sz="2000" dirty="0" smtClean="0"/>
              <a:t>In practice, constant factors may make it not worth it, but remember Amdahl’s Law and the long-term situation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Moreover, we already have everything we need to parallelize the partition step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Parallel Partition with Auxiliary Storage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Partition </a:t>
            </a:r>
            <a:r>
              <a:rPr lang="en-US" sz="2200" b="1" dirty="0"/>
              <a:t>all the data into:			    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b="1" dirty="0"/>
              <a:t>The elements less than the pivot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b="1" dirty="0"/>
              <a:t>The pivot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b="1" dirty="0"/>
              <a:t>The elements greater than the pivot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is just two packs</a:t>
            </a:r>
          </a:p>
          <a:p>
            <a:r>
              <a:rPr lang="en-US" sz="2200" dirty="0" smtClean="0"/>
              <a:t>We know a pack is O(n) work, O(log n) span</a:t>
            </a:r>
          </a:p>
          <a:p>
            <a:r>
              <a:rPr lang="en-US" sz="2200" dirty="0" smtClean="0"/>
              <a:t>Pack elements &lt; pivot into left side of aux array </a:t>
            </a:r>
          </a:p>
          <a:p>
            <a:r>
              <a:rPr lang="en-US" sz="2200" dirty="0" smtClean="0"/>
              <a:t>Pack elements &gt;pivot into right side of aux array</a:t>
            </a:r>
          </a:p>
          <a:p>
            <a:r>
              <a:rPr lang="en-US" sz="2200" dirty="0" smtClean="0"/>
              <a:t>Put pivot between them and recursively sort</a:t>
            </a:r>
          </a:p>
          <a:p>
            <a:r>
              <a:rPr lang="en-US" sz="2200" dirty="0" smtClean="0"/>
              <a:t>With a little more cleverness, we can do both packs at once with NO effect on asymptotic complexity</a:t>
            </a:r>
          </a:p>
          <a:p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688975" algn="l"/>
              </a:tabLst>
            </a:pPr>
            <a:r>
              <a:rPr lang="en-US" sz="2800" dirty="0"/>
              <a:t>With </a:t>
            </a:r>
            <a:r>
              <a:rPr lang="en-US" sz="2800" i="1" dirty="0"/>
              <a:t>O</a:t>
            </a:r>
            <a:r>
              <a:rPr lang="en-US" sz="2800" dirty="0"/>
              <a:t>(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) span for partition, the </a:t>
            </a:r>
            <a:r>
              <a:rPr lang="en-US" sz="2800" dirty="0" smtClean="0"/>
              <a:t>total span </a:t>
            </a:r>
            <a:r>
              <a:rPr lang="en-US" sz="2800" dirty="0"/>
              <a:t>for quicksort </a:t>
            </a:r>
            <a:r>
              <a:rPr lang="en-US" sz="2800" dirty="0" smtClean="0"/>
              <a:t>is</a:t>
            </a:r>
            <a:r>
              <a:rPr lang="en-US" sz="2800" dirty="0"/>
              <a:t>	</a:t>
            </a:r>
            <a:r>
              <a:rPr lang="en-US" sz="2800" dirty="0" smtClean="0"/>
              <a:t>:</a:t>
            </a:r>
          </a:p>
          <a:p>
            <a:pPr>
              <a:buNone/>
              <a:tabLst>
                <a:tab pos="688975" algn="l"/>
              </a:tabLst>
            </a:pPr>
            <a:endParaRPr lang="en-US" sz="2800" dirty="0"/>
          </a:p>
          <a:p>
            <a:pPr>
              <a:buNone/>
              <a:tabLst>
                <a:tab pos="688975" algn="l"/>
                <a:tab pos="974725" algn="l"/>
              </a:tabLst>
            </a:pPr>
            <a:r>
              <a:rPr lang="en-US" sz="2400" dirty="0" smtClean="0"/>
              <a:t>T(</a:t>
            </a:r>
            <a:r>
              <a:rPr lang="en-US" sz="2400" i="1" dirty="0" smtClean="0"/>
              <a:t>n</a:t>
            </a:r>
            <a:r>
              <a:rPr lang="en-US" sz="2400" dirty="0" smtClean="0"/>
              <a:t>)	=	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  <a:r>
              <a:rPr lang="en-US" sz="2000" dirty="0"/>
              <a:t> </a:t>
            </a:r>
            <a:r>
              <a:rPr lang="en-US" sz="2400" dirty="0"/>
              <a:t>+</a:t>
            </a:r>
            <a:r>
              <a:rPr lang="en-US" sz="2000" dirty="0"/>
              <a:t> </a:t>
            </a:r>
            <a:r>
              <a:rPr lang="en-US" sz="2400" dirty="0"/>
              <a:t>T(</a:t>
            </a:r>
            <a:r>
              <a:rPr lang="en-US" sz="2400" i="1" dirty="0"/>
              <a:t>n</a:t>
            </a:r>
            <a:r>
              <a:rPr lang="en-US" sz="2400" dirty="0"/>
              <a:t>/2) </a:t>
            </a:r>
          </a:p>
          <a:p>
            <a:pPr>
              <a:buNone/>
              <a:tabLst>
                <a:tab pos="688975" algn="l"/>
                <a:tab pos="974725" algn="l"/>
              </a:tabLst>
            </a:pPr>
            <a:r>
              <a:rPr lang="en-US" sz="2400" dirty="0" smtClean="0"/>
              <a:t>		=	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  <a:r>
              <a:rPr lang="en-US" sz="2000" dirty="0"/>
              <a:t> </a:t>
            </a:r>
            <a:r>
              <a:rPr lang="en-US" sz="2400" dirty="0"/>
              <a:t>+</a:t>
            </a:r>
            <a:r>
              <a:rPr lang="en-US" sz="2000" dirty="0"/>
              <a:t>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400" i="1" dirty="0"/>
              <a:t>n/2</a:t>
            </a:r>
            <a:r>
              <a:rPr lang="en-US" sz="2400" dirty="0"/>
              <a:t>)</a:t>
            </a:r>
            <a:r>
              <a:rPr lang="en-US" sz="2000" dirty="0"/>
              <a:t> </a:t>
            </a:r>
            <a:r>
              <a:rPr lang="en-US" sz="2400" dirty="0"/>
              <a:t>+</a:t>
            </a:r>
            <a:r>
              <a:rPr lang="en-US" sz="2000" dirty="0"/>
              <a:t> </a:t>
            </a:r>
            <a:r>
              <a:rPr lang="en-US" sz="2400" dirty="0"/>
              <a:t>T(</a:t>
            </a:r>
            <a:r>
              <a:rPr lang="en-US" sz="2400" i="1" dirty="0"/>
              <a:t>n</a:t>
            </a:r>
            <a:r>
              <a:rPr lang="en-US" sz="2400" dirty="0"/>
              <a:t>/4</a:t>
            </a:r>
            <a:r>
              <a:rPr lang="en-US" sz="2400" dirty="0" smtClean="0"/>
              <a:t>)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None/>
              <a:tabLst>
                <a:tab pos="688975" algn="l"/>
                <a:tab pos="974725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	=	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  <a:r>
              <a:rPr lang="en-US" sz="2000" dirty="0"/>
              <a:t> </a:t>
            </a:r>
            <a:r>
              <a:rPr lang="en-US" sz="2400" dirty="0"/>
              <a:t>+</a:t>
            </a:r>
            <a:r>
              <a:rPr lang="en-US" sz="2000" dirty="0"/>
              <a:t>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400" i="1" dirty="0"/>
              <a:t>n/2</a:t>
            </a:r>
            <a:r>
              <a:rPr lang="en-US" sz="2400" dirty="0"/>
              <a:t>)</a:t>
            </a:r>
            <a:r>
              <a:rPr lang="en-US" sz="2000" dirty="0"/>
              <a:t> </a:t>
            </a:r>
            <a:r>
              <a:rPr lang="en-US" sz="2400" dirty="0"/>
              <a:t>+</a:t>
            </a:r>
            <a:r>
              <a:rPr lang="en-US" sz="2000" dirty="0"/>
              <a:t>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400" i="1" dirty="0" smtClean="0"/>
              <a:t>n/4</a:t>
            </a:r>
            <a:r>
              <a:rPr lang="en-US" sz="2400" dirty="0" smtClean="0"/>
              <a:t>)</a:t>
            </a:r>
            <a:r>
              <a:rPr lang="en-US" sz="2000" dirty="0" smtClean="0"/>
              <a:t> </a:t>
            </a:r>
            <a:r>
              <a:rPr lang="en-US" sz="2400" dirty="0" smtClean="0"/>
              <a:t>+</a:t>
            </a:r>
            <a:r>
              <a:rPr lang="en-US" sz="2000" dirty="0" smtClean="0"/>
              <a:t> </a:t>
            </a:r>
            <a:r>
              <a:rPr lang="en-US" sz="2400" dirty="0" smtClean="0"/>
              <a:t>T(</a:t>
            </a:r>
            <a:r>
              <a:rPr lang="en-US" sz="2400" i="1" dirty="0" smtClean="0"/>
              <a:t>n</a:t>
            </a:r>
            <a:r>
              <a:rPr lang="en-US" sz="2400" dirty="0" smtClean="0"/>
              <a:t>/8)</a:t>
            </a:r>
          </a:p>
          <a:p>
            <a:pPr>
              <a:buNone/>
              <a:tabLst>
                <a:tab pos="688975" algn="l"/>
                <a:tab pos="974725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latin typeface="Cambria Math"/>
                <a:ea typeface="Cambria Math"/>
              </a:rPr>
              <a:t>⁞</a:t>
            </a:r>
            <a:endParaRPr lang="en-US" sz="2400" dirty="0" smtClean="0"/>
          </a:p>
          <a:p>
            <a:pPr>
              <a:buNone/>
              <a:tabLst>
                <a:tab pos="688975" algn="l"/>
                <a:tab pos="974725" algn="l"/>
              </a:tabLst>
            </a:pPr>
            <a:r>
              <a:rPr lang="en-US" sz="2400" dirty="0" smtClean="0"/>
              <a:t>		= </a:t>
            </a:r>
            <a:r>
              <a:rPr lang="en-US" sz="2400" i="1" dirty="0" smtClean="0">
                <a:solidFill>
                  <a:schemeClr val="accent2"/>
                </a:solidFill>
              </a:rPr>
              <a:t>O</a:t>
            </a:r>
            <a:r>
              <a:rPr lang="en-US" sz="2400" dirty="0" smtClean="0">
                <a:solidFill>
                  <a:schemeClr val="accent2"/>
                </a:solidFill>
              </a:rPr>
              <a:t>(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b="1" baseline="30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</a:p>
          <a:p>
            <a:pPr>
              <a:buNone/>
              <a:tabLst>
                <a:tab pos="688975" algn="l"/>
                <a:tab pos="974725" algn="l"/>
              </a:tabLst>
            </a:pPr>
            <a:endParaRPr lang="en-US" sz="2800" dirty="0" smtClean="0"/>
          </a:p>
          <a:p>
            <a:pPr marL="0" indent="0">
              <a:buNone/>
              <a:tabLst>
                <a:tab pos="688975" algn="l"/>
                <a:tab pos="974725" algn="l"/>
              </a:tabLst>
            </a:pPr>
            <a:endParaRPr lang="en-US" sz="2800" dirty="0" smtClean="0"/>
          </a:p>
          <a:p>
            <a:pPr>
              <a:buNone/>
              <a:tabLst>
                <a:tab pos="688975" algn="l"/>
                <a:tab pos="974725" algn="l"/>
              </a:tabLst>
            </a:pPr>
            <a:r>
              <a:rPr lang="en-US" sz="2800" dirty="0" smtClean="0"/>
              <a:t>So parallelism (work / span) is </a:t>
            </a:r>
            <a:r>
              <a:rPr lang="en-US" sz="2800" i="1" dirty="0" smtClean="0"/>
              <a:t>O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 /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Step 1: pick pivot as median of three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Steps </a:t>
            </a:r>
            <a:r>
              <a:rPr lang="en-US" sz="2400" dirty="0"/>
              <a:t>2a and 2c (combinable): </a:t>
            </a:r>
            <a:br>
              <a:rPr lang="en-US" sz="2400" dirty="0"/>
            </a:br>
            <a:r>
              <a:rPr lang="en-US" sz="2400" dirty="0" smtClean="0"/>
              <a:t>Pack &lt; and </a:t>
            </a:r>
            <a:r>
              <a:rPr lang="en-US" sz="2400" dirty="0"/>
              <a:t>pack </a:t>
            </a:r>
            <a:r>
              <a:rPr lang="en-US" sz="2400" dirty="0" smtClean="0"/>
              <a:t>&gt; into </a:t>
            </a:r>
            <a:r>
              <a:rPr lang="en-US" sz="2400" dirty="0"/>
              <a:t>a second array</a:t>
            </a:r>
          </a:p>
          <a:p>
            <a:pPr lvl="1"/>
            <a:r>
              <a:rPr lang="en-US" sz="2400" dirty="0"/>
              <a:t>Fancy parallel prefix to pull this off not shown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Step </a:t>
            </a:r>
            <a:r>
              <a:rPr lang="en-US" sz="2400" dirty="0"/>
              <a:t>3: Two recursive sorts in parallel</a:t>
            </a:r>
          </a:p>
          <a:p>
            <a:pPr lvl="1"/>
            <a:r>
              <a:rPr lang="en-US" sz="2400" dirty="0"/>
              <a:t>Can sort back into original array (swapping </a:t>
            </a:r>
            <a:r>
              <a:rPr lang="en-US" sz="2400" dirty="0" smtClean="0"/>
              <a:t>back and forth like we did in sequential </a:t>
            </a:r>
            <a:r>
              <a:rPr lang="en-US" sz="2400" dirty="0" err="1"/>
              <a:t>mergesort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19400" y="1447800"/>
            <a:ext cx="3810000" cy="381000"/>
            <a:chOff x="2819400" y="2209800"/>
            <a:chExt cx="3810000" cy="3810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19400" y="2209800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+mj-lt"/>
                </a:rPr>
                <a:t>8</a:t>
              </a:r>
              <a:endParaRPr lang="en-US" sz="2000">
                <a:latin typeface="+mj-lt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00400" y="2209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+mj-lt"/>
                </a:rPr>
                <a:t>1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81400" y="2209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+mj-lt"/>
                </a:rPr>
                <a:t>4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962400" y="2209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+mj-lt"/>
                </a:rPr>
                <a:t>9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43400" y="2209800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+mj-lt"/>
                </a:rPr>
                <a:t>0</a:t>
              </a:r>
              <a:endParaRPr lang="en-US" sz="2000">
                <a:latin typeface="+mj-lt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2209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+mj-lt"/>
                </a:rPr>
                <a:t>3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05400" y="2209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486400" y="2209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+mj-lt"/>
                </a:rPr>
                <a:t>2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67400" y="2209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+mj-lt"/>
                </a:rPr>
                <a:t>7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48400" y="2209800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+mj-lt"/>
                </a:rPr>
                <a:t>6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43200" y="3581400"/>
            <a:ext cx="3810000" cy="762000"/>
            <a:chOff x="2743200" y="3962400"/>
            <a:chExt cx="3810000" cy="762000"/>
          </a:xfrm>
        </p:grpSpPr>
        <p:sp>
          <p:nvSpPr>
            <p:cNvPr id="48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43200" y="3962400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49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24200" y="3962400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50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05200" y="3962400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51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6200" y="3962400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67200" y="3962400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648200" y="3962400"/>
              <a:ext cx="3810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dirty="0" smtClean="0"/>
                <a:t>5</a:t>
              </a:r>
              <a:endParaRPr lang="en-US" sz="2000" dirty="0"/>
            </a:p>
          </p:txBody>
        </p:sp>
        <p:sp>
          <p:nvSpPr>
            <p:cNvPr id="54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029200" y="3962400"/>
              <a:ext cx="3810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dirty="0" smtClean="0">
                  <a:latin typeface="+mj-lt"/>
                  <a:cs typeface="Courier New" pitchFamily="49" charset="0"/>
                </a:rPr>
                <a:t>6</a:t>
              </a:r>
              <a:endParaRPr lang="en-US" sz="2000" dirty="0">
                <a:latin typeface="+mj-lt"/>
                <a:cs typeface="Courier New" pitchFamily="49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10200" y="3962400"/>
              <a:ext cx="3810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dirty="0" smtClean="0">
                  <a:latin typeface="+mj-lt"/>
                  <a:cs typeface="Courier New" pitchFamily="49" charset="0"/>
                </a:rPr>
                <a:t>8</a:t>
              </a:r>
              <a:endParaRPr lang="en-US" sz="2000" dirty="0">
                <a:latin typeface="+mj-lt"/>
                <a:cs typeface="Courier New" pitchFamily="49" charset="0"/>
              </a:endParaRPr>
            </a:p>
          </p:txBody>
        </p:sp>
        <p:sp>
          <p:nvSpPr>
            <p:cNvPr id="56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91200" y="3962400"/>
              <a:ext cx="3810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dirty="0" smtClean="0">
                  <a:latin typeface="+mj-lt"/>
                  <a:cs typeface="Courier New" pitchFamily="49" charset="0"/>
                </a:rPr>
                <a:t>9</a:t>
              </a:r>
              <a:endParaRPr lang="en-US" sz="2000" dirty="0">
                <a:latin typeface="+mj-lt"/>
                <a:cs typeface="Courier New" pitchFamily="49" charset="0"/>
              </a:endParaRPr>
            </a:p>
          </p:txBody>
        </p:sp>
        <p:sp>
          <p:nvSpPr>
            <p:cNvPr id="57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72200" y="3962400"/>
              <a:ext cx="3810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1" name="Left Brace 60"/>
            <p:cNvSpPr/>
            <p:nvPr/>
          </p:nvSpPr>
          <p:spPr bwMode="auto">
            <a:xfrm rot="16200000">
              <a:off x="3543300" y="3619500"/>
              <a:ext cx="304799" cy="19050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Left Brace 61"/>
            <p:cNvSpPr/>
            <p:nvPr/>
          </p:nvSpPr>
          <p:spPr bwMode="auto">
            <a:xfrm rot="16200000">
              <a:off x="5638800" y="3810000"/>
              <a:ext cx="304800" cy="15240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</a:t>
            </a:r>
            <a:r>
              <a:rPr lang="en-US" dirty="0" err="1" smtClean="0"/>
              <a:t>Mergesort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Recall </a:t>
            </a:r>
            <a:r>
              <a:rPr lang="en-US" sz="2800" dirty="0" err="1" smtClean="0"/>
              <a:t>mergesort</a:t>
            </a:r>
            <a:r>
              <a:rPr lang="en-US" sz="2800" dirty="0" smtClean="0"/>
              <a:t>: sequential, not-in-place, worst-case </a:t>
            </a:r>
            <a:r>
              <a:rPr lang="en-US" sz="2800" i="1" dirty="0" smtClean="0"/>
              <a:t>O</a:t>
            </a:r>
            <a:r>
              <a:rPr lang="en-US" sz="2800" dirty="0" smtClean="0"/>
              <a:t>(</a:t>
            </a:r>
            <a:r>
              <a:rPr lang="en-US" sz="2800" i="1" dirty="0" smtClean="0"/>
              <a:t>n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00200"/>
            <a:ext cx="6705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Sort left half of array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Sort right half of array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Merge results	    	</a:t>
            </a:r>
            <a:endParaRPr lang="en-US" sz="2200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943600" y="1600200"/>
            <a:ext cx="29718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200" dirty="0" smtClean="0"/>
              <a:t>best/expected case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200" dirty="0" smtClean="0"/>
              <a:t>T(n/2)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200" dirty="0" smtClean="0"/>
              <a:t>T(n/2)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200" dirty="0" smtClean="0"/>
              <a:t>O(n)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35280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Just like quicksort, doing the two recursive sorts in parallel changes the recurrence for the span to T(n) = O(n) + 1T(n/2) = O(n)</a:t>
            </a:r>
          </a:p>
          <a:p>
            <a:r>
              <a:rPr lang="en-US" sz="2600" dirty="0" smtClean="0"/>
              <a:t>Again, parallelism is O(log n)</a:t>
            </a:r>
          </a:p>
          <a:p>
            <a:r>
              <a:rPr lang="en-US" sz="2600" dirty="0" smtClean="0"/>
              <a:t>To do better, need to parallelize the merge</a:t>
            </a:r>
          </a:p>
          <a:p>
            <a:r>
              <a:rPr lang="en-US" sz="2600" dirty="0" smtClean="0"/>
              <a:t>The trick this time will not use parallel prefix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Parallelizing the 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Need to merge two sorted </a:t>
            </a:r>
            <a:r>
              <a:rPr lang="en-US" sz="2800" dirty="0" err="1" smtClean="0"/>
              <a:t>subarrays</a:t>
            </a:r>
            <a:r>
              <a:rPr lang="en-US" sz="2800" dirty="0" smtClean="0"/>
              <a:t> (may not have the same size)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Idea: Suppose the larger </a:t>
            </a:r>
            <a:r>
              <a:rPr lang="en-US" sz="2800" dirty="0" err="1"/>
              <a:t>subarray</a:t>
            </a:r>
            <a:r>
              <a:rPr lang="en-US" sz="2800" dirty="0"/>
              <a:t> has n elements. </a:t>
            </a:r>
            <a:r>
              <a:rPr lang="en-US" sz="2800" dirty="0" smtClean="0"/>
              <a:t>Then, in </a:t>
            </a:r>
            <a:r>
              <a:rPr lang="en-US" sz="2800" dirty="0"/>
              <a:t>parallel:</a:t>
            </a:r>
          </a:p>
          <a:p>
            <a:r>
              <a:rPr lang="en-US" sz="2400" dirty="0" smtClean="0"/>
              <a:t>merge </a:t>
            </a:r>
            <a:r>
              <a:rPr lang="en-US" sz="2400" dirty="0"/>
              <a:t>the first n/2 elements of the larger half </a:t>
            </a:r>
            <a:r>
              <a:rPr lang="en-US" sz="2400" dirty="0" smtClean="0"/>
              <a:t>with </a:t>
            </a:r>
            <a:r>
              <a:rPr lang="en-US" sz="2400" dirty="0"/>
              <a:t>the </a:t>
            </a:r>
            <a:r>
              <a:rPr lang="en-US" sz="2400" dirty="0" smtClean="0"/>
              <a:t>"appropriate" </a:t>
            </a:r>
            <a:r>
              <a:rPr lang="en-US" sz="2400" dirty="0"/>
              <a:t>elements of the smaller </a:t>
            </a:r>
            <a:r>
              <a:rPr lang="en-US" sz="2400" dirty="0" smtClean="0"/>
              <a:t>half</a:t>
            </a:r>
          </a:p>
          <a:p>
            <a:r>
              <a:rPr lang="en-US" sz="2400" dirty="0" smtClean="0"/>
              <a:t>merge </a:t>
            </a:r>
            <a:r>
              <a:rPr lang="en-US" sz="2400" dirty="0"/>
              <a:t>the second n/2 elements of the larger half </a:t>
            </a:r>
            <a:r>
              <a:rPr lang="en-US" sz="2400" dirty="0" smtClean="0"/>
              <a:t>with </a:t>
            </a:r>
            <a:r>
              <a:rPr lang="en-US" sz="2400" dirty="0"/>
              <a:t>the remainder of the smaller half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400300" y="2057400"/>
            <a:ext cx="4343400" cy="381000"/>
            <a:chOff x="2743200" y="2362200"/>
            <a:chExt cx="4343400" cy="3810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43200" y="2362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24200" y="2362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+mj-lt"/>
                </a:rPr>
                <a:t>1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05200" y="2362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+mj-lt"/>
                </a:rPr>
                <a:t>4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6200" y="2362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67200" y="2362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81600" y="2362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62600" y="2362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943600" y="2362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324600" y="2362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05600" y="2362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4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Parallelizing the Merge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17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476500" y="1752600"/>
            <a:ext cx="4191000" cy="381000"/>
            <a:chOff x="2743200" y="1752600"/>
            <a:chExt cx="4191000" cy="381000"/>
          </a:xfrm>
          <a:noFill/>
        </p:grpSpPr>
        <p:sp>
          <p:nvSpPr>
            <p:cNvPr id="19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43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24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05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6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67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29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410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91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553200" y="1752600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0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Parallelizing </a:t>
            </a:r>
            <a:r>
              <a:rPr lang="en-US" dirty="0" smtClean="0"/>
              <a:t>the Merge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76500" y="1752600"/>
            <a:ext cx="4191000" cy="381000"/>
            <a:chOff x="2743200" y="1752600"/>
            <a:chExt cx="4191000" cy="3810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43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24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05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latin typeface="+mj-lt"/>
                </a:rPr>
                <a:t>6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6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67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29200" y="1752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410200" y="1752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91200" y="1752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1752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553200" y="1752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42672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median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bigger half: </a:t>
            </a:r>
            <a:r>
              <a:rPr lang="en-US" sz="2000" i="1" kern="0" dirty="0"/>
              <a:t>O</a:t>
            </a:r>
            <a:r>
              <a:rPr lang="en-US" sz="2000" kern="0" dirty="0"/>
              <a:t>(1) to compute middle index</a:t>
            </a:r>
            <a:endParaRPr lang="en-US" sz="2000" kern="0" dirty="0">
              <a:cs typeface="Courier New" pitchFamily="49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5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Parallelizing </a:t>
            </a:r>
            <a:r>
              <a:rPr lang="en-US" dirty="0" smtClean="0"/>
              <a:t>the Merge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76500" y="1752600"/>
            <a:ext cx="4191000" cy="381000"/>
            <a:chOff x="2743200" y="1752600"/>
            <a:chExt cx="4191000" cy="3810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43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24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05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latin typeface="+mj-lt"/>
                </a:rPr>
                <a:t>6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86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67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029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10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91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72200" y="17526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553200" y="17526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42672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median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bigger half: </a:t>
            </a:r>
            <a:r>
              <a:rPr lang="en-US" sz="2000" i="1" kern="0" dirty="0"/>
              <a:t>O</a:t>
            </a:r>
            <a:r>
              <a:rPr lang="en-US" sz="2000" kern="0" dirty="0"/>
              <a:t>(1) to compute middle </a:t>
            </a:r>
            <a:r>
              <a:rPr lang="en-US" sz="2000" kern="0" dirty="0" smtClean="0"/>
              <a:t>index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Find how to split the smaller half at the same value: 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O(</a:t>
            </a:r>
            <a:r>
              <a:rPr lang="en-US" sz="2000" b="1" kern="0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kern="0" dirty="0" smtClean="0"/>
              <a:t> </a:t>
            </a:r>
            <a:r>
              <a:rPr lang="en-US" sz="2000" kern="0" dirty="0"/>
              <a:t>n) to do binary search on the sorted small half</a:t>
            </a:r>
            <a:br>
              <a:rPr lang="en-US" sz="2000" kern="0" dirty="0"/>
            </a:br>
            <a:endParaRPr lang="en-US" sz="2000" kern="0" dirty="0">
              <a:cs typeface="Courier New" pitchFamily="49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Line 1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286500" y="1462790"/>
            <a:ext cx="0" cy="99060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last week was so like last week ago… like </a:t>
            </a:r>
            <a:r>
              <a:rPr lang="en-US" dirty="0" err="1" smtClean="0"/>
              <a:t>like</a:t>
            </a:r>
            <a:r>
              <a:rPr lang="en-US" dirty="0" smtClean="0"/>
              <a:t> </a:t>
            </a:r>
            <a:r>
              <a:rPr lang="en-US" dirty="0" err="1" smtClean="0"/>
              <a:t>like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487362"/>
          </a:xfrm>
        </p:spPr>
        <p:txBody>
          <a:bodyPr/>
          <a:lstStyle/>
          <a:p>
            <a:r>
              <a:rPr lang="en-US" dirty="0"/>
              <a:t>Example: Parallelizing </a:t>
            </a:r>
            <a:r>
              <a:rPr lang="en-US" dirty="0" smtClean="0"/>
              <a:t>the Merge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20</a:t>
            </a:fld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4267200"/>
            <a:ext cx="868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median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bigger half: </a:t>
            </a:r>
            <a:r>
              <a:rPr lang="en-US" sz="2000" i="1" kern="0" dirty="0"/>
              <a:t>O</a:t>
            </a:r>
            <a:r>
              <a:rPr lang="en-US" sz="2000" kern="0" dirty="0"/>
              <a:t>(1) to compute middle </a:t>
            </a:r>
            <a:r>
              <a:rPr lang="en-US" sz="2000" kern="0" dirty="0" smtClean="0"/>
              <a:t>index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Find how to split the smaller half at the same value: 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O(</a:t>
            </a:r>
            <a:r>
              <a:rPr lang="en-US" sz="2000" b="1" kern="0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kern="0" dirty="0" smtClean="0"/>
              <a:t> </a:t>
            </a:r>
            <a:r>
              <a:rPr lang="en-US" sz="2000" kern="0" dirty="0"/>
              <a:t>n) to do binary search on the sorted small </a:t>
            </a:r>
            <a:r>
              <a:rPr lang="en-US" sz="2000" kern="0" dirty="0" smtClean="0"/>
              <a:t>half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T</a:t>
            </a:r>
            <a:r>
              <a:rPr lang="en-US" sz="2000" kern="0" dirty="0" smtClean="0"/>
              <a:t>wo </a:t>
            </a:r>
            <a:r>
              <a:rPr lang="en-US" sz="2000" kern="0" dirty="0"/>
              <a:t>sub-merges conceptually splits output array: </a:t>
            </a:r>
            <a:r>
              <a:rPr lang="en-US" sz="2000" i="1" kern="0" dirty="0"/>
              <a:t>O</a:t>
            </a:r>
            <a:r>
              <a:rPr lang="en-US" sz="2000" kern="0" dirty="0"/>
              <a:t>(1)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/>
            </a:r>
            <a:br>
              <a:rPr lang="en-US" sz="2000" kern="0" dirty="0"/>
            </a:br>
            <a:endParaRPr lang="en-US" sz="2000" kern="0" dirty="0">
              <a:cs typeface="Courier New" pitchFamily="49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76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0</a:t>
            </a:r>
            <a:endParaRPr lang="en-US" sz="2000" dirty="0">
              <a:latin typeface="+mj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8500" y="17526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6</a:t>
            </a:r>
            <a:endParaRPr lang="en-US" sz="2000" dirty="0">
              <a:latin typeface="+mj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500" y="17526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00500" y="17526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2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3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24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3</a:t>
            </a:r>
            <a:endParaRPr lang="en-US" sz="2000" dirty="0">
              <a:latin typeface="+mj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05500" y="17526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6500" y="17526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7</a:t>
            </a:r>
            <a:endParaRPr lang="en-US" sz="2000" dirty="0">
              <a:latin typeface="+mj-lt"/>
            </a:endParaRPr>
          </a:p>
        </p:txBody>
      </p:sp>
      <p:sp>
        <p:nvSpPr>
          <p:cNvPr id="32" name="Right Brace 31"/>
          <p:cNvSpPr/>
          <p:nvPr/>
        </p:nvSpPr>
        <p:spPr>
          <a:xfrm rot="5400000">
            <a:off x="3667125" y="1743075"/>
            <a:ext cx="285750" cy="1143000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5400000">
            <a:off x="6334125" y="2124075"/>
            <a:ext cx="285750" cy="381000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5400000">
            <a:off x="5379767" y="1554433"/>
            <a:ext cx="285750" cy="1520284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5400000">
            <a:off x="2714625" y="1933575"/>
            <a:ext cx="285750" cy="762000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667000" y="2971800"/>
            <a:ext cx="3810000" cy="990600"/>
            <a:chOff x="2743200" y="2971800"/>
            <a:chExt cx="3810000" cy="990600"/>
          </a:xfrm>
        </p:grpSpPr>
        <p:sp>
          <p:nvSpPr>
            <p:cNvPr id="17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 smtClean="0">
                <a:latin typeface="+mj-lt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24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05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886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410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791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172200" y="32766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36" name="Right Brace 35"/>
            <p:cNvSpPr/>
            <p:nvPr/>
          </p:nvSpPr>
          <p:spPr>
            <a:xfrm rot="16200000">
              <a:off x="3743325" y="1971676"/>
              <a:ext cx="285750" cy="2286000"/>
            </a:xfrm>
            <a:prstGeom prst="rightBrac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Brace 36"/>
            <p:cNvSpPr/>
            <p:nvPr/>
          </p:nvSpPr>
          <p:spPr>
            <a:xfrm rot="16200000">
              <a:off x="5648325" y="2352675"/>
              <a:ext cx="285750" cy="1524000"/>
            </a:xfrm>
            <a:prstGeom prst="rightBrac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029200" y="2971800"/>
              <a:ext cx="0" cy="990600"/>
            </a:xfrm>
            <a:prstGeom prst="line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cxnSp>
        <p:nvCxnSpPr>
          <p:cNvPr id="41" name="Curved Connector 40"/>
          <p:cNvCxnSpPr>
            <a:stCxn id="35" idx="1"/>
            <a:endCxn id="36" idx="1"/>
          </p:cNvCxnSpPr>
          <p:nvPr/>
        </p:nvCxnSpPr>
        <p:spPr>
          <a:xfrm rot="16200000" flipH="1">
            <a:off x="3076574" y="2238375"/>
            <a:ext cx="514351" cy="952500"/>
          </a:xfrm>
          <a:prstGeom prst="curvedConnector5">
            <a:avLst>
              <a:gd name="adj1" fmla="val 16758"/>
              <a:gd name="adj2" fmla="val 50000"/>
              <a:gd name="adj3" fmla="val 94899"/>
            </a:avLst>
          </a:prstGeom>
          <a:ln w="1905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4" idx="1"/>
            <a:endCxn id="36" idx="1"/>
          </p:cNvCxnSpPr>
          <p:nvPr/>
        </p:nvCxnSpPr>
        <p:spPr>
          <a:xfrm rot="16200000" flipH="1" flipV="1">
            <a:off x="4409145" y="1858304"/>
            <a:ext cx="514351" cy="1712642"/>
          </a:xfrm>
          <a:prstGeom prst="curvedConnector5">
            <a:avLst>
              <a:gd name="adj1" fmla="val 21519"/>
              <a:gd name="adj2" fmla="val 55315"/>
              <a:gd name="adj3" fmla="val 84112"/>
            </a:avLst>
          </a:prstGeom>
          <a:ln w="1905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32" idx="1"/>
            <a:endCxn id="37" idx="1"/>
          </p:cNvCxnSpPr>
          <p:nvPr/>
        </p:nvCxnSpPr>
        <p:spPr>
          <a:xfrm rot="16200000" flipH="1">
            <a:off x="4505325" y="1762125"/>
            <a:ext cx="514350" cy="1905000"/>
          </a:xfrm>
          <a:prstGeom prst="curvedConnector5">
            <a:avLst>
              <a:gd name="adj1" fmla="val 41629"/>
              <a:gd name="adj2" fmla="val 64769"/>
              <a:gd name="adj3" fmla="val 67220"/>
            </a:avLst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33" idx="1"/>
            <a:endCxn id="37" idx="1"/>
          </p:cNvCxnSpPr>
          <p:nvPr/>
        </p:nvCxnSpPr>
        <p:spPr>
          <a:xfrm rot="16200000" flipH="1" flipV="1">
            <a:off x="5838825" y="2333625"/>
            <a:ext cx="514350" cy="762000"/>
          </a:xfrm>
          <a:prstGeom prst="curvedConnector5">
            <a:avLst>
              <a:gd name="adj1" fmla="val 32781"/>
              <a:gd name="adj2" fmla="val 50000"/>
              <a:gd name="adj3" fmla="val 76068"/>
            </a:avLst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Parallelizing </a:t>
            </a:r>
            <a:r>
              <a:rPr lang="en-US" dirty="0" smtClean="0"/>
              <a:t>the Merge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21</a:t>
            </a:fld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42672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median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bigger half: </a:t>
            </a:r>
            <a:r>
              <a:rPr lang="en-US" sz="2000" i="1" kern="0" dirty="0"/>
              <a:t>O</a:t>
            </a:r>
            <a:r>
              <a:rPr lang="en-US" sz="2000" kern="0" dirty="0"/>
              <a:t>(1) to compute middle </a:t>
            </a:r>
            <a:r>
              <a:rPr lang="en-US" sz="2000" kern="0" dirty="0" smtClean="0"/>
              <a:t>index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Find how to split the smaller half at the same value: 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O(</a:t>
            </a:r>
            <a:r>
              <a:rPr lang="en-US" sz="2000" b="1" kern="0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kern="0" dirty="0" smtClean="0"/>
              <a:t> </a:t>
            </a:r>
            <a:r>
              <a:rPr lang="en-US" sz="2000" kern="0" dirty="0"/>
              <a:t>n) to do binary search on the sorted small </a:t>
            </a:r>
            <a:r>
              <a:rPr lang="en-US" sz="2000" kern="0" dirty="0" smtClean="0"/>
              <a:t>half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T</a:t>
            </a:r>
            <a:r>
              <a:rPr lang="en-US" sz="2000" kern="0" dirty="0" smtClean="0"/>
              <a:t>wo </a:t>
            </a:r>
            <a:r>
              <a:rPr lang="en-US" sz="2000" kern="0" dirty="0"/>
              <a:t>sub-merges conceptually splits output array: </a:t>
            </a:r>
            <a:r>
              <a:rPr lang="en-US" sz="2000" i="1" kern="0" dirty="0"/>
              <a:t>O</a:t>
            </a:r>
            <a:r>
              <a:rPr lang="en-US" sz="2000" kern="0" dirty="0"/>
              <a:t>(1)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000" kern="0" dirty="0"/>
              <a:t>Do two submerges in </a:t>
            </a:r>
            <a:r>
              <a:rPr lang="en-US" sz="2000" kern="0" dirty="0" smtClean="0"/>
              <a:t>parallel</a:t>
            </a:r>
            <a:r>
              <a:rPr lang="en-US" sz="2000" kern="0" dirty="0"/>
              <a:t/>
            </a:r>
            <a:br>
              <a:rPr lang="en-US" sz="2000" kern="0" dirty="0"/>
            </a:br>
            <a:endParaRPr lang="en-US" sz="2000" kern="0" dirty="0">
              <a:cs typeface="Courier New" pitchFamily="49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826302" y="1755648"/>
            <a:ext cx="5491397" cy="1289566"/>
            <a:chOff x="1646420" y="1072634"/>
            <a:chExt cx="5491397" cy="1289566"/>
          </a:xfrm>
        </p:grpSpPr>
        <p:grpSp>
          <p:nvGrpSpPr>
            <p:cNvPr id="79" name="Group 78"/>
            <p:cNvGrpSpPr/>
            <p:nvPr/>
          </p:nvGrpSpPr>
          <p:grpSpPr>
            <a:xfrm>
              <a:off x="2296618" y="1072634"/>
              <a:ext cx="4191000" cy="381000"/>
              <a:chOff x="2476500" y="1072634"/>
              <a:chExt cx="4191000" cy="381000"/>
            </a:xfrm>
          </p:grpSpPr>
          <p:sp>
            <p:nvSpPr>
              <p:cNvPr id="31" name="Text Box 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76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0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32" name="Text Box 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857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4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33" name="Text Box 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238500" y="1072634"/>
                <a:ext cx="3810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6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34" name="Text Box 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619500" y="1072634"/>
                <a:ext cx="3810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8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35" name="Text Box 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00500" y="1072634"/>
                <a:ext cx="3810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9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62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1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37" name="Text Box 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143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2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38" name="Text Box 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524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3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39" name="Text Box 1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05500" y="1072634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5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6286500" y="1072634"/>
                <a:ext cx="381000" cy="381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7</a:t>
                </a: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646420" y="1606034"/>
              <a:ext cx="5491397" cy="756166"/>
              <a:chOff x="1646420" y="1606034"/>
              <a:chExt cx="5491397" cy="756166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646420" y="1948934"/>
                <a:ext cx="2460885" cy="381000"/>
                <a:chOff x="1646420" y="1943100"/>
                <a:chExt cx="2460885" cy="381000"/>
              </a:xfrm>
            </p:grpSpPr>
            <p:sp>
              <p:nvSpPr>
                <p:cNvPr id="63" name="Text Box 2"/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646420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smtClean="0">
                      <a:latin typeface="+mj-lt"/>
                    </a:rPr>
                    <a:t>0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64" name="Text Box 3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027420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smtClean="0">
                      <a:latin typeface="+mj-lt"/>
                    </a:rPr>
                    <a:t>4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66" name="Text Box 7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83305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smtClean="0">
                      <a:latin typeface="+mj-lt"/>
                    </a:rPr>
                    <a:t>1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67" name="Text Box 8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964305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smtClean="0">
                      <a:latin typeface="+mj-lt"/>
                    </a:rPr>
                    <a:t>2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68" name="Text Box 9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345305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smtClean="0">
                      <a:latin typeface="+mj-lt"/>
                    </a:rPr>
                    <a:t>3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69" name="Text Box 10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3726305" y="1943100"/>
                  <a:ext cx="381000" cy="381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smtClean="0">
                      <a:latin typeface="+mj-lt"/>
                    </a:rPr>
                    <a:t>5</a:t>
                  </a:r>
                  <a:endParaRPr lang="en-US" sz="2000" dirty="0">
                    <a:latin typeface="+mj-lt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646420" y="1606034"/>
                <a:ext cx="24608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/>
                  <a:t>merge</a:t>
                </a:r>
                <a:endParaRPr lang="en-US" i="1" dirty="0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5490772" y="1606034"/>
                <a:ext cx="1647045" cy="756166"/>
                <a:chOff x="4728772" y="1567934"/>
                <a:chExt cx="1647045" cy="756166"/>
              </a:xfrm>
            </p:grpSpPr>
            <p:sp>
              <p:nvSpPr>
                <p:cNvPr id="71" name="Text Box 4"/>
                <p:cNvSpPr txBox="1"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4728772" y="1943100"/>
                  <a:ext cx="381000" cy="381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smtClean="0">
                      <a:latin typeface="+mj-lt"/>
                    </a:rPr>
                    <a:t>6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72" name="Text Box 5"/>
                <p:cNvSpPr txBox="1"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5109772" y="1943100"/>
                  <a:ext cx="381000" cy="381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smtClean="0">
                      <a:latin typeface="+mj-lt"/>
                    </a:rPr>
                    <a:t>8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73" name="Text Box 6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5490772" y="1943100"/>
                  <a:ext cx="381000" cy="381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smtClean="0">
                      <a:latin typeface="+mj-lt"/>
                    </a:rPr>
                    <a:t>9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74" name="Text Box 11"/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5994816" y="1943100"/>
                  <a:ext cx="381000" cy="381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smtClean="0">
                      <a:latin typeface="+mj-lt"/>
                    </a:rPr>
                    <a:t>7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728773" y="1567934"/>
                  <a:ext cx="1647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/>
                    <a:t>merge</a:t>
                  </a:r>
                  <a:endParaRPr lang="en-US" i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93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Parallelizing </a:t>
            </a:r>
            <a:r>
              <a:rPr lang="en-US" dirty="0" smtClean="0"/>
              <a:t>the Merge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22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2476500" y="838200"/>
            <a:ext cx="4191000" cy="381000"/>
            <a:chOff x="2476500" y="1072634"/>
            <a:chExt cx="4191000" cy="381000"/>
          </a:xfrm>
        </p:grpSpPr>
        <p:sp>
          <p:nvSpPr>
            <p:cNvPr id="31" name="Text Box 2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476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2" name="Text Box 3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857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238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619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00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762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7" name="Text Box 8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143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8" name="Text Box 9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24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905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286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26302" y="1480725"/>
            <a:ext cx="5491397" cy="750332"/>
            <a:chOff x="1646420" y="1579602"/>
            <a:chExt cx="5491397" cy="750332"/>
          </a:xfrm>
        </p:grpSpPr>
        <p:sp>
          <p:nvSpPr>
            <p:cNvPr id="63" name="Text Box 2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646420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4" name="Text Box 3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027420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583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7" name="Text Box 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64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8" name="Text Box 9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345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9" name="Text Box 10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26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20" y="1579602"/>
              <a:ext cx="2460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  <p:sp>
          <p:nvSpPr>
            <p:cNvPr id="71" name="Text Box 4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490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5871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3" name="Text Box 6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252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4" name="Text Box 11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756816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90773" y="1579602"/>
              <a:ext cx="164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26302" y="2492582"/>
            <a:ext cx="5491396" cy="413266"/>
            <a:chOff x="1662659" y="2634734"/>
            <a:chExt cx="5491396" cy="413266"/>
          </a:xfrm>
        </p:grpSpPr>
        <p:grpSp>
          <p:nvGrpSpPr>
            <p:cNvPr id="82" name="Group 81"/>
            <p:cNvGrpSpPr/>
            <p:nvPr/>
          </p:nvGrpSpPr>
          <p:grpSpPr>
            <a:xfrm>
              <a:off x="1662659" y="2634734"/>
              <a:ext cx="2460885" cy="381000"/>
              <a:chOff x="1646420" y="1943100"/>
              <a:chExt cx="2460885" cy="381000"/>
            </a:xfrm>
          </p:grpSpPr>
          <p:sp>
            <p:nvSpPr>
              <p:cNvPr id="90" name="Text Box 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646420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0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91" name="Text Box 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27420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4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92" name="Text Box 7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583305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1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93" name="Text Box 8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964305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2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94" name="Text Box 9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345305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3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95" name="Text Box 10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726305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5</a:t>
                </a: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85" name="Text Box 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07011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88011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7" name="Text Box 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269011" y="26670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73055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45992" y="3167373"/>
            <a:ext cx="6452016" cy="750332"/>
            <a:chOff x="1066800" y="3048000"/>
            <a:chExt cx="6452016" cy="750332"/>
          </a:xfrm>
        </p:grpSpPr>
        <p:sp>
          <p:nvSpPr>
            <p:cNvPr id="97" name="Text Box 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66800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8" name="Text Box 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45567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9" name="Text Box 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640174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0" name="Text Box 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021174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1" name="Text Box 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13944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2" name="Text Box 1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94944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5" name="Text Box 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137816" y="341733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10200" y="3417332"/>
              <a:ext cx="1304144" cy="381000"/>
              <a:chOff x="5659411" y="3786890"/>
              <a:chExt cx="1304144" cy="381000"/>
            </a:xfrm>
          </p:grpSpPr>
          <p:sp>
            <p:nvSpPr>
              <p:cNvPr id="103" name="Text Box 4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659411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6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104" name="Text Box 5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040411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8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106" name="Text Box 11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582555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7</a:t>
                </a: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410200" y="3048000"/>
              <a:ext cx="1304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66801" y="3048000"/>
              <a:ext cx="1335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945567" y="3048000"/>
              <a:ext cx="1330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5992" y="4179230"/>
            <a:ext cx="6452016" cy="381000"/>
            <a:chOff x="1066801" y="4278642"/>
            <a:chExt cx="6452016" cy="381000"/>
          </a:xfrm>
        </p:grpSpPr>
        <p:sp>
          <p:nvSpPr>
            <p:cNvPr id="59" name="Text Box 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66801" y="42786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45568" y="42786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1" name="Text Box 7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40175" y="42786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2" name="Text Box 8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21175" y="4278642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5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13945" y="42786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0" name="Text Box 10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94945" y="4278642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1" name="Text Box 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137817" y="427864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4" name="Text Box 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410201" y="42786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9" name="Text Box 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791201" y="4278642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7" name="Text Box 1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333345" y="42786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04900" y="4821756"/>
            <a:ext cx="6934200" cy="741788"/>
            <a:chOff x="1066800" y="4756054"/>
            <a:chExt cx="6934200" cy="741788"/>
          </a:xfrm>
        </p:grpSpPr>
        <p:sp>
          <p:nvSpPr>
            <p:cNvPr id="108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66801" y="51168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9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45568" y="51168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62100" y="51168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1" name="Text Box 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69761" y="5116842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2" name="Text 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467100" y="51168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3" name="Text Box 1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201618" y="5116842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4" name="Text Box 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620000" y="511684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6" name="Text Box 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72100" y="51168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7" name="Text Box 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5116842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8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27360" y="51168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066800" y="4756054"/>
              <a:ext cx="95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945567" y="4756054"/>
              <a:ext cx="949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00273" y="4756054"/>
              <a:ext cx="103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70858" y="5825071"/>
            <a:ext cx="3802284" cy="381000"/>
            <a:chOff x="1066801" y="5952021"/>
            <a:chExt cx="3802284" cy="381000"/>
          </a:xfrm>
        </p:grpSpPr>
        <p:sp>
          <p:nvSpPr>
            <p:cNvPr id="122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066801" y="5952021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3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583305" y="5952021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4" name="Text Box 7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40930" y="5952021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5" name="Text Box 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21930" y="5952021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6" name="Text Box 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2305" y="5952021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7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4305" y="5952021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8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88085" y="5952021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9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5305" y="5952021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0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07085" y="5952021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1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26085" y="5952021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8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Parallelizing </a:t>
            </a:r>
            <a:r>
              <a:rPr lang="en-US" dirty="0" smtClean="0"/>
              <a:t>the Merge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23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2476500" y="838200"/>
            <a:ext cx="4191000" cy="381000"/>
            <a:chOff x="2476500" y="1072634"/>
            <a:chExt cx="4191000" cy="381000"/>
          </a:xfrm>
        </p:grpSpPr>
        <p:sp>
          <p:nvSpPr>
            <p:cNvPr id="31" name="Text Box 2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476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2" name="Text Box 3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857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238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619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00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762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7" name="Text Box 8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143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8" name="Text Box 9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24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905500" y="10726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286500" y="10726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26302" y="1480725"/>
            <a:ext cx="5491397" cy="750332"/>
            <a:chOff x="1646420" y="1579602"/>
            <a:chExt cx="5491397" cy="750332"/>
          </a:xfrm>
        </p:grpSpPr>
        <p:sp>
          <p:nvSpPr>
            <p:cNvPr id="63" name="Text Box 2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646420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4" name="Text Box 3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027420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583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7" name="Text Box 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64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8" name="Text Box 9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345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9" name="Text Box 10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26305" y="1948934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20" y="1579602"/>
              <a:ext cx="2460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  <p:sp>
          <p:nvSpPr>
            <p:cNvPr id="71" name="Text Box 4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490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5871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3" name="Text Box 6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252772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4" name="Text Box 11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756816" y="1948934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90773" y="1579602"/>
              <a:ext cx="164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26302" y="2492582"/>
            <a:ext cx="5491396" cy="413266"/>
            <a:chOff x="1662659" y="2634734"/>
            <a:chExt cx="5491396" cy="413266"/>
          </a:xfrm>
        </p:grpSpPr>
        <p:grpSp>
          <p:nvGrpSpPr>
            <p:cNvPr id="82" name="Group 81"/>
            <p:cNvGrpSpPr/>
            <p:nvPr/>
          </p:nvGrpSpPr>
          <p:grpSpPr>
            <a:xfrm>
              <a:off x="1662659" y="2634734"/>
              <a:ext cx="2460885" cy="381000"/>
              <a:chOff x="1646420" y="1943100"/>
              <a:chExt cx="2460885" cy="381000"/>
            </a:xfrm>
          </p:grpSpPr>
          <p:sp>
            <p:nvSpPr>
              <p:cNvPr id="90" name="Text Box 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646420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0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91" name="Text Box 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27420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4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92" name="Text Box 7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583305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1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93" name="Text Box 8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964305" y="1943100"/>
                <a:ext cx="38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2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94" name="Text Box 9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345305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3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95" name="Text Box 10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726305" y="1943100"/>
                <a:ext cx="381000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5</a:t>
                </a: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85" name="Text Box 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07011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88011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7" name="Text Box 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269011" y="26670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73055" y="2667000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45992" y="3167373"/>
            <a:ext cx="6452016" cy="750332"/>
            <a:chOff x="1066800" y="3048000"/>
            <a:chExt cx="6452016" cy="750332"/>
          </a:xfrm>
        </p:grpSpPr>
        <p:sp>
          <p:nvSpPr>
            <p:cNvPr id="97" name="Text Box 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66800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8" name="Text Box 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45567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9" name="Text Box 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640174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0" name="Text Box 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021174" y="341733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1" name="Text Box 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13944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2" name="Text Box 1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94944" y="341733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5" name="Text Box 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137816" y="341733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10200" y="3417332"/>
              <a:ext cx="1304144" cy="381000"/>
              <a:chOff x="5659411" y="3786890"/>
              <a:chExt cx="1304144" cy="381000"/>
            </a:xfrm>
          </p:grpSpPr>
          <p:sp>
            <p:nvSpPr>
              <p:cNvPr id="103" name="Text Box 4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659411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6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104" name="Text Box 5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040411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8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106" name="Text Box 11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582555" y="3786890"/>
                <a:ext cx="381000" cy="381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+mj-lt"/>
                  </a:rPr>
                  <a:t>7</a:t>
                </a: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410200" y="3048000"/>
              <a:ext cx="1304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66801" y="3048000"/>
              <a:ext cx="1335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945567" y="3048000"/>
              <a:ext cx="1330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5992" y="4179230"/>
            <a:ext cx="6452016" cy="381000"/>
            <a:chOff x="1066801" y="4278642"/>
            <a:chExt cx="6452016" cy="381000"/>
          </a:xfrm>
        </p:grpSpPr>
        <p:sp>
          <p:nvSpPr>
            <p:cNvPr id="59" name="Text Box 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66801" y="42786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0" name="Text Box 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45568" y="42786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1" name="Text Box 7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40175" y="42786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2" name="Text Box 8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21175" y="4278642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5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13945" y="42786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0" name="Text Box 10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94945" y="4278642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1" name="Text Box 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137817" y="427864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4" name="Text Box 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410201" y="42786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9" name="Text Box 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791201" y="4278642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7" name="Text Box 1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333345" y="42786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04900" y="4821756"/>
            <a:ext cx="6934200" cy="741788"/>
            <a:chOff x="1066800" y="4756054"/>
            <a:chExt cx="6934200" cy="741788"/>
          </a:xfrm>
        </p:grpSpPr>
        <p:sp>
          <p:nvSpPr>
            <p:cNvPr id="108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66801" y="51168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9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45568" y="51168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62100" y="5116842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1" name="Text Box 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69761" y="5116842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2" name="Text 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467100" y="5116842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3" name="Text Box 1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201618" y="5116842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4" name="Text Box 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620000" y="5116842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6" name="Text Box 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72100" y="51168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7" name="Text Box 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5116842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8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27360" y="5116842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066800" y="4756054"/>
              <a:ext cx="95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945567" y="4756054"/>
              <a:ext cx="949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00273" y="4756054"/>
              <a:ext cx="103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merge</a:t>
              </a:r>
              <a:endParaRPr lang="en-US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70858" y="5825071"/>
            <a:ext cx="3802284" cy="381000"/>
            <a:chOff x="1066801" y="5952021"/>
            <a:chExt cx="3802284" cy="381000"/>
          </a:xfrm>
        </p:grpSpPr>
        <p:sp>
          <p:nvSpPr>
            <p:cNvPr id="122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066801" y="5952021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3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583305" y="5952021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4" name="Text Box 7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40930" y="5952021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5" name="Text Box 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21930" y="5952021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6" name="Text Box 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2305" y="5952021"/>
              <a:ext cx="3810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7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4305" y="5952021"/>
              <a:ext cx="381000" cy="381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8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88085" y="5952021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9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9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5305" y="5952021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0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07085" y="5952021"/>
              <a:ext cx="381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1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26085" y="5952021"/>
              <a:ext cx="3810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+mj-lt"/>
                </a:rPr>
                <a:t>7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115" name="Content Placeholder 6"/>
          <p:cNvSpPr txBox="1">
            <a:spLocks/>
          </p:cNvSpPr>
          <p:nvPr/>
        </p:nvSpPr>
        <p:spPr>
          <a:xfrm>
            <a:off x="781050" y="2448846"/>
            <a:ext cx="7581900" cy="20682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accent5"/>
            </a:solidFill>
          </a:ln>
        </p:spPr>
        <p:txBody>
          <a:bodyPr lIns="182880" tIns="182880" rIns="182880" bIns="18288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When we do each merge in parallel:</a:t>
            </a:r>
          </a:p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we split the bigger array in half</a:t>
            </a:r>
          </a:p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use binary search to split the smaller array</a:t>
            </a:r>
          </a:p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And in base case we do the copy</a:t>
            </a:r>
          </a:p>
        </p:txBody>
      </p:sp>
    </p:spTree>
    <p:extLst>
      <p:ext uri="{BB962C8B-B14F-4D97-AF65-F5344CB8AC3E}">
        <p14:creationId xmlns:p14="http://schemas.microsoft.com/office/powerpoint/2010/main" val="1294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Merge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 smtClean="0">
                <a:latin typeface="+mj-lt"/>
              </a:rPr>
              <a:t>Merge(</a:t>
            </a:r>
            <a:r>
              <a:rPr lang="en-US" sz="1800" dirty="0" err="1" smtClean="0">
                <a:latin typeface="+mj-lt"/>
                <a:cs typeface="Courier New" pitchFamily="49" charset="0"/>
              </a:rPr>
              <a:t>arr</a:t>
            </a:r>
            <a:r>
              <a:rPr lang="en-US" sz="1800" dirty="0" smtClean="0">
                <a:latin typeface="+mj-lt"/>
                <a:cs typeface="Courier New" pitchFamily="49" charset="0"/>
              </a:rPr>
              <a:t>[]</a:t>
            </a:r>
            <a:r>
              <a:rPr lang="en-US" sz="1800" dirty="0" smtClean="0">
                <a:latin typeface="+mj-lt"/>
              </a:rPr>
              <a:t>, left</a:t>
            </a:r>
            <a:r>
              <a:rPr lang="en-US" sz="1800" baseline="-25000" dirty="0" smtClean="0">
                <a:latin typeface="+mj-lt"/>
              </a:rPr>
              <a:t>1</a:t>
            </a:r>
            <a:r>
              <a:rPr lang="en-US" sz="1800" dirty="0" smtClean="0">
                <a:latin typeface="+mj-lt"/>
              </a:rPr>
              <a:t>, left</a:t>
            </a:r>
            <a:r>
              <a:rPr lang="en-US" sz="1800" baseline="-25000" dirty="0" smtClean="0">
                <a:latin typeface="+mj-lt"/>
              </a:rPr>
              <a:t>2</a:t>
            </a:r>
            <a:r>
              <a:rPr lang="en-US" sz="1800" dirty="0" smtClean="0">
                <a:latin typeface="+mj-lt"/>
              </a:rPr>
              <a:t>, right</a:t>
            </a:r>
            <a:r>
              <a:rPr lang="en-US" sz="1800" baseline="-25000" dirty="0" smtClean="0">
                <a:latin typeface="+mj-lt"/>
              </a:rPr>
              <a:t>1</a:t>
            </a:r>
            <a:r>
              <a:rPr lang="en-US" sz="1800" dirty="0" smtClean="0">
                <a:latin typeface="+mj-lt"/>
              </a:rPr>
              <a:t>, right</a:t>
            </a:r>
            <a:r>
              <a:rPr lang="en-US" sz="1800" baseline="-25000" dirty="0" smtClean="0">
                <a:latin typeface="+mj-lt"/>
              </a:rPr>
              <a:t>2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smtClean="0">
                <a:latin typeface="+mj-lt"/>
                <a:cs typeface="Courier New" pitchFamily="49" charset="0"/>
              </a:rPr>
              <a:t>out[],</a:t>
            </a:r>
            <a:r>
              <a:rPr lang="en-US" sz="1800" dirty="0">
                <a:latin typeface="+mj-lt"/>
                <a:cs typeface="Courier New" pitchFamily="49" charset="0"/>
              </a:rPr>
              <a:t> </a:t>
            </a:r>
            <a:r>
              <a:rPr lang="en-US" sz="1800" dirty="0" smtClean="0">
                <a:latin typeface="+mj-lt"/>
                <a:cs typeface="Courier New" pitchFamily="49" charset="0"/>
              </a:rPr>
              <a:t>out</a:t>
            </a:r>
            <a:r>
              <a:rPr lang="en-US" sz="1800" baseline="-25000" dirty="0" smtClean="0">
                <a:latin typeface="+mj-lt"/>
                <a:cs typeface="Courier New" pitchFamily="49" charset="0"/>
              </a:rPr>
              <a:t>1</a:t>
            </a:r>
            <a:r>
              <a:rPr lang="en-US" sz="1800" dirty="0" smtClean="0">
                <a:latin typeface="+mj-lt"/>
                <a:cs typeface="Courier New" pitchFamily="49" charset="0"/>
              </a:rPr>
              <a:t>, out</a:t>
            </a:r>
            <a:r>
              <a:rPr lang="en-US" sz="1800" baseline="-25000" dirty="0" smtClean="0">
                <a:latin typeface="+mj-lt"/>
                <a:cs typeface="Courier New" pitchFamily="49" charset="0"/>
              </a:rPr>
              <a:t>2</a:t>
            </a:r>
            <a:r>
              <a:rPr lang="en-US" sz="1800" dirty="0" smtClean="0">
                <a:latin typeface="+mj-lt"/>
                <a:cs typeface="Courier New" pitchFamily="49" charset="0"/>
              </a:rPr>
              <a:t> ) </a:t>
            </a: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 smtClean="0">
                <a:latin typeface="+mj-lt"/>
              </a:rPr>
              <a:t>	</a:t>
            </a:r>
            <a:r>
              <a:rPr lang="en-US" sz="1800" dirty="0" err="1" smtClean="0">
                <a:latin typeface="+mj-lt"/>
              </a:rPr>
              <a:t>int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leftSize</a:t>
            </a:r>
            <a:r>
              <a:rPr lang="en-US" sz="1800" dirty="0" smtClean="0">
                <a:latin typeface="+mj-lt"/>
              </a:rPr>
              <a:t> = left</a:t>
            </a:r>
            <a:r>
              <a:rPr lang="en-US" sz="1800" baseline="-25000" dirty="0" smtClean="0">
                <a:latin typeface="+mj-lt"/>
              </a:rPr>
              <a:t>2</a:t>
            </a:r>
            <a:r>
              <a:rPr lang="en-US" sz="1800" dirty="0" smtClean="0">
                <a:latin typeface="+mj-lt"/>
              </a:rPr>
              <a:t> – left</a:t>
            </a:r>
            <a:r>
              <a:rPr lang="en-US" sz="1800" baseline="-25000" dirty="0" smtClean="0">
                <a:latin typeface="+mj-lt"/>
              </a:rPr>
              <a:t>1</a:t>
            </a:r>
            <a:endParaRPr lang="en-US" sz="1800" dirty="0" smtClean="0">
              <a:latin typeface="+mj-lt"/>
            </a:endParaRP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 err="1" smtClean="0">
                <a:latin typeface="+mj-lt"/>
              </a:rPr>
              <a:t>int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rightSize</a:t>
            </a:r>
            <a:r>
              <a:rPr lang="en-US" sz="1800" dirty="0" smtClean="0">
                <a:latin typeface="+mj-lt"/>
              </a:rPr>
              <a:t> = right</a:t>
            </a:r>
            <a:r>
              <a:rPr lang="en-US" sz="1800" baseline="-25000" dirty="0" smtClean="0">
                <a:latin typeface="+mj-lt"/>
              </a:rPr>
              <a:t>2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– </a:t>
            </a:r>
            <a:r>
              <a:rPr lang="en-US" sz="1800" dirty="0" smtClean="0">
                <a:latin typeface="+mj-lt"/>
              </a:rPr>
              <a:t>right</a:t>
            </a:r>
            <a:r>
              <a:rPr lang="en-US" sz="1800" baseline="-25000" dirty="0" smtClean="0">
                <a:latin typeface="+mj-lt"/>
              </a:rPr>
              <a:t>1</a:t>
            </a:r>
            <a:endParaRPr lang="en-US" sz="1800" dirty="0">
              <a:latin typeface="+mj-lt"/>
            </a:endParaRP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 smtClean="0">
                <a:latin typeface="+mj-lt"/>
              </a:rPr>
              <a:t>	// Assert: out</a:t>
            </a:r>
            <a:r>
              <a:rPr lang="en-US" sz="1800" baseline="-25000" dirty="0" smtClean="0">
                <a:latin typeface="+mj-lt"/>
              </a:rPr>
              <a:t>2</a:t>
            </a:r>
            <a:r>
              <a:rPr lang="en-US" sz="1800" dirty="0" smtClean="0">
                <a:latin typeface="+mj-lt"/>
              </a:rPr>
              <a:t> – out</a:t>
            </a:r>
            <a:r>
              <a:rPr lang="en-US" sz="1800" baseline="-25000" dirty="0" smtClean="0">
                <a:latin typeface="+mj-lt"/>
              </a:rPr>
              <a:t>1</a:t>
            </a:r>
            <a:r>
              <a:rPr lang="en-US" sz="1800" dirty="0" smtClean="0">
                <a:latin typeface="+mj-lt"/>
              </a:rPr>
              <a:t> = </a:t>
            </a:r>
            <a:r>
              <a:rPr lang="en-US" sz="1800" dirty="0" err="1" smtClean="0">
                <a:latin typeface="+mj-lt"/>
              </a:rPr>
              <a:t>leftSize</a:t>
            </a:r>
            <a:r>
              <a:rPr lang="en-US" sz="1800" dirty="0" smtClean="0">
                <a:latin typeface="+mj-lt"/>
              </a:rPr>
              <a:t> + </a:t>
            </a:r>
            <a:r>
              <a:rPr lang="en-US" sz="1800" dirty="0" err="1" smtClean="0">
                <a:latin typeface="+mj-lt"/>
              </a:rPr>
              <a:t>rightSize</a:t>
            </a:r>
            <a:r>
              <a:rPr lang="en-US" sz="1800" dirty="0" smtClean="0">
                <a:latin typeface="+mj-lt"/>
              </a:rPr>
              <a:t> </a:t>
            </a:r>
            <a:endParaRPr lang="en-US" sz="1800" dirty="0">
              <a:latin typeface="+mj-lt"/>
            </a:endParaRP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 smtClean="0">
                <a:latin typeface="+mj-lt"/>
              </a:rPr>
              <a:t>	// We will assume </a:t>
            </a:r>
            <a:r>
              <a:rPr lang="en-US" sz="1800" dirty="0" err="1" smtClean="0">
                <a:latin typeface="+mj-lt"/>
              </a:rPr>
              <a:t>leftSize</a:t>
            </a:r>
            <a:r>
              <a:rPr lang="en-US" sz="1800" dirty="0" smtClean="0">
                <a:latin typeface="+mj-lt"/>
              </a:rPr>
              <a:t> &gt; </a:t>
            </a:r>
            <a:r>
              <a:rPr lang="en-US" sz="1800" dirty="0" err="1" smtClean="0">
                <a:latin typeface="+mj-lt"/>
              </a:rPr>
              <a:t>rightSize</a:t>
            </a:r>
            <a:r>
              <a:rPr lang="en-US" sz="1800" dirty="0" smtClean="0">
                <a:latin typeface="+mj-lt"/>
              </a:rPr>
              <a:t> without loss of generality</a:t>
            </a: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900" dirty="0">
                <a:latin typeface="+mj-lt"/>
              </a:rPr>
              <a:t>	</a:t>
            </a:r>
            <a:endParaRPr lang="en-US" sz="900" dirty="0" smtClean="0">
              <a:latin typeface="+mj-lt"/>
            </a:endParaRP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 smtClean="0">
                <a:latin typeface="+mj-lt"/>
              </a:rPr>
              <a:t>	if (</a:t>
            </a:r>
            <a:r>
              <a:rPr lang="en-US" sz="1800" dirty="0" err="1" smtClean="0">
                <a:latin typeface="+mj-lt"/>
              </a:rPr>
              <a:t>leftSize</a:t>
            </a:r>
            <a:r>
              <a:rPr lang="en-US" sz="1800" dirty="0" smtClean="0">
                <a:latin typeface="+mj-lt"/>
              </a:rPr>
              <a:t> + </a:t>
            </a:r>
            <a:r>
              <a:rPr lang="en-US" sz="1800" dirty="0" err="1" smtClean="0">
                <a:latin typeface="+mj-lt"/>
              </a:rPr>
              <a:t>rightSize</a:t>
            </a:r>
            <a:r>
              <a:rPr lang="en-US" sz="1800" dirty="0" smtClean="0">
                <a:latin typeface="+mj-lt"/>
              </a:rPr>
              <a:t> &lt; CUTOFF) </a:t>
            </a: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 smtClean="0">
                <a:latin typeface="+mj-lt"/>
              </a:rPr>
              <a:t>	sequential merge and copy into </a:t>
            </a:r>
            <a:r>
              <a:rPr lang="en-US" sz="1800" dirty="0" smtClean="0">
                <a:latin typeface="+mj-lt"/>
                <a:cs typeface="Courier New" pitchFamily="49" charset="0"/>
              </a:rPr>
              <a:t>out[out1..out2]</a:t>
            </a: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900" dirty="0" smtClean="0">
                <a:latin typeface="+mj-lt"/>
              </a:rPr>
              <a:t>	</a:t>
            </a: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>
                <a:latin typeface="+mj-lt"/>
              </a:rPr>
              <a:t>	</a:t>
            </a:r>
            <a:r>
              <a:rPr lang="en-US" sz="1800" dirty="0" err="1" smtClean="0">
                <a:latin typeface="+mj-lt"/>
              </a:rPr>
              <a:t>int</a:t>
            </a:r>
            <a:r>
              <a:rPr lang="en-US" sz="1800" dirty="0" smtClean="0">
                <a:latin typeface="+mj-lt"/>
              </a:rPr>
              <a:t> mid = </a:t>
            </a:r>
            <a:r>
              <a:rPr lang="en-US" sz="1800" dirty="0">
                <a:latin typeface="+mj-lt"/>
              </a:rPr>
              <a:t>(left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– left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)/</a:t>
            </a:r>
            <a:r>
              <a:rPr lang="en-US" sz="1800" dirty="0" smtClean="0">
                <a:latin typeface="+mj-lt"/>
              </a:rPr>
              <a:t>2</a:t>
            </a: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 smtClean="0">
                <a:latin typeface="+mj-lt"/>
              </a:rPr>
              <a:t>	</a:t>
            </a:r>
            <a:r>
              <a:rPr lang="en-US" sz="1800" dirty="0" err="1" smtClean="0">
                <a:latin typeface="+mj-lt"/>
              </a:rPr>
              <a:t>binarySearch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  <a:cs typeface="Courier New" pitchFamily="49" charset="0"/>
              </a:rPr>
              <a:t>arr</a:t>
            </a:r>
            <a:r>
              <a:rPr lang="en-US" sz="1800" dirty="0" smtClean="0">
                <a:latin typeface="+mj-lt"/>
                <a:cs typeface="Courier New" pitchFamily="49" charset="0"/>
              </a:rPr>
              <a:t>[right1..right2] </a:t>
            </a:r>
            <a:r>
              <a:rPr lang="en-US" sz="1800" dirty="0" smtClean="0">
                <a:latin typeface="+mj-lt"/>
              </a:rPr>
              <a:t>to find </a:t>
            </a:r>
            <a:r>
              <a:rPr lang="en-US" sz="1800" dirty="0" smtClean="0">
                <a:latin typeface="+mj-lt"/>
                <a:cs typeface="Courier New" pitchFamily="49" charset="0"/>
              </a:rPr>
              <a:t>j</a:t>
            </a:r>
            <a:r>
              <a:rPr lang="en-US" sz="1800" dirty="0" smtClean="0">
                <a:latin typeface="+mj-lt"/>
              </a:rPr>
              <a:t> such that</a:t>
            </a: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 smtClean="0">
                <a:latin typeface="+mj-lt"/>
                <a:cs typeface="Courier New" pitchFamily="49" charset="0"/>
              </a:rPr>
              <a:t>		</a:t>
            </a:r>
            <a:r>
              <a:rPr lang="en-US" sz="1800" dirty="0" err="1" smtClean="0">
                <a:latin typeface="+mj-lt"/>
                <a:cs typeface="Courier New" pitchFamily="49" charset="0"/>
              </a:rPr>
              <a:t>arr</a:t>
            </a:r>
            <a:r>
              <a:rPr lang="en-US" sz="1800" dirty="0" smtClean="0">
                <a:latin typeface="+mj-lt"/>
                <a:cs typeface="Courier New" pitchFamily="49" charset="0"/>
              </a:rPr>
              <a:t>[j]</a:t>
            </a:r>
            <a:r>
              <a:rPr lang="en-US" sz="1800" dirty="0" smtClean="0">
                <a:latin typeface="+mj-lt"/>
              </a:rPr>
              <a:t> ≤ </a:t>
            </a:r>
            <a:r>
              <a:rPr lang="en-US" sz="1800" dirty="0" err="1" smtClean="0">
                <a:latin typeface="+mj-lt"/>
                <a:cs typeface="Courier New" pitchFamily="49" charset="0"/>
              </a:rPr>
              <a:t>arr</a:t>
            </a:r>
            <a:r>
              <a:rPr lang="en-US" sz="1800" dirty="0" smtClean="0">
                <a:latin typeface="+mj-lt"/>
                <a:cs typeface="Courier New" pitchFamily="49" charset="0"/>
              </a:rPr>
              <a:t>[mid]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≤ </a:t>
            </a:r>
            <a:r>
              <a:rPr lang="en-US" sz="1800" dirty="0" err="1" smtClean="0">
                <a:latin typeface="+mj-lt"/>
                <a:cs typeface="Courier New" pitchFamily="49" charset="0"/>
              </a:rPr>
              <a:t>arr</a:t>
            </a:r>
            <a:r>
              <a:rPr lang="en-US" sz="1800" dirty="0" smtClean="0">
                <a:latin typeface="+mj-lt"/>
                <a:cs typeface="Courier New" pitchFamily="49" charset="0"/>
              </a:rPr>
              <a:t>[j+1]</a:t>
            </a: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900" dirty="0">
                <a:latin typeface="+mj-lt"/>
                <a:cs typeface="Courier New" pitchFamily="49" charset="0"/>
              </a:rPr>
              <a:t>	</a:t>
            </a:r>
            <a:endParaRPr lang="en-US" sz="900" dirty="0" smtClean="0">
              <a:latin typeface="+mj-lt"/>
              <a:cs typeface="Courier New" pitchFamily="49" charset="0"/>
            </a:endParaRP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>
                <a:latin typeface="+mj-lt"/>
                <a:cs typeface="Courier New" pitchFamily="49" charset="0"/>
              </a:rPr>
              <a:t>	</a:t>
            </a:r>
            <a:r>
              <a:rPr lang="en-US" sz="1800" dirty="0" smtClean="0">
                <a:latin typeface="+mj-lt"/>
              </a:rPr>
              <a:t>Merge(</a:t>
            </a:r>
            <a:r>
              <a:rPr lang="en-US" sz="1800" dirty="0" err="1" smtClean="0">
                <a:latin typeface="+mj-lt"/>
                <a:cs typeface="Courier New" pitchFamily="49" charset="0"/>
              </a:rPr>
              <a:t>arr</a:t>
            </a:r>
            <a:r>
              <a:rPr lang="en-US" sz="1800" dirty="0">
                <a:latin typeface="+mj-lt"/>
                <a:cs typeface="Courier New" pitchFamily="49" charset="0"/>
              </a:rPr>
              <a:t>[]</a:t>
            </a:r>
            <a:r>
              <a:rPr lang="en-US" sz="1800" dirty="0">
                <a:latin typeface="+mj-lt"/>
              </a:rPr>
              <a:t>, left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latin typeface="+mj-lt"/>
              </a:rPr>
              <a:t>mid, </a:t>
            </a:r>
            <a:r>
              <a:rPr lang="en-US" sz="1800" dirty="0">
                <a:latin typeface="+mj-lt"/>
              </a:rPr>
              <a:t>right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, j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>
                <a:latin typeface="+mj-lt"/>
                <a:cs typeface="Courier New" pitchFamily="49" charset="0"/>
              </a:rPr>
              <a:t>out</a:t>
            </a:r>
            <a:r>
              <a:rPr lang="en-US" sz="1800" dirty="0" smtClean="0">
                <a:latin typeface="+mj-lt"/>
                <a:cs typeface="Courier New" pitchFamily="49" charset="0"/>
              </a:rPr>
              <a:t>[], out</a:t>
            </a:r>
            <a:r>
              <a:rPr lang="en-US" sz="1800" baseline="-25000" dirty="0" smtClean="0">
                <a:latin typeface="+mj-lt"/>
                <a:cs typeface="Courier New" pitchFamily="49" charset="0"/>
              </a:rPr>
              <a:t>1</a:t>
            </a:r>
            <a:r>
              <a:rPr lang="en-US" sz="1800" dirty="0" smtClean="0">
                <a:latin typeface="+mj-lt"/>
                <a:cs typeface="Courier New" pitchFamily="49" charset="0"/>
              </a:rPr>
              <a:t>, out</a:t>
            </a:r>
            <a:r>
              <a:rPr lang="en-US" sz="1800" baseline="-25000" dirty="0" smtClean="0">
                <a:latin typeface="+mj-lt"/>
                <a:cs typeface="Courier New" pitchFamily="49" charset="0"/>
              </a:rPr>
              <a:t>1</a:t>
            </a:r>
            <a:r>
              <a:rPr lang="en-US" sz="1800" dirty="0" smtClean="0">
                <a:latin typeface="+mj-lt"/>
                <a:cs typeface="Courier New" pitchFamily="49" charset="0"/>
              </a:rPr>
              <a:t>+mid+j) </a:t>
            </a:r>
            <a:endParaRPr lang="en-US" sz="1800" dirty="0">
              <a:latin typeface="+mj-lt"/>
              <a:cs typeface="Courier New" pitchFamily="49" charset="0"/>
            </a:endParaRPr>
          </a:p>
          <a:p>
            <a:pPr marL="0" indent="0">
              <a:spcBef>
                <a:spcPts val="900"/>
              </a:spcBef>
              <a:buNone/>
              <a:tabLst>
                <a:tab pos="344488" algn="l"/>
                <a:tab pos="688975" algn="l"/>
              </a:tabLst>
            </a:pPr>
            <a:r>
              <a:rPr lang="en-US" sz="1800" dirty="0">
                <a:latin typeface="+mj-lt"/>
                <a:cs typeface="Courier New" pitchFamily="49" charset="0"/>
              </a:rPr>
              <a:t>	</a:t>
            </a:r>
            <a:r>
              <a:rPr lang="en-US" sz="1800" dirty="0">
                <a:latin typeface="+mj-lt"/>
              </a:rPr>
              <a:t>Merge(</a:t>
            </a:r>
            <a:r>
              <a:rPr lang="en-US" sz="1800" dirty="0" err="1">
                <a:latin typeface="+mj-lt"/>
                <a:cs typeface="Courier New" pitchFamily="49" charset="0"/>
              </a:rPr>
              <a:t>arr</a:t>
            </a:r>
            <a:r>
              <a:rPr lang="en-US" sz="1800" dirty="0">
                <a:latin typeface="+mj-lt"/>
                <a:cs typeface="Courier New" pitchFamily="49" charset="0"/>
              </a:rPr>
              <a:t>[]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latin typeface="+mj-lt"/>
              </a:rPr>
              <a:t>mid+1, left</a:t>
            </a:r>
            <a:r>
              <a:rPr lang="en-US" sz="1800" baseline="-25000" dirty="0" smtClean="0">
                <a:latin typeface="+mj-lt"/>
              </a:rPr>
              <a:t>2</a:t>
            </a:r>
            <a:r>
              <a:rPr lang="en-US" sz="1800" dirty="0" smtClean="0">
                <a:latin typeface="+mj-lt"/>
              </a:rPr>
              <a:t>, j+1, </a:t>
            </a:r>
            <a:r>
              <a:rPr lang="en-US" sz="1800" dirty="0">
                <a:latin typeface="+mj-lt"/>
              </a:rPr>
              <a:t>right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latin typeface="+mj-lt"/>
                <a:cs typeface="Courier New" pitchFamily="49" charset="0"/>
              </a:rPr>
              <a:t>out</a:t>
            </a:r>
            <a:r>
              <a:rPr lang="en-US" sz="1800" dirty="0" smtClean="0">
                <a:latin typeface="+mj-lt"/>
                <a:cs typeface="Courier New" pitchFamily="49" charset="0"/>
              </a:rPr>
              <a:t>[], out</a:t>
            </a:r>
            <a:r>
              <a:rPr lang="en-US" sz="1800" baseline="-25000" dirty="0" smtClean="0">
                <a:latin typeface="+mj-lt"/>
                <a:cs typeface="Courier New" pitchFamily="49" charset="0"/>
              </a:rPr>
              <a:t>1</a:t>
            </a:r>
            <a:r>
              <a:rPr lang="en-US" sz="1800" dirty="0" smtClean="0">
                <a:latin typeface="+mj-lt"/>
                <a:cs typeface="Courier New" pitchFamily="49" charset="0"/>
              </a:rPr>
              <a:t>+mid+j+1, out</a:t>
            </a:r>
            <a:r>
              <a:rPr lang="en-US" sz="1800" baseline="-25000" dirty="0" smtClean="0">
                <a:latin typeface="+mj-lt"/>
                <a:cs typeface="Courier New" pitchFamily="49" charset="0"/>
              </a:rPr>
              <a:t>2</a:t>
            </a:r>
            <a:r>
              <a:rPr lang="en-US" sz="1800" dirty="0" smtClean="0">
                <a:latin typeface="+mj-lt"/>
                <a:cs typeface="Courier New" pitchFamily="49" charset="0"/>
              </a:rPr>
              <a:t>) </a:t>
            </a:r>
            <a:endParaRPr lang="en-US" sz="1800" dirty="0" smtClean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Analysis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Sequential recurrence for </a:t>
            </a:r>
            <a:r>
              <a:rPr lang="en-US" sz="2200" dirty="0" err="1" smtClean="0"/>
              <a:t>mergesort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T(n) = 2T(n/2) + O(n) which is O(n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2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200" dirty="0" smtClean="0"/>
              <a:t>n)</a:t>
            </a:r>
          </a:p>
          <a:p>
            <a:pPr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200" dirty="0" smtClean="0"/>
              <a:t>Parallel splitting but sequential merge: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work: same as sequential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span: T(n)=1T(n/2)+O(n) which is O(n)</a:t>
            </a:r>
          </a:p>
          <a:p>
            <a:pPr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200" dirty="0" smtClean="0"/>
              <a:t>Parallel merge makes work and span harder to compute</a:t>
            </a:r>
          </a:p>
          <a:p>
            <a:r>
              <a:rPr lang="en-US" sz="2200" dirty="0" smtClean="0"/>
              <a:t>Each merge step does an extra O(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200" dirty="0" smtClean="0"/>
              <a:t> n) binary search to find how to split the smaller </a:t>
            </a:r>
            <a:r>
              <a:rPr lang="en-US" sz="2200" dirty="0" err="1" smtClean="0"/>
              <a:t>subarray</a:t>
            </a:r>
            <a:endParaRPr lang="en-US" sz="2200" dirty="0" smtClean="0"/>
          </a:p>
          <a:p>
            <a:r>
              <a:rPr lang="en-US" sz="2200" dirty="0" smtClean="0"/>
              <a:t>To merge n elements total, we must do two smaller merges of possibly different sizes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But worst-case split is (1/4)n and (3/4)n</a:t>
            </a:r>
          </a:p>
          <a:p>
            <a:pPr lvl="1"/>
            <a:r>
              <a:rPr lang="en-US" sz="2200" dirty="0" smtClean="0">
                <a:solidFill>
                  <a:schemeClr val="accent2"/>
                </a:solidFill>
              </a:rPr>
              <a:t>Larger array always splits in half</a:t>
            </a:r>
          </a:p>
          <a:p>
            <a:pPr lvl="1"/>
            <a:r>
              <a:rPr lang="en-US" sz="2200" dirty="0" smtClean="0">
                <a:solidFill>
                  <a:schemeClr val="accent2"/>
                </a:solidFill>
              </a:rPr>
              <a:t>Smaller array can go all or none</a:t>
            </a:r>
          </a:p>
          <a:p>
            <a:pPr lvl="1"/>
            <a:endParaRPr lang="en-US" sz="2200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Analysis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For just a parallel merge of n elements:</a:t>
            </a:r>
          </a:p>
          <a:p>
            <a:r>
              <a:rPr lang="en-US" sz="2000" dirty="0" smtClean="0"/>
              <a:t>Span is T(n) = T(3n/4) + O(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 smtClean="0"/>
              <a:t> n), which is O(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n)</a:t>
            </a:r>
          </a:p>
          <a:p>
            <a:r>
              <a:rPr lang="en-US" sz="2000" dirty="0" smtClean="0"/>
              <a:t>Work is T(n) = T(3n/4) + T(n/4) + O(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 smtClean="0"/>
              <a:t> n) which is O(n)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either bound is immediately obvious, but </a:t>
            </a:r>
            <a:r>
              <a:rPr lang="en-US" sz="2000" dirty="0" smtClean="0"/>
              <a:t>"trust us"</a:t>
            </a:r>
            <a:endParaRPr lang="en-US" sz="20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 for </a:t>
            </a:r>
            <a:r>
              <a:rPr lang="en-US" sz="2400" dirty="0" err="1" smtClean="0"/>
              <a:t>mergesort</a:t>
            </a:r>
            <a:r>
              <a:rPr lang="en-US" sz="2400" dirty="0" smtClean="0"/>
              <a:t> with parallel merge overall:</a:t>
            </a:r>
          </a:p>
          <a:p>
            <a:r>
              <a:rPr lang="en-US" sz="2000" dirty="0" smtClean="0"/>
              <a:t>Span is T(n) = 1T(n/2) + O(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n), which is O(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n)</a:t>
            </a:r>
          </a:p>
          <a:p>
            <a:r>
              <a:rPr lang="en-US" sz="2000" dirty="0" smtClean="0"/>
              <a:t>Work is T(n) = 2T(n/2) + O(n), which is O(n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 smtClean="0"/>
              <a:t> n)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 parallelism (work / span) is O(n /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n)</a:t>
            </a:r>
          </a:p>
          <a:p>
            <a:r>
              <a:rPr lang="en-US" sz="2000" dirty="0" smtClean="0"/>
              <a:t>Not quite as good as quicksort’s </a:t>
            </a:r>
            <a:r>
              <a:rPr lang="en-US" sz="2000" dirty="0"/>
              <a:t>O(n /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 smtClean="0"/>
              <a:t> n)</a:t>
            </a:r>
          </a:p>
          <a:p>
            <a:r>
              <a:rPr lang="en-US" sz="2000" dirty="0" smtClean="0"/>
              <a:t>But this is a worst-case guarantee and as always is just the asymptotic result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Articles of economic exchange within prison systems?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5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Toward Sharing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have studied </a:t>
            </a:r>
            <a:r>
              <a:rPr lang="en-US" sz="2400" dirty="0" smtClean="0">
                <a:solidFill>
                  <a:schemeClr val="accent2"/>
                </a:solidFill>
              </a:rPr>
              <a:t>parallel algorithms </a:t>
            </a:r>
            <a:r>
              <a:rPr lang="en-US" sz="2400" dirty="0" smtClean="0"/>
              <a:t>using fork-join with the goal of lowering span via parallel tasks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All of the algorithms so far have had </a:t>
            </a:r>
            <a:r>
              <a:rPr lang="en-US" sz="2400" dirty="0"/>
              <a:t>a very simple </a:t>
            </a:r>
            <a:r>
              <a:rPr lang="en-US" sz="2400" i="1" dirty="0"/>
              <a:t>structure</a:t>
            </a:r>
            <a:r>
              <a:rPr lang="en-US" sz="2400" dirty="0"/>
              <a:t> to avoid </a:t>
            </a:r>
            <a:r>
              <a:rPr lang="en-US" sz="2400" dirty="0">
                <a:solidFill>
                  <a:schemeClr val="accent2"/>
                </a:solidFill>
              </a:rPr>
              <a:t>race conditions</a:t>
            </a:r>
          </a:p>
          <a:p>
            <a:r>
              <a:rPr lang="en-US" sz="2400" dirty="0"/>
              <a:t>Each thread </a:t>
            </a:r>
            <a:r>
              <a:rPr lang="en-US" sz="2400" dirty="0" smtClean="0"/>
              <a:t>has </a:t>
            </a:r>
            <a:r>
              <a:rPr lang="en-US" sz="2400" dirty="0"/>
              <a:t>memory </a:t>
            </a:r>
            <a:r>
              <a:rPr lang="en-US" sz="2400" dirty="0" smtClean="0"/>
              <a:t>only </a:t>
            </a:r>
            <a:r>
              <a:rPr lang="en-US" sz="2400" dirty="0"/>
              <a:t>it </a:t>
            </a:r>
            <a:r>
              <a:rPr lang="en-US" sz="2400" dirty="0" smtClean="0"/>
              <a:t>can access:</a:t>
            </a:r>
            <a:br>
              <a:rPr lang="en-US" sz="2400" dirty="0" smtClean="0"/>
            </a:br>
            <a:r>
              <a:rPr lang="en-US" sz="2400" dirty="0" smtClean="0"/>
              <a:t>Example</a:t>
            </a:r>
            <a:r>
              <a:rPr lang="en-US" sz="2400" dirty="0"/>
              <a:t>: array sub-range</a:t>
            </a:r>
          </a:p>
          <a:p>
            <a:r>
              <a:rPr lang="en-US" sz="2400" dirty="0"/>
              <a:t>Or </a:t>
            </a:r>
            <a:r>
              <a:rPr lang="en-US" sz="2400" dirty="0" smtClean="0"/>
              <a:t>we used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sz="2400" dirty="0"/>
              <a:t> and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sz="2400" dirty="0"/>
              <a:t> as </a:t>
            </a:r>
            <a:r>
              <a:rPr lang="en-US" sz="2400" dirty="0" smtClean="0"/>
              <a:t>a contract </a:t>
            </a:r>
            <a:r>
              <a:rPr lang="en-US" sz="2400" dirty="0"/>
              <a:t>for who </a:t>
            </a:r>
            <a:r>
              <a:rPr lang="en-US" sz="2400" dirty="0" smtClean="0"/>
              <a:t>could access certain memory at each moment: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i="1" dirty="0"/>
              <a:t>On 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sz="2400" i="1" dirty="0"/>
              <a:t>, </a:t>
            </a:r>
            <a:r>
              <a:rPr lang="en-US" sz="2400" i="1" dirty="0" smtClean="0"/>
              <a:t>"loan" </a:t>
            </a:r>
            <a:r>
              <a:rPr lang="en-US" sz="2400" i="1" dirty="0"/>
              <a:t>some memory to </a:t>
            </a:r>
            <a:r>
              <a:rPr lang="en-US" sz="2400" i="1" dirty="0" smtClean="0"/>
              <a:t>"</a:t>
            </a:r>
            <a:r>
              <a:rPr lang="en-US" sz="2400" i="1" dirty="0" err="1" smtClean="0"/>
              <a:t>forkee</a:t>
            </a:r>
            <a:r>
              <a:rPr lang="en-US" sz="2400" i="1" dirty="0" smtClean="0"/>
              <a:t>" </a:t>
            </a:r>
            <a:r>
              <a:rPr lang="en-US" sz="2400" i="1" dirty="0"/>
              <a:t>and do not access that memory again until after </a:t>
            </a:r>
            <a:r>
              <a:rPr lang="en-US" sz="2400" b="1" i="1" dirty="0"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sz="2400" i="1" dirty="0"/>
              <a:t> on the </a:t>
            </a:r>
            <a:r>
              <a:rPr lang="en-US" sz="2400" i="1" dirty="0" smtClean="0"/>
              <a:t>"</a:t>
            </a:r>
            <a:r>
              <a:rPr lang="en-US" sz="2400" i="1" dirty="0" err="1" smtClean="0"/>
              <a:t>forkee</a:t>
            </a:r>
            <a:r>
              <a:rPr lang="en-US" sz="2400" i="1" dirty="0" smtClean="0"/>
              <a:t>"</a:t>
            </a:r>
            <a:endParaRPr lang="en-US" sz="2400" i="1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far too limiting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if memory </a:t>
            </a:r>
            <a:r>
              <a:rPr lang="en-US" sz="2400" dirty="0"/>
              <a:t>accessed by threads is overlapping or </a:t>
            </a:r>
            <a:r>
              <a:rPr lang="en-US" sz="2400" dirty="0" smtClean="0"/>
              <a:t>unpredictable?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What if threads doing </a:t>
            </a:r>
            <a:r>
              <a:rPr lang="en-US" sz="2400" dirty="0"/>
              <a:t>independent tasks </a:t>
            </a:r>
            <a:r>
              <a:rPr lang="en-US" sz="2400" dirty="0" smtClean="0"/>
              <a:t>need access </a:t>
            </a:r>
            <a:r>
              <a:rPr lang="en-US" sz="2400" dirty="0"/>
              <a:t>to </a:t>
            </a:r>
            <a:r>
              <a:rPr lang="en-US" sz="2400" dirty="0" smtClean="0"/>
              <a:t>the same </a:t>
            </a:r>
            <a:r>
              <a:rPr lang="en-US" sz="2400" dirty="0"/>
              <a:t>resources (as opposed to implementing the same algorithm</a:t>
            </a:r>
            <a:r>
              <a:rPr lang="en-US" sz="2400" dirty="0" smtClean="0"/>
              <a:t>)?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When we started talking about parallelism, we mentioned a topic we would talk about later</a:t>
            </a:r>
          </a:p>
          <a:p>
            <a:r>
              <a:rPr lang="en-US" sz="2400" dirty="0" smtClean="0"/>
              <a:t>Now is the time to talk about </a:t>
            </a:r>
            <a:r>
              <a:rPr lang="en-US" sz="2400" dirty="0" smtClean="0">
                <a:solidFill>
                  <a:schemeClr val="accent2"/>
                </a:solidFill>
              </a:rPr>
              <a:t>concurrency</a:t>
            </a:r>
            <a:endParaRPr lang="en-US" sz="2400" dirty="0">
              <a:solidFill>
                <a:schemeClr val="accent2"/>
              </a:solidFill>
            </a:endParaRPr>
          </a:p>
          <a:p>
            <a:pPr lvl="2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Such computations of this simple form are common enough to have a name: </a:t>
            </a:r>
            <a:r>
              <a:rPr lang="en-US" sz="2400" dirty="0" smtClean="0">
                <a:solidFill>
                  <a:schemeClr val="accent2"/>
                </a:solidFill>
              </a:rPr>
              <a:t>reductions</a:t>
            </a:r>
            <a:r>
              <a:rPr lang="en-US" sz="2400" dirty="0" smtClean="0"/>
              <a:t> (or </a:t>
            </a:r>
            <a:r>
              <a:rPr lang="en-US" sz="2400" dirty="0" smtClean="0">
                <a:solidFill>
                  <a:schemeClr val="accent2"/>
                </a:solidFill>
              </a:rPr>
              <a:t>reduces</a:t>
            </a:r>
            <a:r>
              <a:rPr lang="en-US" sz="2400" dirty="0" smtClean="0"/>
              <a:t>?)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Produce single answer from collection via an </a:t>
            </a:r>
            <a:r>
              <a:rPr lang="en-US" sz="2400" dirty="0" smtClean="0">
                <a:solidFill>
                  <a:schemeClr val="accent2"/>
                </a:solidFill>
              </a:rPr>
              <a:t>associative operator</a:t>
            </a:r>
          </a:p>
          <a:p>
            <a:r>
              <a:rPr lang="en-US" sz="2200" dirty="0" smtClean="0"/>
              <a:t>Examples: max, count, leftmost, rightmost, sum, …</a:t>
            </a:r>
          </a:p>
          <a:p>
            <a:r>
              <a:rPr lang="en-US" sz="2200" dirty="0" smtClean="0"/>
              <a:t>Non-example: median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Recursive results don’t have to be single numbers or strings</a:t>
            </a:r>
            <a:r>
              <a:rPr lang="en-US" sz="2400" dirty="0"/>
              <a:t> </a:t>
            </a:r>
            <a:r>
              <a:rPr lang="en-US" sz="2400" dirty="0" smtClean="0"/>
              <a:t>and can be arrays or objects with fields</a:t>
            </a:r>
          </a:p>
          <a:p>
            <a:r>
              <a:rPr lang="en-US" sz="2400" dirty="0" smtClean="0"/>
              <a:t>Example: Histogram of test results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But some things are inherently sequential</a:t>
            </a:r>
          </a:p>
          <a:p>
            <a:r>
              <a:rPr lang="en-US" sz="2400" dirty="0" smtClean="0"/>
              <a:t>How we process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2400" dirty="0" smtClean="0"/>
              <a:t> may depend entirely on the result of processing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[i-1]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Concurrency</a:t>
            </a:r>
            <a:r>
              <a:rPr lang="en-US" sz="2200" dirty="0" smtClean="0"/>
              <a:t>: </a:t>
            </a:r>
            <a:br>
              <a:rPr lang="en-US" sz="2200" dirty="0" smtClean="0"/>
            </a:br>
            <a:r>
              <a:rPr lang="en-US" sz="2200" dirty="0" smtClean="0"/>
              <a:t>Correctly and efficiently managing access to shared resources from multiple possibly-simultaneous clients</a:t>
            </a:r>
          </a:p>
          <a:p>
            <a:pPr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sz="2200" dirty="0" smtClean="0"/>
              <a:t>Requires </a:t>
            </a:r>
            <a:r>
              <a:rPr lang="en-US" sz="2200" i="1" dirty="0" smtClean="0"/>
              <a:t>coordination</a:t>
            </a:r>
            <a:r>
              <a:rPr lang="en-US" sz="2200" dirty="0" smtClean="0"/>
              <a:t>, particularly </a:t>
            </a:r>
            <a:r>
              <a:rPr lang="en-US" sz="2200" dirty="0" smtClean="0">
                <a:solidFill>
                  <a:schemeClr val="accent2"/>
                </a:solidFill>
              </a:rPr>
              <a:t>synchronization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/>
              <a:t>to avoid </a:t>
            </a:r>
            <a:r>
              <a:rPr lang="en-US" sz="2200" dirty="0" smtClean="0">
                <a:solidFill>
                  <a:schemeClr val="accent2"/>
                </a:solidFill>
              </a:rPr>
              <a:t>incorrect simultaneous access</a:t>
            </a:r>
          </a:p>
          <a:p>
            <a:r>
              <a:rPr lang="en-US" sz="2200" dirty="0" smtClean="0">
                <a:latin typeface="+mj-lt"/>
                <a:cs typeface="Courier New" pitchFamily="49" charset="0"/>
              </a:rPr>
              <a:t>Blocking via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sz="2200" dirty="0" smtClean="0"/>
              <a:t> is not what we want</a:t>
            </a:r>
          </a:p>
          <a:p>
            <a:r>
              <a:rPr lang="en-US" sz="2200" dirty="0" smtClean="0"/>
              <a:t>We want to block until another thread is </a:t>
            </a:r>
            <a:r>
              <a:rPr lang="en-US" sz="2200" dirty="0" smtClean="0"/>
              <a:t>"done </a:t>
            </a:r>
            <a:r>
              <a:rPr lang="en-US" sz="2200" dirty="0" smtClean="0"/>
              <a:t>with what we </a:t>
            </a:r>
            <a:r>
              <a:rPr lang="en-US" sz="2200" dirty="0" smtClean="0"/>
              <a:t>need" </a:t>
            </a:r>
            <a:r>
              <a:rPr lang="en-US" sz="2200" dirty="0" smtClean="0"/>
              <a:t>and not the more extreme </a:t>
            </a:r>
            <a:r>
              <a:rPr lang="en-US" sz="2200" dirty="0" smtClean="0"/>
              <a:t>"until </a:t>
            </a:r>
            <a:r>
              <a:rPr lang="en-US" sz="2200" dirty="0" smtClean="0"/>
              <a:t>completely done </a:t>
            </a:r>
            <a:r>
              <a:rPr lang="en-US" sz="2200" dirty="0" smtClean="0"/>
              <a:t>executing"</a:t>
            </a:r>
            <a:endParaRPr lang="en-US" sz="2200" dirty="0" smtClean="0"/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sz="2200" dirty="0" smtClean="0"/>
              <a:t>Even correct concurrent applications are usually highly </a:t>
            </a:r>
            <a:r>
              <a:rPr lang="en-US" sz="2200" dirty="0" smtClean="0">
                <a:solidFill>
                  <a:schemeClr val="accent2"/>
                </a:solidFill>
              </a:rPr>
              <a:t>non-deterministic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how threads are scheduled affects what each thread sees in its different operations</a:t>
            </a:r>
          </a:p>
          <a:p>
            <a:r>
              <a:rPr lang="en-US" sz="2200" dirty="0" smtClean="0"/>
              <a:t>non-repeatability complicates testing and debugging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Examples Involving </a:t>
            </a:r>
            <a:r>
              <a:rPr lang="en-US" sz="3400" dirty="0"/>
              <a:t>M</a:t>
            </a:r>
            <a:r>
              <a:rPr lang="en-US" sz="3400" dirty="0" smtClean="0"/>
              <a:t>ultiple </a:t>
            </a:r>
            <a:r>
              <a:rPr lang="en-US" sz="3400" dirty="0"/>
              <a:t>T</a:t>
            </a:r>
            <a:r>
              <a:rPr lang="en-US" sz="3400" dirty="0" smtClean="0"/>
              <a:t>hreads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Processing different bank-account operations</a:t>
            </a:r>
          </a:p>
          <a:p>
            <a:pPr marL="284163" indent="-284163"/>
            <a:r>
              <a:rPr lang="en-US" sz="2600" dirty="0" smtClean="0"/>
              <a:t>What if 2 threads change the same account at the same time?</a:t>
            </a:r>
          </a:p>
          <a:p>
            <a:pPr marL="284163" lvl="1" indent="-284163"/>
            <a:endParaRPr lang="en-US" sz="1000" dirty="0" smtClean="0"/>
          </a:p>
          <a:p>
            <a:pPr marL="284163" indent="-284163">
              <a:buNone/>
            </a:pPr>
            <a:r>
              <a:rPr lang="en-US" sz="2600" dirty="0" smtClean="0"/>
              <a:t>Using a shared cache (</a:t>
            </a:r>
            <a:r>
              <a:rPr lang="en-US" sz="2600" dirty="0" err="1" smtClean="0"/>
              <a:t>hashtable</a:t>
            </a:r>
            <a:r>
              <a:rPr lang="en-US" sz="2600" dirty="0" smtClean="0"/>
              <a:t>) of recent files </a:t>
            </a:r>
          </a:p>
          <a:p>
            <a:pPr marL="284163" indent="-284163"/>
            <a:r>
              <a:rPr lang="en-US" sz="2600" dirty="0" smtClean="0"/>
              <a:t>What if 2 threads insert the same file at the same time?</a:t>
            </a:r>
          </a:p>
          <a:p>
            <a:pPr marL="284163" lvl="1" indent="-284163"/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/>
              <a:t>Creating a pipeline with a queue for handing work to next thread in sequence (a virtual assembly line)?</a:t>
            </a:r>
          </a:p>
          <a:p>
            <a:pPr marL="284163" indent="-284163"/>
            <a:r>
              <a:rPr lang="en-US" sz="2600" dirty="0" smtClean="0"/>
              <a:t>What if </a:t>
            </a:r>
            <a:r>
              <a:rPr lang="en-US" sz="2600" dirty="0" err="1" smtClean="0"/>
              <a:t>enqueuer</a:t>
            </a:r>
            <a:r>
              <a:rPr lang="en-US" sz="2600" dirty="0" smtClean="0"/>
              <a:t> and </a:t>
            </a:r>
            <a:r>
              <a:rPr lang="en-US" sz="2600" dirty="0" err="1" smtClean="0"/>
              <a:t>dequeuer</a:t>
            </a:r>
            <a:r>
              <a:rPr lang="en-US" sz="2600" dirty="0" smtClean="0"/>
              <a:t> adjust a circular array queue at the same time?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Threads?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Unlike parallelism, this is not about implementing algorithms faster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dirty="0" smtClean="0"/>
              <a:t>But threads still have other uses:</a:t>
            </a:r>
          </a:p>
          <a:p>
            <a:r>
              <a:rPr lang="en-US" sz="2400" i="1" dirty="0" smtClean="0"/>
              <a:t>Code structure for responsiveness</a:t>
            </a:r>
            <a:endParaRPr lang="en-US" sz="2400" dirty="0" smtClean="0"/>
          </a:p>
          <a:p>
            <a:pPr lvl="1"/>
            <a:r>
              <a:rPr lang="en-US" sz="2400" dirty="0" smtClean="0"/>
              <a:t>Respond to GUI events in one thread</a:t>
            </a:r>
          </a:p>
          <a:p>
            <a:pPr lvl="1"/>
            <a:r>
              <a:rPr lang="en-US" sz="2400" dirty="0" smtClean="0"/>
              <a:t>Perform an expensive computation in another</a:t>
            </a:r>
          </a:p>
          <a:p>
            <a:r>
              <a:rPr lang="en-US" sz="2400" i="1" dirty="0" smtClean="0"/>
              <a:t>Processor utilization (mask I/O latency)</a:t>
            </a:r>
          </a:p>
          <a:p>
            <a:pPr lvl="1"/>
            <a:r>
              <a:rPr lang="en-US" sz="2400" dirty="0" smtClean="0"/>
              <a:t>If 1 thread </a:t>
            </a:r>
            <a:r>
              <a:rPr lang="en-US" sz="2400" dirty="0" smtClean="0"/>
              <a:t>"goes </a:t>
            </a:r>
            <a:r>
              <a:rPr lang="en-US" sz="2400" dirty="0" smtClean="0"/>
              <a:t>to disk</a:t>
            </a:r>
            <a:r>
              <a:rPr lang="en-US" sz="2400" dirty="0" smtClean="0"/>
              <a:t>," </a:t>
            </a:r>
            <a:r>
              <a:rPr lang="en-US" sz="2400" dirty="0" smtClean="0"/>
              <a:t>do something else </a:t>
            </a:r>
          </a:p>
          <a:p>
            <a:r>
              <a:rPr lang="en-US" sz="2400" i="1" dirty="0" smtClean="0"/>
              <a:t>Failure isolation</a:t>
            </a:r>
          </a:p>
          <a:p>
            <a:pPr lvl="1"/>
            <a:r>
              <a:rPr lang="en-US" sz="2400" dirty="0" smtClean="0"/>
              <a:t>Convenient structure if want to interleave tasks not want an exception in one to stop the other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Sharing,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800" dirty="0" smtClean="0"/>
              <a:t>It is common in concurrent programs that: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Different threads might access the same resources in an unpredictable order or even at about the same time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Program correctness requires that simultaneous access be prevented using synchronization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Simultaneous access is rare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Makes testing difficult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We must be much more disciplined when designing/implementing a concurrent program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We will discuss common idioms known to work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example: Bank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 following is correct code in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single-threaded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819394"/>
            <a:ext cx="7140416" cy="412420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BankAccount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 smtClean="0">
                <a:latin typeface="Courier New" pitchFamily="49" charset="0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getBalance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()      {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balance;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void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setBalance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 smtClean="0">
                <a:latin typeface="Courier New" pitchFamily="49" charset="0"/>
              </a:rPr>
              <a:t>) { balance = x; } 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void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 smtClean="0">
                <a:latin typeface="Courier New" pitchFamily="49" charset="0"/>
              </a:rPr>
              <a:t> = </a:t>
            </a:r>
            <a:r>
              <a:rPr lang="en-US" sz="2000" b="1" kern="0" dirty="0" err="1" smtClean="0">
                <a:latin typeface="Courier New" pitchFamily="49" charset="0"/>
              </a:rPr>
              <a:t>getBalance</a:t>
            </a:r>
            <a:r>
              <a:rPr lang="en-US" sz="2000" b="1" kern="0" dirty="0" smtClean="0">
                <a:latin typeface="Courier New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 smtClean="0">
                <a:latin typeface="Courier New" pitchFamily="49" charset="0"/>
              </a:rPr>
              <a:t>(amount &gt; b)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WithdrawTooLargeException</a:t>
            </a:r>
            <a:r>
              <a:rPr lang="en-US" sz="2000" b="1" kern="0" dirty="0" smtClean="0">
                <a:latin typeface="Courier New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err="1" smtClean="0">
                <a:latin typeface="Courier New" pitchFamily="49" charset="0"/>
              </a:rPr>
              <a:t>setBalance</a:t>
            </a:r>
            <a:r>
              <a:rPr lang="en-US" sz="2000" b="1" kern="0" dirty="0" smtClean="0">
                <a:latin typeface="Courier New" pitchFamily="49" charset="0"/>
              </a:rPr>
              <a:t>(b – amount);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… </a:t>
            </a:r>
            <a:r>
              <a:rPr lang="en-US" sz="2000" b="1" kern="0" dirty="0" smtClean="0">
                <a:solidFill>
                  <a:srgbClr val="7030A0"/>
                </a:solidFill>
                <a:latin typeface="Courier New" pitchFamily="49" charset="0"/>
              </a:rPr>
              <a:t>// other operations like deposit, etc.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678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Interleaving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400" dirty="0" smtClean="0"/>
              <a:t>Suppose:</a:t>
            </a:r>
          </a:p>
          <a:p>
            <a:r>
              <a:rPr lang="en-US" sz="2200" dirty="0" smtClean="0"/>
              <a:t>Thread </a:t>
            </a:r>
            <a:r>
              <a:rPr lang="en-US" sz="2200" b="1" dirty="0" smtClean="0"/>
              <a:t>T1</a:t>
            </a:r>
            <a:r>
              <a:rPr lang="en-US" sz="2200" dirty="0" smtClean="0"/>
              <a:t> calls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x.withdraw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(100)</a:t>
            </a:r>
          </a:p>
          <a:p>
            <a:r>
              <a:rPr lang="en-US" sz="2200" dirty="0" smtClean="0"/>
              <a:t>Thread </a:t>
            </a:r>
            <a:r>
              <a:rPr lang="en-US" sz="2200" b="1" dirty="0" smtClean="0"/>
              <a:t>T2</a:t>
            </a:r>
            <a:r>
              <a:rPr lang="en-US" sz="2200" dirty="0" smtClean="0"/>
              <a:t> calls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y.withdraw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(100)</a:t>
            </a:r>
          </a:p>
          <a:p>
            <a:pPr marL="57150" indent="0">
              <a:buNone/>
            </a:pPr>
            <a:endParaRPr lang="en-US" sz="9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If second call starts before first finishes, we say the calls </a:t>
            </a:r>
            <a:r>
              <a:rPr lang="en-US" sz="2400" dirty="0" smtClean="0">
                <a:solidFill>
                  <a:schemeClr val="accent2"/>
                </a:solidFill>
              </a:rPr>
              <a:t>interleave</a:t>
            </a:r>
          </a:p>
          <a:p>
            <a:r>
              <a:rPr lang="en-US" sz="2200" dirty="0" smtClean="0"/>
              <a:t>Could happen even with one processor, as a thread can be </a:t>
            </a:r>
            <a:r>
              <a:rPr lang="en-US" sz="2200" dirty="0" smtClean="0">
                <a:solidFill>
                  <a:schemeClr val="accent2"/>
                </a:solidFill>
              </a:rPr>
              <a:t>pre-empted</a:t>
            </a:r>
            <a:r>
              <a:rPr lang="en-US" sz="2200" dirty="0" smtClean="0"/>
              <a:t> for time-slicing</a:t>
            </a:r>
          </a:p>
          <a:p>
            <a:pPr marL="344488" indent="0">
              <a:buNone/>
            </a:pPr>
            <a:r>
              <a:rPr lang="en-US" sz="2200" dirty="0" smtClean="0"/>
              <a:t>(e.g., T1 runs 50 </a:t>
            </a:r>
            <a:r>
              <a:rPr lang="en-US" sz="2200" dirty="0" err="1" smtClean="0"/>
              <a:t>ms</a:t>
            </a:r>
            <a:r>
              <a:rPr lang="en-US" sz="2200" dirty="0" smtClean="0"/>
              <a:t>, T2 runs 50ms, T1 resumes)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400" dirty="0" smtClean="0"/>
              <a:t> refer to different accounts, no problem:</a:t>
            </a:r>
            <a:br>
              <a:rPr lang="en-US" sz="2400" dirty="0" smtClean="0"/>
            </a:br>
            <a:r>
              <a:rPr lang="en-US" sz="2200" dirty="0" smtClean="0"/>
              <a:t>"You </a:t>
            </a:r>
            <a:r>
              <a:rPr lang="en-US" sz="2200" dirty="0" smtClean="0"/>
              <a:t>cook in your kitchen while I cook in </a:t>
            </a:r>
            <a:r>
              <a:rPr lang="en-US" sz="2200" dirty="0" smtClean="0"/>
              <a:t>mine"</a:t>
            </a:r>
            <a:endParaRPr lang="en-US" sz="22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400" dirty="0" smtClean="0"/>
              <a:t>But 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400" dirty="0" smtClean="0"/>
              <a:t> alias, possible trouble…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Interleaving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Interleaved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withdraw(100)</a:t>
            </a:r>
            <a:r>
              <a:rPr lang="en-US" sz="2400" dirty="0" smtClean="0"/>
              <a:t> calls on same account</a:t>
            </a:r>
          </a:p>
          <a:p>
            <a:pPr marL="0" indent="0">
              <a:buNone/>
            </a:pPr>
            <a:r>
              <a:rPr lang="en-US" sz="2400" dirty="0" smtClean="0"/>
              <a:t>Assume initial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== 150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399" y="2152710"/>
            <a:ext cx="3355406" cy="262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latin typeface="Courier New" pitchFamily="49" charset="0"/>
              </a:rPr>
              <a:t>int</a:t>
            </a:r>
            <a:r>
              <a:rPr lang="en-US" b="1" kern="0" dirty="0" smtClean="0">
                <a:latin typeface="Courier New" pitchFamily="49" charset="0"/>
              </a:rPr>
              <a:t> </a:t>
            </a:r>
            <a:r>
              <a:rPr lang="en-US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 smtClean="0">
                <a:latin typeface="Courier New" pitchFamily="49" charset="0"/>
              </a:rPr>
              <a:t> = </a:t>
            </a:r>
            <a:r>
              <a:rPr lang="en-US" b="1" kern="0" dirty="0" err="1" smtClean="0">
                <a:latin typeface="Courier New" pitchFamily="49" charset="0"/>
              </a:rPr>
              <a:t>getBalance</a:t>
            </a:r>
            <a:r>
              <a:rPr lang="en-US" b="1" kern="0" dirty="0" smtClean="0">
                <a:latin typeface="Courier New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b="1" kern="0" dirty="0" smtClean="0">
                <a:latin typeface="Courier New" pitchFamily="49" charset="0"/>
              </a:rPr>
              <a:t>(amount &gt; b)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Courier New" pitchFamily="49" charset="0"/>
              </a:rPr>
              <a:t>  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 smtClean="0">
                <a:latin typeface="Courier New" pitchFamily="49" charset="0"/>
              </a:rPr>
              <a:t> …;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latin typeface="Courier New" pitchFamily="49" charset="0"/>
              </a:rPr>
              <a:t>setBalance</a:t>
            </a:r>
            <a:r>
              <a:rPr lang="en-US" b="1" kern="0" dirty="0" smtClean="0">
                <a:latin typeface="Courier New" pitchFamily="49" charset="0"/>
              </a:rPr>
              <a:t>(b – amount);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2998" y="2152710"/>
            <a:ext cx="3355406" cy="262430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latin typeface="Courier New" pitchFamily="49" charset="0"/>
              </a:rPr>
              <a:t>int</a:t>
            </a:r>
            <a:r>
              <a:rPr lang="en-US" b="1" kern="0" dirty="0" smtClean="0">
                <a:latin typeface="Courier New" pitchFamily="49" charset="0"/>
              </a:rPr>
              <a:t> </a:t>
            </a:r>
            <a:r>
              <a:rPr lang="en-US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 smtClean="0">
                <a:latin typeface="Courier New" pitchFamily="49" charset="0"/>
              </a:rPr>
              <a:t> = </a:t>
            </a:r>
            <a:r>
              <a:rPr lang="en-US" b="1" kern="0" dirty="0" err="1" smtClean="0">
                <a:latin typeface="Courier New" pitchFamily="49" charset="0"/>
              </a:rPr>
              <a:t>getBalance</a:t>
            </a:r>
            <a:r>
              <a:rPr lang="en-US" b="1" kern="0" dirty="0" smtClean="0">
                <a:latin typeface="Courier New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b="1" kern="0" dirty="0" smtClean="0">
                <a:latin typeface="Courier New" pitchFamily="49" charset="0"/>
              </a:rPr>
              <a:t>(amount &gt; b)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Courier New" pitchFamily="49" charset="0"/>
              </a:rPr>
              <a:t>  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 smtClean="0">
                <a:latin typeface="Courier New" pitchFamily="49" charset="0"/>
              </a:rPr>
              <a:t> …;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latin typeface="Courier New" pitchFamily="49" charset="0"/>
              </a:rPr>
              <a:t>setBalance</a:t>
            </a:r>
            <a:r>
              <a:rPr lang="en-US" b="1" kern="0" dirty="0" smtClean="0">
                <a:latin typeface="Courier New" pitchFamily="49" charset="0"/>
              </a:rPr>
              <a:t>(b – amount);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808" y="17717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Thread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5407" y="175260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Thread 2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-724695" y="3638610"/>
            <a:ext cx="28194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55733" y="3392378"/>
            <a:ext cx="74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Attempt to </a:t>
            </a:r>
            <a:r>
              <a:rPr lang="en-US" dirty="0" smtClean="0"/>
              <a:t>"Fix"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Interleaved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withdraw(100)</a:t>
            </a:r>
            <a:r>
              <a:rPr lang="en-US" sz="2400" dirty="0" smtClean="0"/>
              <a:t> calls on same account</a:t>
            </a:r>
          </a:p>
          <a:p>
            <a:pPr marL="0" indent="0">
              <a:buNone/>
            </a:pPr>
            <a:r>
              <a:rPr lang="en-US" sz="2400" dirty="0" smtClean="0"/>
              <a:t>Assume initial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== 150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399" y="2152710"/>
            <a:ext cx="3768980" cy="262430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latin typeface="Courier New" pitchFamily="49" charset="0"/>
              </a:rPr>
              <a:t>int</a:t>
            </a:r>
            <a:r>
              <a:rPr lang="en-US" b="1" kern="0" dirty="0" smtClean="0">
                <a:latin typeface="Courier New" pitchFamily="49" charset="0"/>
              </a:rPr>
              <a:t> </a:t>
            </a:r>
            <a:r>
              <a:rPr lang="en-US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 smtClean="0">
                <a:latin typeface="Courier New" pitchFamily="49" charset="0"/>
              </a:rPr>
              <a:t> = </a:t>
            </a:r>
            <a:r>
              <a:rPr lang="en-US" b="1" kern="0" dirty="0" err="1" smtClean="0">
                <a:latin typeface="Courier New" pitchFamily="49" charset="0"/>
              </a:rPr>
              <a:t>getBalance</a:t>
            </a:r>
            <a:r>
              <a:rPr lang="en-US" b="1" kern="0" dirty="0" smtClean="0">
                <a:latin typeface="Courier New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b="1" kern="0" dirty="0" smtClean="0">
                <a:latin typeface="Courier New" pitchFamily="49" charset="0"/>
              </a:rPr>
              <a:t>(amount &gt; </a:t>
            </a:r>
            <a:r>
              <a:rPr lang="en-US" b="1" kern="0" dirty="0" err="1" smtClean="0">
                <a:solidFill>
                  <a:schemeClr val="accent2"/>
                </a:solidFill>
                <a:latin typeface="Courier New" pitchFamily="49" charset="0"/>
              </a:rPr>
              <a:t>getBalance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()</a:t>
            </a:r>
            <a:r>
              <a:rPr lang="en-US" b="1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Courier New" pitchFamily="49" charset="0"/>
              </a:rPr>
              <a:t>  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 smtClean="0">
                <a:latin typeface="Courier New" pitchFamily="49" charset="0"/>
              </a:rPr>
              <a:t> …;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latin typeface="Courier New" pitchFamily="49" charset="0"/>
              </a:rPr>
              <a:t>setBalance</a:t>
            </a:r>
            <a:r>
              <a:rPr lang="en-US" b="1" kern="0" dirty="0" smtClean="0">
                <a:latin typeface="Courier New" pitchFamily="49" charset="0"/>
              </a:rPr>
              <a:t>(b – amount);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2998" y="2152710"/>
            <a:ext cx="3631122" cy="262430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latin typeface="Courier New" pitchFamily="49" charset="0"/>
              </a:rPr>
              <a:t>int</a:t>
            </a:r>
            <a:r>
              <a:rPr lang="en-US" b="1" kern="0" dirty="0" smtClean="0">
                <a:latin typeface="Courier New" pitchFamily="49" charset="0"/>
              </a:rPr>
              <a:t> </a:t>
            </a:r>
            <a:r>
              <a:rPr lang="en-US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 smtClean="0">
                <a:latin typeface="Courier New" pitchFamily="49" charset="0"/>
              </a:rPr>
              <a:t> = </a:t>
            </a:r>
            <a:r>
              <a:rPr lang="en-US" b="1" kern="0" dirty="0" err="1" smtClean="0">
                <a:latin typeface="Courier New" pitchFamily="49" charset="0"/>
              </a:rPr>
              <a:t>getBalance</a:t>
            </a:r>
            <a:r>
              <a:rPr lang="en-US" b="1" kern="0" dirty="0" smtClean="0">
                <a:latin typeface="Courier New" pitchFamily="49" charset="0"/>
              </a:rPr>
              <a:t>();</a:t>
            </a: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b="1" kern="0" dirty="0">
                <a:latin typeface="Courier New" pitchFamily="49" charset="0"/>
              </a:rPr>
              <a:t>(amount &gt; </a:t>
            </a:r>
            <a:r>
              <a:rPr lang="en-US" b="1" kern="0" dirty="0" err="1">
                <a:solidFill>
                  <a:schemeClr val="accent2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()</a:t>
            </a:r>
            <a:r>
              <a:rPr lang="en-US" b="1" kern="0" dirty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Courier New" pitchFamily="49" charset="0"/>
              </a:rPr>
              <a:t>  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 smtClean="0">
                <a:latin typeface="Courier New" pitchFamily="49" charset="0"/>
              </a:rPr>
              <a:t> …;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latin typeface="Courier New" pitchFamily="49" charset="0"/>
              </a:rPr>
              <a:t>setBalance</a:t>
            </a:r>
            <a:r>
              <a:rPr lang="en-US" b="1" kern="0" dirty="0" smtClean="0">
                <a:latin typeface="Courier New" pitchFamily="49" charset="0"/>
              </a:rPr>
              <a:t>(b – amount);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808" y="17717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Thread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5407" y="175260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Thread 2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-724695" y="3638610"/>
            <a:ext cx="28194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55733" y="3392378"/>
            <a:ext cx="74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8352" y="4876800"/>
            <a:ext cx="5670848" cy="1231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82880" tIns="182880" rIns="182880" bIns="182880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This interleaving would work </a:t>
            </a:r>
            <a:br>
              <a:rPr lang="en-US" sz="2800" b="0" dirty="0" smtClean="0">
                <a:latin typeface="+mn-lt"/>
              </a:rPr>
            </a:br>
            <a:r>
              <a:rPr lang="en-US" sz="2800" b="0" dirty="0" smtClean="0">
                <a:latin typeface="+mn-lt"/>
              </a:rPr>
              <a:t>and throw an exception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52800" y="3200400"/>
            <a:ext cx="457200" cy="590490"/>
          </a:xfrm>
          <a:prstGeom prst="straightConnector1">
            <a:avLst/>
          </a:prstGeom>
          <a:ln w="28575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001000" y="2229704"/>
            <a:ext cx="457200" cy="590490"/>
          </a:xfrm>
          <a:prstGeom prst="straightConnector1">
            <a:avLst/>
          </a:prstGeom>
          <a:ln w="28575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Attempt to </a:t>
            </a:r>
            <a:r>
              <a:rPr lang="en-US" dirty="0" smtClean="0"/>
              <a:t>"Fix"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Interleaved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withdraw(100)</a:t>
            </a:r>
            <a:r>
              <a:rPr lang="en-US" sz="2400" dirty="0" smtClean="0"/>
              <a:t> calls on same account</a:t>
            </a:r>
          </a:p>
          <a:p>
            <a:pPr marL="0" indent="0">
              <a:buNone/>
            </a:pPr>
            <a:r>
              <a:rPr lang="en-US" sz="2400" dirty="0" smtClean="0"/>
              <a:t>Assume initial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== 150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399" y="2152710"/>
            <a:ext cx="3631122" cy="262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 err="1" smtClean="0">
                <a:latin typeface="Courier New" pitchFamily="49" charset="0"/>
              </a:rPr>
              <a:t>int</a:t>
            </a:r>
            <a:r>
              <a:rPr lang="en-US" b="1" kern="0" dirty="0" smtClean="0">
                <a:latin typeface="Courier New" pitchFamily="49" charset="0"/>
              </a:rPr>
              <a:t> </a:t>
            </a:r>
            <a:r>
              <a:rPr lang="en-US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 smtClean="0">
                <a:latin typeface="Courier New" pitchFamily="49" charset="0"/>
              </a:rPr>
              <a:t> = </a:t>
            </a:r>
            <a:r>
              <a:rPr lang="en-US" b="1" kern="0" dirty="0" err="1" smtClean="0">
                <a:latin typeface="Courier New" pitchFamily="49" charset="0"/>
              </a:rPr>
              <a:t>getBalance</a:t>
            </a:r>
            <a:r>
              <a:rPr lang="en-US" b="1" kern="0" dirty="0" smtClean="0">
                <a:latin typeface="Courier New" pitchFamily="49" charset="0"/>
              </a:rPr>
              <a:t>();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b="1" kern="0" dirty="0" smtClean="0">
                <a:latin typeface="Courier New" pitchFamily="49" charset="0"/>
              </a:rPr>
              <a:t>(amount &gt; </a:t>
            </a:r>
            <a:r>
              <a:rPr lang="en-US" b="1" kern="0" dirty="0" err="1" smtClean="0">
                <a:solidFill>
                  <a:schemeClr val="accent2"/>
                </a:solidFill>
                <a:latin typeface="Courier New" pitchFamily="49" charset="0"/>
              </a:rPr>
              <a:t>getBalance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())</a:t>
            </a: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 smtClean="0">
                <a:latin typeface="Courier New" pitchFamily="49" charset="0"/>
              </a:rPr>
              <a:t>  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 smtClean="0">
                <a:latin typeface="Courier New" pitchFamily="49" charset="0"/>
              </a:rPr>
              <a:t> …;</a:t>
            </a: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 err="1" smtClean="0">
                <a:latin typeface="Courier New" pitchFamily="49" charset="0"/>
              </a:rPr>
              <a:t>setBalance</a:t>
            </a:r>
            <a:r>
              <a:rPr lang="en-US" b="1" kern="0" dirty="0" smtClean="0">
                <a:latin typeface="Courier New" pitchFamily="49" charset="0"/>
              </a:rPr>
              <a:t>(b – amount);</a:t>
            </a:r>
            <a:endParaRPr lang="en-US" b="1" kern="0" dirty="0">
              <a:latin typeface="Courier New" pitchFamily="49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2998" y="2152710"/>
            <a:ext cx="3631122" cy="262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 err="1">
                <a:latin typeface="Courier New" pitchFamily="49" charset="0"/>
              </a:rPr>
              <a:t>int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>
                <a:latin typeface="Courier New" pitchFamily="49" charset="0"/>
              </a:rPr>
              <a:t> = </a:t>
            </a:r>
            <a:r>
              <a:rPr lang="en-US" b="1" kern="0" dirty="0" err="1">
                <a:latin typeface="Courier New" pitchFamily="49" charset="0"/>
              </a:rPr>
              <a:t>getBalance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b="1" kern="0" dirty="0">
                <a:latin typeface="Courier New" pitchFamily="49" charset="0"/>
              </a:rPr>
              <a:t>(amount &gt; </a:t>
            </a:r>
            <a:r>
              <a:rPr lang="en-US" b="1" kern="0" dirty="0" err="1">
                <a:solidFill>
                  <a:schemeClr val="accent2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())</a:t>
            </a: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>
                <a:latin typeface="Courier New" pitchFamily="49" charset="0"/>
              </a:rPr>
              <a:t> …;</a:t>
            </a: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 err="1">
                <a:latin typeface="Courier New" pitchFamily="49" charset="0"/>
              </a:rPr>
              <a:t>setBalance</a:t>
            </a:r>
            <a:r>
              <a:rPr lang="en-US" b="1" kern="0" dirty="0">
                <a:latin typeface="Courier New" pitchFamily="49" charset="0"/>
              </a:rPr>
              <a:t>(b – amount);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808" y="17717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Thread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5407" y="175260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Thread 2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-724695" y="3638610"/>
            <a:ext cx="28194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55733" y="3392378"/>
            <a:ext cx="74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9978" y="5049104"/>
            <a:ext cx="5250860" cy="1231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82880" tIns="182880" rIns="182880" bIns="182880" rtlCol="0">
            <a:spAutoFit/>
          </a:bodyPr>
          <a:lstStyle/>
          <a:p>
            <a:pPr algn="ctr"/>
            <a:r>
              <a:rPr lang="en-US" sz="2800" dirty="0"/>
              <a:t>But this interleaving </a:t>
            </a:r>
            <a:r>
              <a:rPr lang="en-US" sz="2800" dirty="0" smtClean="0"/>
              <a:t>allows</a:t>
            </a:r>
            <a:br>
              <a:rPr lang="en-US" sz="2800" dirty="0" smtClean="0"/>
            </a:br>
            <a:r>
              <a:rPr lang="en-US" sz="2800" dirty="0" smtClean="0"/>
              <a:t>the double withdrawal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Incorrect </a:t>
            </a:r>
            <a:r>
              <a:rPr lang="en-US" dirty="0"/>
              <a:t>Attempt to </a:t>
            </a:r>
            <a:r>
              <a:rPr lang="en-US" dirty="0" smtClean="0"/>
              <a:t>"Fix"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Interleaved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withdraw(100)</a:t>
            </a:r>
            <a:r>
              <a:rPr lang="en-US" sz="2400" dirty="0" smtClean="0"/>
              <a:t> calls on same account</a:t>
            </a:r>
          </a:p>
          <a:p>
            <a:pPr marL="0" indent="0">
              <a:buNone/>
            </a:pPr>
            <a:r>
              <a:rPr lang="en-US" sz="2400" dirty="0" smtClean="0"/>
              <a:t>Assume initial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== 150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399" y="2152710"/>
            <a:ext cx="3768980" cy="344914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b="1" kern="0" dirty="0" smtClean="0">
                <a:latin typeface="Courier New" pitchFamily="49" charset="0"/>
              </a:rPr>
              <a:t>(amount </a:t>
            </a:r>
            <a:r>
              <a:rPr lang="en-US" b="1" kern="0" dirty="0">
                <a:latin typeface="Courier New" pitchFamily="49" charset="0"/>
              </a:rPr>
              <a:t>&gt; </a:t>
            </a:r>
            <a:r>
              <a:rPr lang="en-US" b="1" kern="0" dirty="0" err="1">
                <a:solidFill>
                  <a:schemeClr val="accent2"/>
                </a:solidFill>
                <a:latin typeface="Courier New" pitchFamily="49" charset="0"/>
              </a:rPr>
              <a:t>getBalance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()</a:t>
            </a:r>
            <a:r>
              <a:rPr lang="en-US" b="1" kern="0" dirty="0" smtClean="0">
                <a:latin typeface="Courier New" pitchFamily="49" charset="0"/>
              </a:rPr>
              <a:t>)</a:t>
            </a:r>
            <a:endParaRPr lang="en-US" b="1" kern="0" dirty="0">
              <a:latin typeface="Courier New" pitchFamily="49" charset="0"/>
            </a:endParaRP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>
                <a:latin typeface="Courier New" pitchFamily="49" charset="0"/>
              </a:rPr>
              <a:t> …;</a:t>
            </a: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endParaRPr lang="en-US" b="1" kern="0" dirty="0">
              <a:latin typeface="Courier New" pitchFamily="49" charset="0"/>
            </a:endParaRP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endParaRPr lang="en-US" b="1" kern="0" dirty="0">
              <a:latin typeface="Courier New" pitchFamily="49" charset="0"/>
            </a:endParaRP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endParaRPr lang="en-US" b="1" kern="0" dirty="0">
              <a:latin typeface="Courier New" pitchFamily="49" charset="0"/>
            </a:endParaRP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endParaRPr lang="en-US" b="1" kern="0" dirty="0">
              <a:latin typeface="Courier New" pitchFamily="49" charset="0"/>
            </a:endParaRP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endParaRPr lang="en-US" b="1" kern="0" dirty="0">
              <a:latin typeface="Courier New" pitchFamily="49" charset="0"/>
            </a:endParaRP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endParaRPr lang="en-US" b="1" kern="0" dirty="0">
              <a:latin typeface="Courier New" pitchFamily="49" charset="0"/>
            </a:endParaRP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r>
              <a:rPr lang="en-US" b="1" kern="0" dirty="0" err="1">
                <a:latin typeface="Courier New" pitchFamily="49" charset="0"/>
              </a:rPr>
              <a:t>setBalance</a:t>
            </a:r>
            <a:r>
              <a:rPr lang="en-US" b="1" kern="0" dirty="0">
                <a:latin typeface="Courier New" pitchFamily="49" charset="0"/>
              </a:rPr>
              <a:t>(</a:t>
            </a:r>
            <a:br>
              <a:rPr lang="en-US" b="1" kern="0" dirty="0">
                <a:latin typeface="Courier New" pitchFamily="49" charset="0"/>
              </a:rPr>
            </a:b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kern="0" dirty="0" err="1">
                <a:solidFill>
                  <a:schemeClr val="accent2"/>
                </a:solidFill>
                <a:latin typeface="Courier New" pitchFamily="49" charset="0"/>
              </a:rPr>
              <a:t>getBalance</a:t>
            </a: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() </a:t>
            </a:r>
            <a:r>
              <a:rPr lang="en-US" b="1" kern="0" dirty="0">
                <a:latin typeface="Courier New" pitchFamily="49" charset="0"/>
              </a:rPr>
              <a:t>– amount</a:t>
            </a:r>
            <a:br>
              <a:rPr lang="en-US" b="1" kern="0" dirty="0">
                <a:latin typeface="Courier New" pitchFamily="49" charset="0"/>
              </a:rPr>
            </a:br>
            <a:r>
              <a:rPr lang="en-US" b="1" kern="0" dirty="0">
                <a:latin typeface="Courier New" pitchFamily="49" charset="0"/>
              </a:rPr>
              <a:t>);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2998" y="2152710"/>
            <a:ext cx="3768980" cy="344914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b="1" kern="0" dirty="0" smtClean="0">
                <a:latin typeface="Courier New" pitchFamily="49" charset="0"/>
              </a:rPr>
              <a:t>(amount &gt; </a:t>
            </a:r>
            <a:r>
              <a:rPr lang="en-US" b="1" kern="0" dirty="0" err="1" smtClean="0">
                <a:solidFill>
                  <a:schemeClr val="accent2"/>
                </a:solidFill>
                <a:latin typeface="Courier New" pitchFamily="49" charset="0"/>
              </a:rPr>
              <a:t>getBalance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()</a:t>
            </a:r>
            <a:r>
              <a:rPr lang="en-US" b="1" kern="0" dirty="0" smtClean="0">
                <a:latin typeface="Courier New" pitchFamily="49" charset="0"/>
              </a:rPr>
              <a:t>)</a:t>
            </a:r>
          </a:p>
          <a:p>
            <a:pPr marL="342900" lvl="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 smtClean="0">
                <a:latin typeface="Courier New" pitchFamily="49" charset="0"/>
              </a:rPr>
              <a:t>  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b="1" kern="0" dirty="0" smtClean="0">
                <a:latin typeface="Courier New" pitchFamily="49" charset="0"/>
              </a:rPr>
              <a:t> …;</a:t>
            </a: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r>
              <a:rPr lang="en-US" b="1" kern="0" dirty="0" err="1" smtClean="0">
                <a:latin typeface="Courier New" pitchFamily="49" charset="0"/>
              </a:rPr>
              <a:t>setBalance</a:t>
            </a:r>
            <a:r>
              <a:rPr lang="en-US" b="1" kern="0" dirty="0" smtClean="0">
                <a:latin typeface="Courier New" pitchFamily="49" charset="0"/>
              </a:rPr>
              <a:t>(</a:t>
            </a:r>
            <a:br>
              <a:rPr lang="en-US" b="1" kern="0" dirty="0" smtClean="0">
                <a:latin typeface="Courier New" pitchFamily="49" charset="0"/>
              </a:rPr>
            </a:br>
            <a:r>
              <a:rPr lang="en-US" b="1" kern="0" dirty="0" smtClean="0">
                <a:latin typeface="Courier New" pitchFamily="49" charset="0"/>
              </a:rPr>
              <a:t>  </a:t>
            </a:r>
            <a:r>
              <a:rPr lang="en-US" b="1" kern="0" dirty="0" err="1" smtClean="0">
                <a:solidFill>
                  <a:schemeClr val="accent2"/>
                </a:solidFill>
                <a:latin typeface="Courier New" pitchFamily="49" charset="0"/>
              </a:rPr>
              <a:t>getBalance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() </a:t>
            </a:r>
            <a:r>
              <a:rPr lang="en-US" b="1" kern="0" dirty="0" smtClean="0">
                <a:latin typeface="Courier New" pitchFamily="49" charset="0"/>
              </a:rPr>
              <a:t>– amount</a:t>
            </a:r>
            <a:br>
              <a:rPr lang="en-US" b="1" kern="0" dirty="0" smtClean="0">
                <a:latin typeface="Courier New" pitchFamily="49" charset="0"/>
              </a:rPr>
            </a:br>
            <a:r>
              <a:rPr lang="en-US" b="1" kern="0" dirty="0" smtClean="0">
                <a:latin typeface="Courier New" pitchFamily="49" charset="0"/>
              </a:rPr>
              <a:t>);</a:t>
            </a: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lvl="0">
              <a:lnSpc>
                <a:spcPts val="2000"/>
              </a:lnSpc>
              <a:spcBef>
                <a:spcPct val="20000"/>
              </a:spcBef>
              <a:tabLst>
                <a:tab pos="287338" algn="l"/>
              </a:tabLst>
              <a:defRPr/>
            </a:pPr>
            <a:endParaRPr lang="en-US" b="1" kern="0" dirty="0"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808" y="17717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Thread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5407" y="175260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Thread 2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-724695" y="3638610"/>
            <a:ext cx="2819400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55733" y="3392378"/>
            <a:ext cx="74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4679" y="4800600"/>
            <a:ext cx="4316921" cy="1231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2800" dirty="0" smtClean="0"/>
              <a:t>No money lost but no exception was thrown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39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080118" y="5388111"/>
            <a:ext cx="228600" cy="427496"/>
          </a:xfrm>
          <a:prstGeom prst="straightConnector1">
            <a:avLst/>
          </a:prstGeom>
          <a:ln w="28575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68020" y="4191000"/>
            <a:ext cx="1013318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and Data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 </a:t>
            </a:r>
            <a:r>
              <a:rPr lang="en-US" sz="2600" dirty="0" smtClean="0">
                <a:solidFill>
                  <a:schemeClr val="accent2"/>
                </a:solidFill>
              </a:rPr>
              <a:t>map</a:t>
            </a:r>
            <a:r>
              <a:rPr lang="en-US" sz="2600" dirty="0" smtClean="0"/>
              <a:t> operates on each element of a collection independently to create a new collection of the same size</a:t>
            </a:r>
          </a:p>
          <a:p>
            <a:r>
              <a:rPr lang="en-US" sz="2600" dirty="0" smtClean="0"/>
              <a:t>No combining results</a:t>
            </a:r>
          </a:p>
          <a:p>
            <a:r>
              <a:rPr lang="en-US" sz="2600" dirty="0" smtClean="0"/>
              <a:t>For arrays, this is so trivial some hardware has direct support (often in graphics cards)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/>
              <a:t>Canonical example: Vector addition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3500" y="4137809"/>
            <a:ext cx="64770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 err="1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vector_add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arr2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 assert </a:t>
            </a:r>
            <a:r>
              <a:rPr lang="en-US" sz="2000" b="1" kern="0" dirty="0" smtClean="0">
                <a:latin typeface="Courier New" pitchFamily="49" charset="0"/>
              </a:rPr>
              <a:t>(arr1.length == arr2.length);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</a:endParaRPr>
          </a:p>
          <a:p>
            <a:pPr>
              <a:lnSpc>
                <a:spcPts val="1800"/>
              </a:lnSpc>
              <a:buNone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result</a:t>
            </a:r>
            <a:r>
              <a:rPr lang="en-US" sz="2000" b="1" kern="0" dirty="0" smtClean="0">
                <a:latin typeface="Courier New" pitchFamily="49" charset="0"/>
              </a:rPr>
              <a:t> =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[arr1.length];</a:t>
            </a:r>
          </a:p>
          <a:p>
            <a:pPr>
              <a:lnSpc>
                <a:spcPts val="1800"/>
              </a:lnSpc>
              <a:buNone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b="1" kern="0" noProof="0" dirty="0" smtClean="0">
                <a:solidFill>
                  <a:schemeClr val="accent2"/>
                </a:solidFill>
                <a:latin typeface="Courier New" pitchFamily="49" charset="0"/>
              </a:rPr>
              <a:t>FORALL</a:t>
            </a:r>
            <a:r>
              <a:rPr lang="en-US" sz="2000" b="1" kern="0" noProof="0" dirty="0" smtClean="0">
                <a:latin typeface="Courier New" pitchFamily="49" charset="0"/>
              </a:rPr>
              <a:t>(</a:t>
            </a:r>
            <a:r>
              <a:rPr lang="en-US" sz="2000" b="1" kern="0" noProof="0" dirty="0" smtClean="0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b="1" kern="0" noProof="0" dirty="0" smtClean="0">
                <a:latin typeface="Courier New" pitchFamily="49" charset="0"/>
              </a:rPr>
              <a:t>=0; i &lt; arr1.length; i++) {</a:t>
            </a:r>
          </a:p>
          <a:p>
            <a:pPr>
              <a:lnSpc>
                <a:spcPts val="1800"/>
              </a:lnSpc>
              <a:buNone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result[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] = </a:t>
            </a:r>
            <a:r>
              <a:rPr lang="en-US" sz="2000" b="1" kern="0" dirty="0" smtClean="0">
                <a:latin typeface="Courier New" pitchFamily="49" charset="0"/>
              </a:rPr>
              <a:t>arr1[</a:t>
            </a:r>
            <a:r>
              <a:rPr lang="en-US" sz="2000" b="1" kern="0" dirty="0" err="1" smtClean="0">
                <a:latin typeface="Courier New" pitchFamily="49" charset="0"/>
              </a:rPr>
              <a:t>i</a:t>
            </a:r>
            <a:r>
              <a:rPr lang="en-US" sz="2000" b="1" kern="0" dirty="0" smtClean="0">
                <a:latin typeface="Courier New" pitchFamily="49" charset="0"/>
              </a:rPr>
              <a:t>] + arr2[</a:t>
            </a:r>
            <a:r>
              <a:rPr lang="en-US" sz="2000" b="1" kern="0" dirty="0" err="1" smtClean="0">
                <a:latin typeface="Courier New" pitchFamily="49" charset="0"/>
              </a:rPr>
              <a:t>i</a:t>
            </a:r>
            <a:r>
              <a:rPr lang="en-US" sz="2000" b="1" kern="0" dirty="0" smtClean="0">
                <a:latin typeface="Courier New" pitchFamily="49" charset="0"/>
              </a:rPr>
              <a:t>];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>
              <a:lnSpc>
                <a:spcPts val="1800"/>
              </a:lnSpc>
              <a:buNone/>
            </a:pPr>
            <a:r>
              <a:rPr lang="en-US" sz="2000" b="1" kern="0" noProof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>
              <a:lnSpc>
                <a:spcPts val="1800"/>
              </a:lnSpc>
              <a:buNone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 smtClean="0">
                <a:latin typeface="Courier New" pitchFamily="49" charset="0"/>
              </a:rPr>
              <a:t> result;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4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 </a:t>
            </a:r>
            <a:r>
              <a:rPr lang="en-US" dirty="0"/>
              <a:t>Attempt to </a:t>
            </a:r>
            <a:r>
              <a:rPr lang="en-US" dirty="0" smtClean="0"/>
              <a:t>"Fix"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It can be tempting, but is generally </a:t>
            </a:r>
            <a:r>
              <a:rPr lang="en-US" sz="2000" dirty="0" smtClean="0">
                <a:solidFill>
                  <a:schemeClr val="accent2"/>
                </a:solidFill>
              </a:rPr>
              <a:t>wrong</a:t>
            </a:r>
            <a:r>
              <a:rPr lang="en-US" sz="2000" dirty="0" smtClean="0"/>
              <a:t>, to attempt to </a:t>
            </a:r>
            <a:r>
              <a:rPr lang="en-US" sz="2000" dirty="0" smtClean="0"/>
              <a:t>"fix" </a:t>
            </a:r>
            <a:r>
              <a:rPr lang="en-US" sz="2000" dirty="0" smtClean="0"/>
              <a:t>a bad interleaving by rearranging or repeating operations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000" dirty="0" smtClean="0"/>
              <a:t>Only </a:t>
            </a:r>
            <a:r>
              <a:rPr lang="en-US" sz="2000" dirty="0"/>
              <a:t>narrows the problem by one </a:t>
            </a:r>
            <a:r>
              <a:rPr lang="en-US" sz="2000" dirty="0" smtClean="0"/>
              <a:t>statement</a:t>
            </a:r>
          </a:p>
          <a:p>
            <a:r>
              <a:rPr lang="en-US" sz="2000" dirty="0" smtClean="0"/>
              <a:t>Imagine </a:t>
            </a:r>
            <a:r>
              <a:rPr lang="en-US" sz="2000" dirty="0"/>
              <a:t>a withdrawal is interleaved after computing </a:t>
            </a:r>
            <a:r>
              <a:rPr lang="en-US" sz="2000" dirty="0" smtClean="0"/>
              <a:t>the </a:t>
            </a:r>
            <a:r>
              <a:rPr lang="en-US" sz="2000" dirty="0"/>
              <a:t>value of the parameter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getBalance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()-amount </a:t>
            </a:r>
            <a:r>
              <a:rPr lang="en-US" sz="2000" dirty="0" smtClean="0"/>
              <a:t>but </a:t>
            </a:r>
            <a:r>
              <a:rPr lang="en-US" sz="2000" dirty="0"/>
              <a:t>before invocation of the function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setBalance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000" dirty="0" smtClean="0"/>
              <a:t>Compiler optimizations may even </a:t>
            </a:r>
            <a:r>
              <a:rPr lang="en-US" sz="2000" dirty="0"/>
              <a:t>remove the second call to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getBalance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dirty="0">
                <a:latin typeface="+mj-lt"/>
                <a:cs typeface="Courier New" pitchFamily="49" charset="0"/>
              </a:rPr>
              <a:t> </a:t>
            </a:r>
            <a:r>
              <a:rPr lang="en-US" sz="2000" dirty="0" smtClean="0">
                <a:latin typeface="+mj-lt"/>
                <a:cs typeface="Courier New" pitchFamily="49" charset="0"/>
              </a:rPr>
              <a:t>since </a:t>
            </a:r>
            <a:r>
              <a:rPr lang="en-US" sz="2000" dirty="0" smtClean="0"/>
              <a:t>you did </a:t>
            </a:r>
            <a:r>
              <a:rPr lang="en-US" sz="2000" dirty="0"/>
              <a:t>not </a:t>
            </a:r>
            <a:r>
              <a:rPr lang="en-US" sz="2000" dirty="0" smtClean="0"/>
              <a:t>tell </a:t>
            </a:r>
            <a:r>
              <a:rPr lang="en-US" sz="2000" dirty="0"/>
              <a:t>it you need to synchronize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8700" y="1676400"/>
            <a:ext cx="70866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void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 if</a:t>
            </a:r>
            <a:r>
              <a:rPr lang="en-US" sz="2000" b="1" kern="0" dirty="0" smtClean="0">
                <a:latin typeface="Courier New" pitchFamily="49" charset="0"/>
              </a:rPr>
              <a:t>(amount &gt; </a:t>
            </a:r>
            <a:r>
              <a:rPr lang="en-US" sz="2000" b="1" kern="0" dirty="0" err="1" smtClean="0">
                <a:latin typeface="Courier New" pitchFamily="49" charset="0"/>
              </a:rPr>
              <a:t>getBalance</a:t>
            </a:r>
            <a:r>
              <a:rPr lang="en-US" sz="2000" b="1" kern="0" dirty="0" smtClean="0">
                <a:latin typeface="Courier New" pitchFamily="49" charset="0"/>
              </a:rPr>
              <a:t>())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InsufficientFundsException</a:t>
            </a:r>
            <a:r>
              <a:rPr lang="en-US" sz="2000" b="1" kern="0" dirty="0">
                <a:latin typeface="Courier New" pitchFamily="49" charset="0"/>
              </a:rPr>
              <a:t>();</a:t>
            </a:r>
            <a:endParaRPr lang="en-US" sz="2000" b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rgbClr val="7030A0"/>
                </a:solidFill>
                <a:latin typeface="Courier New" pitchFamily="49" charset="0"/>
              </a:rPr>
              <a:t>// maybe balance changed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err="1" smtClean="0">
                <a:latin typeface="Courier New" pitchFamily="49" charset="0"/>
              </a:rPr>
              <a:t>setBalance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getBalance</a:t>
            </a:r>
            <a:r>
              <a:rPr lang="en-US" sz="2000" b="1" kern="0" dirty="0" smtClean="0">
                <a:latin typeface="Courier New" pitchFamily="49" charset="0"/>
              </a:rPr>
              <a:t>() – amount);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Mutual Exclusion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smtClean="0"/>
              <a:t>simplest </a:t>
            </a:r>
            <a:r>
              <a:rPr lang="en-US" sz="2400" dirty="0"/>
              <a:t>fix is to allow only one thread </a:t>
            </a:r>
            <a:r>
              <a:rPr lang="en-US" sz="2400" dirty="0" smtClean="0"/>
              <a:t>at a time to withdraw </a:t>
            </a:r>
            <a:r>
              <a:rPr lang="en-US" sz="2400" dirty="0"/>
              <a:t>from </a:t>
            </a:r>
            <a:r>
              <a:rPr lang="en-US" sz="2400" dirty="0" smtClean="0"/>
              <a:t>the account </a:t>
            </a:r>
            <a:endParaRPr lang="en-US" sz="2400" dirty="0"/>
          </a:p>
          <a:p>
            <a:pPr marL="344488" indent="-287338"/>
            <a:r>
              <a:rPr lang="en-US" sz="2000" dirty="0"/>
              <a:t>Also exclude other simultaneous </a:t>
            </a:r>
            <a:r>
              <a:rPr lang="en-US" sz="2000" dirty="0" smtClean="0"/>
              <a:t>account operations that </a:t>
            </a:r>
            <a:r>
              <a:rPr lang="en-US" sz="2000" dirty="0"/>
              <a:t>could potentially result in bad </a:t>
            </a:r>
            <a:r>
              <a:rPr lang="en-US" sz="2000" dirty="0" err="1"/>
              <a:t>interleavings</a:t>
            </a:r>
            <a:r>
              <a:rPr lang="en-US" sz="2000" dirty="0"/>
              <a:t> (e.g., </a:t>
            </a:r>
            <a:r>
              <a:rPr lang="en-US" sz="2000" dirty="0" smtClean="0"/>
              <a:t>deposits)</a:t>
            </a:r>
            <a:endParaRPr lang="en-US" sz="2000" dirty="0"/>
          </a:p>
          <a:p>
            <a:pPr marL="57150" indent="0"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Mutual exclusion</a:t>
            </a:r>
            <a:r>
              <a:rPr lang="en-US" sz="2400" dirty="0" smtClean="0"/>
              <a:t>: One thread doing something with a resource means that any other thread must wait until the resource is available</a:t>
            </a:r>
          </a:p>
          <a:p>
            <a:r>
              <a:rPr lang="en-US" sz="2000" dirty="0" smtClean="0"/>
              <a:t>Define </a:t>
            </a:r>
            <a:r>
              <a:rPr lang="en-US" sz="2000" dirty="0" smtClean="0">
                <a:solidFill>
                  <a:schemeClr val="accent2"/>
                </a:solidFill>
              </a:rPr>
              <a:t>critical sections </a:t>
            </a:r>
            <a:r>
              <a:rPr lang="en-US" sz="2000" dirty="0" smtClean="0"/>
              <a:t>of code that are mutually exclusive</a:t>
            </a:r>
          </a:p>
          <a:p>
            <a:pPr marL="57150" indent="0"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Programmer must implement critical sections</a:t>
            </a:r>
          </a:p>
          <a:p>
            <a:r>
              <a:rPr lang="en-US" sz="2000" dirty="0" smtClean="0"/>
              <a:t>"The compiler" </a:t>
            </a:r>
            <a:r>
              <a:rPr lang="en-US" sz="2000" dirty="0" smtClean="0"/>
              <a:t>has no idea what </a:t>
            </a:r>
            <a:r>
              <a:rPr lang="en-US" sz="2000" dirty="0" err="1" smtClean="0"/>
              <a:t>interleavings</a:t>
            </a:r>
            <a:r>
              <a:rPr lang="en-US" sz="2000" dirty="0" smtClean="0"/>
              <a:t> should or should not be allowed in your program</a:t>
            </a:r>
          </a:p>
          <a:p>
            <a:r>
              <a:rPr lang="en-US" sz="2000" dirty="0" smtClean="0"/>
              <a:t>But you will need language primitives to do this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300" dirty="0" smtClean="0"/>
              <a:t>Incorrect Attempt to </a:t>
            </a:r>
            <a:r>
              <a:rPr lang="en-US" sz="3300" dirty="0" smtClean="0"/>
              <a:t>"Do </a:t>
            </a:r>
            <a:r>
              <a:rPr lang="en-US" sz="3300" dirty="0" smtClean="0"/>
              <a:t>it </a:t>
            </a:r>
            <a:r>
              <a:rPr lang="en-US" sz="3300" dirty="0" smtClean="0"/>
              <a:t>Ourselves"</a:t>
            </a:r>
            <a:endParaRPr lang="en-US" sz="3300" dirty="0" smtClean="0"/>
          </a:p>
        </p:txBody>
      </p:sp>
      <p:sp>
        <p:nvSpPr>
          <p:cNvPr id="51204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4848" y="990600"/>
            <a:ext cx="7294305" cy="476027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182880" tIns="182880" rIns="182880" bIns="18288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dirty="0">
                <a:latin typeface="Courier New" pitchFamily="49" charset="0"/>
              </a:rPr>
              <a:t>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dirty="0">
                <a:latin typeface="Courier New" pitchFamily="49" charset="0"/>
              </a:rPr>
              <a:t> = 0;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 private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</a:rPr>
              <a:t>boolean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busy = false;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 void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   while(busy) { /*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"spin-wait"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*/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   busy = true;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getBalance</a:t>
            </a:r>
            <a:r>
              <a:rPr lang="en-US" sz="2000" b="1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dirty="0">
                <a:latin typeface="Courier New" pitchFamily="49" charset="0"/>
              </a:rPr>
              <a:t>(amount &gt; b)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    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InsufficientFundsException</a:t>
            </a:r>
            <a:r>
              <a:rPr lang="en-US" sz="2000" b="1" dirty="0" smtClean="0">
                <a:latin typeface="Courier New" pitchFamily="49" charset="0"/>
              </a:rPr>
              <a:t>();</a:t>
            </a:r>
            <a:endParaRPr lang="en-US" sz="2000" b="1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</a:rPr>
              <a:t>setBalance</a:t>
            </a:r>
            <a:r>
              <a:rPr lang="en-US" sz="2000" b="1" dirty="0">
                <a:latin typeface="Courier New" pitchFamily="49" charset="0"/>
              </a:rPr>
              <a:t>(b – amount);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   busy = false;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deposit would spin on same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boolean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2076" y="2714445"/>
            <a:ext cx="1013318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71030" y="2714445"/>
            <a:ext cx="1013318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1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Just Moves the Problem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847850"/>
            <a:ext cx="3724096" cy="393954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dirty="0">
                <a:solidFill>
                  <a:srgbClr val="D60093"/>
                </a:solidFill>
                <a:latin typeface="Courier New" pitchFamily="49" charset="0"/>
              </a:rPr>
              <a:t>busy</a:t>
            </a:r>
            <a:r>
              <a:rPr lang="en-US" sz="2000" b="1" kern="0" dirty="0">
                <a:latin typeface="Courier New" pitchFamily="49" charset="0"/>
              </a:rPr>
              <a:t>) {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D60093"/>
                </a:solidFill>
                <a:latin typeface="Courier New" pitchFamily="49" charset="0"/>
              </a:rPr>
              <a:t>busy</a:t>
            </a:r>
            <a:r>
              <a:rPr lang="en-US" sz="2000" b="1" kern="0" dirty="0">
                <a:latin typeface="Courier New" pitchFamily="49" charset="0"/>
              </a:rPr>
              <a:t> = true;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…;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847850"/>
            <a:ext cx="3724096" cy="29854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dirty="0">
                <a:solidFill>
                  <a:srgbClr val="D60093"/>
                </a:solidFill>
                <a:latin typeface="Courier New" pitchFamily="49" charset="0"/>
              </a:rPr>
              <a:t>busy</a:t>
            </a:r>
            <a:r>
              <a:rPr lang="en-US" sz="2000" b="1" kern="0" dirty="0">
                <a:latin typeface="Courier New" pitchFamily="49" charset="0"/>
              </a:rPr>
              <a:t>) {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D60093"/>
                </a:solidFill>
                <a:latin typeface="Courier New" pitchFamily="49" charset="0"/>
              </a:rPr>
              <a:t>busy</a:t>
            </a:r>
            <a:r>
              <a:rPr lang="en-US" sz="2000" b="1" kern="0" dirty="0">
                <a:latin typeface="Courier New" pitchFamily="49" charset="0"/>
              </a:rPr>
              <a:t> = true;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…;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323217" y="1466850"/>
            <a:ext cx="1211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1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361817" y="1447800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cxnSp>
        <p:nvCxnSpPr>
          <p:cNvPr id="53255" name="Straight Arrow Connector 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5400000">
            <a:off x="-572293" y="3334544"/>
            <a:ext cx="28194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 rot="16200000">
            <a:off x="207962" y="3087688"/>
            <a:ext cx="746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Time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Need Help from the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400" dirty="0" smtClean="0"/>
              <a:t>There are many ways out of this conundrum</a:t>
            </a:r>
          </a:p>
          <a:p>
            <a:pPr marL="0" indent="0" eaLnBrk="1" hangingPunct="1">
              <a:buNone/>
              <a:defRPr/>
            </a:pPr>
            <a:endParaRPr lang="en-US" sz="1050" dirty="0" smtClean="0"/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One basic solution: </a:t>
            </a:r>
            <a:r>
              <a:rPr lang="en-US" sz="2400" dirty="0" smtClean="0">
                <a:solidFill>
                  <a:schemeClr val="accent2"/>
                </a:solidFill>
              </a:rPr>
              <a:t>Locks</a:t>
            </a:r>
          </a:p>
          <a:p>
            <a:pPr>
              <a:defRPr/>
            </a:pPr>
            <a:r>
              <a:rPr lang="en-US" sz="2200" dirty="0" smtClean="0"/>
              <a:t>Still on a conceptual, ‘Lock’ is not a Java class</a:t>
            </a:r>
          </a:p>
          <a:p>
            <a:pPr marL="0" indent="0" eaLnBrk="1" hangingPunct="1">
              <a:buNone/>
              <a:defRPr/>
            </a:pPr>
            <a:endParaRPr lang="en-US" sz="1050" dirty="0" smtClean="0"/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We will define </a:t>
            </a:r>
            <a:r>
              <a:rPr lang="en-US" sz="2400" dirty="0" smtClean="0">
                <a:solidFill>
                  <a:schemeClr val="accent2"/>
                </a:solidFill>
              </a:rPr>
              <a:t>Lock </a:t>
            </a:r>
            <a:r>
              <a:rPr lang="en-US" sz="2400" dirty="0" smtClean="0"/>
              <a:t>as an ADT with operations:</a:t>
            </a:r>
          </a:p>
          <a:p>
            <a:pPr>
              <a:defRPr/>
            </a:pPr>
            <a:r>
              <a:rPr lang="en-US" sz="2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200" dirty="0" smtClean="0">
                <a:latin typeface="+mj-lt"/>
                <a:cs typeface="Courier New" pitchFamily="49" charset="0"/>
              </a:rPr>
              <a:t>: make a new lock</a:t>
            </a:r>
          </a:p>
          <a:p>
            <a:pPr>
              <a:defRPr/>
            </a:pPr>
            <a:r>
              <a:rPr lang="en-US" sz="2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acquire</a:t>
            </a:r>
            <a:r>
              <a:rPr lang="en-US" sz="2200" dirty="0" smtClean="0"/>
              <a:t>: If lock is </a:t>
            </a:r>
            <a:r>
              <a:rPr lang="en-US" sz="2200" i="1" dirty="0" smtClean="0"/>
              <a:t>"not held"</a:t>
            </a:r>
            <a:r>
              <a:rPr lang="en-US" sz="2200" dirty="0" smtClean="0"/>
              <a:t>, </a:t>
            </a:r>
            <a:r>
              <a:rPr lang="en-US" sz="2200" dirty="0" smtClean="0"/>
              <a:t>makes it </a:t>
            </a:r>
            <a:r>
              <a:rPr lang="en-US" sz="2200" i="1" dirty="0" smtClean="0"/>
              <a:t>"held" </a:t>
            </a:r>
            <a:endParaRPr lang="en-US" sz="2200" i="1" dirty="0" smtClean="0"/>
          </a:p>
          <a:p>
            <a:pPr lvl="1">
              <a:defRPr/>
            </a:pPr>
            <a:r>
              <a:rPr lang="en-US" sz="2200" dirty="0" smtClean="0"/>
              <a:t>Blocks if this lock is already currently </a:t>
            </a:r>
            <a:r>
              <a:rPr lang="en-US" sz="2200" i="1" dirty="0" smtClean="0"/>
              <a:t>"held"</a:t>
            </a:r>
            <a:endParaRPr lang="en-US" sz="2200" i="1" dirty="0" smtClean="0"/>
          </a:p>
          <a:p>
            <a:pPr lvl="1">
              <a:defRPr/>
            </a:pPr>
            <a:r>
              <a:rPr lang="en-US" sz="2200" dirty="0" smtClean="0"/>
              <a:t>Checking &amp; Setting happen </a:t>
            </a:r>
            <a:r>
              <a:rPr lang="en-US" sz="2200" dirty="0" smtClean="0">
                <a:solidFill>
                  <a:schemeClr val="accent6"/>
                </a:solidFill>
              </a:rPr>
              <a:t>atomically</a:t>
            </a:r>
            <a:r>
              <a:rPr lang="en-US" sz="2200" dirty="0" smtClean="0"/>
              <a:t>, cannot be interrupted (requires hardware and system support)</a:t>
            </a:r>
          </a:p>
          <a:p>
            <a:pPr>
              <a:defRPr/>
            </a:pPr>
            <a:r>
              <a:rPr lang="en-US" sz="2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200" dirty="0" smtClean="0"/>
              <a:t>: makes this lock </a:t>
            </a:r>
            <a:r>
              <a:rPr lang="en-US" sz="2200" i="1" dirty="0" smtClean="0"/>
              <a:t>"not held"</a:t>
            </a:r>
            <a:endParaRPr lang="en-US" sz="2200" i="1" dirty="0" smtClean="0"/>
          </a:p>
          <a:p>
            <a:pPr lvl="1">
              <a:defRPr/>
            </a:pPr>
            <a:r>
              <a:rPr lang="en-US" sz="2200" dirty="0" smtClean="0"/>
              <a:t>if ≥1 threads are blocked, exactly 1 will acquire it</a:t>
            </a:r>
            <a:endParaRPr lang="en-US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332 Data Abstractions, Summer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Incorrect </a:t>
            </a:r>
            <a:r>
              <a:rPr lang="en-US" dirty="0" err="1" smtClean="0"/>
              <a:t>Pseudocode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990600"/>
            <a:ext cx="7294305" cy="476027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BankAccount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 smtClean="0">
                <a:latin typeface="Courier New" pitchFamily="49" charset="0"/>
              </a:rPr>
              <a:t> = 0;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 private</a:t>
            </a:r>
            <a:r>
              <a:rPr lang="en-US" sz="2000" b="1" kern="0" dirty="0" smtClean="0">
                <a:latin typeface="Courier New" pitchFamily="49" charset="0"/>
              </a:rPr>
              <a:t> Lock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lk</a:t>
            </a:r>
            <a:r>
              <a:rPr lang="en-US" sz="2000" b="1" kern="0" dirty="0" smtClean="0">
                <a:latin typeface="Courier New" pitchFamily="49" charset="0"/>
              </a:rPr>
              <a:t> =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 smtClean="0">
                <a:latin typeface="Courier New" pitchFamily="49" charset="0"/>
              </a:rPr>
              <a:t> Lock();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void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	  </a:t>
            </a:r>
            <a:r>
              <a:rPr lang="en-US" sz="2000" b="1" kern="0" dirty="0" err="1" smtClean="0">
                <a:latin typeface="Courier New" pitchFamily="49" charset="0"/>
              </a:rPr>
              <a:t>lk.acquire</a:t>
            </a:r>
            <a:r>
              <a:rPr lang="en-US" sz="2000" b="1" kern="0" dirty="0" smtClean="0">
                <a:latin typeface="Courier New" pitchFamily="49" charset="0"/>
              </a:rPr>
              <a:t>(); </a:t>
            </a:r>
            <a:r>
              <a:rPr lang="en-US" sz="2000" b="1" kern="0" dirty="0" smtClean="0">
                <a:solidFill>
                  <a:srgbClr val="7030A0"/>
                </a:solidFill>
                <a:latin typeface="Courier New" pitchFamily="49" charset="0"/>
              </a:rPr>
              <a:t>/* may block */</a:t>
            </a:r>
            <a:endParaRPr lang="en-US" sz="2000" b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 smtClean="0">
                <a:latin typeface="Courier New" pitchFamily="49" charset="0"/>
              </a:rPr>
              <a:t> = </a:t>
            </a:r>
            <a:r>
              <a:rPr lang="en-US" sz="2000" b="1" kern="0" dirty="0" err="1" smtClean="0">
                <a:latin typeface="Courier New" pitchFamily="49" charset="0"/>
              </a:rPr>
              <a:t>getBalance</a:t>
            </a:r>
            <a:r>
              <a:rPr lang="en-US" sz="2000" b="1" kern="0" dirty="0" smtClean="0">
                <a:latin typeface="Courier New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 smtClean="0">
                <a:latin typeface="Courier New" pitchFamily="49" charset="0"/>
              </a:rPr>
              <a:t>(amount &gt; b)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InsufficientFundsException</a:t>
            </a:r>
            <a:r>
              <a:rPr lang="en-US" sz="2000" b="1" kern="0" dirty="0">
                <a:latin typeface="Courier New" pitchFamily="49" charset="0"/>
              </a:rPr>
              <a:t>();</a:t>
            </a:r>
            <a:endParaRPr lang="en-US" sz="2000" b="1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err="1" smtClean="0">
                <a:latin typeface="Courier New" pitchFamily="49" charset="0"/>
              </a:rPr>
              <a:t>setBalance</a:t>
            </a:r>
            <a:r>
              <a:rPr lang="en-US" sz="2000" b="1" kern="0" dirty="0" smtClean="0">
                <a:latin typeface="Courier New" pitchFamily="49" charset="0"/>
              </a:rPr>
              <a:t>(b – amount);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err="1" smtClean="0">
                <a:latin typeface="Courier New" pitchFamily="49" charset="0"/>
              </a:rPr>
              <a:t>lk.release</a:t>
            </a:r>
            <a:r>
              <a:rPr lang="en-US" sz="2000" b="1" kern="0" dirty="0" smtClean="0">
                <a:latin typeface="Courier New" pitchFamily="49" charset="0"/>
              </a:rPr>
              <a:t>(); 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rgbClr val="7030A0"/>
                </a:solidFill>
                <a:latin typeface="Courier New" pitchFamily="49" charset="0"/>
              </a:rPr>
              <a:t>// deposit would also acquire/release </a:t>
            </a:r>
            <a:r>
              <a:rPr lang="en-US" sz="2000" b="1" kern="0" dirty="0" err="1" smtClean="0">
                <a:solidFill>
                  <a:srgbClr val="7030A0"/>
                </a:solidFill>
                <a:latin typeface="Courier New" pitchFamily="49" charset="0"/>
              </a:rPr>
              <a:t>lk</a:t>
            </a:r>
            <a:endParaRPr lang="en-US" sz="2000" b="1" kern="0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Mistakes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000" dirty="0" smtClean="0"/>
              <a:t>A lock is a very primitive mechanism but must be used correctly to implement critical sections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 eaLnBrk="1" hangingPunct="1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Incorrect</a:t>
            </a:r>
            <a:r>
              <a:rPr lang="en-US" sz="2000" dirty="0" smtClean="0"/>
              <a:t>: Forget to release lock, other threads blocked forever</a:t>
            </a:r>
          </a:p>
          <a:p>
            <a:r>
              <a:rPr lang="en-US" sz="2000" dirty="0" smtClean="0"/>
              <a:t>Previous slide is wrong because of the exception possibility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Incorrect</a:t>
            </a:r>
            <a:r>
              <a:rPr lang="en-US" sz="2000" dirty="0" smtClean="0"/>
              <a:t>: Use different locks for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000" dirty="0" smtClean="0"/>
              <a:t> and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deposit</a:t>
            </a:r>
          </a:p>
          <a:p>
            <a:r>
              <a:rPr lang="en-US" sz="2000" dirty="0" smtClean="0"/>
              <a:t>Mutual exclusion works only when using same lock</a:t>
            </a:r>
          </a:p>
          <a:p>
            <a:r>
              <a:rPr lang="en-US" sz="2000" dirty="0" smtClean="0"/>
              <a:t>Balance is the shared resource that is being protected</a:t>
            </a:r>
          </a:p>
          <a:p>
            <a:pPr marL="0" indent="0" eaLnBrk="1" hangingPunct="1">
              <a:buNone/>
            </a:pPr>
            <a:endParaRPr lang="en-US" sz="800" b="1" dirty="0" smtClean="0">
              <a:solidFill>
                <a:srgbClr val="DA5E26"/>
              </a:solidFill>
            </a:endParaRPr>
          </a:p>
          <a:p>
            <a:pPr marL="0" indent="0" eaLnBrk="1" hangingPunct="1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Poor performance</a:t>
            </a:r>
            <a:r>
              <a:rPr lang="en-US" sz="2000" dirty="0" smtClean="0"/>
              <a:t>: Use same lock for every bank account</a:t>
            </a:r>
          </a:p>
          <a:p>
            <a:r>
              <a:rPr lang="en-US" sz="2000" dirty="0" smtClean="0"/>
              <a:t>No simultaneous withdrawals from </a:t>
            </a:r>
            <a:r>
              <a:rPr lang="en-US" sz="2000" i="1" dirty="0" smtClean="0"/>
              <a:t>different</a:t>
            </a:r>
            <a:r>
              <a:rPr lang="en-US" sz="2000" dirty="0" smtClean="0"/>
              <a:t> accounts</a:t>
            </a:r>
          </a:p>
          <a:p>
            <a:pPr eaLnBrk="1" hangingPunct="1">
              <a:lnSpc>
                <a:spcPts val="2000"/>
              </a:lnSpc>
              <a:buFontTx/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		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46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9700" y="2514600"/>
            <a:ext cx="6524863" cy="145680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dirty="0">
                <a:latin typeface="Courier New" pitchFamily="49" charset="0"/>
              </a:rPr>
              <a:t>(amount &gt; b) {</a:t>
            </a:r>
          </a:p>
          <a:p>
            <a:pPr>
              <a:lnSpc>
                <a:spcPts val="2000"/>
              </a:lnSpc>
              <a:defRPr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lk.release</a:t>
            </a:r>
            <a:r>
              <a:rPr lang="en-US" sz="2000" b="1" dirty="0">
                <a:latin typeface="Courier New" pitchFamily="49" charset="0"/>
              </a:rPr>
              <a:t>();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hard to remember!</a:t>
            </a:r>
          </a:p>
          <a:p>
            <a:pPr>
              <a:lnSpc>
                <a:spcPts val="2000"/>
              </a:lnSpc>
              <a:defRPr/>
            </a:pP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WithdrawTooLargeException</a:t>
            </a:r>
            <a:r>
              <a:rPr lang="en-US" sz="2000" b="1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025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Operations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If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400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deposit</a:t>
            </a:r>
            <a:r>
              <a:rPr lang="en-US" sz="2400" dirty="0" smtClean="0"/>
              <a:t> use same lock, then simultaneous method calls are synchronized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But what about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getBalance</a:t>
            </a:r>
            <a:r>
              <a:rPr lang="en-US" sz="2400" dirty="0" smtClean="0"/>
              <a:t> and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setBalance</a:t>
            </a:r>
            <a:endParaRPr lang="en-US" sz="2400" dirty="0" smtClean="0"/>
          </a:p>
          <a:p>
            <a:pPr lvl="1" eaLnBrk="1" hangingPunct="1">
              <a:spcBef>
                <a:spcPts val="600"/>
              </a:spcBef>
            </a:pPr>
            <a:r>
              <a:rPr lang="en-US" sz="2400" dirty="0" smtClean="0"/>
              <a:t>Assume they are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dirty="0"/>
              <a:t> </a:t>
            </a:r>
            <a:r>
              <a:rPr lang="en-US" sz="2400" dirty="0" smtClean="0"/>
              <a:t>(may be reasonable)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If they </a:t>
            </a:r>
            <a:r>
              <a:rPr lang="en-US" sz="2400" dirty="0" smtClean="0">
                <a:solidFill>
                  <a:schemeClr val="accent2"/>
                </a:solidFill>
              </a:rPr>
              <a:t>do not acquire the same lock</a:t>
            </a:r>
            <a:r>
              <a:rPr lang="en-US" sz="2400" dirty="0" smtClean="0"/>
              <a:t>, then a race between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setBalance</a:t>
            </a:r>
            <a:r>
              <a:rPr lang="en-US" sz="2400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400" dirty="0" smtClean="0"/>
              <a:t> could produce a wrong result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If they </a:t>
            </a:r>
            <a:r>
              <a:rPr lang="en-US" sz="2400" dirty="0" smtClean="0">
                <a:solidFill>
                  <a:schemeClr val="accent2"/>
                </a:solidFill>
              </a:rPr>
              <a:t>do acquire the same lock</a:t>
            </a:r>
            <a:r>
              <a:rPr lang="en-US" sz="2400" dirty="0" smtClean="0"/>
              <a:t>, then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400" dirty="0" smtClean="0"/>
              <a:t> would block forever because it tries to acquire a lock it already has</a:t>
            </a: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89261" y="4724400"/>
            <a:ext cx="4216539" cy="15799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	  </a:t>
            </a:r>
            <a:r>
              <a:rPr lang="en-US" sz="2000" b="1" kern="0" dirty="0" err="1" smtClean="0">
                <a:latin typeface="Courier New" pitchFamily="49" charset="0"/>
              </a:rPr>
              <a:t>lk.acquire</a:t>
            </a:r>
            <a:r>
              <a:rPr lang="en-US" sz="2000" b="1" kern="0" dirty="0" smtClean="0">
                <a:latin typeface="Courier New" pitchFamily="49" charset="0"/>
              </a:rPr>
              <a:t>(); 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 smtClean="0">
                <a:latin typeface="Courier New" pitchFamily="49" charset="0"/>
              </a:rPr>
              <a:t> = </a:t>
            </a:r>
            <a:r>
              <a:rPr lang="en-US" sz="2000" b="1" kern="0" dirty="0" err="1" smtClean="0">
                <a:latin typeface="Courier New" pitchFamily="49" charset="0"/>
              </a:rPr>
              <a:t>getBalance</a:t>
            </a:r>
            <a:r>
              <a:rPr lang="en-US" sz="2000" b="1" kern="0" dirty="0" smtClean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…</a:t>
            </a: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One Bad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855723" y="762000"/>
            <a:ext cx="4059677" cy="54864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000" dirty="0" smtClean="0"/>
              <a:t>Two versions of </a:t>
            </a:r>
            <a:r>
              <a:rPr lang="en-US" sz="2000" dirty="0" err="1" smtClean="0"/>
              <a:t>setBalance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Safe and unsafe versions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000" dirty="0" smtClean="0">
                <a:cs typeface="Courier New" pitchFamily="49" charset="0"/>
              </a:rPr>
              <a:t>You use one or the other, depending on whether you already have the lock</a:t>
            </a:r>
          </a:p>
          <a:p>
            <a:pPr marL="0" indent="0">
              <a:buNone/>
              <a:defRPr/>
            </a:pPr>
            <a:endParaRPr lang="en-US" sz="2000" dirty="0" smtClean="0"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000" i="1" dirty="0" smtClean="0">
                <a:solidFill>
                  <a:schemeClr val="tx2">
                    <a:lumMod val="50000"/>
                    <a:lumOff val="50000"/>
                  </a:schemeClr>
                </a:solidFill>
                <a:cs typeface="Courier New" pitchFamily="49" charset="0"/>
              </a:rPr>
              <a:t>Technically</a:t>
            </a:r>
            <a:r>
              <a:rPr lang="en-US" sz="2000" dirty="0" smtClean="0">
                <a:cs typeface="Courier New" pitchFamily="49" charset="0"/>
              </a:rPr>
              <a:t> could work </a:t>
            </a:r>
            <a:r>
              <a:rPr lang="en-US" sz="2000" dirty="0">
                <a:cs typeface="Courier New" pitchFamily="49" charset="0"/>
              </a:rPr>
              <a:t>	</a:t>
            </a:r>
            <a:endParaRPr lang="en-US" sz="2000" dirty="0" smtClean="0">
              <a:cs typeface="Courier New" pitchFamily="49" charset="0"/>
            </a:endParaRPr>
          </a:p>
          <a:p>
            <a:pPr>
              <a:defRPr/>
            </a:pPr>
            <a:r>
              <a:rPr lang="en-US" sz="2000" dirty="0" smtClean="0"/>
              <a:t>Hard to always remember</a:t>
            </a:r>
          </a:p>
          <a:p>
            <a:pPr>
              <a:defRPr/>
            </a:pPr>
            <a:r>
              <a:rPr lang="en-US" sz="2000" dirty="0" smtClean="0"/>
              <a:t>And definitely poor style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 smtClean="0"/>
              <a:t>Better to modify meaning of the Lock ADT to support 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2"/>
                </a:solidFill>
              </a:rPr>
              <a:t>re-entrant locks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2785" y="729944"/>
            <a:ext cx="4642938" cy="530401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 err="1">
                <a:latin typeface="Courier New" pitchFamily="49" charset="0"/>
              </a:rPr>
              <a:t>int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 smtClean="0">
                <a:solidFill>
                  <a:srgbClr val="119F33"/>
                </a:solidFill>
                <a:latin typeface="Courier New" pitchFamily="49" charset="0"/>
              </a:rPr>
              <a:t>setBalanceUnsafe</a:t>
            </a:r>
            <a:r>
              <a:rPr lang="en-US" b="1" kern="0" dirty="0" smtClean="0">
                <a:latin typeface="Courier New" pitchFamily="49" charset="0"/>
              </a:rPr>
              <a:t>(</a:t>
            </a:r>
            <a:r>
              <a:rPr lang="en-US" b="1" kern="0" dirty="0" err="1" smtClean="0">
                <a:latin typeface="Courier New" pitchFamily="49" charset="0"/>
              </a:rPr>
              <a:t>int</a:t>
            </a:r>
            <a:r>
              <a:rPr lang="en-US" b="1" kern="0" dirty="0" smtClean="0">
                <a:latin typeface="Courier New" pitchFamily="49" charset="0"/>
              </a:rPr>
              <a:t>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b="1" kern="0" dirty="0">
                <a:latin typeface="Courier New" pitchFamily="49" charset="0"/>
              </a:rPr>
              <a:t>) { </a:t>
            </a:r>
            <a:endParaRPr lang="en-US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b="1" kern="0" dirty="0">
                <a:latin typeface="Courier New" pitchFamily="49" charset="0"/>
              </a:rPr>
              <a:t>balance = x;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 err="1">
                <a:latin typeface="Courier New" pitchFamily="49" charset="0"/>
              </a:rPr>
              <a:t>int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 err="1" smtClean="0">
                <a:solidFill>
                  <a:srgbClr val="119F33"/>
                </a:solidFill>
                <a:latin typeface="Courier New" pitchFamily="49" charset="0"/>
              </a:rPr>
              <a:t>setBalanceSafe</a:t>
            </a:r>
            <a:r>
              <a:rPr lang="en-US" b="1" kern="0" dirty="0" smtClean="0">
                <a:latin typeface="Courier New" pitchFamily="49" charset="0"/>
              </a:rPr>
              <a:t>(</a:t>
            </a:r>
            <a:r>
              <a:rPr lang="en-US" b="1" kern="0" dirty="0" err="1" smtClean="0">
                <a:latin typeface="Courier New" pitchFamily="49" charset="0"/>
              </a:rPr>
              <a:t>int</a:t>
            </a:r>
            <a:r>
              <a:rPr lang="en-US" b="1" kern="0" dirty="0" smtClean="0">
                <a:latin typeface="Courier New" pitchFamily="49" charset="0"/>
              </a:rPr>
              <a:t>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kern="0" dirty="0" err="1">
                <a:latin typeface="Courier New" pitchFamily="49" charset="0"/>
              </a:rPr>
              <a:t>lk.acquire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balance = x;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kern="0" dirty="0" err="1">
                <a:latin typeface="Courier New" pitchFamily="49" charset="0"/>
              </a:rPr>
              <a:t>lk.release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void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b="1" kern="0" dirty="0">
                <a:latin typeface="Courier New" pitchFamily="49" charset="0"/>
              </a:rPr>
              <a:t>(</a:t>
            </a:r>
            <a:r>
              <a:rPr lang="en-US" b="1" kern="0" dirty="0" err="1">
                <a:latin typeface="Courier New" pitchFamily="49" charset="0"/>
              </a:rPr>
              <a:t>int</a:t>
            </a:r>
            <a:r>
              <a:rPr lang="en-US" b="1" kern="0" dirty="0">
                <a:latin typeface="Courier New" pitchFamily="49" charset="0"/>
              </a:rPr>
              <a:t> </a:t>
            </a:r>
            <a:r>
              <a:rPr lang="en-US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kern="0" dirty="0" err="1">
                <a:latin typeface="Courier New" pitchFamily="49" charset="0"/>
              </a:rPr>
              <a:t>lk.acquire</a:t>
            </a:r>
            <a:r>
              <a:rPr lang="en-US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…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kern="0" dirty="0" err="1" smtClean="0">
                <a:latin typeface="Courier New" pitchFamily="49" charset="0"/>
              </a:rPr>
              <a:t>setBalanceUnsafe</a:t>
            </a:r>
            <a:r>
              <a:rPr lang="en-US" b="1" kern="0" dirty="0" smtClean="0">
                <a:latin typeface="Courier New" pitchFamily="49" charset="0"/>
              </a:rPr>
              <a:t>(b </a:t>
            </a:r>
            <a:r>
              <a:rPr lang="en-US" b="1" kern="0" dirty="0">
                <a:latin typeface="Courier New" pitchFamily="49" charset="0"/>
              </a:rPr>
              <a:t>– amount</a:t>
            </a:r>
            <a:r>
              <a:rPr lang="en-US" b="1" kern="0" dirty="0" smtClean="0">
                <a:latin typeface="Courier New" pitchFamily="49" charset="0"/>
              </a:rPr>
              <a:t>);</a:t>
            </a:r>
            <a:endParaRPr lang="en-US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kern="0" dirty="0" err="1">
                <a:latin typeface="Courier New" pitchFamily="49" charset="0"/>
              </a:rPr>
              <a:t>lk.release</a:t>
            </a:r>
            <a:r>
              <a:rPr lang="en-US" b="1" kern="0" dirty="0">
                <a:latin typeface="Courier New" pitchFamily="49" charset="0"/>
              </a:rPr>
              <a:t>();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latin typeface="Courier New" pitchFamily="49" charset="0"/>
              </a:rPr>
              <a:t>}</a:t>
            </a:r>
            <a:endParaRPr lang="en-US" b="1" kern="0" dirty="0">
              <a:latin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0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Re-Entrant 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200" dirty="0" smtClean="0"/>
              <a:t>A </a:t>
            </a:r>
            <a:r>
              <a:rPr lang="en-US" sz="2200" dirty="0" smtClean="0">
                <a:solidFill>
                  <a:schemeClr val="accent2"/>
                </a:solidFill>
              </a:rPr>
              <a:t>re-entrant lock</a:t>
            </a:r>
            <a:r>
              <a:rPr lang="en-US" sz="2200" dirty="0" smtClean="0"/>
              <a:t> is also known as a </a:t>
            </a:r>
            <a:r>
              <a:rPr lang="en-US" sz="2200" dirty="0" smtClean="0">
                <a:solidFill>
                  <a:schemeClr val="accent2"/>
                </a:solidFill>
              </a:rPr>
              <a:t>recursive lock</a:t>
            </a:r>
            <a:endParaRPr lang="en-US" sz="2200" dirty="0" smtClean="0"/>
          </a:p>
          <a:p>
            <a:r>
              <a:rPr lang="en-US" sz="2200" dirty="0" smtClean="0"/>
              <a:t>"Remembers" </a:t>
            </a:r>
            <a:r>
              <a:rPr lang="en-US" sz="2200" dirty="0" smtClean="0"/>
              <a:t>the thread that currently holds it</a:t>
            </a:r>
            <a:endParaRPr lang="en-US" sz="2200" dirty="0"/>
          </a:p>
          <a:p>
            <a:r>
              <a:rPr lang="en-US" sz="2200" dirty="0" smtClean="0"/>
              <a:t>Stores a </a:t>
            </a:r>
            <a:r>
              <a:rPr lang="en-US" sz="2200" i="1" dirty="0"/>
              <a:t>count</a:t>
            </a:r>
            <a:r>
              <a:rPr lang="en-US" sz="2200" dirty="0"/>
              <a:t> </a:t>
            </a:r>
            <a:r>
              <a:rPr lang="en-US" sz="2200" dirty="0" smtClean="0"/>
              <a:t>of </a:t>
            </a:r>
            <a:r>
              <a:rPr lang="en-US" sz="2200" dirty="0" smtClean="0"/>
              <a:t>"how many" </a:t>
            </a:r>
            <a:r>
              <a:rPr lang="en-US" sz="2200" dirty="0" smtClean="0"/>
              <a:t>times it is held</a:t>
            </a:r>
            <a:endParaRPr lang="en-US" sz="2200" dirty="0"/>
          </a:p>
          <a:p>
            <a:endParaRPr lang="en-US" sz="1000" dirty="0"/>
          </a:p>
          <a:p>
            <a:pPr marL="0" indent="0">
              <a:buNone/>
            </a:pPr>
            <a:r>
              <a:rPr lang="en-US" sz="2200" dirty="0"/>
              <a:t>When </a:t>
            </a:r>
            <a:r>
              <a:rPr lang="en-US" sz="2200" dirty="0" smtClean="0"/>
              <a:t>lock </a:t>
            </a:r>
            <a:r>
              <a:rPr lang="en-US" sz="2200" dirty="0"/>
              <a:t>goes from </a:t>
            </a:r>
            <a:r>
              <a:rPr lang="en-US" sz="2200" b="1" i="1" dirty="0"/>
              <a:t>not-held</a:t>
            </a:r>
            <a:r>
              <a:rPr lang="en-US" sz="2200" b="1" dirty="0"/>
              <a:t> </a:t>
            </a:r>
            <a:r>
              <a:rPr lang="en-US" sz="2200" dirty="0"/>
              <a:t>to </a:t>
            </a:r>
            <a:r>
              <a:rPr lang="en-US" sz="2200" b="1" i="1" dirty="0"/>
              <a:t>held</a:t>
            </a:r>
            <a:r>
              <a:rPr lang="en-US" sz="2200" dirty="0"/>
              <a:t>, </a:t>
            </a:r>
            <a:r>
              <a:rPr lang="en-US" sz="2200" dirty="0" smtClean="0"/>
              <a:t>the count is 0</a:t>
            </a:r>
            <a:endParaRPr lang="en-US" sz="2200" dirty="0"/>
          </a:p>
          <a:p>
            <a:endParaRPr lang="en-US" sz="1000" dirty="0"/>
          </a:p>
          <a:p>
            <a:pPr marL="0" indent="0">
              <a:buNone/>
            </a:pPr>
            <a:r>
              <a:rPr lang="en-US" sz="2200" dirty="0"/>
              <a:t>If </a:t>
            </a:r>
            <a:r>
              <a:rPr lang="en-US" sz="2200" dirty="0" smtClean="0"/>
              <a:t>the </a:t>
            </a:r>
            <a:r>
              <a:rPr lang="en-US" sz="2200" dirty="0"/>
              <a:t>current holder calls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acquire</a:t>
            </a:r>
            <a:r>
              <a:rPr lang="en-US" sz="2200" dirty="0"/>
              <a:t>:</a:t>
            </a:r>
          </a:p>
          <a:p>
            <a:r>
              <a:rPr lang="en-US" sz="2200" dirty="0"/>
              <a:t>it does not block </a:t>
            </a:r>
          </a:p>
          <a:p>
            <a:r>
              <a:rPr lang="en-US" sz="2200" dirty="0"/>
              <a:t>it increments the count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2200" dirty="0"/>
              <a:t>On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200" dirty="0"/>
              <a:t>:</a:t>
            </a:r>
          </a:p>
          <a:p>
            <a:r>
              <a:rPr lang="en-US" sz="2200" dirty="0"/>
              <a:t>if the count is &gt; 0, the count is decremented </a:t>
            </a:r>
          </a:p>
          <a:p>
            <a:r>
              <a:rPr lang="en-US" sz="2200" dirty="0"/>
              <a:t>if the count is 0, the lock becomes </a:t>
            </a:r>
            <a:r>
              <a:rPr lang="en-US" sz="2200" b="1" i="1" dirty="0" smtClean="0"/>
              <a:t>not-held</a:t>
            </a:r>
          </a:p>
          <a:p>
            <a:endParaRPr lang="en-US" sz="1000" b="1" i="1" dirty="0"/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sz="2200" dirty="0" smtClean="0"/>
              <a:t> can acquire the lock, and then call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setBalance</a:t>
            </a:r>
            <a:endParaRPr lang="en-US" sz="2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Pass Example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54102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604" y="594360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output</a:t>
            </a: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54102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54102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2800" y="54102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7200" y="54102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600" y="54102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4102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10400" y="54102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24800" y="54102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0" y="59436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59436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10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2800" y="59436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26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59436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36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81600" y="59436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52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59436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66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10400" y="59436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68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924800" y="5943600"/>
            <a:ext cx="914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76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390870" y="74201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range	  0,8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fromleft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514600" y="16764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range	 0,4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fromleft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248400" y="16764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range	 4,8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fromleft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0866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range	 6,8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fromleft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3340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range	 4,6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fromleft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4290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range	 2,4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fromleft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600200" y="2971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range	 0,2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fromleft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5240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0,1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4384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1,2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3528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2,3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2672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3,4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1816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4,5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5,6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70104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6,7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7924800" y="4343400"/>
            <a:ext cx="838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7.8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73" name="Straight Arrow Connector 72"/>
          <p:cNvCxnSpPr>
            <a:stCxn id="54" idx="1"/>
            <a:endCxn id="56" idx="0"/>
          </p:cNvCxnSpPr>
          <p:nvPr/>
        </p:nvCxnSpPr>
        <p:spPr bwMode="auto">
          <a:xfrm flipH="1">
            <a:off x="3314700" y="1199210"/>
            <a:ext cx="1076170" cy="4771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54" idx="3"/>
            <a:endCxn id="57" idx="0"/>
          </p:cNvCxnSpPr>
          <p:nvPr/>
        </p:nvCxnSpPr>
        <p:spPr bwMode="auto">
          <a:xfrm>
            <a:off x="5991070" y="1199210"/>
            <a:ext cx="1057430" cy="4771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endCxn id="61" idx="0"/>
          </p:cNvCxnSpPr>
          <p:nvPr/>
        </p:nvCxnSpPr>
        <p:spPr bwMode="auto">
          <a:xfrm rot="10800000" flipV="1">
            <a:off x="2400300" y="2590800"/>
            <a:ext cx="8001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56" idx="2"/>
            <a:endCxn id="60" idx="0"/>
          </p:cNvCxnSpPr>
          <p:nvPr/>
        </p:nvCxnSpPr>
        <p:spPr bwMode="auto">
          <a:xfrm rot="16200000" flipH="1">
            <a:off x="3581400" y="2324100"/>
            <a:ext cx="38100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0800000" flipV="1">
            <a:off x="6172200" y="2590801"/>
            <a:ext cx="8001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16200000" flipH="1">
            <a:off x="7353300" y="2324101"/>
            <a:ext cx="38100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61" idx="2"/>
            <a:endCxn id="64" idx="0"/>
          </p:cNvCxnSpPr>
          <p:nvPr/>
        </p:nvCxnSpPr>
        <p:spPr bwMode="auto">
          <a:xfrm rot="5400000">
            <a:off x="1943100" y="3886200"/>
            <a:ext cx="457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1" idx="2"/>
            <a:endCxn id="65" idx="0"/>
          </p:cNvCxnSpPr>
          <p:nvPr/>
        </p:nvCxnSpPr>
        <p:spPr bwMode="auto">
          <a:xfrm rot="16200000" flipH="1">
            <a:off x="2400300" y="3886200"/>
            <a:ext cx="457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 rot="5400000">
            <a:off x="3810000" y="3886201"/>
            <a:ext cx="457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16200000" flipH="1">
            <a:off x="4267200" y="3886201"/>
            <a:ext cx="457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5400000">
            <a:off x="5638800" y="3886201"/>
            <a:ext cx="457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16200000" flipH="1">
            <a:off x="6096000" y="3886201"/>
            <a:ext cx="457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5400000">
            <a:off x="7391400" y="3886200"/>
            <a:ext cx="457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16200000" flipH="1">
            <a:off x="7848600" y="3886200"/>
            <a:ext cx="4572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19050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8194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657600" y="4648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572000" y="4648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486400" y="4648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416854" y="4648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83294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297694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590800" y="3200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419600" y="3200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324600" y="3200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093254" y="3200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521254" y="1916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239000" y="1905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73724" y="9706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76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33870" y="12754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81400" y="2221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05000" y="4888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24600" y="35168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57600" y="48884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502454" y="4876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315200" y="4876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19400" y="4876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72000" y="487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00800" y="4876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229600" y="48884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68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419600" y="35168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093254" y="35168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255054" y="22214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Java’s Re-Entrant Lock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java.util.concurrent.locks.ReentrantLock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/>
              <a:t>Has methods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lock()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unlock()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Be sure to guarantee that the lock is always released</a:t>
            </a:r>
          </a:p>
          <a:p>
            <a:endParaRPr lang="en-US" sz="2400" dirty="0" smtClean="0">
              <a:cs typeface="Courier New" pitchFamily="49" charset="0"/>
            </a:endParaRPr>
          </a:p>
          <a:p>
            <a:endParaRPr lang="en-US" sz="2400" dirty="0">
              <a:cs typeface="Courier New" pitchFamily="49" charset="0"/>
            </a:endParaRPr>
          </a:p>
          <a:p>
            <a:endParaRPr lang="en-US" sz="2400" dirty="0" smtClean="0">
              <a:cs typeface="Courier New" pitchFamily="49" charset="0"/>
            </a:endParaRPr>
          </a:p>
          <a:p>
            <a:endParaRPr lang="en-US" sz="2400" dirty="0"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Courier New" pitchFamily="49" charset="0"/>
              </a:rPr>
              <a:t>Regardless of what happens in the ‘try’, the finally code will execute and release the lock</a:t>
            </a: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17619" y="2554129"/>
            <a:ext cx="3908762" cy="221599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>
              <a:buFontTx/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myLock.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lock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try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 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method body 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 finally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 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myLock.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unlock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dirty="0"/>
              <a:t>Java </a:t>
            </a:r>
            <a:r>
              <a:rPr lang="en-US" dirty="0" smtClean="0"/>
              <a:t>Convenience: </a:t>
            </a:r>
            <a:r>
              <a:rPr lang="en-US" b="1" i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Synchronized</a:t>
            </a:r>
            <a:endParaRPr lang="en-US" dirty="0" smtClean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You can use the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synchronized</a:t>
            </a:r>
            <a:r>
              <a:rPr lang="en-US" sz="2400" dirty="0" smtClean="0"/>
              <a:t> statement as an alternative to declaring a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ReentrantLock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Evaluates expression to an object</a:t>
            </a:r>
          </a:p>
          <a:p>
            <a:pPr marL="860425"/>
            <a:r>
              <a:rPr lang="en-US" sz="2400" dirty="0"/>
              <a:t>Every </a:t>
            </a:r>
            <a:r>
              <a:rPr lang="en-US" sz="2400" i="1" dirty="0"/>
              <a:t>object</a:t>
            </a:r>
            <a:r>
              <a:rPr lang="en-US" sz="2400" dirty="0"/>
              <a:t> </a:t>
            </a:r>
            <a:r>
              <a:rPr lang="en-US" sz="2400" dirty="0" smtClean="0"/>
              <a:t>"is </a:t>
            </a:r>
            <a:r>
              <a:rPr lang="en-US" sz="2400" dirty="0"/>
              <a:t>a </a:t>
            </a:r>
            <a:r>
              <a:rPr lang="en-US" sz="2400" dirty="0" smtClean="0"/>
              <a:t>lock" </a:t>
            </a:r>
            <a:r>
              <a:rPr lang="en-US" sz="2400" dirty="0"/>
              <a:t>in Java </a:t>
            </a:r>
            <a:r>
              <a:rPr lang="en-US" sz="2400" dirty="0" smtClean="0"/>
              <a:t>(not </a:t>
            </a:r>
            <a:r>
              <a:rPr lang="en-US" sz="2400" i="1" dirty="0" smtClean="0"/>
              <a:t>primitives</a:t>
            </a:r>
            <a:r>
              <a:rPr lang="en-US" sz="2400" dirty="0" smtClean="0"/>
              <a:t>) </a:t>
            </a: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/>
              <a:t>Acquires the lock, blocking if necessary</a:t>
            </a:r>
          </a:p>
          <a:p>
            <a:pPr marL="860425" defTabSz="862013"/>
            <a:r>
              <a:rPr lang="en-US" sz="2400" dirty="0" smtClean="0"/>
              <a:t>"If </a:t>
            </a:r>
            <a:r>
              <a:rPr lang="en-US" sz="2400" dirty="0"/>
              <a:t>you get past the {, you have the </a:t>
            </a:r>
            <a:r>
              <a:rPr lang="en-US" sz="2400" dirty="0" smtClean="0"/>
              <a:t>lock"</a:t>
            </a:r>
            <a:endParaRPr lang="en-US" sz="24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Releases the lock </a:t>
            </a:r>
            <a:r>
              <a:rPr lang="en-US" sz="2400" dirty="0" smtClean="0"/>
              <a:t>"at </a:t>
            </a:r>
            <a:r>
              <a:rPr lang="en-US" sz="2400" dirty="0"/>
              <a:t>the matching </a:t>
            </a:r>
            <a:r>
              <a:rPr lang="en-US" sz="2400" dirty="0" smtClean="0"/>
              <a:t>}"</a:t>
            </a:r>
            <a:endParaRPr lang="en-US" sz="2400" dirty="0"/>
          </a:p>
          <a:p>
            <a:pPr marL="860425"/>
            <a:r>
              <a:rPr lang="en-US" sz="2400" dirty="0" smtClean="0"/>
              <a:t>Release occurs even if </a:t>
            </a:r>
            <a:r>
              <a:rPr lang="en-US" sz="2400" dirty="0"/>
              <a:t>control leaves due to </a:t>
            </a:r>
            <a:r>
              <a:rPr lang="en-US" sz="2400" dirty="0" smtClean="0"/>
              <a:t>a throw</a:t>
            </a:r>
            <a:r>
              <a:rPr lang="en-US" sz="2400" dirty="0"/>
              <a:t>, return, or whatever</a:t>
            </a:r>
          </a:p>
          <a:p>
            <a:pPr marL="860425"/>
            <a:r>
              <a:rPr lang="en-US" sz="2400" dirty="0"/>
              <a:t>So it is impossible to forget to release the lock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665982"/>
            <a:ext cx="4419600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b="1" kern="0" dirty="0">
                <a:latin typeface="Courier New" pitchFamily="49" charset="0"/>
              </a:rPr>
              <a:t> (</a:t>
            </a:r>
            <a:r>
              <a:rPr lang="en-US" b="1" i="1" kern="0" dirty="0">
                <a:latin typeface="Courier New" pitchFamily="49" charset="0"/>
              </a:rPr>
              <a:t>expression</a:t>
            </a:r>
            <a:r>
              <a:rPr lang="en-US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  </a:t>
            </a:r>
            <a:r>
              <a:rPr lang="en-US" b="1" i="1" kern="0" dirty="0">
                <a:latin typeface="Courier New" pitchFamily="49" charset="0"/>
              </a:rPr>
              <a:t>statements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Version 1: Correct but not </a:t>
            </a:r>
            <a:r>
              <a:rPr lang="en-US" sz="3300" dirty="0" smtClean="0"/>
              <a:t>"Java Style"</a:t>
            </a:r>
            <a:endParaRPr lang="en-US" sz="3300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762000"/>
            <a:ext cx="7315200" cy="554767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BankAccount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 smtClean="0">
                <a:latin typeface="Courier New" pitchFamily="49" charset="0"/>
              </a:rPr>
              <a:t> = 0;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 private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Courier New" pitchFamily="49" charset="0"/>
              </a:rPr>
              <a:t>Object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lk</a:t>
            </a:r>
            <a:r>
              <a:rPr lang="en-US" sz="2000" b="1" kern="0" dirty="0" smtClean="0">
                <a:latin typeface="Courier New" pitchFamily="49" charset="0"/>
              </a:rPr>
              <a:t> =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Courier New" pitchFamily="49" charset="0"/>
              </a:rPr>
              <a:t>Object</a:t>
            </a:r>
            <a:r>
              <a:rPr lang="en-US" sz="2000" b="1" kern="0" dirty="0" smtClean="0">
                <a:latin typeface="Courier New" pitchFamily="49" charset="0"/>
              </a:rPr>
              <a:t>();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getBalance</a:t>
            </a:r>
            <a:r>
              <a:rPr lang="en-US" sz="2000" b="1" kern="0" dirty="0" smtClean="0">
                <a:latin typeface="Courier New" pitchFamily="49" charset="0"/>
              </a:rPr>
              <a:t>() 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{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lk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return</a:t>
            </a:r>
            <a:r>
              <a:rPr lang="en-US" sz="2000" b="1" kern="0" dirty="0" smtClean="0">
                <a:latin typeface="Courier New" pitchFamily="49" charset="0"/>
              </a:rPr>
              <a:t> balance; } }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void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setBalance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 smtClean="0">
                <a:latin typeface="Courier New" pitchFamily="49" charset="0"/>
              </a:rPr>
              <a:t>) 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{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lk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b="1" kern="0" dirty="0" smtClean="0">
                <a:latin typeface="Courier New" pitchFamily="49" charset="0"/>
              </a:rPr>
              <a:t>balance = x; } } 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void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	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err="1" smtClean="0">
                <a:latin typeface="Courier New" pitchFamily="49" charset="0"/>
              </a:rPr>
              <a:t>lk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 smtClean="0">
                <a:latin typeface="Courier New" pitchFamily="49" charset="0"/>
              </a:rPr>
              <a:t> = </a:t>
            </a:r>
            <a:r>
              <a:rPr lang="en-US" sz="2000" b="1" kern="0" dirty="0" err="1" smtClean="0">
                <a:latin typeface="Courier New" pitchFamily="49" charset="0"/>
              </a:rPr>
              <a:t>getBalance</a:t>
            </a:r>
            <a:r>
              <a:rPr lang="en-US" sz="2000" b="1" kern="0" dirty="0" smtClean="0">
                <a:latin typeface="Courier New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 smtClean="0">
                <a:latin typeface="Courier New" pitchFamily="49" charset="0"/>
              </a:rPr>
              <a:t>(amount &gt; b)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throw </a:t>
            </a:r>
            <a:r>
              <a:rPr lang="en-US" sz="2000" b="1" kern="0" dirty="0" smtClean="0">
                <a:latin typeface="Courier New" pitchFamily="49" charset="0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  </a:t>
            </a:r>
            <a:r>
              <a:rPr lang="en-US" sz="2000" b="1" kern="0" dirty="0" err="1" smtClean="0">
                <a:latin typeface="Courier New" pitchFamily="49" charset="0"/>
              </a:rPr>
              <a:t>setBalance</a:t>
            </a:r>
            <a:r>
              <a:rPr lang="en-US" sz="2000" b="1" kern="0" dirty="0" smtClean="0">
                <a:latin typeface="Courier New" pitchFamily="49" charset="0"/>
              </a:rPr>
              <a:t>(b – amount);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} 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rgbClr val="7030A0"/>
                </a:solidFill>
                <a:latin typeface="Courier New" pitchFamily="49" charset="0"/>
              </a:rPr>
              <a:t>// deposit would also use synchronized(</a:t>
            </a:r>
            <a:r>
              <a:rPr lang="en-US" sz="2000" b="1" kern="0" dirty="0" err="1" smtClean="0">
                <a:solidFill>
                  <a:srgbClr val="7030A0"/>
                </a:solidFill>
                <a:latin typeface="Courier New" pitchFamily="49" charset="0"/>
              </a:rPr>
              <a:t>lk</a:t>
            </a:r>
            <a:r>
              <a:rPr lang="en-US" sz="2000" b="1" kern="0" dirty="0" smtClean="0">
                <a:solidFill>
                  <a:srgbClr val="7030A0"/>
                </a:solidFill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Improving the Java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As written, the lock is </a:t>
            </a:r>
            <a:r>
              <a:rPr lang="en-US" sz="2800" b="1" dirty="0" smtClean="0"/>
              <a:t>private</a:t>
            </a:r>
          </a:p>
          <a:p>
            <a:r>
              <a:rPr lang="en-US" sz="2400" dirty="0" smtClean="0"/>
              <a:t>Might seem like a good idea</a:t>
            </a:r>
          </a:p>
          <a:p>
            <a:r>
              <a:rPr lang="en-US" sz="2400" dirty="0" smtClean="0"/>
              <a:t>But also prevents code in other classes from writing operations that synchronize with the account operations</a:t>
            </a:r>
          </a:p>
          <a:p>
            <a:pPr eaLnBrk="1" hangingPunct="1"/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Example motivations with our bank record?</a:t>
            </a:r>
          </a:p>
          <a:p>
            <a:r>
              <a:rPr lang="en-US" sz="2400" dirty="0" smtClean="0"/>
              <a:t>Plenty!</a:t>
            </a:r>
            <a:endParaRPr lang="en-US" sz="2400" dirty="0"/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It is more common to synchronize on </a:t>
            </a:r>
            <a:r>
              <a:rPr lang="en-US" sz="2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this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cs typeface="Courier New" pitchFamily="49" charset="0"/>
              </a:rPr>
              <a:t>It is also convenient</a:t>
            </a:r>
          </a:p>
          <a:p>
            <a:r>
              <a:rPr lang="en-US" sz="2400" dirty="0" smtClean="0">
                <a:cs typeface="Courier New" pitchFamily="49" charset="0"/>
              </a:rPr>
              <a:t>No need to declare an extra object</a:t>
            </a:r>
          </a:p>
          <a:p>
            <a:pPr marL="457200" lvl="1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endParaRPr lang="en-US" sz="2800" dirty="0"/>
          </a:p>
          <a:p>
            <a:pPr lvl="1"/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Version 2: Something Tastes Bitter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54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866363"/>
            <a:ext cx="7448193" cy="52296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>
                <a:latin typeface="Courier New" pitchFamily="49" charset="0"/>
              </a:rPr>
              <a:t> = 0;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{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>
                <a:latin typeface="Courier New" pitchFamily="49" charset="0"/>
              </a:rPr>
              <a:t>){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return</a:t>
            </a:r>
            <a:r>
              <a:rPr lang="en-US" sz="2000" b="1" kern="0" dirty="0">
                <a:latin typeface="Courier New" pitchFamily="49" charset="0"/>
              </a:rPr>
              <a:t> balance; }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>
                <a:latin typeface="Courier New" pitchFamily="49" charset="0"/>
              </a:rPr>
              <a:t>)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{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>
                <a:latin typeface="Courier New" pitchFamily="49" charset="0"/>
              </a:rPr>
              <a:t>){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balance = x; } }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</a:t>
            </a:r>
            <a:r>
              <a:rPr lang="en-US" sz="2000" b="1" kern="0" dirty="0">
                <a:latin typeface="Courier New" pitchFamily="49" charset="0"/>
              </a:rPr>
              <a:t>…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}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deposit would also use synchronized(this)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3125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Syntactic Sugar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Java provides a concise and standard way to say the same thing:</a:t>
            </a:r>
          </a:p>
          <a:p>
            <a:pPr marL="0" indent="0" eaLnBrk="1" hangingPunct="1">
              <a:buNone/>
            </a:pPr>
            <a:endParaRPr lang="en-US" sz="1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Applying the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synchronized</a:t>
            </a:r>
            <a:r>
              <a:rPr lang="en-US" sz="2400" dirty="0" smtClean="0"/>
              <a:t> keyword to a method declaration means the entire method body is surrounded by </a:t>
            </a:r>
          </a:p>
          <a:p>
            <a:pPr marL="0" indent="0" eaLnBrk="1" hangingPunct="1">
              <a:buFontTx/>
              <a:buNone/>
            </a:pPr>
            <a:endParaRPr lang="en-US" sz="800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912813" eaLnBrk="1" hangingPunct="1"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synchronized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912813"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marL="912813"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ctr" eaLnBrk="1" hangingPunct="1">
              <a:buFontTx/>
              <a:buNone/>
            </a:pPr>
            <a:endParaRPr lang="en-US" sz="1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Next version means exactly the same thing, but is more concise and more the </a:t>
            </a:r>
            <a:r>
              <a:rPr lang="en-US" sz="2400" dirty="0" smtClean="0"/>
              <a:t>"style </a:t>
            </a:r>
            <a:r>
              <a:rPr lang="en-US" sz="2400" dirty="0" smtClean="0"/>
              <a:t>of </a:t>
            </a:r>
            <a:r>
              <a:rPr lang="en-US" sz="2400" dirty="0" smtClean="0"/>
              <a:t>Java"</a:t>
            </a:r>
            <a:endParaRPr lang="en-US" sz="2400" dirty="0" smtClean="0"/>
          </a:p>
          <a:p>
            <a:pPr algn="ctr"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Version 3: Final Version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914400"/>
            <a:ext cx="6871112" cy="46192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BankAccount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balance</a:t>
            </a:r>
            <a:r>
              <a:rPr lang="en-US" sz="2000" b="1" kern="0" dirty="0">
                <a:latin typeface="Courier New" pitchFamily="49" charset="0"/>
              </a:rPr>
              <a:t> = 0;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{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balance; }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x</a:t>
            </a:r>
            <a:r>
              <a:rPr lang="en-US" sz="2000" b="1" kern="0" dirty="0">
                <a:latin typeface="Courier New" pitchFamily="49" charset="0"/>
              </a:rPr>
              <a:t>)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{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balance = x; }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	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withdraw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amount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getBalance</a:t>
            </a:r>
            <a:r>
              <a:rPr lang="en-US" sz="2000" b="1" kern="0" dirty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(amount &gt; b)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</a:t>
            </a:r>
            <a:r>
              <a:rPr lang="en-US" sz="2000" b="1" kern="0" dirty="0">
                <a:latin typeface="Courier New" pitchFamily="49" charset="0"/>
              </a:rPr>
              <a:t>…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 err="1">
                <a:latin typeface="Courier New" pitchFamily="49" charset="0"/>
              </a:rPr>
              <a:t>setBalance</a:t>
            </a:r>
            <a:r>
              <a:rPr lang="en-US" sz="2000" b="1" kern="0" dirty="0">
                <a:latin typeface="Courier New" pitchFamily="49" charset="0"/>
              </a:rPr>
              <a:t>(b – amount);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// deposit would also use synchronized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RACE Conditions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Some horses like wet tracks or dry tracks or muddy tracks…</a:t>
            </a:r>
            <a:endParaRPr lang="en-US" sz="1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57</a:t>
            </a:fld>
            <a:endParaRPr lang="en-US"/>
          </a:p>
        </p:txBody>
      </p:sp>
      <p:pic>
        <p:nvPicPr>
          <p:cNvPr id="1027" name="Picture 3" descr="C:\Users\deibel\AppData\Local\Microsoft\Windows\Temporary Internet Files\Content.IE5\T0NBEFIC\MC9000278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036" y="1676400"/>
            <a:ext cx="1674873" cy="15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repeatCount="indefinite" accel="5000" decel="500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017 0.075 C -0.01059 0.09375 -0.04566 0.10834 -0.08021 0.10834 C -0.11493 0.10834 -0.14566 0.09375 -0.15573 0.075 C -0.17066 0.09375 -0.20034 0.10834 -0.23611 0.10834 C -0.27031 0.10834 -0.30086 0.09375 -0.31041 0.075 C -0.32534 0.09375 -0.35573 0.10834 -0.39027 0.10834 C -0.42586 0.10834 -0.46076 0.09375 -0.46979 0.075 C -0.48055 0.09375 -0.51059 0.10834 -0.55052 0.10834 C -0.58073 0.10834 -0.6151 0.09375 -0.62569 0.075 C -0.63593 0.09375 -0.67048 0.10834 -0.70538 0.10834 C -0.7401 0.10834 -0.77083 0.09375 -0.78107 0.075 C -0.79548 0.09375 -0.82552 0.10834 -0.86041 0.10834 C -0.89514 0.10834 -0.92569 0.09375 -0.9408 0.075 C -0.94982 0.09375 -0.98055 0.10834 -1.0151 0.10834 C -1.05104 0.10834 -1.08559 0.09375 -1.09496 0.075 C -1.10573 0.09375 -1.13646 0.10834 -1.17587 0.10834 C -1.21007 0.10834 -1.24027 0.09375 -1.24982 0.075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83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Races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accent2"/>
                </a:solidFill>
              </a:rPr>
              <a:t>race condition</a:t>
            </a:r>
            <a:r>
              <a:rPr lang="en-US" sz="2000" dirty="0" smtClean="0"/>
              <a:t> occurs when the computation result depends on scheduling (how threads are interleaved on ≥1 processors)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Only occurs  if T1 and T2 are scheduled in a particular way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As programmers, we cannot control the scheduling of threads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Program correctness must be independent of scheduling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sz="1400" dirty="0" smtClean="0"/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n-US" sz="2000" dirty="0" smtClean="0"/>
              <a:t>Race conditions are bugs that exist only due to concurrency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No interleaved scheduling with 1 thread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Typically, </a:t>
            </a:r>
            <a:r>
              <a:rPr lang="en-US" sz="2000" dirty="0" smtClean="0"/>
              <a:t>the problem </a:t>
            </a:r>
            <a:r>
              <a:rPr lang="en-US" sz="2000" dirty="0"/>
              <a:t>is some </a:t>
            </a:r>
            <a:r>
              <a:rPr lang="en-US" sz="2000" i="1" dirty="0"/>
              <a:t>intermediate state</a:t>
            </a:r>
            <a:r>
              <a:rPr lang="en-US" sz="2000" dirty="0"/>
              <a:t> that </a:t>
            </a:r>
            <a:r>
              <a:rPr lang="en-US" sz="2000" dirty="0" smtClean="0"/>
              <a:t>"messes up" </a:t>
            </a:r>
            <a:r>
              <a:rPr lang="en-US" sz="2000" dirty="0"/>
              <a:t>a concurrent thread that </a:t>
            </a:r>
            <a:r>
              <a:rPr lang="en-US" sz="2000" dirty="0" smtClean="0"/>
              <a:t>"sees" </a:t>
            </a:r>
            <a:r>
              <a:rPr lang="en-US" sz="2000" dirty="0"/>
              <a:t>that </a:t>
            </a:r>
            <a:r>
              <a:rPr lang="en-US" sz="2000" dirty="0" smtClean="0"/>
              <a:t>state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We will distinguish between </a:t>
            </a:r>
            <a:r>
              <a:rPr lang="en-US" sz="2000" dirty="0" smtClean="0">
                <a:solidFill>
                  <a:schemeClr val="accent6"/>
                </a:solidFill>
              </a:rPr>
              <a:t>data races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chemeClr val="accent6"/>
                </a:solidFill>
              </a:rPr>
              <a:t>bad </a:t>
            </a:r>
            <a:r>
              <a:rPr lang="en-US" sz="2000" dirty="0" err="1" smtClean="0">
                <a:solidFill>
                  <a:schemeClr val="accent6"/>
                </a:solidFill>
              </a:rPr>
              <a:t>interleavings</a:t>
            </a:r>
            <a:r>
              <a:rPr lang="en-US" sz="2000" dirty="0" smtClean="0"/>
              <a:t>, both of which are types of race condition bugs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Races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6"/>
                </a:solidFill>
              </a:rPr>
              <a:t>data race </a:t>
            </a:r>
            <a:r>
              <a:rPr lang="en-US" sz="2400" dirty="0" smtClean="0"/>
              <a:t>is a type of </a:t>
            </a:r>
            <a:r>
              <a:rPr lang="en-US" sz="2400" i="1" dirty="0" smtClean="0"/>
              <a:t>race condition</a:t>
            </a:r>
            <a:r>
              <a:rPr lang="en-US" sz="2400" dirty="0" smtClean="0"/>
              <a:t> that can happen in two ways:</a:t>
            </a:r>
          </a:p>
          <a:p>
            <a:r>
              <a:rPr lang="en-US" sz="2000" dirty="0" smtClean="0"/>
              <a:t>Two threads </a:t>
            </a:r>
            <a:r>
              <a:rPr lang="en-US" sz="2000" b="1" i="1" dirty="0" smtClean="0"/>
              <a:t>potentially</a:t>
            </a:r>
            <a:r>
              <a:rPr lang="en-US" sz="2000" dirty="0" smtClean="0"/>
              <a:t> write a variable at the same time</a:t>
            </a:r>
          </a:p>
          <a:p>
            <a:r>
              <a:rPr lang="en-US" sz="2000" dirty="0" smtClean="0"/>
              <a:t>One thread </a:t>
            </a:r>
            <a:r>
              <a:rPr lang="en-US" sz="2000" b="1" i="1" dirty="0" smtClean="0"/>
              <a:t>potentially</a:t>
            </a:r>
            <a:r>
              <a:rPr lang="en-US" sz="2000" b="1" dirty="0" smtClean="0"/>
              <a:t> </a:t>
            </a:r>
            <a:r>
              <a:rPr lang="en-US" sz="2000" dirty="0" smtClean="0"/>
              <a:t>write a variable while another reads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Not a race: simultaneous reads provide no errors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Potentially is important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e claim that code itself has a data race independent of any particular actual execution </a:t>
            </a:r>
          </a:p>
          <a:p>
            <a:pPr eaLnBrk="1" hangingPunct="1"/>
            <a:endParaRPr lang="en-US" sz="12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Data races are bad, but they are not the only form of race conditions</a:t>
            </a:r>
          </a:p>
          <a:p>
            <a:r>
              <a:rPr lang="en-US" sz="2000" dirty="0" smtClean="0"/>
              <a:t>We can have a race, and bad behavior, without any data race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 (</a:t>
            </a:r>
            <a:r>
              <a:rPr lang="en-US" dirty="0"/>
              <a:t>T</a:t>
            </a:r>
            <a:r>
              <a:rPr lang="en-US" dirty="0" smtClean="0"/>
              <a:t>hink Filtering)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Given an array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2600" dirty="0" smtClean="0"/>
              <a:t> and </a:t>
            </a:r>
            <a:r>
              <a:rPr lang="en-US" sz="2600" dirty="0" err="1" smtClean="0"/>
              <a:t>boolean</a:t>
            </a:r>
            <a:r>
              <a:rPr lang="en-US" sz="2600" dirty="0" smtClean="0"/>
              <a:t> function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f(e)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produce an array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2600" dirty="0" smtClean="0"/>
              <a:t> containing only elements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600" dirty="0" smtClean="0"/>
              <a:t> such that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f(e)</a:t>
            </a:r>
            <a:r>
              <a:rPr lang="en-US" sz="2600" dirty="0" smtClean="0"/>
              <a:t> is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dirty="0" smtClean="0">
                <a:latin typeface="+mj-lt"/>
                <a:cs typeface="Courier New" pitchFamily="49" charset="0"/>
              </a:rPr>
              <a:t>Example:  </a:t>
            </a:r>
            <a:br>
              <a:rPr lang="en-US" sz="2600" dirty="0" smtClean="0">
                <a:latin typeface="+mj-lt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input [17, 4, 6, 8, 11, 5, 13, 19, 0, 24]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f(e): is e &gt; 10?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output [17, 11, 13, 19, 24]</a:t>
            </a:r>
          </a:p>
          <a:p>
            <a:pPr>
              <a:buNone/>
            </a:pPr>
            <a:endParaRPr lang="en-US" sz="1800" b="1" dirty="0" smtClean="0">
              <a:latin typeface="+mj-lt"/>
              <a:cs typeface="Courier New" pitchFamily="49" charset="0"/>
            </a:endParaRPr>
          </a:p>
          <a:p>
            <a:pPr>
              <a:buNone/>
            </a:pPr>
            <a:r>
              <a:rPr lang="en-US" sz="2600" dirty="0" smtClean="0">
                <a:latin typeface="+mj-lt"/>
                <a:cs typeface="Courier New" pitchFamily="49" charset="0"/>
              </a:rPr>
              <a:t>Is this parallelizable? Of course!</a:t>
            </a:r>
          </a:p>
          <a:p>
            <a:r>
              <a:rPr lang="en-US" sz="2600" dirty="0" smtClean="0">
                <a:latin typeface="+mj-lt"/>
                <a:cs typeface="Courier New" pitchFamily="49" charset="0"/>
              </a:rPr>
              <a:t>Finding elements for the output is easy</a:t>
            </a:r>
          </a:p>
          <a:p>
            <a:r>
              <a:rPr lang="en-US" sz="2600" dirty="0" smtClean="0">
                <a:latin typeface="+mj-lt"/>
                <a:cs typeface="Courier New" pitchFamily="49" charset="0"/>
              </a:rPr>
              <a:t>But getting them in the right place seems hard</a:t>
            </a:r>
            <a:endParaRPr lang="en-US" sz="2600" dirty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Stack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60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1792" y="914400"/>
            <a:ext cx="7140416" cy="500136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Stack</a:t>
            </a:r>
            <a:r>
              <a:rPr lang="en-US" sz="2000" b="1" kern="0" dirty="0">
                <a:latin typeface="Courier New" pitchFamily="49" charset="0"/>
              </a:rPr>
              <a:t>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>
                <a:latin typeface="Courier New" pitchFamily="49" charset="0"/>
              </a:rPr>
              <a:t> E[]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array</a:t>
            </a:r>
            <a:r>
              <a:rPr lang="en-US" sz="2000" b="1" kern="0" dirty="0">
                <a:latin typeface="Courier New" pitchFamily="49" charset="0"/>
              </a:rPr>
              <a:t> = (E[])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>
                <a:latin typeface="Courier New" pitchFamily="49" charset="0"/>
              </a:rPr>
              <a:t> Object[SIZE];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index</a:t>
            </a:r>
            <a:r>
              <a:rPr lang="en-US" sz="2000" b="1" kern="0" dirty="0">
                <a:latin typeface="Courier New" pitchFamily="49" charset="0"/>
              </a:rPr>
              <a:t> = -1;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synchronized </a:t>
            </a:r>
            <a:r>
              <a:rPr lang="en-US" sz="2000" b="1" kern="0" dirty="0" err="1">
                <a:latin typeface="Courier New" pitchFamily="49" charset="0"/>
              </a:rPr>
              <a:t>boolean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 { </a:t>
            </a: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  return</a:t>
            </a:r>
            <a:r>
              <a:rPr lang="en-US" sz="2000" b="1" kern="0" dirty="0">
                <a:latin typeface="Courier New" pitchFamily="49" charset="0"/>
              </a:rPr>
              <a:t> index==-1;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void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push</a:t>
            </a:r>
            <a:r>
              <a:rPr lang="en-US" sz="2000" b="1" kern="0" dirty="0">
                <a:latin typeface="Courier New" pitchFamily="49" charset="0"/>
              </a:rPr>
              <a:t>(E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b="1" kern="0" dirty="0">
                <a:latin typeface="Courier New" pitchFamily="49" charset="0"/>
              </a:rPr>
              <a:t>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array[++index] = </a:t>
            </a:r>
            <a:r>
              <a:rPr lang="en-US" sz="2000" b="1" kern="0" dirty="0" err="1">
                <a:latin typeface="Courier New" pitchFamily="49" charset="0"/>
              </a:rPr>
              <a:t>val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pop</a:t>
            </a:r>
            <a:r>
              <a:rPr lang="en-US" sz="2000" b="1" kern="0" dirty="0">
                <a:latin typeface="Courier New" pitchFamily="49" charset="0"/>
              </a:rPr>
              <a:t>()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	  if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throw 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StackEmptyException</a:t>
            </a:r>
            <a:r>
              <a:rPr lang="en-US" sz="2000" b="1" kern="0" dirty="0">
                <a:latin typeface="Courier New" pitchFamily="49" charset="0"/>
              </a:rPr>
              <a:t>();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array[index--];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090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300" dirty="0" smtClean="0"/>
              <a:t>A Race Condition: But Not a Data Race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77960" y="762000"/>
            <a:ext cx="3982410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In a sequential world, this code is of iffy, ugly, and questionable </a:t>
            </a:r>
            <a:r>
              <a:rPr lang="en-US" sz="2600" i="1" dirty="0" smtClean="0"/>
              <a:t>style</a:t>
            </a:r>
            <a:r>
              <a:rPr lang="en-US" sz="2600" dirty="0" smtClean="0"/>
              <a:t>, but </a:t>
            </a:r>
            <a:r>
              <a:rPr lang="en-US" sz="2600" i="1" dirty="0" smtClean="0"/>
              <a:t>correct</a:t>
            </a:r>
          </a:p>
          <a:p>
            <a:pPr eaLnBrk="1" hangingPunct="1"/>
            <a:endParaRPr lang="en-US" sz="2600" i="1" dirty="0"/>
          </a:p>
          <a:p>
            <a:pPr marL="0" indent="0" eaLnBrk="1" hangingPunct="1">
              <a:buNone/>
            </a:pPr>
            <a:r>
              <a:rPr lang="en-US" sz="2600" dirty="0"/>
              <a:t>The </a:t>
            </a:r>
            <a:r>
              <a:rPr lang="en-US" sz="2600" dirty="0" smtClean="0"/>
              <a:t>"algorithm" </a:t>
            </a:r>
            <a:r>
              <a:rPr lang="en-US" sz="2600" dirty="0"/>
              <a:t>is the only way to write a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600" dirty="0"/>
              <a:t> helper method if </a:t>
            </a:r>
            <a:r>
              <a:rPr lang="en-US" sz="2600" dirty="0" smtClean="0"/>
              <a:t>this interface is all you</a:t>
            </a:r>
            <a:r>
              <a:rPr lang="en-US" sz="2600" i="1" dirty="0"/>
              <a:t> </a:t>
            </a:r>
            <a:r>
              <a:rPr lang="en-US" sz="2600" dirty="0" smtClean="0"/>
              <a:t>have to work with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932998"/>
            <a:ext cx="4628190" cy="342657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600" b="1" kern="0" dirty="0">
                <a:latin typeface="Courier New" pitchFamily="49" charset="0"/>
              </a:rPr>
              <a:t> </a:t>
            </a:r>
            <a:r>
              <a:rPr lang="en-US" sz="1600" b="1" kern="0" dirty="0">
                <a:solidFill>
                  <a:srgbClr val="119F33"/>
                </a:solidFill>
                <a:latin typeface="Courier New" pitchFamily="49" charset="0"/>
              </a:rPr>
              <a:t>Stack</a:t>
            </a:r>
            <a:r>
              <a:rPr lang="en-US" sz="1600" b="1" kern="0" dirty="0">
                <a:latin typeface="Courier New" pitchFamily="49" charset="0"/>
              </a:rPr>
              <a:t>&lt;</a:t>
            </a:r>
            <a:r>
              <a:rPr lang="en-US" sz="16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1600" b="1" kern="0" dirty="0">
                <a:latin typeface="Courier New" pitchFamily="49" charset="0"/>
              </a:rPr>
              <a:t>&gt;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1600" b="1" kern="0" dirty="0">
                <a:latin typeface="Courier New" pitchFamily="49" charset="0"/>
              </a:rPr>
              <a:t>  …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Courier New" pitchFamily="49" charset="0"/>
              </a:rPr>
              <a:t>  synchronized </a:t>
            </a:r>
            <a:r>
              <a:rPr lang="en-US" sz="1600" b="1" kern="0" dirty="0" err="1">
                <a:latin typeface="Courier New" pitchFamily="49" charset="0"/>
              </a:rPr>
              <a:t>boolean</a:t>
            </a:r>
            <a:r>
              <a:rPr lang="en-US" sz="1600" b="1" kern="0" dirty="0">
                <a:latin typeface="Courier New" pitchFamily="49" charset="0"/>
              </a:rPr>
              <a:t> </a:t>
            </a:r>
            <a:r>
              <a:rPr lang="en-US" sz="1600" b="1" kern="0" dirty="0" err="1">
                <a:solidFill>
                  <a:srgbClr val="119F33"/>
                </a:solidFill>
                <a:latin typeface="Courier New" pitchFamily="49" charset="0"/>
              </a:rPr>
              <a:t>isEmpty</a:t>
            </a:r>
            <a:r>
              <a:rPr lang="en-US" sz="1600" b="1" kern="0" dirty="0">
                <a:latin typeface="Courier New" pitchFamily="49" charset="0"/>
              </a:rPr>
              <a:t>() </a:t>
            </a:r>
            <a:r>
              <a:rPr lang="en-US" sz="1600" b="1" kern="0" dirty="0" smtClean="0">
                <a:latin typeface="Courier New" pitchFamily="49" charset="0"/>
              </a:rPr>
              <a:t>{…}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1600" b="1" kern="0" dirty="0" smtClean="0">
                <a:latin typeface="Courier New" pitchFamily="49" charset="0"/>
              </a:rPr>
              <a:t>  </a:t>
            </a:r>
            <a:r>
              <a:rPr lang="en-US" sz="16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1600" b="1" kern="0" dirty="0">
                <a:latin typeface="Courier New" pitchFamily="49" charset="0"/>
              </a:rPr>
              <a:t>void </a:t>
            </a:r>
            <a:r>
              <a:rPr lang="en-US" sz="1600" b="1" kern="0" dirty="0">
                <a:solidFill>
                  <a:srgbClr val="119F33"/>
                </a:solidFill>
                <a:latin typeface="Courier New" pitchFamily="49" charset="0"/>
              </a:rPr>
              <a:t>push</a:t>
            </a:r>
            <a:r>
              <a:rPr lang="en-US" sz="1600" b="1" kern="0" dirty="0">
                <a:latin typeface="Courier New" pitchFamily="49" charset="0"/>
              </a:rPr>
              <a:t>(E </a:t>
            </a:r>
            <a:r>
              <a:rPr lang="en-US" sz="1600" b="1" kern="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1600" b="1" kern="0" dirty="0">
                <a:latin typeface="Courier New" pitchFamily="49" charset="0"/>
              </a:rPr>
              <a:t>) </a:t>
            </a:r>
            <a:r>
              <a:rPr lang="en-US" sz="1600" b="1" kern="0" dirty="0" smtClean="0">
                <a:latin typeface="Courier New" pitchFamily="49" charset="0"/>
              </a:rPr>
              <a:t>{…}</a:t>
            </a:r>
            <a:endParaRPr lang="en-US" sz="16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1600" b="1" kern="0" dirty="0">
                <a:latin typeface="Courier New" pitchFamily="49" charset="0"/>
              </a:rPr>
              <a:t>  </a:t>
            </a:r>
            <a:r>
              <a:rPr lang="en-US" sz="1600" b="1" kern="0" dirty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1600" b="1" kern="0" dirty="0">
                <a:latin typeface="Courier New" pitchFamily="49" charset="0"/>
              </a:rPr>
              <a:t>E </a:t>
            </a:r>
            <a:r>
              <a:rPr lang="en-US" sz="1600" b="1" kern="0" dirty="0">
                <a:solidFill>
                  <a:srgbClr val="119F33"/>
                </a:solidFill>
                <a:latin typeface="Courier New" pitchFamily="49" charset="0"/>
              </a:rPr>
              <a:t>pop</a:t>
            </a:r>
            <a:r>
              <a:rPr lang="en-US" sz="1600" b="1" kern="0" dirty="0">
                <a:latin typeface="Courier New" pitchFamily="49" charset="0"/>
              </a:rPr>
              <a:t>(E </a:t>
            </a:r>
            <a:r>
              <a:rPr lang="en-US" sz="1600" b="1" kern="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1600" b="1" kern="0" dirty="0">
                <a:latin typeface="Courier New" pitchFamily="49" charset="0"/>
              </a:rPr>
              <a:t>) </a:t>
            </a:r>
            <a:r>
              <a:rPr lang="en-US" sz="1600" b="1" kern="0" dirty="0" smtClean="0">
                <a:latin typeface="Courier New" pitchFamily="49" charset="0"/>
              </a:rPr>
              <a:t>{…}</a:t>
            </a:r>
            <a:endParaRPr lang="en-US" sz="16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16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1600" b="1" kern="0" dirty="0" smtClean="0">
                <a:latin typeface="Courier New" pitchFamily="49" charset="0"/>
              </a:rPr>
              <a:t>E </a:t>
            </a:r>
            <a:r>
              <a:rPr lang="en-US" sz="1600" b="1" kern="0" dirty="0">
                <a:solidFill>
                  <a:srgbClr val="119F33"/>
                </a:solidFill>
                <a:latin typeface="Courier New" pitchFamily="49" charset="0"/>
              </a:rPr>
              <a:t>peek</a:t>
            </a:r>
            <a:r>
              <a:rPr lang="en-US" sz="1600" b="1" kern="0" dirty="0">
                <a:latin typeface="Courier New" pitchFamily="49" charset="0"/>
              </a:rPr>
              <a:t>()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1600" b="1" kern="0" dirty="0" smtClean="0">
                <a:latin typeface="Courier New" pitchFamily="49" charset="0"/>
              </a:rPr>
              <a:t>  E </a:t>
            </a:r>
            <a:r>
              <a:rPr lang="en-US" sz="16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16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1600" b="1" kern="0" dirty="0" smtClean="0">
                <a:latin typeface="Courier New" pitchFamily="49" charset="0"/>
              </a:rPr>
              <a:t>  push(</a:t>
            </a:r>
            <a:r>
              <a:rPr lang="en-US" sz="1600" b="1" kern="0" dirty="0" err="1" smtClean="0">
                <a:latin typeface="Courier New" pitchFamily="49" charset="0"/>
              </a:rPr>
              <a:t>ans</a:t>
            </a:r>
            <a:r>
              <a:rPr lang="en-US" sz="16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1600" b="1" kern="0" dirty="0" smtClean="0">
                <a:latin typeface="Courier New" pitchFamily="49" charset="0"/>
              </a:rPr>
              <a:t>  </a:t>
            </a:r>
            <a:r>
              <a:rPr lang="en-US" sz="1600" b="1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1600" b="1" kern="0" dirty="0" smtClean="0">
                <a:latin typeface="Courier New" pitchFamily="49" charset="0"/>
              </a:rPr>
              <a:t> </a:t>
            </a:r>
            <a:r>
              <a:rPr lang="en-US" sz="1600" b="1" kern="0" dirty="0" err="1">
                <a:latin typeface="Courier New" pitchFamily="49" charset="0"/>
              </a:rPr>
              <a:t>ans</a:t>
            </a:r>
            <a:r>
              <a:rPr lang="en-US" sz="16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1600" b="1" kern="0" dirty="0" smtClean="0">
                <a:latin typeface="Courier New" pitchFamily="49" charset="0"/>
              </a:rPr>
              <a:t>}</a:t>
            </a:r>
            <a:endParaRPr lang="en-US" sz="1600" b="1" kern="0" dirty="0">
              <a:latin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4724400"/>
            <a:ext cx="4323390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 algn="ctr">
              <a:defRPr sz="2800" b="0"/>
            </a:lvl1pPr>
          </a:lstStyle>
          <a:p>
            <a:pPr algn="l"/>
            <a:r>
              <a:rPr lang="en-US" sz="2400" dirty="0" smtClean="0"/>
              <a:t>Note that peek() throws the </a:t>
            </a:r>
            <a:r>
              <a:rPr lang="en-US" sz="2400" dirty="0" err="1" smtClean="0"/>
              <a:t>StackEmpty</a:t>
            </a:r>
            <a:r>
              <a:rPr lang="en-US" sz="2400" dirty="0" smtClean="0"/>
              <a:t> exception via its call to pop()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53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0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 smtClean="0"/>
              <a:t> </a:t>
            </a:r>
            <a:r>
              <a:rPr lang="en-US" dirty="0"/>
              <a:t>in a Concurrent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 smtClean="0"/>
              <a:t> has no </a:t>
            </a:r>
            <a:r>
              <a:rPr lang="en-US" sz="2400" i="1" dirty="0" smtClean="0"/>
              <a:t>overall</a:t>
            </a:r>
            <a:r>
              <a:rPr lang="en-US" sz="2400" dirty="0" smtClean="0"/>
              <a:t> effect on the shared data</a:t>
            </a:r>
          </a:p>
          <a:p>
            <a:r>
              <a:rPr lang="en-US" sz="2200" dirty="0" smtClean="0"/>
              <a:t>It is a </a:t>
            </a:r>
            <a:r>
              <a:rPr lang="en-US" sz="2200" dirty="0" smtClean="0"/>
              <a:t>"reader" </a:t>
            </a:r>
            <a:r>
              <a:rPr lang="en-US" sz="2200" dirty="0" smtClean="0"/>
              <a:t>not a </a:t>
            </a:r>
            <a:r>
              <a:rPr lang="en-US" sz="2200" dirty="0" smtClean="0"/>
              <a:t>"writer"</a:t>
            </a:r>
            <a:endParaRPr lang="en-US" sz="2200" dirty="0" smtClean="0"/>
          </a:p>
          <a:p>
            <a:r>
              <a:rPr lang="en-US" sz="2200" dirty="0" smtClean="0"/>
              <a:t>State should be the same after it executes as before</a:t>
            </a:r>
          </a:p>
          <a:p>
            <a:pPr eaLnBrk="1" hangingPunct="1"/>
            <a:endParaRPr lang="en-US" sz="2400" i="1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This implementation creates an inconsistent </a:t>
            </a:r>
            <a:r>
              <a:rPr lang="en-US" sz="2400" i="1" dirty="0" smtClean="0"/>
              <a:t>intermediate state</a:t>
            </a:r>
          </a:p>
          <a:p>
            <a:r>
              <a:rPr lang="en-US" sz="2200" dirty="0" smtClean="0"/>
              <a:t>Calls to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200" dirty="0" smtClean="0"/>
              <a:t> and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2200" dirty="0" smtClean="0"/>
              <a:t> are </a:t>
            </a:r>
            <a:r>
              <a:rPr lang="en-US" sz="2200" dirty="0" err="1" smtClean="0"/>
              <a:t>synchronized,so</a:t>
            </a:r>
            <a:r>
              <a:rPr lang="en-US" sz="2200" dirty="0" smtClean="0"/>
              <a:t> there are no </a:t>
            </a:r>
            <a:r>
              <a:rPr lang="en-US" sz="2200" b="1" i="1" dirty="0" smtClean="0"/>
              <a:t>data races</a:t>
            </a:r>
            <a:r>
              <a:rPr lang="en-US" sz="2200" dirty="0" smtClean="0"/>
              <a:t> on the underlying array</a:t>
            </a:r>
          </a:p>
          <a:p>
            <a:r>
              <a:rPr lang="en-US" sz="2200" dirty="0" smtClean="0"/>
              <a:t>But there is still a </a:t>
            </a:r>
            <a:r>
              <a:rPr lang="en-US" sz="2200" b="1" i="1" dirty="0" smtClean="0"/>
              <a:t>race condition</a:t>
            </a:r>
            <a:endParaRPr lang="en-US" sz="2200" dirty="0" smtClean="0"/>
          </a:p>
          <a:p>
            <a:r>
              <a:rPr lang="en-US" sz="2200" dirty="0"/>
              <a:t>This intermediate state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should </a:t>
            </a:r>
            <a:r>
              <a:rPr lang="en-US" sz="2200" dirty="0"/>
              <a:t>not be exposed</a:t>
            </a:r>
          </a:p>
          <a:p>
            <a:pPr lvl="1"/>
            <a:r>
              <a:rPr lang="en-US" sz="2200" dirty="0"/>
              <a:t>Leads to several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i="1" dirty="0" smtClean="0"/>
              <a:t>bad </a:t>
            </a:r>
            <a:r>
              <a:rPr lang="en-US" sz="2200" i="1" dirty="0" err="1"/>
              <a:t>interleavings</a:t>
            </a:r>
            <a:endParaRPr lang="en-US" sz="2200" i="1" dirty="0"/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0" y="4572000"/>
            <a:ext cx="3108543" cy="17132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peek</a:t>
            </a:r>
            <a:r>
              <a:rPr lang="en-US" sz="2000" b="1" kern="0" dirty="0">
                <a:latin typeface="Courier New" pitchFamily="49" charset="0"/>
              </a:rPr>
              <a:t>()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peek and isEmpty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Property we want: </a:t>
            </a:r>
            <a:br>
              <a:rPr lang="en-US" dirty="0" smtClean="0"/>
            </a:br>
            <a:r>
              <a:rPr lang="en-US" dirty="0" smtClean="0"/>
              <a:t>If there has been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 (and no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pop)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/>
              <a:t> should return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eaLnBrk="1" hangingPunct="1"/>
            <a:endParaRPr lang="en-US" sz="1200" dirty="0" smtClean="0"/>
          </a:p>
          <a:p>
            <a:pPr marL="0" indent="0" eaLnBrk="1" hangingPunct="1">
              <a:buNone/>
            </a:pPr>
            <a:r>
              <a:rPr lang="en-US" dirty="0" smtClean="0"/>
              <a:t>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 smtClean="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4077910"/>
            <a:ext cx="2339102" cy="17132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4077910"/>
            <a:ext cx="3416320" cy="77200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push(x)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boolean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</a:t>
            </a:r>
          </a:p>
        </p:txBody>
      </p:sp>
      <p:cxnSp>
        <p:nvCxnSpPr>
          <p:cNvPr id="31750" name="Straight Arrow Connector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113507" y="4761706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 rot="16200000">
            <a:off x="417512" y="4456113"/>
            <a:ext cx="746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Time</a:t>
            </a: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5750729" y="3607117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1480661" y="3607057"/>
            <a:ext cx="22733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b="0" dirty="0">
                <a:latin typeface="+mn-lt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peek and isEmpty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Property we want: </a:t>
            </a:r>
            <a:br>
              <a:rPr lang="en-US" dirty="0" smtClean="0"/>
            </a:br>
            <a:r>
              <a:rPr lang="en-US" dirty="0" smtClean="0"/>
              <a:t>If there has been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 (and no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pop)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/>
              <a:t> should return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eaLnBrk="1" hangingPunct="1"/>
            <a:endParaRPr lang="en-US" sz="1200" dirty="0" smtClean="0"/>
          </a:p>
          <a:p>
            <a:pPr marL="0" indent="0" eaLnBrk="1" hangingPunct="1">
              <a:buNone/>
            </a:pPr>
            <a:r>
              <a:rPr lang="en-US" dirty="0" smtClean="0"/>
              <a:t>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 smtClean="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4077910"/>
            <a:ext cx="2339102" cy="17132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4077910"/>
            <a:ext cx="3416320" cy="77200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push(x)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boolean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isEmpty</a:t>
            </a:r>
            <a:r>
              <a:rPr lang="en-US" sz="2000" b="1" kern="0" dirty="0">
                <a:latin typeface="Courier New" pitchFamily="49" charset="0"/>
              </a:rPr>
              <a:t>()</a:t>
            </a:r>
          </a:p>
        </p:txBody>
      </p:sp>
      <p:cxnSp>
        <p:nvCxnSpPr>
          <p:cNvPr id="31750" name="Straight Arrow Connector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113507" y="4761706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 rot="16200000">
            <a:off x="417512" y="4456113"/>
            <a:ext cx="746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Time</a:t>
            </a: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5750729" y="3607117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1480661" y="3607057"/>
            <a:ext cx="22733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b="0" dirty="0">
                <a:latin typeface="+mn-lt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64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786902" y="4007167"/>
            <a:ext cx="861298" cy="308113"/>
          </a:xfrm>
          <a:prstGeom prst="straightConnector1">
            <a:avLst/>
          </a:prstGeom>
          <a:ln w="57150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48000" y="4656138"/>
            <a:ext cx="160020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2057400"/>
            <a:ext cx="3657600" cy="1415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 algn="ctr">
              <a:defRPr sz="2800" b="0"/>
            </a:lvl1pPr>
          </a:lstStyle>
          <a:p>
            <a:pPr algn="l"/>
            <a:r>
              <a:rPr lang="en-US" sz="2000" b="1" dirty="0"/>
              <a:t>Race causes error with:</a:t>
            </a:r>
          </a:p>
          <a:p>
            <a:pPr algn="l"/>
            <a:r>
              <a:rPr lang="en-US" sz="2000" b="1" dirty="0"/>
              <a:t>  T2: push(x)</a:t>
            </a:r>
          </a:p>
          <a:p>
            <a:pPr algn="l"/>
            <a:r>
              <a:rPr lang="en-US" sz="2000" b="1" dirty="0"/>
              <a:t>  T1: pop()</a:t>
            </a:r>
          </a:p>
          <a:p>
            <a:pPr algn="l"/>
            <a:r>
              <a:rPr lang="en-US" sz="2000" b="1" dirty="0"/>
              <a:t>  T2: </a:t>
            </a:r>
            <a:r>
              <a:rPr lang="en-US" sz="2000" b="1" dirty="0" err="1"/>
              <a:t>isEmpty</a:t>
            </a:r>
            <a:r>
              <a:rPr lang="en-US" sz="2000" b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45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2: </a:t>
            </a:r>
            <a:r>
              <a:rPr lang="en-US" dirty="0"/>
              <a:t>peek and push</a:t>
            </a:r>
            <a:endParaRPr lang="en-US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534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Property we want: </a:t>
            </a:r>
            <a:br>
              <a:rPr lang="en-US" dirty="0"/>
            </a:br>
            <a:r>
              <a:rPr lang="en-US" dirty="0"/>
              <a:t>Values are returned from pop in LIFO order</a:t>
            </a:r>
          </a:p>
          <a:p>
            <a:pPr marL="0" indent="0" eaLnBrk="1" hangingPunct="1">
              <a:buNone/>
            </a:pPr>
            <a:endParaRPr lang="en-US" sz="1200" dirty="0" smtClean="0"/>
          </a:p>
          <a:p>
            <a:pPr marL="0" indent="0" eaLnBrk="1" hangingPunct="1">
              <a:buNone/>
            </a:pPr>
            <a:r>
              <a:rPr lang="en-US" dirty="0" smtClean="0"/>
              <a:t>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 smtClean="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4077910"/>
            <a:ext cx="2339102" cy="17132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 smtClean="0">
                <a:latin typeface="Courier New" pitchFamily="49" charset="0"/>
              </a:rPr>
              <a:t>;</a:t>
            </a:r>
            <a:endParaRPr lang="en-US" sz="2000" b="1" kern="0" dirty="0">
              <a:latin typeface="Courier New" pitchFamily="49" charset="0"/>
            </a:endParaRPr>
          </a:p>
        </p:txBody>
      </p:sp>
      <p:cxnSp>
        <p:nvCxnSpPr>
          <p:cNvPr id="31750" name="Straight Arrow Connector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5400000">
            <a:off x="113507" y="4761706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 rot="16200000">
            <a:off x="417512" y="4456113"/>
            <a:ext cx="746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Time</a:t>
            </a: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5750729" y="3607117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sp>
        <p:nvSpPr>
          <p:cNvPr id="15" name="TextBox 14"/>
          <p:cNvSpPr txBox="1"/>
          <p:nvPr>
            <p:custDataLst>
              <p:tags r:id="rId7"/>
            </p:custDataLst>
          </p:nvPr>
        </p:nvSpPr>
        <p:spPr>
          <a:xfrm>
            <a:off x="1480661" y="3607057"/>
            <a:ext cx="22733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b="0" dirty="0">
                <a:latin typeface="+mn-lt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65</a:t>
            </a:fld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3860" y="4077910"/>
            <a:ext cx="1877437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push(x)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push(y)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 = pop</a:t>
            </a:r>
            <a:r>
              <a:rPr lang="en-US" sz="2000" b="1" kern="0" dirty="0" smtClean="0">
                <a:latin typeface="Courier New" pitchFamily="49" charset="0"/>
              </a:rPr>
              <a:t>()</a:t>
            </a:r>
            <a:endParaRPr lang="en-US" sz="2000" b="1" kern="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762000"/>
            <a:ext cx="8534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Property we want: </a:t>
            </a:r>
            <a:br>
              <a:rPr lang="en-US" dirty="0"/>
            </a:br>
            <a:r>
              <a:rPr lang="en-US" dirty="0"/>
              <a:t>Values are returned from pop in LIFO order</a:t>
            </a:r>
          </a:p>
          <a:p>
            <a:pPr marL="0" indent="0" eaLnBrk="1" hangingPunct="1">
              <a:buNone/>
            </a:pPr>
            <a:endParaRPr lang="en-US" sz="1200" dirty="0" smtClean="0"/>
          </a:p>
          <a:p>
            <a:pPr marL="0" indent="0" eaLnBrk="1" hangingPunct="1">
              <a:buNone/>
            </a:pPr>
            <a:r>
              <a:rPr lang="en-US" dirty="0" smtClean="0"/>
              <a:t>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 smtClean="0"/>
              <a:t> as written, property can be violated – how?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</a:t>
            </a:r>
            <a:r>
              <a:rPr lang="en-US" dirty="0"/>
              <a:t>: peek and push</a:t>
            </a:r>
            <a:endParaRPr 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4077910"/>
            <a:ext cx="2339102" cy="2031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 smtClean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cxnSp>
        <p:nvCxnSpPr>
          <p:cNvPr id="31750" name="Straight Arrow Connector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5400000">
            <a:off x="113507" y="4761706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 rot="16200000">
            <a:off x="417512" y="4456113"/>
            <a:ext cx="746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Time</a:t>
            </a: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5750729" y="3607117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sp>
        <p:nvSpPr>
          <p:cNvPr id="15" name="TextBox 14"/>
          <p:cNvSpPr txBox="1"/>
          <p:nvPr>
            <p:custDataLst>
              <p:tags r:id="rId7"/>
            </p:custDataLst>
          </p:nvPr>
        </p:nvSpPr>
        <p:spPr>
          <a:xfrm>
            <a:off x="1480661" y="3607057"/>
            <a:ext cx="22733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b="0" dirty="0">
                <a:latin typeface="+mn-lt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66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786902" y="4007168"/>
            <a:ext cx="1616958" cy="275907"/>
          </a:xfrm>
          <a:prstGeom prst="straightConnector1">
            <a:avLst/>
          </a:prstGeom>
          <a:ln w="57150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>
            <a:off x="3200400" y="4616519"/>
            <a:ext cx="2203460" cy="39619"/>
          </a:xfrm>
          <a:prstGeom prst="straightConnector1">
            <a:avLst/>
          </a:prstGeom>
          <a:ln w="57150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52800" y="4768919"/>
            <a:ext cx="2203460" cy="1250881"/>
          </a:xfrm>
          <a:prstGeom prst="straightConnector1">
            <a:avLst/>
          </a:prstGeom>
          <a:ln w="57150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3860" y="4077910"/>
            <a:ext cx="1877437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push(x)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push(y)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 = pop</a:t>
            </a:r>
            <a:r>
              <a:rPr lang="en-US" sz="2000" b="1" kern="0" dirty="0" smtClean="0">
                <a:latin typeface="Courier New" pitchFamily="49" charset="0"/>
              </a:rPr>
              <a:t>()</a:t>
            </a: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1752600"/>
            <a:ext cx="3810000" cy="172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91440" bIns="91440" rtlCol="0">
            <a:spAutoFit/>
          </a:bodyPr>
          <a:lstStyle/>
          <a:p>
            <a:r>
              <a:rPr lang="en-US" sz="2000" b="1" i="1" dirty="0" smtClean="0">
                <a:latin typeface="+mn-lt"/>
              </a:rPr>
              <a:t>Race causes error with:</a:t>
            </a:r>
          </a:p>
          <a:p>
            <a:r>
              <a:rPr lang="en-US" sz="2000" b="1" dirty="0" smtClean="0">
                <a:latin typeface="+mn-lt"/>
              </a:rPr>
              <a:t>  T2: push(x)</a:t>
            </a:r>
          </a:p>
          <a:p>
            <a:r>
              <a:rPr lang="en-US" sz="2000" b="1" dirty="0" smtClean="0">
                <a:latin typeface="+mn-lt"/>
              </a:rPr>
              <a:t>  T1: pop()</a:t>
            </a:r>
          </a:p>
          <a:p>
            <a:r>
              <a:rPr lang="en-US" sz="2000" b="1" dirty="0" smtClean="0">
                <a:latin typeface="+mn-lt"/>
              </a:rPr>
              <a:t>  T2: push(x)</a:t>
            </a:r>
          </a:p>
          <a:p>
            <a:r>
              <a:rPr lang="en-US" sz="2000" b="1" dirty="0" smtClean="0">
                <a:latin typeface="+mn-lt"/>
              </a:rPr>
              <a:t>  T1: push(x)</a:t>
            </a:r>
          </a:p>
        </p:txBody>
      </p:sp>
    </p:spTree>
    <p:extLst>
      <p:ext uri="{BB962C8B-B14F-4D97-AF65-F5344CB8AC3E}">
        <p14:creationId xmlns:p14="http://schemas.microsoft.com/office/powerpoint/2010/main" val="41875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/>
              <a:t>peek and </a:t>
            </a:r>
            <a:r>
              <a:rPr lang="en-US" dirty="0" smtClean="0"/>
              <a:t>peek</a:t>
            </a:r>
            <a:endParaRPr lang="en-US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534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Property we want: </a:t>
            </a:r>
            <a:br>
              <a:rPr lang="en-US" dirty="0"/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/>
              <a:t> does not throw an exception </a:t>
            </a:r>
            <a:r>
              <a:rPr lang="en-US" dirty="0" smtClean="0"/>
              <a:t>unless the </a:t>
            </a:r>
            <a:r>
              <a:rPr lang="en-US" dirty="0"/>
              <a:t>stack is empty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None/>
            </a:pPr>
            <a:endParaRPr lang="en-US" sz="1200" dirty="0" smtClean="0"/>
          </a:p>
          <a:p>
            <a:pPr marL="0" indent="0" eaLnBrk="1" hangingPunct="1">
              <a:buNone/>
            </a:pPr>
            <a:r>
              <a:rPr lang="en-US" dirty="0" smtClean="0"/>
              <a:t>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dirty="0" smtClean="0"/>
              <a:t> as written, property can be violated – how?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4077910"/>
            <a:ext cx="2339102" cy="17132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 smtClean="0">
                <a:latin typeface="Courier New" pitchFamily="49" charset="0"/>
              </a:rPr>
              <a:t>;</a:t>
            </a:r>
            <a:endParaRPr lang="en-US" sz="2000" b="1" kern="0" dirty="0">
              <a:latin typeface="Courier New" pitchFamily="49" charset="0"/>
            </a:endParaRPr>
          </a:p>
        </p:txBody>
      </p:sp>
      <p:cxnSp>
        <p:nvCxnSpPr>
          <p:cNvPr id="31750" name="Straight Arrow Connector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5400000">
            <a:off x="113507" y="4761706"/>
            <a:ext cx="22098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 rot="16200000">
            <a:off x="417512" y="4456113"/>
            <a:ext cx="746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Time</a:t>
            </a: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5750729" y="3607117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Thread 2</a:t>
            </a:r>
          </a:p>
        </p:txBody>
      </p:sp>
      <p:sp>
        <p:nvSpPr>
          <p:cNvPr id="15" name="TextBox 14"/>
          <p:cNvSpPr txBox="1"/>
          <p:nvPr>
            <p:custDataLst>
              <p:tags r:id="rId7"/>
            </p:custDataLst>
          </p:nvPr>
        </p:nvSpPr>
        <p:spPr>
          <a:xfrm>
            <a:off x="1480661" y="3607057"/>
            <a:ext cx="22733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Thread 1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000" b="0" dirty="0">
                <a:latin typeface="+mn-lt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67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76600" y="4283076"/>
            <a:ext cx="2127260" cy="373062"/>
          </a:xfrm>
          <a:prstGeom prst="straightConnector1">
            <a:avLst/>
          </a:prstGeom>
          <a:ln w="57150">
            <a:solidFill>
              <a:srgbClr val="00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86809" y="4077910"/>
            <a:ext cx="2339102" cy="17132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 smtClean="0">
                <a:latin typeface="Courier New" pitchFamily="49" charset="0"/>
              </a:rPr>
              <a:t>;</a:t>
            </a:r>
            <a:endParaRPr lang="en-US" sz="2000" b="1" kern="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Fix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286861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 smtClean="0"/>
              <a:t> </a:t>
            </a:r>
            <a:r>
              <a:rPr lang="en-US" sz="2400" dirty="0" smtClean="0"/>
              <a:t>needs synchronization to disallow </a:t>
            </a:r>
            <a:r>
              <a:rPr lang="en-US" sz="2400" dirty="0" err="1" smtClean="0"/>
              <a:t>interleavings</a:t>
            </a:r>
            <a:endParaRPr lang="en-US" sz="2400" dirty="0" smtClean="0"/>
          </a:p>
          <a:p>
            <a:r>
              <a:rPr lang="en-US" sz="2400" dirty="0" smtClean="0"/>
              <a:t>The key is to make a </a:t>
            </a:r>
            <a:r>
              <a:rPr lang="en-US" sz="2400" i="1" dirty="0" smtClean="0"/>
              <a:t>larger critical section</a:t>
            </a:r>
          </a:p>
          <a:p>
            <a:r>
              <a:rPr lang="en-US" sz="2200" dirty="0" smtClean="0"/>
              <a:t>This protects the intermediate state of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peek</a:t>
            </a:r>
            <a:endParaRPr lang="en-US" sz="2200" dirty="0" smtClean="0"/>
          </a:p>
          <a:p>
            <a:r>
              <a:rPr lang="en-US" sz="2200" dirty="0" smtClean="0"/>
              <a:t>Use re-entrant locks; will allow calls to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200" dirty="0" smtClean="0"/>
              <a:t> and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pop</a:t>
            </a:r>
          </a:p>
          <a:p>
            <a:r>
              <a:rPr lang="en-US" sz="2200" dirty="0" smtClean="0">
                <a:cs typeface="Courier New" pitchFamily="49" charset="0"/>
              </a:rPr>
              <a:t>Can be done in stack </a:t>
            </a:r>
            <a:r>
              <a:rPr lang="en-US" sz="2200" dirty="0" smtClean="0">
                <a:cs typeface="Courier New" pitchFamily="49" charset="0"/>
              </a:rPr>
              <a:t>(left</a:t>
            </a:r>
            <a:r>
              <a:rPr lang="en-US" sz="2200" dirty="0" smtClean="0">
                <a:cs typeface="Courier New" pitchFamily="49" charset="0"/>
              </a:rPr>
              <a:t>) or an external class </a:t>
            </a:r>
            <a:r>
              <a:rPr lang="en-US" sz="2200" dirty="0" smtClean="0">
                <a:cs typeface="Courier New" pitchFamily="49" charset="0"/>
              </a:rPr>
              <a:t>(right</a:t>
            </a:r>
            <a:r>
              <a:rPr lang="en-US" sz="2200" dirty="0" smtClean="0">
                <a:cs typeface="Courier New" pitchFamily="49" charset="0"/>
              </a:rPr>
              <a:t>)</a:t>
            </a:r>
            <a:endParaRPr lang="en-US" sz="2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8788" y="3092970"/>
            <a:ext cx="3877985" cy="297260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Stack</a:t>
            </a:r>
            <a:r>
              <a:rPr lang="en-US" sz="2000" b="1" kern="0" dirty="0">
                <a:latin typeface="Courier New" pitchFamily="49" charset="0"/>
              </a:rPr>
              <a:t>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…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E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peek</a:t>
            </a:r>
            <a:r>
              <a:rPr lang="en-US" sz="2000" b="1" kern="0" dirty="0">
                <a:latin typeface="Courier New" pitchFamily="49" charset="0"/>
              </a:rPr>
              <a:t>(){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push(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561" y="3092970"/>
            <a:ext cx="4339650" cy="29854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C</a:t>
            </a:r>
            <a:r>
              <a:rPr lang="en-US" sz="2000" b="1" kern="0" dirty="0">
                <a:latin typeface="Courier New" pitchFamily="49" charset="0"/>
              </a:rPr>
              <a:t>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&lt;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>
                <a:latin typeface="Courier New" pitchFamily="49" charset="0"/>
              </a:rPr>
              <a:t>&gt; 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myPeek</a:t>
            </a:r>
            <a:r>
              <a:rPr lang="en-US" sz="2000" b="1" kern="0" dirty="0">
                <a:latin typeface="Courier New" pitchFamily="49" charset="0"/>
              </a:rPr>
              <a:t>(Stack&lt;E&gt;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s</a:t>
            </a:r>
            <a:r>
              <a:rPr lang="en-US" sz="2000" b="1" kern="0" dirty="0">
                <a:latin typeface="Courier New" pitchFamily="49" charset="0"/>
              </a:rPr>
              <a:t>){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synchronized (s)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E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s.pop();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 err="1">
                <a:latin typeface="Courier New" pitchFamily="49" charset="0"/>
              </a:rPr>
              <a:t>s.push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  <a:endParaRPr lang="en-US" sz="2000" b="1" kern="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Incorrect </a:t>
            </a:r>
            <a:r>
              <a:rPr lang="en-US" dirty="0" smtClean="0"/>
              <a:t>"Fix"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So far we have focused on problems created when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 smtClean="0"/>
              <a:t> </a:t>
            </a:r>
            <a:r>
              <a:rPr lang="en-US" sz="2400" dirty="0" smtClean="0"/>
              <a:t>performs </a:t>
            </a:r>
            <a:r>
              <a:rPr lang="en-US" sz="2400" dirty="0" smtClean="0">
                <a:solidFill>
                  <a:schemeClr val="accent2"/>
                </a:solidFill>
              </a:rPr>
              <a:t>writes</a:t>
            </a:r>
            <a:r>
              <a:rPr lang="en-US" sz="2400" b="1" dirty="0" smtClean="0"/>
              <a:t> </a:t>
            </a:r>
            <a:r>
              <a:rPr lang="en-US" sz="2400" dirty="0" smtClean="0"/>
              <a:t>that lead to an incorrect intermediate state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tempting but incorrect perspective</a:t>
            </a:r>
          </a:p>
          <a:p>
            <a:r>
              <a:rPr lang="en-US" sz="2200" dirty="0" smtClean="0"/>
              <a:t>If an implementation of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200" dirty="0" smtClean="0"/>
              <a:t> does not write anything, </a:t>
            </a:r>
            <a:r>
              <a:rPr lang="en-US" sz="2200" dirty="0" smtClean="0"/>
              <a:t>then </a:t>
            </a:r>
            <a:r>
              <a:rPr lang="en-US" sz="2200" dirty="0" smtClean="0"/>
              <a:t>maybe we can skip the </a:t>
            </a:r>
            <a:r>
              <a:rPr lang="en-US" sz="2200" dirty="0" smtClean="0"/>
              <a:t>synchronization</a:t>
            </a:r>
            <a:r>
              <a:rPr lang="en-US" sz="2200" dirty="0" smtClean="0"/>
              <a:t>?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Does </a:t>
            </a:r>
            <a:r>
              <a:rPr lang="en-US" sz="2400" dirty="0" smtClean="0">
                <a:solidFill>
                  <a:schemeClr val="accent2"/>
                </a:solidFill>
              </a:rPr>
              <a:t>not</a:t>
            </a:r>
            <a:r>
              <a:rPr lang="en-US" sz="2400" dirty="0" smtClean="0"/>
              <a:t> work due to </a:t>
            </a:r>
            <a:r>
              <a:rPr lang="en-US" sz="2400" i="1" dirty="0" smtClean="0"/>
              <a:t>data races</a:t>
            </a:r>
            <a:r>
              <a:rPr lang="en-US" sz="2400" dirty="0" smtClean="0"/>
              <a:t> with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400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pop</a:t>
            </a:r>
            <a:endParaRPr lang="en-US" sz="2400" dirty="0" smtClean="0"/>
          </a:p>
          <a:p>
            <a:r>
              <a:rPr lang="en-US" sz="2200" dirty="0" smtClean="0"/>
              <a:t>Same issue applies with other readers, such as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Parallel Map + Parallel Prefix + Parallel Map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a parallel map to compute a </a:t>
            </a:r>
            <a:r>
              <a:rPr lang="en-US" sz="2400" dirty="0" smtClean="0">
                <a:solidFill>
                  <a:schemeClr val="accent2"/>
                </a:solidFill>
              </a:rPr>
              <a:t>bit-vector</a:t>
            </a:r>
            <a:r>
              <a:rPr lang="en-US" sz="2400" dirty="0" smtClean="0"/>
              <a:t> for true elements</a:t>
            </a:r>
          </a:p>
          <a:p>
            <a:pPr marL="857250" lvl="1" indent="-392113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input  [17, 4, 6, 8, 11, 5, 13, 19, 0, 24]</a:t>
            </a:r>
          </a:p>
          <a:p>
            <a:pPr marL="857250" lvl="1" indent="-392113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bits   [ 1, 0, 0, 0,  1, 0,  1,  1, 0,  1]</a:t>
            </a:r>
          </a:p>
          <a:p>
            <a:pPr marL="857250" lvl="1" indent="-457200">
              <a:buNone/>
            </a:pPr>
            <a:endParaRPr lang="en-US" sz="1200" dirty="0" smtClean="0">
              <a:cs typeface="Courier New" pitchFamily="49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>
                <a:latin typeface="+mj-lt"/>
                <a:cs typeface="Courier New" pitchFamily="49" charset="0"/>
              </a:rPr>
              <a:t>Parallel-prefix sum on the bit-vector</a:t>
            </a:r>
          </a:p>
          <a:p>
            <a:pPr marL="460375" lvl="1" indent="0">
              <a:buNone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bitsum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[ 1, 1, 1, 1,  2, 2,  3,  4, 4,  5]</a:t>
            </a:r>
          </a:p>
          <a:p>
            <a:pPr marL="457200" lvl="1" indent="-457200">
              <a:buNone/>
            </a:pPr>
            <a:endParaRPr lang="en-US" sz="1200" b="1" dirty="0" smtClean="0">
              <a:latin typeface="+mj-lt"/>
              <a:cs typeface="Courier New" pitchFamily="49" charset="0"/>
            </a:endParaRPr>
          </a:p>
          <a:p>
            <a:pPr marL="457200" lvl="1" indent="-457200">
              <a:buFont typeface="+mj-lt"/>
              <a:buAutoNum type="arabicPeriod" startAt="3"/>
            </a:pPr>
            <a:r>
              <a:rPr lang="en-US" sz="2400" dirty="0" smtClean="0">
                <a:latin typeface="+mj-lt"/>
                <a:cs typeface="Courier New" pitchFamily="49" charset="0"/>
              </a:rPr>
              <a:t>Parallel map to produce the output</a:t>
            </a:r>
          </a:p>
          <a:p>
            <a:pPr marL="457200" lvl="1" indent="-457200">
              <a:buNone/>
            </a:pPr>
            <a:r>
              <a:rPr lang="en-US" sz="2400" dirty="0" smtClean="0">
                <a:latin typeface="+mj-lt"/>
                <a:cs typeface="Courier New" pitchFamily="49" charset="0"/>
              </a:rPr>
              <a:t>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output [17, 11, 13, 19, 24]</a:t>
            </a:r>
          </a:p>
          <a:p>
            <a:pPr marL="457200" lvl="1" indent="-457200">
              <a:buNone/>
            </a:pPr>
            <a:r>
              <a:rPr lang="en-US" sz="2400" dirty="0" smtClean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latin typeface="+mj-lt"/>
              <a:cs typeface="Courier New" pitchFamily="49" charset="0"/>
            </a:endParaRPr>
          </a:p>
          <a:p>
            <a:pPr marL="457200" indent="-457200"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4721900"/>
            <a:ext cx="6019800" cy="159530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200"/>
              </a:lnSpc>
              <a:buNone/>
            </a:pPr>
            <a:r>
              <a:rPr lang="en-US" b="1" kern="0" dirty="0" smtClean="0">
                <a:solidFill>
                  <a:srgbClr val="119F33"/>
                </a:solidFill>
                <a:latin typeface="Courier New" pitchFamily="49" charset="0"/>
              </a:rPr>
              <a:t>output </a:t>
            </a:r>
            <a:r>
              <a:rPr lang="en-US" b="1" kern="0" dirty="0" smtClean="0">
                <a:latin typeface="Courier New" pitchFamily="49" charset="0"/>
              </a:rPr>
              <a:t>=</a:t>
            </a: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i="1" kern="0" dirty="0" smtClean="0">
                <a:latin typeface="Courier New" pitchFamily="49" charset="0"/>
              </a:rPr>
              <a:t>new array of size </a:t>
            </a:r>
            <a:r>
              <a:rPr lang="en-US" b="1" i="1" kern="0" dirty="0" err="1" smtClean="0">
                <a:latin typeface="Courier New" pitchFamily="49" charset="0"/>
              </a:rPr>
              <a:t>bitsum</a:t>
            </a:r>
            <a:r>
              <a:rPr lang="en-US" b="1" i="1" kern="0" dirty="0" smtClean="0">
                <a:latin typeface="Courier New" pitchFamily="49" charset="0"/>
              </a:rPr>
              <a:t>[n-1]</a:t>
            </a:r>
          </a:p>
          <a:p>
            <a:pPr>
              <a:lnSpc>
                <a:spcPts val="2200"/>
              </a:lnSpc>
              <a:buNone/>
            </a:pPr>
            <a:r>
              <a:rPr lang="en-US" b="1" kern="0" noProof="0" dirty="0" smtClean="0">
                <a:solidFill>
                  <a:schemeClr val="accent2"/>
                </a:solidFill>
                <a:latin typeface="Courier New" pitchFamily="49" charset="0"/>
              </a:rPr>
              <a:t>FORALL</a:t>
            </a:r>
            <a:r>
              <a:rPr lang="en-US" b="1" kern="0" noProof="0" dirty="0" smtClean="0">
                <a:latin typeface="Courier New" pitchFamily="49" charset="0"/>
              </a:rPr>
              <a:t>(</a:t>
            </a:r>
            <a:r>
              <a:rPr lang="en-US" b="1" kern="0" noProof="0" dirty="0" err="1" smtClean="0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b="1" kern="0" noProof="0" dirty="0" smtClean="0">
                <a:latin typeface="Courier New" pitchFamily="49" charset="0"/>
              </a:rPr>
              <a:t>=0; i &lt; </a:t>
            </a:r>
            <a:r>
              <a:rPr lang="en-US" b="1" kern="0" dirty="0" smtClean="0">
                <a:latin typeface="Courier New" pitchFamily="49" charset="0"/>
              </a:rPr>
              <a:t>input</a:t>
            </a:r>
            <a:r>
              <a:rPr lang="en-US" b="1" kern="0" noProof="0" dirty="0" smtClean="0">
                <a:latin typeface="Courier New" pitchFamily="49" charset="0"/>
              </a:rPr>
              <a:t>.length; i++){</a:t>
            </a:r>
          </a:p>
          <a:p>
            <a:pPr>
              <a:lnSpc>
                <a:spcPts val="2200"/>
              </a:lnSpc>
              <a:buNone/>
            </a:pPr>
            <a:r>
              <a:rPr lang="en-US" b="1" kern="0" dirty="0" smtClean="0">
                <a:latin typeface="Courier New" pitchFamily="49" charset="0"/>
              </a:rPr>
              <a:t>  if(bits[i]==1)</a:t>
            </a:r>
          </a:p>
          <a:p>
            <a:pPr>
              <a:lnSpc>
                <a:spcPts val="2200"/>
              </a:lnSpc>
              <a:buNone/>
            </a:pPr>
            <a:r>
              <a:rPr lang="en-US" b="1" kern="0" dirty="0" smtClean="0">
                <a:latin typeface="Courier New" pitchFamily="49" charset="0"/>
              </a:rPr>
              <a:t>    output</a:t>
            </a: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[</a:t>
            </a:r>
            <a:r>
              <a:rPr lang="en-US" b="1" kern="0" dirty="0" err="1" smtClean="0">
                <a:latin typeface="Courier New" pitchFamily="49" charset="0"/>
              </a:rPr>
              <a:t>bitsum</a:t>
            </a:r>
            <a:r>
              <a:rPr lang="en-US" b="1" kern="0" dirty="0" smtClean="0">
                <a:latin typeface="Courier New" pitchFamily="49" charset="0"/>
              </a:rPr>
              <a:t>[i]-1</a:t>
            </a: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] = </a:t>
            </a:r>
            <a:r>
              <a:rPr lang="en-US" b="1" kern="0" dirty="0" smtClean="0">
                <a:latin typeface="Courier New" pitchFamily="49" charset="0"/>
              </a:rPr>
              <a:t>input[i];</a:t>
            </a:r>
          </a:p>
          <a:p>
            <a:pPr>
              <a:lnSpc>
                <a:spcPts val="2200"/>
              </a:lnSpc>
              <a:buNone/>
            </a:pPr>
            <a:r>
              <a:rPr kumimoji="0" lang="en-US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  <a:endParaRPr kumimoji="0" lang="en-US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Incorrect Example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914400"/>
            <a:ext cx="7543800" cy="513473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Stack</a:t>
            </a:r>
            <a:r>
              <a:rPr lang="en-US" sz="2000" b="1" kern="0" dirty="0" smtClean="0">
                <a:latin typeface="Courier New" pitchFamily="49" charset="0"/>
              </a:rPr>
              <a:t>&lt;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b="1" kern="0" dirty="0" smtClean="0">
                <a:latin typeface="Courier New" pitchFamily="49" charset="0"/>
              </a:rPr>
              <a:t>&gt;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 smtClean="0">
                <a:latin typeface="Courier New" pitchFamily="49" charset="0"/>
              </a:rPr>
              <a:t> E[]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array</a:t>
            </a:r>
            <a:r>
              <a:rPr lang="en-US" sz="2000" b="1" kern="0" dirty="0" smtClean="0">
                <a:latin typeface="Courier New" pitchFamily="49" charset="0"/>
              </a:rPr>
              <a:t> = (E[])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 smtClean="0">
                <a:latin typeface="Courier New" pitchFamily="49" charset="0"/>
              </a:rPr>
              <a:t> Object[SIZE];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index</a:t>
            </a:r>
            <a:r>
              <a:rPr lang="en-US" sz="2000" b="1" kern="0" dirty="0" smtClean="0">
                <a:latin typeface="Courier New" pitchFamily="49" charset="0"/>
              </a:rPr>
              <a:t> = -1;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b="1" kern="0" dirty="0" err="1" smtClean="0">
                <a:latin typeface="Courier New" pitchFamily="49" charset="0"/>
              </a:rPr>
              <a:t>boolean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isEmpty</a:t>
            </a:r>
            <a:r>
              <a:rPr lang="en-US" sz="2000" b="1" kern="0" dirty="0" smtClean="0">
                <a:latin typeface="Courier New" pitchFamily="49" charset="0"/>
              </a:rPr>
              <a:t>() { </a:t>
            </a:r>
            <a:r>
              <a:rPr lang="en-US" sz="2000" b="1" kern="0" dirty="0" smtClean="0">
                <a:solidFill>
                  <a:srgbClr val="7030A0"/>
                </a:solidFill>
                <a:latin typeface="Courier New" pitchFamily="49" charset="0"/>
              </a:rPr>
              <a:t>// unsynchronized: wrong?!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   return</a:t>
            </a:r>
            <a:r>
              <a:rPr lang="en-US" sz="2000" b="1" kern="0" dirty="0" smtClean="0">
                <a:latin typeface="Courier New" pitchFamily="49" charset="0"/>
              </a:rPr>
              <a:t> index==-1;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 smtClean="0">
                <a:latin typeface="Courier New" pitchFamily="49" charset="0"/>
              </a:rPr>
              <a:t>void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push</a:t>
            </a:r>
            <a:r>
              <a:rPr lang="en-US" sz="2000" b="1" kern="0" dirty="0" smtClean="0">
                <a:latin typeface="Courier New" pitchFamily="49" charset="0"/>
              </a:rPr>
              <a:t>(E </a:t>
            </a:r>
            <a:r>
              <a:rPr lang="en-US" sz="2000" b="1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b="1" kern="0" dirty="0" smtClean="0">
                <a:latin typeface="Courier New" pitchFamily="49" charset="0"/>
              </a:rPr>
              <a:t>) {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	  array[++index] = </a:t>
            </a:r>
            <a:r>
              <a:rPr lang="en-US" sz="2000" b="1" kern="0" dirty="0" err="1" smtClean="0">
                <a:latin typeface="Courier New" pitchFamily="49" charset="0"/>
              </a:rPr>
              <a:t>val</a:t>
            </a:r>
            <a:r>
              <a:rPr lang="en-US" sz="2000" b="1" kern="0" dirty="0" smtClean="0">
                <a:latin typeface="Courier New" pitchFamily="49" charset="0"/>
              </a:rPr>
              <a:t>;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}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 </a:t>
            </a:r>
            <a:r>
              <a:rPr lang="en-US" sz="2000" b="1" kern="0" dirty="0" smtClean="0">
                <a:latin typeface="Courier New" pitchFamily="49" charset="0"/>
              </a:rPr>
              <a:t>E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pop</a:t>
            </a:r>
            <a:r>
              <a:rPr lang="en-US" sz="2000" b="1" kern="0" dirty="0" smtClean="0">
                <a:latin typeface="Courier New" pitchFamily="49" charset="0"/>
              </a:rPr>
              <a:t>() { 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	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 smtClean="0">
                <a:latin typeface="Courier New" pitchFamily="49" charset="0"/>
              </a:rPr>
              <a:t> array[index--];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}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E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peek</a:t>
            </a:r>
            <a:r>
              <a:rPr lang="en-US" sz="2000" b="1" kern="0" dirty="0" smtClean="0">
                <a:latin typeface="Courier New" pitchFamily="49" charset="0"/>
              </a:rPr>
              <a:t>() { </a:t>
            </a:r>
            <a:r>
              <a:rPr lang="en-US" sz="2000" b="1" kern="0" dirty="0" smtClean="0">
                <a:solidFill>
                  <a:srgbClr val="7030A0"/>
                </a:solidFill>
                <a:latin typeface="Courier New" pitchFamily="49" charset="0"/>
              </a:rPr>
              <a:t>// unsynchronized: wrong!</a:t>
            </a:r>
            <a:endParaRPr lang="en-US" sz="2000" b="1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 smtClean="0">
                <a:latin typeface="Courier New" pitchFamily="49" charset="0"/>
              </a:rPr>
              <a:t> array[index];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}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It </a:t>
            </a:r>
            <a:r>
              <a:rPr lang="en-US" sz="2400" i="1" dirty="0" smtClean="0"/>
              <a:t>looks like</a:t>
            </a:r>
            <a:r>
              <a:rPr lang="en-US" sz="2400" dirty="0" smtClean="0"/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sz="2400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 smtClean="0"/>
              <a:t> can </a:t>
            </a:r>
            <a:r>
              <a:rPr lang="en-US" sz="2400" dirty="0" smtClean="0"/>
              <a:t>"get </a:t>
            </a:r>
            <a:r>
              <a:rPr lang="en-US" sz="2400" dirty="0" smtClean="0"/>
              <a:t>away with </a:t>
            </a:r>
            <a:r>
              <a:rPr lang="en-US" sz="2400" dirty="0" smtClean="0"/>
              <a:t>this" because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400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2400" dirty="0" smtClean="0"/>
              <a:t> adjust the </a:t>
            </a:r>
            <a:r>
              <a:rPr lang="en-US" sz="2400" dirty="0" err="1" smtClean="0"/>
              <a:t>stacl's</a:t>
            </a:r>
            <a:r>
              <a:rPr lang="en-US" sz="2400" dirty="0" smtClean="0"/>
              <a:t> state </a:t>
            </a:r>
            <a:r>
              <a:rPr lang="en-US" sz="2400" dirty="0" smtClean="0"/>
              <a:t>using "just</a:t>
            </a:r>
            <a:r>
              <a:rPr lang="en-US" sz="2400" dirty="0" smtClean="0"/>
              <a:t> </a:t>
            </a:r>
            <a:r>
              <a:rPr lang="en-US" sz="2400" dirty="0" smtClean="0"/>
              <a:t>one tiny </a:t>
            </a:r>
            <a:r>
              <a:rPr lang="en-US" sz="2400" dirty="0" smtClean="0"/>
              <a:t>step"</a:t>
            </a:r>
            <a:endParaRPr lang="en-US" sz="2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But this code is still </a:t>
            </a:r>
            <a:r>
              <a:rPr lang="en-US" sz="2400" i="1" dirty="0" smtClean="0"/>
              <a:t>wrong</a:t>
            </a:r>
            <a:r>
              <a:rPr lang="en-US" sz="2400" dirty="0" smtClean="0"/>
              <a:t> and depends on </a:t>
            </a:r>
            <a:br>
              <a:rPr lang="en-US" sz="2400" dirty="0" smtClean="0"/>
            </a:br>
            <a:r>
              <a:rPr lang="en-US" sz="2400" dirty="0" smtClean="0"/>
              <a:t>language-implementation details you cannot assume</a:t>
            </a:r>
          </a:p>
          <a:p>
            <a:r>
              <a:rPr lang="en-US" sz="2400" dirty="0" smtClean="0"/>
              <a:t>Even </a:t>
            </a:r>
            <a:r>
              <a:rPr lang="en-US" sz="2400" dirty="0" smtClean="0"/>
              <a:t>"tiny steps" </a:t>
            </a:r>
            <a:r>
              <a:rPr lang="en-US" sz="2400" dirty="0" smtClean="0"/>
              <a:t>may require multiple steps in implementation: </a:t>
            </a:r>
            <a:r>
              <a:rPr lang="en-US" sz="2400" b="1" dirty="0" smtClean="0">
                <a:latin typeface="Courier New" pitchFamily="49" charset="0"/>
              </a:rPr>
              <a:t>array[++index] = </a:t>
            </a:r>
            <a:r>
              <a:rPr lang="en-US" sz="2400" b="1" dirty="0" err="1" smtClean="0">
                <a:latin typeface="Courier New" pitchFamily="49" charset="0"/>
              </a:rPr>
              <a:t>val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smtClean="0">
                <a:latin typeface="+mj-lt"/>
              </a:rPr>
              <a:t>probably takes at least two steps</a:t>
            </a:r>
            <a:endParaRPr lang="en-US" sz="2400" dirty="0" smtClean="0"/>
          </a:p>
          <a:p>
            <a:r>
              <a:rPr lang="en-US" sz="2400" dirty="0" smtClean="0"/>
              <a:t>Code has a </a:t>
            </a:r>
            <a:r>
              <a:rPr lang="en-US" sz="2400" dirty="0" smtClean="0">
                <a:solidFill>
                  <a:schemeClr val="accent2"/>
                </a:solidFill>
              </a:rPr>
              <a:t>data race</a:t>
            </a:r>
            <a:r>
              <a:rPr lang="en-US" sz="2400" dirty="0" smtClean="0"/>
              <a:t>, allowing very strange behavior </a:t>
            </a:r>
            <a:endParaRPr lang="en-US" sz="2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Do not introduce a data race, </a:t>
            </a:r>
            <a:r>
              <a:rPr lang="en-US" sz="2400" dirty="0" smtClean="0"/>
              <a:t>even </a:t>
            </a:r>
            <a:r>
              <a:rPr lang="en-US" sz="2400" dirty="0" smtClean="0"/>
              <a:t>if every interleaving you can think of is correct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</a:t>
            </a:r>
            <a:r>
              <a:rPr lang="en-US" dirty="0" smtClean="0"/>
              <a:t>It</a:t>
            </a:r>
            <a:r>
              <a:rPr lang="en-US" dirty="0" smtClean="0"/>
              <a:t>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Avoiding race conditions on shared resources is difficult</a:t>
            </a:r>
          </a:p>
          <a:p>
            <a:r>
              <a:rPr lang="en-US" sz="2400" dirty="0" smtClean="0"/>
              <a:t>Decades of bugs have led to some conventional wisdom and general techniques known to work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We will discuss some key ideas and trade-offs</a:t>
            </a:r>
          </a:p>
          <a:p>
            <a:r>
              <a:rPr lang="en-US" sz="2400" dirty="0" smtClean="0"/>
              <a:t>More available in the suggested additional readings</a:t>
            </a:r>
          </a:p>
          <a:p>
            <a:r>
              <a:rPr lang="en-US" sz="2400" dirty="0" smtClean="0"/>
              <a:t>N</a:t>
            </a:r>
            <a:r>
              <a:rPr lang="en-US" sz="2400" dirty="0" smtClean="0"/>
              <a:t>one of this is </a:t>
            </a:r>
            <a:r>
              <a:rPr lang="en-US" sz="2400" i="1" dirty="0" smtClean="0"/>
              <a:t>specific</a:t>
            </a:r>
            <a:r>
              <a:rPr lang="en-US" sz="2400" dirty="0" smtClean="0"/>
              <a:t> to Java or a particular book</a:t>
            </a:r>
          </a:p>
          <a:p>
            <a:pPr lvl="1"/>
            <a:r>
              <a:rPr lang="en-US" sz="2400" dirty="0" smtClean="0"/>
              <a:t>May be hard to appreciate in beginning</a:t>
            </a:r>
          </a:p>
          <a:p>
            <a:pPr lvl="1"/>
            <a:r>
              <a:rPr lang="en-US" sz="2400" dirty="0" smtClean="0"/>
              <a:t>Come back to these guidelines over the years</a:t>
            </a:r>
          </a:p>
          <a:p>
            <a:pPr lvl="1"/>
            <a:r>
              <a:rPr lang="en-US" sz="2400" dirty="0" smtClean="0"/>
              <a:t>Do not try to be fancy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 with Exclusion and Locking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Yale University is the best place to study locks…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99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3886200"/>
            <a:ext cx="6858000" cy="2362200"/>
          </a:xfrm>
          <a:prstGeom prst="ellipse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6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</a:t>
            </a:r>
            <a:r>
              <a:rPr lang="en-US" dirty="0" smtClean="0"/>
              <a:t>Choices for </a:t>
            </a:r>
            <a:r>
              <a:rPr lang="en-US" dirty="0" smtClean="0"/>
              <a:t>Memory</a:t>
            </a:r>
            <a:endParaRPr lang="en-US" dirty="0" smtClean="0"/>
          </a:p>
        </p:txBody>
      </p:sp>
      <p:sp>
        <p:nvSpPr>
          <p:cNvPr id="18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86100" y="4069447"/>
            <a:ext cx="2971800" cy="1958975"/>
          </a:xfrm>
          <a:prstGeom prst="ellipse">
            <a:avLst/>
          </a:prstGeom>
          <a:solidFill>
            <a:srgbClr val="FFFFFF"/>
          </a:solidFill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761999"/>
            <a:ext cx="8458200" cy="3101975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800"/>
              </a:spcBef>
              <a:buFontTx/>
              <a:buNone/>
              <a:defRPr/>
            </a:pPr>
            <a:r>
              <a:rPr lang="en-US" sz="2800" dirty="0" smtClean="0"/>
              <a:t>For every </a:t>
            </a:r>
            <a:r>
              <a:rPr lang="en-US" sz="2800" dirty="0" smtClean="0">
                <a:solidFill>
                  <a:schemeClr val="accent2"/>
                </a:solidFill>
              </a:rPr>
              <a:t>memory location</a:t>
            </a:r>
            <a:r>
              <a:rPr lang="en-US" sz="2800" dirty="0" smtClean="0"/>
              <a:t> in your </a:t>
            </a:r>
            <a:r>
              <a:rPr lang="en-US" sz="2800" dirty="0"/>
              <a:t>program (e.g., object field</a:t>
            </a:r>
            <a:r>
              <a:rPr lang="en-US" sz="2800" dirty="0" smtClean="0"/>
              <a:t>), </a:t>
            </a:r>
            <a:r>
              <a:rPr lang="en-US" sz="2800" dirty="0" smtClean="0"/>
              <a:t>you </a:t>
            </a:r>
            <a:r>
              <a:rPr lang="en-US" sz="2800" dirty="0" smtClean="0"/>
              <a:t>must obey at least one of the following:</a:t>
            </a:r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Thread-local:</a:t>
            </a:r>
            <a:r>
              <a:rPr lang="en-US" sz="2400" dirty="0" smtClean="0"/>
              <a:t> Do not use the location in </a:t>
            </a:r>
            <a:r>
              <a:rPr lang="en-US" sz="2400" dirty="0" smtClean="0"/>
              <a:t>&gt;1 </a:t>
            </a:r>
            <a:r>
              <a:rPr lang="en-US" sz="2400" dirty="0" smtClean="0"/>
              <a:t>thread</a:t>
            </a:r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Immutable:</a:t>
            </a:r>
            <a:r>
              <a:rPr lang="en-US" sz="2400" dirty="0" smtClean="0"/>
              <a:t> </a:t>
            </a:r>
            <a:r>
              <a:rPr lang="en-US" sz="2400" dirty="0" smtClean="0"/>
              <a:t>Never write </a:t>
            </a:r>
            <a:r>
              <a:rPr lang="en-US" sz="2400" dirty="0" smtClean="0"/>
              <a:t>to the memory location</a:t>
            </a:r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Synchronized:</a:t>
            </a:r>
            <a:r>
              <a:rPr lang="en-US" sz="2400" dirty="0" smtClean="0"/>
              <a:t> </a:t>
            </a:r>
            <a:r>
              <a:rPr lang="en-US" sz="2400" dirty="0" smtClean="0"/>
              <a:t>Control access via </a:t>
            </a:r>
            <a:r>
              <a:rPr lang="en-US" sz="2400" dirty="0" smtClean="0"/>
              <a:t>synchronization </a:t>
            </a:r>
            <a:endParaRPr lang="en-US" sz="2400" dirty="0"/>
          </a:p>
        </p:txBody>
      </p:sp>
      <p:sp>
        <p:nvSpPr>
          <p:cNvPr id="19" name="Oval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4564877"/>
            <a:ext cx="2362200" cy="914400"/>
          </a:xfrm>
          <a:prstGeom prst="ellipse">
            <a:avLst/>
          </a:prstGeom>
          <a:solidFill>
            <a:srgbClr val="FFFFFF"/>
          </a:solidFill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837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86100" y="4069447"/>
            <a:ext cx="2971800" cy="1958975"/>
          </a:xfrm>
          <a:prstGeom prst="ellipse">
            <a:avLst/>
          </a:prstGeom>
          <a:solidFill>
            <a:srgbClr val="00B0F0">
              <a:alpha val="50000"/>
            </a:srgbClr>
          </a:solidFill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837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4564877"/>
            <a:ext cx="2362200" cy="914400"/>
          </a:xfrm>
          <a:prstGeom prst="ellipse">
            <a:avLst/>
          </a:prstGeom>
          <a:solidFill>
            <a:srgbClr val="FFFF00">
              <a:alpha val="50000"/>
            </a:srgbClr>
          </a:solidFill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1371600" y="4864268"/>
            <a:ext cx="14927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all memory</a:t>
            </a:r>
          </a:p>
        </p:txBody>
      </p:sp>
      <p:cxnSp>
        <p:nvCxnSpPr>
          <p:cNvPr id="58378" name="Straight Connector 12"/>
          <p:cNvCxnSpPr>
            <a:cxnSpLocks noChangeShapeType="1"/>
            <a:endCxn id="14" idx="2"/>
          </p:cNvCxnSpPr>
          <p:nvPr>
            <p:custDataLst>
              <p:tags r:id="rId9"/>
            </p:custDataLst>
          </p:nvPr>
        </p:nvCxnSpPr>
        <p:spPr bwMode="auto">
          <a:xfrm flipH="1" flipV="1">
            <a:off x="1919133" y="3950732"/>
            <a:ext cx="785968" cy="541211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409265" y="3581400"/>
            <a:ext cx="3019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dirty="0" smtClean="0">
                <a:latin typeface="+mn-lt"/>
              </a:rPr>
              <a:t>needs synchronization</a:t>
            </a:r>
            <a:endParaRPr lang="en-US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74</a:t>
            </a:fld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0" y="4564877"/>
            <a:ext cx="2362200" cy="914400"/>
          </a:xfrm>
          <a:prstGeom prst="ellips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2" name="TextBox 11"/>
          <p:cNvSpPr txBox="1"/>
          <p:nvPr>
            <p:custDataLst>
              <p:tags r:id="rId12"/>
            </p:custDataLst>
          </p:nvPr>
        </p:nvSpPr>
        <p:spPr>
          <a:xfrm>
            <a:off x="5974830" y="4725769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immutable</a:t>
            </a:r>
          </a:p>
          <a:p>
            <a:pPr algn="ctr">
              <a:defRPr/>
            </a:pPr>
            <a:r>
              <a:rPr lang="en-US" b="0" dirty="0">
                <a:latin typeface="+mn-lt"/>
              </a:rPr>
              <a:t>memory</a:t>
            </a:r>
          </a:p>
        </p:txBody>
      </p:sp>
      <p:sp>
        <p:nvSpPr>
          <p:cNvPr id="10" name="TextBox 9"/>
          <p:cNvSpPr txBox="1"/>
          <p:nvPr>
            <p:custDataLst>
              <p:tags r:id="rId13"/>
            </p:custDataLst>
          </p:nvPr>
        </p:nvSpPr>
        <p:spPr>
          <a:xfrm>
            <a:off x="3787170" y="4725769"/>
            <a:ext cx="15696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thread-local</a:t>
            </a:r>
          </a:p>
          <a:p>
            <a:pPr algn="ctr">
              <a:defRPr/>
            </a:pPr>
            <a:r>
              <a:rPr lang="en-US" b="0" dirty="0">
                <a:latin typeface="+mn-lt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17075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Thread-Local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Whenever possible, do not share resources!</a:t>
            </a:r>
          </a:p>
          <a:p>
            <a:r>
              <a:rPr lang="en-US" sz="2000" dirty="0" smtClean="0"/>
              <a:t>Easier for each thread to have its own </a:t>
            </a:r>
            <a:r>
              <a:rPr lang="en-US" sz="2000" dirty="0" smtClean="0">
                <a:solidFill>
                  <a:schemeClr val="accent2"/>
                </a:solidFill>
              </a:rPr>
              <a:t>thread-local copy </a:t>
            </a:r>
            <a:r>
              <a:rPr lang="en-US" sz="2000" dirty="0" smtClean="0"/>
              <a:t>of a resource instead of one with shared updates</a:t>
            </a:r>
          </a:p>
          <a:p>
            <a:r>
              <a:rPr lang="en-US" sz="2000" dirty="0" smtClean="0"/>
              <a:t>Correct only if threads do not communicate through resource</a:t>
            </a:r>
          </a:p>
          <a:p>
            <a:pPr lvl="1"/>
            <a:r>
              <a:rPr lang="en-US" sz="2000" dirty="0" smtClean="0"/>
              <a:t>In other words, multiple copies are correct approach</a:t>
            </a:r>
          </a:p>
          <a:p>
            <a:pPr lvl="1"/>
            <a:r>
              <a:rPr lang="en-US" sz="2000" dirty="0" smtClean="0"/>
              <a:t>Example: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Random</a:t>
            </a:r>
            <a:r>
              <a:rPr lang="en-US" sz="2000" dirty="0" smtClean="0"/>
              <a:t> objects</a:t>
            </a:r>
          </a:p>
          <a:p>
            <a:r>
              <a:rPr lang="en-US" sz="2000" dirty="0" smtClean="0"/>
              <a:t>Note: Because each call-stack is thread-local, never need to synchronize on local variables</a:t>
            </a:r>
          </a:p>
          <a:p>
            <a:pPr lvl="1"/>
            <a:endParaRPr lang="en-US" sz="2200" dirty="0" smtClean="0"/>
          </a:p>
          <a:p>
            <a:pPr marL="0" indent="0">
              <a:buNone/>
            </a:pPr>
            <a:r>
              <a:rPr lang="en-US" sz="2400" dirty="0" smtClean="0"/>
              <a:t>In typical concurrent programs, the vast majority of objects should be thread-local and shared-memory usage should be minimized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Immutable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400" dirty="0" smtClean="0"/>
              <a:t>Whenever possible, do not update objects</a:t>
            </a:r>
          </a:p>
          <a:p>
            <a:r>
              <a:rPr lang="en-US" sz="2400" dirty="0" smtClean="0"/>
              <a:t>Make new objects </a:t>
            </a:r>
            <a:r>
              <a:rPr lang="en-US" sz="2400" dirty="0" smtClean="0"/>
              <a:t>instead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One of the key tenets of </a:t>
            </a:r>
            <a:r>
              <a:rPr lang="en-US" sz="2400" i="1" dirty="0" smtClean="0"/>
              <a:t>functional programming</a:t>
            </a:r>
            <a:r>
              <a:rPr lang="en-US" sz="2400" dirty="0" smtClean="0"/>
              <a:t> (see CSE </a:t>
            </a:r>
            <a:r>
              <a:rPr lang="en-US" sz="2400" dirty="0" smtClean="0"/>
              <a:t>341 Programming Languages)</a:t>
            </a:r>
            <a:endParaRPr lang="en-US" sz="2400" dirty="0" smtClean="0"/>
          </a:p>
          <a:p>
            <a:r>
              <a:rPr lang="en-US" sz="2400" dirty="0" smtClean="0"/>
              <a:t>Generally helpful to avoid </a:t>
            </a:r>
            <a:r>
              <a:rPr lang="en-US" sz="2400" i="1" dirty="0" smtClean="0"/>
              <a:t>side-effects</a:t>
            </a:r>
          </a:p>
          <a:p>
            <a:r>
              <a:rPr lang="en-US" sz="2400" dirty="0" smtClean="0"/>
              <a:t>Much more helpful in a concurrent </a:t>
            </a:r>
            <a:r>
              <a:rPr lang="en-US" sz="2400" dirty="0" smtClean="0"/>
              <a:t>setting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If a location is </a:t>
            </a:r>
            <a:r>
              <a:rPr lang="en-US" sz="2400" dirty="0" smtClean="0"/>
              <a:t>only ever </a:t>
            </a:r>
            <a:r>
              <a:rPr lang="en-US" sz="2400" dirty="0" smtClean="0"/>
              <a:t>read, never written, no synchronization needed</a:t>
            </a:r>
          </a:p>
          <a:p>
            <a:r>
              <a:rPr lang="en-US" sz="2400" dirty="0" smtClean="0"/>
              <a:t>Simultaneous reads are </a:t>
            </a:r>
            <a:r>
              <a:rPr lang="en-US" sz="2400" i="1" dirty="0" smtClean="0"/>
              <a:t>not</a:t>
            </a:r>
            <a:r>
              <a:rPr lang="en-US" sz="2400" dirty="0" smtClean="0"/>
              <a:t> races </a:t>
            </a:r>
            <a:r>
              <a:rPr lang="en-US" sz="2400" dirty="0"/>
              <a:t>(</a:t>
            </a:r>
            <a:r>
              <a:rPr lang="en-US" sz="2400" dirty="0" smtClean="0"/>
              <a:t>not </a:t>
            </a:r>
            <a:r>
              <a:rPr lang="en-US" sz="2400" dirty="0" smtClean="0"/>
              <a:t>a </a:t>
            </a:r>
            <a:r>
              <a:rPr lang="en-US" sz="2400" dirty="0" smtClean="0"/>
              <a:t>problem!)</a:t>
            </a: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sz="1100" dirty="0" smtClean="0"/>
          </a:p>
          <a:p>
            <a:pPr marL="0" indent="0" algn="ctr" eaLnBrk="1" hangingPunct="1">
              <a:buFontTx/>
              <a:buNone/>
            </a:pPr>
            <a:r>
              <a:rPr lang="en-US" sz="2400" i="1" dirty="0" smtClean="0"/>
              <a:t>In practice, programmers usually over-use mutation </a:t>
            </a:r>
            <a:r>
              <a:rPr lang="en-US" sz="2400" i="1" dirty="0" smtClean="0"/>
              <a:t>so you should do your best to minimize </a:t>
            </a:r>
            <a:r>
              <a:rPr lang="en-US" sz="2400" i="1" dirty="0" smtClean="0"/>
              <a:t>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Everything Else:  Keep it Synchronized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After minimizing the amount of memory that is </a:t>
            </a:r>
            <a:r>
              <a:rPr lang="en-US" sz="2400" dirty="0" smtClean="0"/>
              <a:t>both (1</a:t>
            </a:r>
            <a:r>
              <a:rPr lang="en-US" sz="2400" dirty="0" smtClean="0"/>
              <a:t>) thread-shared and (2) mutable, we need </a:t>
            </a:r>
            <a:r>
              <a:rPr lang="en-US" sz="2400" dirty="0" smtClean="0"/>
              <a:t>to follow guidelines for using </a:t>
            </a:r>
            <a:r>
              <a:rPr lang="en-US" sz="2400" dirty="0" smtClean="0"/>
              <a:t>locks to keep that data consistent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Guideline #0: No data races</a:t>
            </a:r>
          </a:p>
          <a:p>
            <a:r>
              <a:rPr lang="en-US" sz="2400" dirty="0" smtClean="0"/>
              <a:t>Never allow two threads to read/write or </a:t>
            </a:r>
            <a:r>
              <a:rPr lang="en-US" sz="2400" dirty="0" smtClean="0"/>
              <a:t>write/write the </a:t>
            </a:r>
            <a:r>
              <a:rPr lang="en-US" sz="2400" dirty="0" smtClean="0"/>
              <a:t>same location at the same time</a:t>
            </a:r>
          </a:p>
          <a:p>
            <a:pPr marL="0" indent="0"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i="1" dirty="0" smtClean="0"/>
              <a:t>Necessary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In Java or C, a program with a data race is almost always wrong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i="1" dirty="0" smtClean="0"/>
              <a:t>But Not Sufficient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Our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400" dirty="0" smtClean="0"/>
              <a:t> example had no data </a:t>
            </a:r>
            <a:r>
              <a:rPr lang="en-US" sz="2400" dirty="0" smtClean="0"/>
              <a:t>races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486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Guideline #1: Consistent Locking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For each location that requires synchronization, </a:t>
            </a:r>
            <a:r>
              <a:rPr lang="en-US" sz="2400" dirty="0" smtClean="0"/>
              <a:t>we should have </a:t>
            </a:r>
            <a:r>
              <a:rPr lang="en-US" sz="2400" dirty="0" smtClean="0"/>
              <a:t>a lock that is always held when reading or writing the location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We </a:t>
            </a:r>
            <a:r>
              <a:rPr lang="en-US" sz="2000" dirty="0" smtClean="0"/>
              <a:t>say the lock </a:t>
            </a:r>
            <a:r>
              <a:rPr lang="en-US" sz="2000" dirty="0" smtClean="0">
                <a:solidFill>
                  <a:schemeClr val="accent2"/>
                </a:solidFill>
              </a:rPr>
              <a:t>guards</a:t>
            </a:r>
            <a:r>
              <a:rPr lang="en-US" sz="2000" dirty="0" smtClean="0"/>
              <a:t> the location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same </a:t>
            </a:r>
            <a:r>
              <a:rPr lang="en-US" sz="2000" dirty="0" smtClean="0"/>
              <a:t>lock can guard multiple locations </a:t>
            </a:r>
            <a:r>
              <a:rPr lang="en-US" sz="2000" dirty="0"/>
              <a:t>(and often </a:t>
            </a:r>
            <a:r>
              <a:rPr lang="en-US" sz="2000" dirty="0" smtClean="0"/>
              <a:t>should</a:t>
            </a:r>
            <a:r>
              <a:rPr lang="en-US" sz="2000" dirty="0"/>
              <a:t>) 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Clearly </a:t>
            </a:r>
            <a:r>
              <a:rPr lang="en-US" sz="2000" dirty="0" smtClean="0"/>
              <a:t>document the guard for each location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 </a:t>
            </a:r>
            <a:r>
              <a:rPr lang="en-US" sz="2000" dirty="0" smtClean="0"/>
              <a:t>Java, the guard is often the object containing the location</a:t>
            </a:r>
          </a:p>
          <a:p>
            <a:pPr lvl="1">
              <a:spcBef>
                <a:spcPts val="6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000" dirty="0" smtClean="0"/>
              <a:t> inside object methods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A</a:t>
            </a:r>
            <a:r>
              <a:rPr lang="en-US" sz="2000" dirty="0" smtClean="0"/>
              <a:t>lso </a:t>
            </a:r>
            <a:r>
              <a:rPr lang="en-US" sz="2000" dirty="0" smtClean="0"/>
              <a:t>common to guard a larger structure </a:t>
            </a:r>
            <a:r>
              <a:rPr lang="en-US" sz="2000" dirty="0" smtClean="0"/>
              <a:t>with </a:t>
            </a:r>
            <a:r>
              <a:rPr lang="en-US" sz="2000" dirty="0" smtClean="0"/>
              <a:t>one lock to ensure mutual exclusion on the structure</a:t>
            </a:r>
          </a:p>
          <a:p>
            <a:pPr lvl="1"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8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mapping from locations to guarding locks is </a:t>
            </a:r>
            <a:r>
              <a:rPr lang="en-US" sz="2000" dirty="0" smtClean="0"/>
              <a:t>c</a:t>
            </a:r>
            <a:r>
              <a:rPr lang="en-US" sz="2000" i="1" dirty="0" smtClean="0"/>
              <a:t>onceptual</a:t>
            </a:r>
            <a:r>
              <a:rPr lang="en-US" sz="2000" i="1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/>
              <a:t>must be enforced by you as the programmer</a:t>
            </a:r>
            <a:endParaRPr lang="en-US" sz="2000" i="1" dirty="0" smtClean="0"/>
          </a:p>
          <a:p>
            <a:r>
              <a:rPr lang="en-US" sz="2000" dirty="0" smtClean="0"/>
              <a:t>It partitions the shared-&amp;-mutable locations into </a:t>
            </a:r>
            <a:r>
              <a:rPr lang="en-US" sz="2000" dirty="0" smtClean="0"/>
              <a:t>"which lock"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/>
              <a:t>Consistent locking is: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/>
              <a:t>Not Sufficient: </a:t>
            </a:r>
            <a:br>
              <a:rPr lang="en-US" sz="2000" dirty="0"/>
            </a:br>
            <a:r>
              <a:rPr lang="en-US" sz="2000" dirty="0"/>
              <a:t>It prevents all data races, but still allows bad </a:t>
            </a:r>
            <a:r>
              <a:rPr lang="en-US" sz="2000" dirty="0" err="1"/>
              <a:t>interleavings</a:t>
            </a:r>
            <a:endParaRPr lang="en-US" sz="2000" dirty="0"/>
          </a:p>
          <a:p>
            <a:r>
              <a:rPr lang="en-US" sz="2000" dirty="0"/>
              <a:t>Our peek example used consistent locking, but had exposed intermediate states and bad </a:t>
            </a:r>
            <a:r>
              <a:rPr lang="en-US" sz="2000" dirty="0" err="1"/>
              <a:t>interleavings</a:t>
            </a:r>
            <a:endParaRPr lang="en-US" sz="20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/>
              <a:t>Not Necessary: </a:t>
            </a:r>
          </a:p>
          <a:p>
            <a:r>
              <a:rPr lang="en-US" sz="2000" dirty="0"/>
              <a:t>Can dynamically change the locking </a:t>
            </a:r>
            <a:r>
              <a:rPr lang="en-US" sz="2000" dirty="0" smtClean="0"/>
              <a:t>protocol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79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905000" y="2057400"/>
            <a:ext cx="4724400" cy="1295400"/>
            <a:chOff x="1905000" y="2667000"/>
            <a:chExt cx="4724400" cy="1295400"/>
          </a:xfrm>
        </p:grpSpPr>
        <p:sp>
          <p:nvSpPr>
            <p:cNvPr id="7" name="Oval 6"/>
            <p:cNvSpPr/>
            <p:nvPr/>
          </p:nvSpPr>
          <p:spPr bwMode="auto">
            <a:xfrm>
              <a:off x="1905000" y="27432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38400" y="28956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429000" y="28956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800600" y="27432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191000" y="27432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895600" y="26670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562600" y="28194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096000" y="26670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2514600" y="3429000"/>
              <a:ext cx="533400" cy="533400"/>
              <a:chOff x="4717" y="731"/>
              <a:chExt cx="630" cy="672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4717" y="731"/>
                <a:ext cx="630" cy="6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4833" y="784"/>
                <a:ext cx="400" cy="41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891" y="840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4836" y="951"/>
                <a:ext cx="397" cy="40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4961" y="1034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AutoShape 12"/>
              <p:cNvSpPr>
                <a:spLocks noChangeArrowheads="1"/>
              </p:cNvSpPr>
              <p:nvPr/>
            </p:nvSpPr>
            <p:spPr bwMode="auto">
              <a:xfrm flipV="1">
                <a:off x="4990" y="1149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574 h 21600"/>
                  <a:gd name="T14" fmla="*/ 17153 w 21600"/>
                  <a:gd name="T15" fmla="*/ 170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4038600" y="3352800"/>
              <a:ext cx="533400" cy="533400"/>
              <a:chOff x="4717" y="731"/>
              <a:chExt cx="630" cy="672"/>
            </a:xfrm>
          </p:grpSpPr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4717" y="731"/>
                <a:ext cx="630" cy="6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4833" y="784"/>
                <a:ext cx="400" cy="41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Oval 9"/>
              <p:cNvSpPr>
                <a:spLocks noChangeArrowheads="1"/>
              </p:cNvSpPr>
              <p:nvPr/>
            </p:nvSpPr>
            <p:spPr bwMode="auto">
              <a:xfrm>
                <a:off x="4891" y="840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Oval 10"/>
              <p:cNvSpPr>
                <a:spLocks noChangeArrowheads="1"/>
              </p:cNvSpPr>
              <p:nvPr/>
            </p:nvSpPr>
            <p:spPr bwMode="auto">
              <a:xfrm>
                <a:off x="4836" y="951"/>
                <a:ext cx="397" cy="40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Oval 11"/>
              <p:cNvSpPr>
                <a:spLocks noChangeArrowheads="1"/>
              </p:cNvSpPr>
              <p:nvPr/>
            </p:nvSpPr>
            <p:spPr bwMode="auto">
              <a:xfrm>
                <a:off x="4961" y="1034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AutoShape 12"/>
              <p:cNvSpPr>
                <a:spLocks noChangeArrowheads="1"/>
              </p:cNvSpPr>
              <p:nvPr/>
            </p:nvSpPr>
            <p:spPr bwMode="auto">
              <a:xfrm flipV="1">
                <a:off x="4990" y="1149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574 h 21600"/>
                  <a:gd name="T14" fmla="*/ 17153 w 21600"/>
                  <a:gd name="T15" fmla="*/ 170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4876800" y="3352800"/>
              <a:ext cx="533400" cy="533400"/>
              <a:chOff x="4717" y="731"/>
              <a:chExt cx="630" cy="672"/>
            </a:xfrm>
          </p:grpSpPr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4717" y="731"/>
                <a:ext cx="630" cy="6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4833" y="784"/>
                <a:ext cx="400" cy="41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Oval 9"/>
              <p:cNvSpPr>
                <a:spLocks noChangeArrowheads="1"/>
              </p:cNvSpPr>
              <p:nvPr/>
            </p:nvSpPr>
            <p:spPr bwMode="auto">
              <a:xfrm>
                <a:off x="4891" y="840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4836" y="951"/>
                <a:ext cx="397" cy="40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4961" y="1034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AutoShape 12"/>
              <p:cNvSpPr>
                <a:spLocks noChangeArrowheads="1"/>
              </p:cNvSpPr>
              <p:nvPr/>
            </p:nvSpPr>
            <p:spPr bwMode="auto">
              <a:xfrm flipV="1">
                <a:off x="4990" y="1149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574 h 21600"/>
                  <a:gd name="T14" fmla="*/ 17153 w 21600"/>
                  <a:gd name="T15" fmla="*/ 170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6096000" y="3352800"/>
              <a:ext cx="533400" cy="533400"/>
              <a:chOff x="4717" y="731"/>
              <a:chExt cx="630" cy="672"/>
            </a:xfrm>
          </p:grpSpPr>
          <p:sp>
            <p:nvSpPr>
              <p:cNvPr id="37" name="Oval 7"/>
              <p:cNvSpPr>
                <a:spLocks noChangeArrowheads="1"/>
              </p:cNvSpPr>
              <p:nvPr/>
            </p:nvSpPr>
            <p:spPr bwMode="auto">
              <a:xfrm>
                <a:off x="4717" y="731"/>
                <a:ext cx="630" cy="6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>
                <a:off x="4833" y="784"/>
                <a:ext cx="400" cy="41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Oval 9"/>
              <p:cNvSpPr>
                <a:spLocks noChangeArrowheads="1"/>
              </p:cNvSpPr>
              <p:nvPr/>
            </p:nvSpPr>
            <p:spPr bwMode="auto">
              <a:xfrm>
                <a:off x="4891" y="840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Oval 10"/>
              <p:cNvSpPr>
                <a:spLocks noChangeArrowheads="1"/>
              </p:cNvSpPr>
              <p:nvPr/>
            </p:nvSpPr>
            <p:spPr bwMode="auto">
              <a:xfrm>
                <a:off x="4836" y="951"/>
                <a:ext cx="397" cy="40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Oval 11"/>
              <p:cNvSpPr>
                <a:spLocks noChangeArrowheads="1"/>
              </p:cNvSpPr>
              <p:nvPr/>
            </p:nvSpPr>
            <p:spPr bwMode="auto">
              <a:xfrm>
                <a:off x="4961" y="1034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AutoShape 12"/>
              <p:cNvSpPr>
                <a:spLocks noChangeArrowheads="1"/>
              </p:cNvSpPr>
              <p:nvPr/>
            </p:nvSpPr>
            <p:spPr bwMode="auto">
              <a:xfrm flipV="1">
                <a:off x="4990" y="1149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574 h 21600"/>
                  <a:gd name="T14" fmla="*/ 17153 w 21600"/>
                  <a:gd name="T15" fmla="*/ 170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l"/>
                <a:endParaRPr lang="en-US" b="1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44" name="Straight Connector 43"/>
            <p:cNvCxnSpPr>
              <a:stCxn id="7" idx="4"/>
            </p:cNvCxnSpPr>
            <p:nvPr/>
          </p:nvCxnSpPr>
          <p:spPr bwMode="auto">
            <a:xfrm rot="16200000" flipH="1">
              <a:off x="2227289" y="2916210"/>
              <a:ext cx="423069" cy="6866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 flipH="1">
              <a:off x="2609849" y="3257549"/>
              <a:ext cx="228600" cy="1143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12" idx="4"/>
            </p:cNvCxnSpPr>
            <p:nvPr/>
          </p:nvCxnSpPr>
          <p:spPr bwMode="auto">
            <a:xfrm rot="5400000">
              <a:off x="2705100" y="3048000"/>
              <a:ext cx="4572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9" idx="3"/>
            </p:cNvCxnSpPr>
            <p:nvPr/>
          </p:nvCxnSpPr>
          <p:spPr bwMode="auto">
            <a:xfrm rot="5400000">
              <a:off x="2996430" y="2940633"/>
              <a:ext cx="273237" cy="7034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11" idx="4"/>
            </p:cNvCxnSpPr>
            <p:nvPr/>
          </p:nvCxnSpPr>
          <p:spPr bwMode="auto">
            <a:xfrm rot="5400000">
              <a:off x="4149632" y="3165568"/>
              <a:ext cx="349437" cy="114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10" idx="4"/>
            </p:cNvCxnSpPr>
            <p:nvPr/>
          </p:nvCxnSpPr>
          <p:spPr bwMode="auto">
            <a:xfrm rot="16200000" flipH="1">
              <a:off x="4925103" y="3113997"/>
              <a:ext cx="304799" cy="1728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stCxn id="13" idx="3"/>
            </p:cNvCxnSpPr>
            <p:nvPr/>
          </p:nvCxnSpPr>
          <p:spPr bwMode="auto">
            <a:xfrm rot="5400000">
              <a:off x="5244330" y="2978733"/>
              <a:ext cx="273237" cy="4748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14" idx="4"/>
            </p:cNvCxnSpPr>
            <p:nvPr/>
          </p:nvCxnSpPr>
          <p:spPr bwMode="auto">
            <a:xfrm rot="16200000" flipH="1">
              <a:off x="6125253" y="3133046"/>
              <a:ext cx="380999" cy="585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8972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Sorting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this… perpendicular sorting…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Beyond Consistent Locking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 smtClean="0"/>
              <a:t>Consistent locking is an excellent guideline</a:t>
            </a:r>
          </a:p>
          <a:p>
            <a:r>
              <a:rPr lang="en-US" sz="2000" dirty="0" smtClean="0"/>
              <a:t>A </a:t>
            </a:r>
            <a:r>
              <a:rPr lang="en-US" sz="2000" dirty="0" smtClean="0"/>
              <a:t>"default assumption" </a:t>
            </a:r>
            <a:r>
              <a:rPr lang="en-US" sz="2000" dirty="0" smtClean="0"/>
              <a:t>about program design</a:t>
            </a:r>
          </a:p>
          <a:p>
            <a:r>
              <a:rPr lang="en-US" sz="2000" dirty="0" smtClean="0"/>
              <a:t>You will save yourself many a headache using this guideline</a:t>
            </a:r>
          </a:p>
          <a:p>
            <a:pPr lvl="1" eaLnBrk="1" hangingPunct="1"/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But it is not required for correctness: </a:t>
            </a:r>
            <a:br>
              <a:rPr lang="en-US" sz="2000" dirty="0" smtClean="0"/>
            </a:br>
            <a:r>
              <a:rPr lang="en-US" sz="2000" dirty="0" smtClean="0"/>
              <a:t>Different </a:t>
            </a:r>
            <a:r>
              <a:rPr lang="en-US" sz="2000" i="1" dirty="0" smtClean="0"/>
              <a:t>program phases</a:t>
            </a:r>
            <a:r>
              <a:rPr lang="en-US" sz="2000" dirty="0" smtClean="0"/>
              <a:t> can use different locking techniques</a:t>
            </a:r>
          </a:p>
          <a:p>
            <a:r>
              <a:rPr lang="en-US" sz="2000" dirty="0" smtClean="0"/>
              <a:t>Provided all threads coordinate moving to the next phase</a:t>
            </a:r>
          </a:p>
          <a:p>
            <a:pPr lvl="1" eaLnBrk="1" hangingPunct="1"/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Example from Project 3 Version 5:</a:t>
            </a:r>
          </a:p>
          <a:p>
            <a:r>
              <a:rPr lang="en-US" sz="2000" dirty="0" smtClean="0"/>
              <a:t>A shared grid being updated, so use a lock for each entry</a:t>
            </a:r>
          </a:p>
          <a:p>
            <a:r>
              <a:rPr lang="en-US" sz="2000" dirty="0" smtClean="0"/>
              <a:t>But after the grid is filled out, all threads except 1 </a:t>
            </a:r>
            <a:r>
              <a:rPr lang="en-US" sz="2000" dirty="0" smtClean="0"/>
              <a:t>terminate thus making synchronization </a:t>
            </a:r>
            <a:r>
              <a:rPr lang="en-US" sz="2000" dirty="0" smtClean="0"/>
              <a:t>no longer necessary (i.e., </a:t>
            </a:r>
            <a:r>
              <a:rPr lang="en-US" sz="2000" dirty="0" smtClean="0"/>
              <a:t>now only thread </a:t>
            </a:r>
            <a:r>
              <a:rPr lang="en-US" sz="2000" dirty="0" smtClean="0"/>
              <a:t>local)</a:t>
            </a:r>
          </a:p>
          <a:p>
            <a:r>
              <a:rPr lang="en-US" sz="2000" dirty="0" smtClean="0"/>
              <a:t>And later the grid is only read in response to </a:t>
            </a:r>
            <a:r>
              <a:rPr lang="en-US" sz="2000" dirty="0" smtClean="0"/>
              <a:t>queries thereby making </a:t>
            </a:r>
            <a:r>
              <a:rPr lang="en-US" sz="2000" dirty="0" smtClean="0"/>
              <a:t>synchronization doubly unnecessary (i.e., immutable)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Granularity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Whole-grain locks are better than overly processed locks…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11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Lock Granularity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534400" cy="54864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200" b="1" dirty="0" smtClean="0"/>
              <a:t>Coarse-Grained:</a:t>
            </a:r>
            <a:r>
              <a:rPr lang="en-US" sz="2200" dirty="0" smtClean="0"/>
              <a:t> </a:t>
            </a:r>
            <a:r>
              <a:rPr lang="en-US" sz="2200" dirty="0" smtClean="0"/>
              <a:t>Fewer </a:t>
            </a:r>
            <a:r>
              <a:rPr lang="en-US" sz="2200" dirty="0" smtClean="0"/>
              <a:t>locks </a:t>
            </a:r>
            <a:r>
              <a:rPr lang="en-US" sz="2200" dirty="0" smtClean="0"/>
              <a:t>(more </a:t>
            </a:r>
            <a:r>
              <a:rPr lang="en-US" sz="2200" dirty="0" smtClean="0"/>
              <a:t>objects per lock)</a:t>
            </a:r>
          </a:p>
          <a:p>
            <a:r>
              <a:rPr lang="en-US" sz="2200" dirty="0" smtClean="0"/>
              <a:t>Example: One lock for entire data structure (e.g., array)</a:t>
            </a:r>
          </a:p>
          <a:p>
            <a:r>
              <a:rPr lang="en-US" sz="2200" dirty="0" smtClean="0"/>
              <a:t>Example: One lock for all bank accounts</a:t>
            </a:r>
          </a:p>
          <a:p>
            <a:pPr lvl="1" eaLnBrk="1" hangingPunct="1"/>
            <a:endParaRPr lang="en-US" sz="2200" dirty="0" smtClean="0"/>
          </a:p>
          <a:p>
            <a:pPr lvl="1" eaLnBrk="1" hangingPunct="1"/>
            <a:endParaRPr lang="en-US" sz="2200" dirty="0" smtClean="0"/>
          </a:p>
          <a:p>
            <a:pPr lvl="1" eaLnBrk="1" hangingPunct="1"/>
            <a:endParaRPr lang="en-US" sz="2200" dirty="0" smtClean="0"/>
          </a:p>
          <a:p>
            <a:pPr eaLnBrk="1" hangingPunct="1">
              <a:buFontTx/>
              <a:buNone/>
            </a:pPr>
            <a:r>
              <a:rPr lang="en-US" sz="2200" b="1" dirty="0" smtClean="0"/>
              <a:t>Fine-Grained:</a:t>
            </a:r>
            <a:r>
              <a:rPr lang="en-US" sz="2200" dirty="0"/>
              <a:t> </a:t>
            </a:r>
            <a:r>
              <a:rPr lang="en-US" sz="2200" dirty="0" smtClean="0"/>
              <a:t>More </a:t>
            </a:r>
            <a:r>
              <a:rPr lang="en-US" sz="2200" dirty="0" smtClean="0"/>
              <a:t>locks </a:t>
            </a:r>
            <a:r>
              <a:rPr lang="en-US" sz="2200" dirty="0" smtClean="0"/>
              <a:t>(fewer </a:t>
            </a:r>
            <a:r>
              <a:rPr lang="en-US" sz="2200" dirty="0" smtClean="0"/>
              <a:t>objects per lock)</a:t>
            </a:r>
          </a:p>
          <a:p>
            <a:r>
              <a:rPr lang="en-US" sz="2200" dirty="0" smtClean="0"/>
              <a:t>Example: One lock per data element (e.g., array index)</a:t>
            </a:r>
          </a:p>
          <a:p>
            <a:r>
              <a:rPr lang="en-US" sz="2200" dirty="0" smtClean="0"/>
              <a:t>Example: One lock per bank account</a:t>
            </a:r>
          </a:p>
          <a:p>
            <a:pPr lvl="1" eaLnBrk="1" hangingPunct="1"/>
            <a:endParaRPr lang="en-US" sz="2200" dirty="0" smtClean="0"/>
          </a:p>
          <a:p>
            <a:pPr lvl="1" eaLnBrk="1" hangingPunct="1"/>
            <a:endParaRPr lang="en-US" sz="2200" dirty="0" smtClean="0"/>
          </a:p>
          <a:p>
            <a:pPr lvl="1" eaLnBrk="1" hangingPunct="1"/>
            <a:endParaRPr lang="en-US" sz="3000" dirty="0" smtClean="0"/>
          </a:p>
          <a:p>
            <a:pPr algn="ctr" eaLnBrk="1" hangingPunct="1">
              <a:buFontTx/>
              <a:buNone/>
            </a:pPr>
            <a:r>
              <a:rPr lang="en-US" sz="2200" dirty="0" smtClean="0">
                <a:solidFill>
                  <a:schemeClr val="accent6"/>
                </a:solidFill>
              </a:rPr>
              <a:t>"Coarse-grained </a:t>
            </a:r>
            <a:r>
              <a:rPr lang="en-US" sz="2200" dirty="0" smtClean="0">
                <a:solidFill>
                  <a:schemeClr val="accent6"/>
                </a:solidFill>
              </a:rPr>
              <a:t>vs. </a:t>
            </a:r>
            <a:r>
              <a:rPr lang="en-US" sz="2200" dirty="0" smtClean="0">
                <a:solidFill>
                  <a:schemeClr val="accent6"/>
                </a:solidFill>
              </a:rPr>
              <a:t>fine-grained" </a:t>
            </a:r>
            <a:r>
              <a:rPr lang="en-US" sz="2200" dirty="0" smtClean="0">
                <a:solidFill>
                  <a:schemeClr val="accent6"/>
                </a:solidFill>
              </a:rPr>
              <a:t>is really a continuum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90800" y="2133600"/>
            <a:ext cx="3657600" cy="990600"/>
            <a:chOff x="2590800" y="2514600"/>
            <a:chExt cx="3657600" cy="990600"/>
          </a:xfrm>
        </p:grpSpPr>
        <p:sp>
          <p:nvSpPr>
            <p:cNvPr id="72708" name="Oval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90800" y="25146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09" name="Oval 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29000" y="25146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0" name="Oval 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5146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1" name="Oval 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67200" y="251460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12" name="Group 12"/>
            <p:cNvGrpSpPr>
              <a:grpSpLocks/>
            </p:cNvGrpSpPr>
            <p:nvPr>
              <p:custDataLst>
                <p:tags r:id="rId44"/>
              </p:custDataLst>
            </p:nvPr>
          </p:nvGrpSpPr>
          <p:grpSpPr bwMode="auto">
            <a:xfrm>
              <a:off x="4191000" y="2971800"/>
              <a:ext cx="533400" cy="533400"/>
              <a:chOff x="4717" y="731"/>
              <a:chExt cx="630" cy="672"/>
            </a:xfrm>
          </p:grpSpPr>
          <p:sp>
            <p:nvSpPr>
              <p:cNvPr id="72760" name="Oval 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717" y="731"/>
                <a:ext cx="630" cy="6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61" name="Oval 8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833" y="784"/>
                <a:ext cx="400" cy="41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62" name="Oval 9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91" y="840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63" name="Oval 10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836" y="951"/>
                <a:ext cx="397" cy="40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64" name="Oval 11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961" y="1034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65" name="AutoShape 12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 flipV="1">
                <a:off x="4990" y="1149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641 h 21600"/>
                  <a:gd name="T14" fmla="*/ 17100 w 21600"/>
                  <a:gd name="T15" fmla="*/ 169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cxnSp>
          <p:nvCxnSpPr>
            <p:cNvPr id="72713" name="Straight Connector 17"/>
            <p:cNvCxnSpPr>
              <a:cxnSpLocks noChangeShapeType="1"/>
              <a:stCxn id="72708" idx="4"/>
              <a:endCxn id="72761" idx="2"/>
            </p:cNvCxnSpPr>
            <p:nvPr>
              <p:custDataLst>
                <p:tags r:id="rId45"/>
              </p:custDataLst>
            </p:nvPr>
          </p:nvCxnSpPr>
          <p:spPr bwMode="auto">
            <a:xfrm rot="16200000" flipH="1">
              <a:off x="3355975" y="2244725"/>
              <a:ext cx="358775" cy="15081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714" name="Straight Connector 18"/>
            <p:cNvCxnSpPr>
              <a:cxnSpLocks noChangeShapeType="1"/>
              <a:endCxn id="72761" idx="1"/>
            </p:cNvCxnSpPr>
            <p:nvPr>
              <p:custDataLst>
                <p:tags r:id="rId46"/>
              </p:custDataLst>
            </p:nvPr>
          </p:nvCxnSpPr>
          <p:spPr bwMode="auto">
            <a:xfrm>
              <a:off x="3733800" y="2819400"/>
              <a:ext cx="604838" cy="2428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715" name="Straight Connector 19"/>
            <p:cNvCxnSpPr>
              <a:cxnSpLocks noChangeShapeType="1"/>
              <a:stCxn id="72711" idx="4"/>
              <a:endCxn id="72761" idx="0"/>
            </p:cNvCxnSpPr>
            <p:nvPr>
              <p:custDataLst>
                <p:tags r:id="rId47"/>
              </p:custDataLst>
            </p:nvPr>
          </p:nvCxnSpPr>
          <p:spPr bwMode="auto">
            <a:xfrm rot="16200000" flipH="1">
              <a:off x="4361656" y="2915444"/>
              <a:ext cx="19367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716" name="Straight Connector 20"/>
            <p:cNvCxnSpPr>
              <a:cxnSpLocks noChangeShapeType="1"/>
              <a:stCxn id="72710" idx="3"/>
              <a:endCxn id="72762" idx="6"/>
            </p:cNvCxnSpPr>
            <p:nvPr>
              <p:custDataLst>
                <p:tags r:id="rId48"/>
              </p:custDataLst>
            </p:nvPr>
          </p:nvCxnSpPr>
          <p:spPr bwMode="auto">
            <a:xfrm rot="5400000">
              <a:off x="5042694" y="2307431"/>
              <a:ext cx="412750" cy="13477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717" name="Straight Arrow Connector 22"/>
            <p:cNvCxnSpPr>
              <a:cxnSpLocks noChangeShapeType="1"/>
              <a:stCxn id="72708" idx="6"/>
              <a:endCxn id="72709" idx="2"/>
            </p:cNvCxnSpPr>
            <p:nvPr>
              <p:custDataLst>
                <p:tags r:id="rId49"/>
              </p:custDataLst>
            </p:nvPr>
          </p:nvCxnSpPr>
          <p:spPr bwMode="auto">
            <a:xfrm>
              <a:off x="2971800" y="2667000"/>
              <a:ext cx="457200" cy="1588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2718" name="Straight Arrow Connector 23"/>
            <p:cNvCxnSpPr>
              <a:cxnSpLocks noChangeShapeType="1"/>
            </p:cNvCxnSpPr>
            <p:nvPr>
              <p:custDataLst>
                <p:tags r:id="rId50"/>
              </p:custDataLst>
            </p:nvPr>
          </p:nvCxnSpPr>
          <p:spPr bwMode="auto">
            <a:xfrm>
              <a:off x="3810000" y="2667000"/>
              <a:ext cx="457200" cy="1588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2719" name="Straight Arrow Connector 24"/>
            <p:cNvCxnSpPr>
              <a:cxnSpLocks noChangeShapeType="1"/>
            </p:cNvCxnSpPr>
            <p:nvPr>
              <p:custDataLst>
                <p:tags r:id="rId51"/>
              </p:custDataLst>
            </p:nvPr>
          </p:nvCxnSpPr>
          <p:spPr bwMode="auto">
            <a:xfrm>
              <a:off x="4648200" y="2667000"/>
              <a:ext cx="457200" cy="1588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" name="TextBox 26"/>
            <p:cNvSpPr txBox="1"/>
            <p:nvPr>
              <p:custDataLst>
                <p:tags r:id="rId52"/>
              </p:custDataLst>
            </p:nvPr>
          </p:nvSpPr>
          <p:spPr>
            <a:xfrm>
              <a:off x="5181600" y="2514600"/>
              <a:ext cx="4413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0" dirty="0">
                  <a:latin typeface="+mn-lt"/>
                </a:rPr>
                <a:t>…</a:t>
              </a:r>
            </a:p>
          </p:txBody>
        </p:sp>
        <p:cxnSp>
          <p:nvCxnSpPr>
            <p:cNvPr id="72721" name="Straight Arrow Connector 27"/>
            <p:cNvCxnSpPr>
              <a:cxnSpLocks noChangeShapeType="1"/>
            </p:cNvCxnSpPr>
            <p:nvPr>
              <p:custDataLst>
                <p:tags r:id="rId53"/>
              </p:custDataLst>
            </p:nvPr>
          </p:nvCxnSpPr>
          <p:spPr bwMode="auto">
            <a:xfrm>
              <a:off x="5486400" y="2667000"/>
              <a:ext cx="457200" cy="1588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2722" name="Straight Connector 29"/>
            <p:cNvCxnSpPr>
              <a:cxnSpLocks noChangeShapeType="1"/>
            </p:cNvCxnSpPr>
            <p:nvPr>
              <p:custDataLst>
                <p:tags r:id="rId54"/>
              </p:custDataLst>
            </p:nvPr>
          </p:nvCxnSpPr>
          <p:spPr bwMode="auto">
            <a:xfrm rot="5400000">
              <a:off x="4769644" y="2604294"/>
              <a:ext cx="273050" cy="7032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52" name="TextBox 51"/>
          <p:cNvSpPr txBox="1"/>
          <p:nvPr>
            <p:custDataLst>
              <p:tags r:id="rId3"/>
            </p:custDataLst>
          </p:nvPr>
        </p:nvSpPr>
        <p:spPr>
          <a:xfrm>
            <a:off x="5334000" y="5162550"/>
            <a:ext cx="441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4600" y="4572000"/>
            <a:ext cx="3886200" cy="762000"/>
            <a:chOff x="2514600" y="4705350"/>
            <a:chExt cx="3886200" cy="762000"/>
          </a:xfrm>
        </p:grpSpPr>
        <p:sp>
          <p:nvSpPr>
            <p:cNvPr id="72723" name="Oval 3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743200" y="516255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Oval 3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81400" y="516255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Oval 3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9800" y="516255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Oval 3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19600" y="5162550"/>
              <a:ext cx="381000" cy="304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27" name="Group 12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2514600" y="4781550"/>
              <a:ext cx="533400" cy="533400"/>
              <a:chOff x="4717" y="731"/>
              <a:chExt cx="630" cy="672"/>
            </a:xfrm>
          </p:grpSpPr>
          <p:sp>
            <p:nvSpPr>
              <p:cNvPr id="72754" name="Oval 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717" y="731"/>
                <a:ext cx="630" cy="6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55" name="Oval 8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833" y="784"/>
                <a:ext cx="400" cy="41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56" name="Oval 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91" y="840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57" name="Oval 10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836" y="951"/>
                <a:ext cx="397" cy="40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58" name="Oval 1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961" y="1034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59" name="AutoShape 12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4990" y="1149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641 h 21600"/>
                  <a:gd name="T14" fmla="*/ 17100 w 21600"/>
                  <a:gd name="T15" fmla="*/ 169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cxnSp>
          <p:nvCxnSpPr>
            <p:cNvPr id="72728" name="Straight Arrow Connector 48"/>
            <p:cNvCxnSpPr>
              <a:cxnSpLocks noChangeShapeType="1"/>
              <a:stCxn id="72723" idx="6"/>
              <a:endCxn id="72724" idx="2"/>
            </p:cNvCxnSpPr>
            <p:nvPr>
              <p:custDataLst>
                <p:tags r:id="rId9"/>
              </p:custDataLst>
            </p:nvPr>
          </p:nvCxnSpPr>
          <p:spPr bwMode="auto">
            <a:xfrm>
              <a:off x="3124200" y="5314950"/>
              <a:ext cx="457200" cy="1588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2729" name="Straight Arrow Connector 49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3962400" y="5314950"/>
              <a:ext cx="457200" cy="1588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2730" name="Straight Arrow Connector 50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4800600" y="5314950"/>
              <a:ext cx="457200" cy="1588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2732" name="Straight Arrow Connector 52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5638800" y="5314950"/>
              <a:ext cx="457200" cy="1588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72733" name="Group 12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3429000" y="4705350"/>
              <a:ext cx="533400" cy="533400"/>
              <a:chOff x="4717" y="731"/>
              <a:chExt cx="630" cy="672"/>
            </a:xfrm>
          </p:grpSpPr>
          <p:sp>
            <p:nvSpPr>
              <p:cNvPr id="72748" name="Oval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17" y="731"/>
                <a:ext cx="630" cy="6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49" name="Oval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833" y="784"/>
                <a:ext cx="400" cy="41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50" name="Oval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891" y="840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51" name="Oval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836" y="951"/>
                <a:ext cx="397" cy="40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52" name="Oval 1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961" y="1034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53" name="AutoShape 1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990" y="1149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641 h 21600"/>
                  <a:gd name="T14" fmla="*/ 17100 w 21600"/>
                  <a:gd name="T15" fmla="*/ 169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72734" name="Group 12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4267200" y="4781550"/>
              <a:ext cx="533400" cy="533400"/>
              <a:chOff x="4717" y="731"/>
              <a:chExt cx="630" cy="672"/>
            </a:xfrm>
          </p:grpSpPr>
          <p:sp>
            <p:nvSpPr>
              <p:cNvPr id="72742" name="Oval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17" y="731"/>
                <a:ext cx="630" cy="6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43" name="Oval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33" y="784"/>
                <a:ext cx="400" cy="41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44" name="Oval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891" y="840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45" name="Oval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836" y="951"/>
                <a:ext cx="397" cy="40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46" name="Oval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961" y="1034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47" name="AutoShape 12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4990" y="1149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641 h 21600"/>
                  <a:gd name="T14" fmla="*/ 17100 w 21600"/>
                  <a:gd name="T15" fmla="*/ 169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72735" name="Group 12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5867400" y="4705350"/>
              <a:ext cx="533400" cy="533400"/>
              <a:chOff x="4717" y="731"/>
              <a:chExt cx="630" cy="672"/>
            </a:xfrm>
          </p:grpSpPr>
          <p:sp>
            <p:nvSpPr>
              <p:cNvPr id="72736" name="Oval 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17" y="731"/>
                <a:ext cx="630" cy="6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37" name="Oval 8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833" y="784"/>
                <a:ext cx="400" cy="41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38" name="Oval 9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891" y="840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39" name="Oval 10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836" y="951"/>
                <a:ext cx="397" cy="40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40" name="Oval 1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961" y="1034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741" name="AutoShape 1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4990" y="1149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641 h 21600"/>
                  <a:gd name="T14" fmla="*/ 17100 w 21600"/>
                  <a:gd name="T15" fmla="*/ 169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582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Coarse-grained advantages</a:t>
            </a:r>
          </a:p>
          <a:p>
            <a:r>
              <a:rPr lang="en-US" sz="2000" dirty="0" smtClean="0"/>
              <a:t>Simpler to implement</a:t>
            </a:r>
          </a:p>
          <a:p>
            <a:r>
              <a:rPr lang="en-US" sz="2000" dirty="0" smtClean="0"/>
              <a:t>Faster/easier to implement operations that access multiple locations (because all guarded by the same lock)</a:t>
            </a:r>
          </a:p>
          <a:p>
            <a:r>
              <a:rPr lang="en-US" sz="2000" dirty="0" smtClean="0"/>
              <a:t>E</a:t>
            </a:r>
            <a:r>
              <a:rPr lang="en-US" sz="2000" dirty="0" smtClean="0"/>
              <a:t>asier </a:t>
            </a:r>
            <a:r>
              <a:rPr lang="en-US" sz="2000" dirty="0" smtClean="0"/>
              <a:t>to implement modifications of data-structure shape</a:t>
            </a:r>
          </a:p>
          <a:p>
            <a:pPr lvl="1"/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Fine-grained advantages</a:t>
            </a:r>
          </a:p>
          <a:p>
            <a:r>
              <a:rPr lang="en-US" sz="2000" dirty="0" smtClean="0"/>
              <a:t>More simultaneous access (improves performance </a:t>
            </a:r>
            <a:br>
              <a:rPr lang="en-US" sz="2000" dirty="0" smtClean="0"/>
            </a:br>
            <a:r>
              <a:rPr lang="en-US" sz="2000" dirty="0" smtClean="0"/>
              <a:t>when coarse-grained would lead to unnecessary blocking)</a:t>
            </a:r>
          </a:p>
          <a:p>
            <a:pPr lvl="1"/>
            <a:endParaRPr lang="en-US" sz="2000" dirty="0" smtClean="0"/>
          </a:p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Guideline #2: Lock Granularity</a:t>
            </a:r>
          </a:p>
          <a:p>
            <a:pPr marL="0" indent="0">
              <a:buNone/>
            </a:pPr>
            <a:r>
              <a:rPr lang="en-US" sz="2000" dirty="0" smtClean="0"/>
              <a:t>Start with coarse-grained (simpler), move to fine-grained (performance) only if </a:t>
            </a:r>
            <a:r>
              <a:rPr lang="en-US" sz="2000" i="1" dirty="0" smtClean="0"/>
              <a:t>contention</a:t>
            </a:r>
            <a:r>
              <a:rPr lang="en-US" sz="2000" dirty="0" smtClean="0"/>
              <a:t> on coarse locks is an issue.  Alas, often leads to bugs.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2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300" dirty="0" smtClean="0"/>
              <a:t>Example: Separate Chaining </a:t>
            </a:r>
            <a:r>
              <a:rPr lang="en-US" sz="3300" dirty="0" err="1" smtClean="0"/>
              <a:t>Hashtable</a:t>
            </a:r>
            <a:endParaRPr lang="en-US" sz="3300" dirty="0" smtClean="0"/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200" dirty="0" smtClean="0"/>
              <a:t>Coarse-grained: </a:t>
            </a:r>
            <a:r>
              <a:rPr lang="en-US" sz="2200" dirty="0" smtClean="0"/>
              <a:t>	One </a:t>
            </a:r>
            <a:r>
              <a:rPr lang="en-US" sz="2200" dirty="0" smtClean="0"/>
              <a:t>lock for entire </a:t>
            </a:r>
            <a:r>
              <a:rPr lang="en-US" sz="2200" dirty="0" err="1" smtClean="0"/>
              <a:t>hashtable</a:t>
            </a:r>
            <a:endParaRPr lang="en-US" sz="2200" dirty="0" smtClean="0"/>
          </a:p>
          <a:p>
            <a:pPr marL="0" indent="0" eaLnBrk="1" hangingPunct="1">
              <a:buNone/>
            </a:pPr>
            <a:r>
              <a:rPr lang="en-US" sz="2200" dirty="0" smtClean="0"/>
              <a:t>Fine-grained: </a:t>
            </a:r>
            <a:r>
              <a:rPr lang="en-US" sz="2200" dirty="0" smtClean="0"/>
              <a:t>	One </a:t>
            </a:r>
            <a:r>
              <a:rPr lang="en-US" sz="2200" dirty="0" smtClean="0"/>
              <a:t>lock for each bucket</a:t>
            </a:r>
          </a:p>
          <a:p>
            <a:pPr eaLnBrk="1" hangingPunct="1"/>
            <a:endParaRPr lang="en-US" sz="2200" dirty="0" smtClean="0"/>
          </a:p>
          <a:p>
            <a:pPr marL="0" indent="0" eaLnBrk="1" hangingPunct="1">
              <a:buFontTx/>
              <a:buNone/>
            </a:pPr>
            <a:r>
              <a:rPr lang="en-US" sz="2200" dirty="0" smtClean="0"/>
              <a:t>Which supports more concurrency for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200" dirty="0" smtClean="0"/>
              <a:t> and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lookup</a:t>
            </a:r>
            <a:r>
              <a:rPr lang="en-US" sz="2200" dirty="0" smtClean="0"/>
              <a:t>?</a:t>
            </a:r>
          </a:p>
          <a:p>
            <a:pPr marL="0" indent="0" eaLnBrk="1" hangingPunct="1">
              <a:buFontTx/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Fine-grained</a:t>
            </a:r>
            <a:r>
              <a:rPr lang="en-US" sz="2200" dirty="0" smtClean="0">
                <a:solidFill>
                  <a:schemeClr val="accent2"/>
                </a:solidFill>
              </a:rPr>
              <a:t>; allows simultaneous access to </a:t>
            </a:r>
            <a:r>
              <a:rPr lang="en-US" sz="2200" dirty="0" smtClean="0">
                <a:solidFill>
                  <a:schemeClr val="accent2"/>
                </a:solidFill>
              </a:rPr>
              <a:t>different buckets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sz="2200" dirty="0" smtClean="0"/>
          </a:p>
          <a:p>
            <a:pPr eaLnBrk="1" hangingPunct="1">
              <a:buFontTx/>
              <a:buNone/>
            </a:pPr>
            <a:r>
              <a:rPr lang="en-US" sz="2200" dirty="0" smtClean="0"/>
              <a:t>Which makes implementing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resize</a:t>
            </a:r>
            <a:r>
              <a:rPr lang="en-US" sz="2200" dirty="0" smtClean="0"/>
              <a:t> easier?</a:t>
            </a:r>
          </a:p>
          <a:p>
            <a:pPr eaLnBrk="1" hangingPunct="1">
              <a:buFontTx/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Coarse-grained</a:t>
            </a:r>
            <a:r>
              <a:rPr lang="en-US" sz="2200" dirty="0" smtClean="0">
                <a:solidFill>
                  <a:schemeClr val="accent2"/>
                </a:solidFill>
              </a:rPr>
              <a:t>; just grab one lock and proceed</a:t>
            </a:r>
          </a:p>
          <a:p>
            <a:pPr marL="457200" lvl="1" indent="0" eaLnBrk="1" hangingPunct="1">
              <a:buNone/>
            </a:pPr>
            <a:endParaRPr lang="en-US" sz="2200" dirty="0" smtClean="0"/>
          </a:p>
          <a:p>
            <a:pPr marL="0" indent="0" eaLnBrk="1" hangingPunct="1">
              <a:buFontTx/>
              <a:buNone/>
            </a:pPr>
            <a:r>
              <a:rPr lang="en-US" sz="2200" dirty="0" smtClean="0"/>
              <a:t>Maintaining a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numElements</a:t>
            </a:r>
            <a:r>
              <a:rPr lang="en-US" sz="2200" dirty="0" smtClean="0"/>
              <a:t> field will destroy </a:t>
            </a:r>
            <a:r>
              <a:rPr lang="en-US" sz="2200" dirty="0" smtClean="0"/>
              <a:t>the </a:t>
            </a:r>
            <a:r>
              <a:rPr lang="en-US" sz="2200" dirty="0" smtClean="0"/>
              <a:t>potential benefits of using separate locks for each bucket, why?</a:t>
            </a:r>
          </a:p>
          <a:p>
            <a:pPr marL="0" indent="0" eaLnBrk="1" hangingPunct="1">
              <a:buFontTx/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Updating each </a:t>
            </a:r>
            <a:r>
              <a:rPr lang="en-US" sz="2200" dirty="0" smtClean="0">
                <a:solidFill>
                  <a:schemeClr val="accent2"/>
                </a:solidFill>
              </a:rPr>
              <a:t>insert </a:t>
            </a:r>
            <a:r>
              <a:rPr lang="en-US" sz="2200" dirty="0" smtClean="0">
                <a:solidFill>
                  <a:schemeClr val="accent2"/>
                </a:solidFill>
              </a:rPr>
              <a:t>w</a:t>
            </a:r>
            <a:r>
              <a:rPr lang="en-US" sz="2200" dirty="0" smtClean="0">
                <a:solidFill>
                  <a:schemeClr val="accent2"/>
                </a:solidFill>
              </a:rPr>
              <a:t>ithout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a coarse lock would be </a:t>
            </a:r>
            <a:r>
              <a:rPr lang="en-US" sz="2200" dirty="0" smtClean="0">
                <a:solidFill>
                  <a:schemeClr val="accent2"/>
                </a:solidFill>
              </a:rPr>
              <a:t>a data </a:t>
            </a:r>
            <a:r>
              <a:rPr lang="en-US" sz="2200" dirty="0" smtClean="0">
                <a:solidFill>
                  <a:schemeClr val="accent2"/>
                </a:solidFill>
              </a:rPr>
              <a:t>race</a:t>
            </a:r>
          </a:p>
          <a:p>
            <a:pPr lvl="1" eaLnBrk="1" hangingPunct="1"/>
            <a:endParaRPr lang="en-US" sz="2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6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Critical-Section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 second, orthogonal granularity issue is </a:t>
            </a:r>
            <a:r>
              <a:rPr lang="en-US" sz="2400" dirty="0" smtClean="0"/>
              <a:t>the size of critical-sections</a:t>
            </a:r>
            <a:endParaRPr lang="en-US" sz="2400" dirty="0" smtClean="0"/>
          </a:p>
          <a:p>
            <a:r>
              <a:rPr lang="en-US" sz="2400" dirty="0" smtClean="0"/>
              <a:t>How much work </a:t>
            </a:r>
            <a:r>
              <a:rPr lang="en-US" sz="2400" dirty="0" smtClean="0"/>
              <a:t>should we do </a:t>
            </a:r>
            <a:r>
              <a:rPr lang="en-US" sz="2400" dirty="0" smtClean="0"/>
              <a:t>while holding lock(s)</a:t>
            </a:r>
          </a:p>
          <a:p>
            <a:pPr lvl="1"/>
            <a:endParaRPr lang="en-US" sz="1200" dirty="0" smtClean="0"/>
          </a:p>
          <a:p>
            <a:pPr>
              <a:buNone/>
            </a:pPr>
            <a:r>
              <a:rPr lang="en-US" sz="2400" dirty="0" smtClean="0"/>
              <a:t>If critical sections run for too long:</a:t>
            </a:r>
          </a:p>
          <a:p>
            <a:r>
              <a:rPr lang="en-US" sz="2400" dirty="0" smtClean="0"/>
              <a:t>Performance loss </a:t>
            </a:r>
            <a:r>
              <a:rPr lang="en-US" sz="2400" dirty="0" smtClean="0"/>
              <a:t>as </a:t>
            </a:r>
            <a:r>
              <a:rPr lang="en-US" sz="2400" dirty="0" smtClean="0"/>
              <a:t>other </a:t>
            </a:r>
            <a:r>
              <a:rPr lang="en-US" sz="2400" dirty="0" smtClean="0"/>
              <a:t>threads are blocked</a:t>
            </a:r>
          </a:p>
          <a:p>
            <a:pPr lvl="1"/>
            <a:endParaRPr lang="en-US" sz="1200" dirty="0" smtClean="0"/>
          </a:p>
          <a:p>
            <a:pPr>
              <a:buNone/>
            </a:pPr>
            <a:r>
              <a:rPr lang="en-US" sz="2400" dirty="0" smtClean="0"/>
              <a:t>If critical sections are too short:</a:t>
            </a:r>
          </a:p>
          <a:p>
            <a:r>
              <a:rPr lang="en-US" sz="2400" dirty="0" smtClean="0"/>
              <a:t>Bugs </a:t>
            </a:r>
            <a:r>
              <a:rPr lang="en-US" sz="2400" dirty="0" smtClean="0"/>
              <a:t>likel</a:t>
            </a:r>
            <a:r>
              <a:rPr lang="en-US" sz="2400" dirty="0" smtClean="0"/>
              <a:t>y as </a:t>
            </a:r>
            <a:r>
              <a:rPr lang="en-US" sz="2400" dirty="0" smtClean="0"/>
              <a:t>you </a:t>
            </a:r>
            <a:r>
              <a:rPr lang="en-US" sz="2400" dirty="0" smtClean="0"/>
              <a:t>broke up something where </a:t>
            </a:r>
            <a:r>
              <a:rPr lang="en-US" sz="2400" dirty="0" smtClean="0"/>
              <a:t>other </a:t>
            </a:r>
            <a:r>
              <a:rPr lang="en-US" sz="2400" dirty="0" smtClean="0"/>
              <a:t>threads </a:t>
            </a:r>
            <a:r>
              <a:rPr lang="en-US" sz="2400" dirty="0" smtClean="0"/>
              <a:t>shouldn't </a:t>
            </a:r>
            <a:r>
              <a:rPr lang="en-US" sz="2400" dirty="0" smtClean="0"/>
              <a:t>be able to see intermediate state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Guideline #3: Granularity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Do not do expensive computations or I/O in critical sections, </a:t>
            </a:r>
            <a:r>
              <a:rPr lang="en-US" sz="2400" dirty="0" smtClean="0"/>
              <a:t>but </a:t>
            </a:r>
            <a:r>
              <a:rPr lang="en-US" sz="2400" dirty="0" smtClean="0"/>
              <a:t>also do not introduce race conditions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5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Example: Critical-Section 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Suppose we want to change the value for a key in a </a:t>
            </a:r>
            <a:r>
              <a:rPr lang="en-US" sz="2600" dirty="0" err="1" smtClean="0"/>
              <a:t>hashtable</a:t>
            </a:r>
            <a:r>
              <a:rPr lang="en-US" sz="2600" dirty="0" smtClean="0"/>
              <a:t> without removing it from the table</a:t>
            </a:r>
          </a:p>
          <a:p>
            <a:r>
              <a:rPr lang="en-US" sz="2600" dirty="0" smtClean="0"/>
              <a:t>Assume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lock</a:t>
            </a:r>
            <a:r>
              <a:rPr lang="en-US" sz="2600" dirty="0" smtClean="0"/>
              <a:t> guards the whole table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67200" y="3124200"/>
            <a:ext cx="3733800" cy="2031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synchronized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(lock) {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  v1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table.lookup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(k);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  v2 = expensive(v1);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err="1" smtClean="0">
                <a:latin typeface="Courier New" pitchFamily="49" charset="0"/>
              </a:rPr>
              <a:t>table.remove</a:t>
            </a:r>
            <a:r>
              <a:rPr lang="en-US" sz="2000" b="1" kern="0" dirty="0" smtClean="0">
                <a:latin typeface="Courier New" pitchFamily="49" charset="0"/>
              </a:rPr>
              <a:t>(k);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table.insert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(k,v2);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324254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latin typeface="+mn-lt"/>
              </a:rPr>
              <a:t>Papa Bear’s critical section was too long</a:t>
            </a:r>
          </a:p>
          <a:p>
            <a:endParaRPr lang="en-US" sz="2000" b="0" i="1" dirty="0" smtClean="0">
              <a:latin typeface="+mn-lt"/>
            </a:endParaRPr>
          </a:p>
          <a:p>
            <a:r>
              <a:rPr lang="en-US" sz="2000" i="1" dirty="0" smtClean="0"/>
              <a:t>T</a:t>
            </a:r>
            <a:r>
              <a:rPr lang="en-US" sz="2000" b="0" i="1" dirty="0" smtClean="0">
                <a:latin typeface="+mn-lt"/>
              </a:rPr>
              <a:t>able is  </a:t>
            </a:r>
            <a:r>
              <a:rPr lang="en-US" sz="2000" b="0" i="1" dirty="0" smtClean="0">
                <a:latin typeface="+mn-lt"/>
              </a:rPr>
              <a:t>locked during </a:t>
            </a:r>
            <a:r>
              <a:rPr lang="en-US" sz="2000" b="0" i="1" dirty="0" smtClean="0">
                <a:latin typeface="+mn-lt"/>
              </a:rPr>
              <a:t>the expensive call</a:t>
            </a:r>
            <a:endParaRPr lang="en-US" sz="2000" b="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76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Example: Critical-Section 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Suppose we want to change the value for a key in a </a:t>
            </a:r>
            <a:r>
              <a:rPr lang="en-US" sz="2600" dirty="0" err="1" smtClean="0"/>
              <a:t>hashtable</a:t>
            </a:r>
            <a:r>
              <a:rPr lang="en-US" sz="2600" dirty="0" smtClean="0"/>
              <a:t> without removing it from the table</a:t>
            </a:r>
          </a:p>
          <a:p>
            <a:r>
              <a:rPr lang="en-US" sz="2600" dirty="0" smtClean="0"/>
              <a:t>Assume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lock</a:t>
            </a:r>
            <a:r>
              <a:rPr lang="en-US" sz="2600" dirty="0" smtClean="0"/>
              <a:t> guards the whole table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3124200"/>
            <a:ext cx="3733800" cy="2667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synchronized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(lock) {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  v1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table.lookup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(k);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v2 = expensive(v1);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(lock) {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err="1" smtClean="0">
                <a:latin typeface="Courier New" pitchFamily="49" charset="0"/>
              </a:rPr>
              <a:t>table.remove</a:t>
            </a:r>
            <a:r>
              <a:rPr lang="en-US" sz="2000" b="1" kern="0" dirty="0" smtClean="0">
                <a:latin typeface="Courier New" pitchFamily="49" charset="0"/>
              </a:rPr>
              <a:t>(k);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table.insert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(k,v2);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488204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latin typeface="+mn-lt"/>
              </a:rPr>
              <a:t>Mama Bear’s critical </a:t>
            </a:r>
            <a:r>
              <a:rPr lang="en-US" sz="2000" b="0" i="1" dirty="0" smtClean="0">
                <a:latin typeface="+mn-lt"/>
              </a:rPr>
              <a:t>section </a:t>
            </a:r>
            <a:r>
              <a:rPr lang="en-US" sz="2000" b="0" i="1" dirty="0" smtClean="0">
                <a:latin typeface="+mn-lt"/>
              </a:rPr>
              <a:t>was too short</a:t>
            </a:r>
          </a:p>
          <a:p>
            <a:endParaRPr lang="en-US" sz="2000" b="0" i="1" dirty="0" smtClean="0">
              <a:latin typeface="+mn-lt"/>
            </a:endParaRPr>
          </a:p>
          <a:p>
            <a:r>
              <a:rPr lang="en-US" sz="2000" i="1" dirty="0" smtClean="0"/>
              <a:t>I</a:t>
            </a:r>
            <a:r>
              <a:rPr lang="en-US" sz="2000" b="0" i="1" dirty="0" smtClean="0">
                <a:latin typeface="+mn-lt"/>
              </a:rPr>
              <a:t>f </a:t>
            </a:r>
            <a:r>
              <a:rPr lang="en-US" sz="2000" b="0" i="1" dirty="0" smtClean="0">
                <a:latin typeface="+mn-lt"/>
              </a:rPr>
              <a:t>another thread </a:t>
            </a:r>
            <a:r>
              <a:rPr lang="en-US" sz="2000" b="0" i="1" dirty="0" smtClean="0">
                <a:latin typeface="+mn-lt"/>
              </a:rPr>
              <a:t>updated </a:t>
            </a:r>
            <a:r>
              <a:rPr lang="en-US" sz="2000" b="0" i="1" dirty="0" smtClean="0">
                <a:latin typeface="+mn-lt"/>
              </a:rPr>
              <a:t>the entry, we will lose </a:t>
            </a:r>
            <a:r>
              <a:rPr lang="en-US" sz="2000" b="0" i="1" dirty="0" smtClean="0">
                <a:latin typeface="+mn-lt"/>
              </a:rPr>
              <a:t>the intervening update</a:t>
            </a:r>
            <a:endParaRPr lang="en-US" sz="2000" b="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43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Example: Critical-Section 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Suppose we want to change the value for a key in a </a:t>
            </a:r>
            <a:r>
              <a:rPr lang="en-US" sz="2600" dirty="0" err="1" smtClean="0"/>
              <a:t>hashtable</a:t>
            </a:r>
            <a:r>
              <a:rPr lang="en-US" sz="2600" dirty="0" smtClean="0"/>
              <a:t> without removing it from the table</a:t>
            </a:r>
          </a:p>
          <a:p>
            <a:r>
              <a:rPr lang="en-US" sz="2600" dirty="0" smtClean="0"/>
              <a:t>Assume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lock</a:t>
            </a:r>
            <a:r>
              <a:rPr lang="en-US" sz="2600" dirty="0" smtClean="0"/>
              <a:t> guards the whole table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62400" y="2286000"/>
            <a:ext cx="4647426" cy="393954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done = false;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while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(!done)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 {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  synchronized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(lock) {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    v1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table.lookup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(k);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}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  v2 = expensive(v1);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 synchronized</a:t>
            </a:r>
            <a:r>
              <a:rPr lang="en-US" sz="2000" b="1" kern="0" dirty="0" smtClean="0">
                <a:latin typeface="Courier New" pitchFamily="49" charset="0"/>
              </a:rPr>
              <a:t>(lock)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table.lookup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(k)==v1) {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done = true;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</a:t>
            </a:r>
            <a:r>
              <a:rPr lang="en-US" sz="2000" b="1" kern="0" dirty="0" err="1" smtClean="0">
                <a:latin typeface="Courier New" pitchFamily="49" charset="0"/>
              </a:rPr>
              <a:t>table.remove</a:t>
            </a:r>
            <a:r>
              <a:rPr lang="en-US" sz="2000" b="1" kern="0" dirty="0" smtClean="0">
                <a:latin typeface="Courier New" pitchFamily="49" charset="0"/>
              </a:rPr>
              <a:t>(k);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   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table.insert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(k,v2);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}}}</a:t>
            </a:r>
            <a:endParaRPr lang="en-US" sz="2000" b="1" kern="0" dirty="0" smtClean="0"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286274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latin typeface="+mn-lt"/>
              </a:rPr>
              <a:t>Baby Bear’s critical section was just right</a:t>
            </a:r>
          </a:p>
          <a:p>
            <a:endParaRPr lang="en-US" sz="2000" b="0" i="1" dirty="0" smtClean="0">
              <a:latin typeface="+mn-lt"/>
            </a:endParaRPr>
          </a:p>
          <a:p>
            <a:r>
              <a:rPr lang="en-US" sz="2000" b="0" i="1" dirty="0" smtClean="0">
                <a:latin typeface="+mn-lt"/>
              </a:rPr>
              <a:t>if </a:t>
            </a:r>
            <a:r>
              <a:rPr lang="en-US" sz="2000" b="0" i="1" dirty="0" smtClean="0">
                <a:latin typeface="+mn-lt"/>
              </a:rPr>
              <a:t>another update</a:t>
            </a:r>
          </a:p>
          <a:p>
            <a:r>
              <a:rPr lang="en-US" sz="2000" b="0" i="1" dirty="0" smtClean="0">
                <a:latin typeface="+mn-lt"/>
              </a:rPr>
              <a:t>occurred, </a:t>
            </a:r>
            <a:r>
              <a:rPr lang="en-US" sz="2000" b="0" i="1" dirty="0" smtClean="0">
                <a:latin typeface="+mn-lt"/>
              </a:rPr>
              <a:t>we will try our update again</a:t>
            </a:r>
            <a:endParaRPr lang="en-US" sz="2000" b="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7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An operation is </a:t>
            </a:r>
            <a:r>
              <a:rPr lang="en-US" sz="2400" i="1" dirty="0" smtClean="0">
                <a:solidFill>
                  <a:schemeClr val="accent2"/>
                </a:solidFill>
              </a:rPr>
              <a:t>atomic</a:t>
            </a:r>
            <a:r>
              <a:rPr lang="en-US" sz="2400" dirty="0" smtClean="0"/>
              <a:t> if no other thread can see it partly executed</a:t>
            </a:r>
          </a:p>
          <a:p>
            <a:r>
              <a:rPr lang="en-US" sz="2000" dirty="0" smtClean="0"/>
              <a:t>Atomic as in </a:t>
            </a:r>
            <a:r>
              <a:rPr lang="en-US" sz="2000" dirty="0" smtClean="0"/>
              <a:t>"appears indivisible"</a:t>
            </a:r>
            <a:endParaRPr lang="en-US" sz="2000" dirty="0" smtClean="0"/>
          </a:p>
          <a:p>
            <a:r>
              <a:rPr lang="en-US" sz="2000" dirty="0" smtClean="0"/>
              <a:t>We typically </a:t>
            </a:r>
            <a:r>
              <a:rPr lang="en-US" sz="2000" dirty="0" smtClean="0"/>
              <a:t>want ADT operations atomic, </a:t>
            </a:r>
            <a:r>
              <a:rPr lang="en-US" sz="2000" dirty="0" smtClean="0"/>
              <a:t>even </a:t>
            </a:r>
            <a:r>
              <a:rPr lang="en-US" sz="2000" dirty="0" smtClean="0"/>
              <a:t>to other threads running operations on the same ADT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Guideline #4: Atomicity</a:t>
            </a:r>
          </a:p>
          <a:p>
            <a:r>
              <a:rPr lang="en-US" sz="2000" dirty="0" smtClean="0"/>
              <a:t>Think </a:t>
            </a:r>
            <a:r>
              <a:rPr lang="en-US" sz="2000" dirty="0"/>
              <a:t>in terms of what operations need to be </a:t>
            </a:r>
            <a:r>
              <a:rPr lang="en-US" sz="2000" i="1" dirty="0">
                <a:solidFill>
                  <a:schemeClr val="accent2"/>
                </a:solidFill>
              </a:rPr>
              <a:t>atomic</a:t>
            </a:r>
            <a:endParaRPr lang="en-US" sz="2000" dirty="0" smtClean="0"/>
          </a:p>
          <a:p>
            <a:r>
              <a:rPr lang="en-US" sz="2000" dirty="0" smtClean="0"/>
              <a:t>Make critical sections just long enough to preserve atomicity</a:t>
            </a:r>
          </a:p>
          <a:p>
            <a:r>
              <a:rPr lang="en-US" sz="2000" i="1" dirty="0" smtClean="0"/>
              <a:t>Then</a:t>
            </a:r>
            <a:r>
              <a:rPr lang="en-US" sz="2000" dirty="0" smtClean="0"/>
              <a:t> design locking protocol to implement </a:t>
            </a:r>
            <a:r>
              <a:rPr lang="en-US" sz="2000" dirty="0" smtClean="0"/>
              <a:t>critical </a:t>
            </a:r>
            <a:r>
              <a:rPr lang="en-US" sz="2000" dirty="0" smtClean="0"/>
              <a:t>sections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sz="2400" i="1" dirty="0" smtClean="0"/>
              <a:t>In other words: </a:t>
            </a:r>
            <a:endParaRPr lang="en-US" sz="2400" i="1" dirty="0" smtClean="0"/>
          </a:p>
          <a:p>
            <a:pPr algn="ctr">
              <a:buNone/>
            </a:pPr>
            <a:r>
              <a:rPr lang="en-US" sz="2400" i="1" dirty="0" smtClean="0">
                <a:solidFill>
                  <a:schemeClr val="accent6"/>
                </a:solidFill>
              </a:rPr>
              <a:t>Think about atomicity first and locks second</a:t>
            </a:r>
            <a:endParaRPr lang="en-US" sz="2400" i="1" dirty="0" smtClean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1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/>
          <a:p>
            <a:r>
              <a:rPr lang="en-US" smtClean="0"/>
              <a:t>Quicksort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Recall that quicksort is sequential, in-place, and has expected time O(n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dirty="0" smtClean="0"/>
              <a:t> n)</a:t>
            </a:r>
          </a:p>
          <a:p>
            <a:endParaRPr lang="en-US" sz="24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57200" y="1600200"/>
            <a:ext cx="67056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Pick a pivot element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Partition all the data into:   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200" dirty="0" smtClean="0"/>
              <a:t>Elements less than the pivot</a:t>
            </a:r>
          </a:p>
          <a:p>
            <a:pPr marL="854075" lvl="1" indent="-457200">
              <a:buFont typeface="+mj-lt"/>
              <a:buAutoNum type="alphaUcPeriod"/>
            </a:pPr>
            <a:r>
              <a:rPr lang="en-US" sz="2200" dirty="0" smtClean="0"/>
              <a:t>The pivot</a:t>
            </a:r>
          </a:p>
          <a:p>
            <a:pPr marL="854075" lvl="1" indent="-457200">
              <a:buFont typeface="+mj-lt"/>
              <a:buAutoNum type="alphaUcPeriod"/>
            </a:pPr>
            <a:r>
              <a:rPr lang="en-US" sz="2200" dirty="0" smtClean="0"/>
              <a:t>Elements greater than the pivot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Recursively sort A and C                        	    	</a:t>
            </a:r>
            <a:endParaRPr lang="en-US" sz="22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943600" y="1600200"/>
            <a:ext cx="2971800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200" dirty="0" smtClean="0"/>
              <a:t>best/expected case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200" dirty="0" smtClean="0"/>
              <a:t>O(1)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200" dirty="0" smtClean="0"/>
              <a:t>O(n)</a:t>
            </a:r>
          </a:p>
          <a:p>
            <a:pPr marL="0" indent="0" algn="ctr">
              <a:buFont typeface="Wingdings" pitchFamily="2" charset="2"/>
              <a:buNone/>
            </a:pPr>
            <a:endParaRPr lang="en-US" sz="2200" dirty="0" smtClean="0"/>
          </a:p>
          <a:p>
            <a:pPr marL="0" indent="0" algn="ctr">
              <a:buFont typeface="Wingdings" pitchFamily="2" charset="2"/>
              <a:buNone/>
            </a:pPr>
            <a:endParaRPr lang="en-US" sz="2200" dirty="0" smtClean="0"/>
          </a:p>
          <a:p>
            <a:pPr marL="0" indent="0" algn="ctr">
              <a:buFont typeface="Wingdings" pitchFamily="2" charset="2"/>
              <a:buNone/>
            </a:pPr>
            <a:endParaRPr lang="en-US" sz="22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sz="2200" dirty="0" smtClean="0"/>
              <a:t>2T(n/2)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 Not Roll Your Own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In real life, </a:t>
            </a:r>
            <a:r>
              <a:rPr lang="en-US" sz="2400" dirty="0"/>
              <a:t>y</a:t>
            </a:r>
            <a:r>
              <a:rPr lang="en-US" sz="2400" dirty="0" smtClean="0"/>
              <a:t>ou rarely write </a:t>
            </a:r>
            <a:r>
              <a:rPr lang="en-US" sz="2400" dirty="0" smtClean="0"/>
              <a:t>your own data </a:t>
            </a:r>
            <a:r>
              <a:rPr lang="en-US" sz="2400" dirty="0" smtClean="0"/>
              <a:t>structures</a:t>
            </a:r>
            <a:endParaRPr lang="en-US" sz="2400" dirty="0" smtClean="0"/>
          </a:p>
          <a:p>
            <a:r>
              <a:rPr lang="en-US" sz="2000" dirty="0" smtClean="0"/>
              <a:t>Excellent implementations provided in standard libraries</a:t>
            </a:r>
          </a:p>
          <a:p>
            <a:r>
              <a:rPr lang="en-US" sz="2000" dirty="0" smtClean="0"/>
              <a:t>Point of CSE 332 is to understand the key trade-offs, abstractions, and analysis of such implementations</a:t>
            </a:r>
          </a:p>
          <a:p>
            <a:pPr lvl="1" eaLnBrk="1" hangingPunct="1"/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Especially true for concurrent data structures</a:t>
            </a:r>
          </a:p>
          <a:p>
            <a:r>
              <a:rPr lang="en-US" sz="2000" dirty="0" smtClean="0"/>
              <a:t>Far too difficult to provide </a:t>
            </a:r>
            <a:r>
              <a:rPr lang="en-US" sz="2000" dirty="0" smtClean="0"/>
              <a:t>fine-grained synchronization </a:t>
            </a:r>
            <a:r>
              <a:rPr lang="en-US" sz="2000" dirty="0" smtClean="0"/>
              <a:t>without race conditions</a:t>
            </a:r>
          </a:p>
          <a:p>
            <a:r>
              <a:rPr lang="en-US" sz="2000" dirty="0" smtClean="0"/>
              <a:t>Standard </a:t>
            </a:r>
            <a:r>
              <a:rPr lang="en-US" sz="2000" dirty="0" smtClean="0">
                <a:solidFill>
                  <a:schemeClr val="accent2"/>
                </a:solidFill>
              </a:rPr>
              <a:t>thread-safe</a:t>
            </a:r>
            <a:r>
              <a:rPr lang="en-US" sz="2000" dirty="0" smtClean="0"/>
              <a:t> libraries </a:t>
            </a:r>
            <a:r>
              <a:rPr lang="en-US" sz="2000" dirty="0" smtClean="0"/>
              <a:t>like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ConcurrentHashMap</a:t>
            </a:r>
            <a:r>
              <a:rPr lang="en-US" sz="2000" dirty="0" smtClean="0"/>
              <a:t> are written </a:t>
            </a:r>
            <a:r>
              <a:rPr lang="en-US" sz="2000" dirty="0" smtClean="0"/>
              <a:t>by world </a:t>
            </a:r>
            <a:r>
              <a:rPr lang="en-US" sz="2000" dirty="0" smtClean="0"/>
              <a:t>experts and been extensively vetted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Guideline #5: Libraries</a:t>
            </a:r>
          </a:p>
          <a:p>
            <a:pPr eaLnBrk="1" hangingPunct="1">
              <a:buFontTx/>
              <a:buNone/>
            </a:pPr>
            <a:r>
              <a:rPr lang="en-US" sz="2000" i="1" dirty="0" smtClean="0"/>
              <a:t>Use built-in libraries whenever they meet your needs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4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Memory-Model </a:t>
            </a:r>
            <a:r>
              <a:rPr lang="en-US" dirty="0"/>
              <a:t>I</a:t>
            </a:r>
            <a:r>
              <a:rPr lang="en-US" dirty="0" smtClean="0"/>
              <a:t>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229600" cy="914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Tricky and </a:t>
            </a:r>
            <a:r>
              <a:rPr lang="en-US" sz="2400" i="1" dirty="0" smtClean="0">
                <a:solidFill>
                  <a:schemeClr val="accent2"/>
                </a:solidFill>
              </a:rPr>
              <a:t>surprisingly wrong</a:t>
            </a:r>
            <a:r>
              <a:rPr lang="en-US" sz="2400" dirty="0" smtClean="0"/>
              <a:t> </a:t>
            </a:r>
            <a:r>
              <a:rPr lang="en-US" sz="2400" dirty="0" smtClean="0"/>
              <a:t>unsynchronized </a:t>
            </a:r>
            <a:r>
              <a:rPr lang="en-US" sz="2400" dirty="0" smtClean="0"/>
              <a:t>concurrent code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962400" y="1752600"/>
            <a:ext cx="4953000" cy="437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First understand why it looks like the assertion cannot fail: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Easy case: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call </a:t>
            </a:r>
            <a:r>
              <a:rPr lang="en-US" sz="2400" dirty="0"/>
              <a:t>to g ends before any call to f starts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dirty="0"/>
              <a:t>Easy case: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At </a:t>
            </a:r>
            <a:r>
              <a:rPr lang="en-US" sz="2400" dirty="0"/>
              <a:t>least one call to f </a:t>
            </a:r>
            <a:r>
              <a:rPr lang="en-US" sz="2400" dirty="0" smtClean="0"/>
              <a:t>completes </a:t>
            </a:r>
            <a:r>
              <a:rPr lang="en-US" sz="2400" dirty="0"/>
              <a:t>before call to g starts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If calls to f and g interleave…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91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828800"/>
            <a:ext cx="3262432" cy="44396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C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x </a:t>
            </a:r>
            <a:r>
              <a:rPr lang="en-US" sz="2000" kern="0" dirty="0" smtClean="0">
                <a:latin typeface="Courier New" pitchFamily="49" charset="0"/>
              </a:rPr>
              <a:t>= 0;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y</a:t>
            </a:r>
            <a:r>
              <a:rPr lang="en-US" sz="2000" kern="0" dirty="0" smtClean="0">
                <a:latin typeface="Courier New" pitchFamily="49" charset="0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void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f</a:t>
            </a:r>
            <a:r>
              <a:rPr lang="en-US" sz="2000" kern="0" dirty="0" smtClean="0">
                <a:latin typeface="Courier New" pitchFamily="49" charset="0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x = 1;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y = 1;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kern="0" dirty="0" smtClean="0"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void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g</a:t>
            </a:r>
            <a:r>
              <a:rPr lang="en-US" sz="2000" kern="0" dirty="0" smtClean="0">
                <a:latin typeface="Courier New" pitchFamily="49" charset="0"/>
              </a:rPr>
              <a:t>()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a</a:t>
            </a:r>
            <a:r>
              <a:rPr lang="en-US" sz="2000" kern="0" dirty="0" smtClean="0">
                <a:latin typeface="Courier New" pitchFamily="49" charset="0"/>
              </a:rPr>
              <a:t> = y;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kern="0" dirty="0" smtClean="0">
                <a:latin typeface="Courier New" pitchFamily="49" charset="0"/>
              </a:rPr>
              <a:t> = x;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assert</a:t>
            </a:r>
            <a:r>
              <a:rPr lang="en-US" sz="2000" kern="0" dirty="0" smtClean="0">
                <a:latin typeface="Courier New" pitchFamily="49" charset="0"/>
              </a:rPr>
              <a:t>(b &gt;= a);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}  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4806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Interleavings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There is no interleaving of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400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2400" dirty="0" smtClean="0"/>
              <a:t> </a:t>
            </a:r>
            <a:r>
              <a:rPr lang="en-US" sz="2400" dirty="0" smtClean="0"/>
              <a:t>such that the </a:t>
            </a:r>
            <a:r>
              <a:rPr lang="en-US" sz="2400" dirty="0" smtClean="0"/>
              <a:t>assertion </a:t>
            </a:r>
            <a:r>
              <a:rPr lang="en-US" sz="2400" dirty="0" smtClean="0"/>
              <a:t>fails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Proof #1: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Exhaustively </a:t>
            </a:r>
            <a:r>
              <a:rPr lang="en-US" sz="2400" dirty="0" smtClean="0"/>
              <a:t>consider all possible orderings of access to shared memory (there are 6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4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Interleavings</a:t>
            </a:r>
            <a:r>
              <a:rPr lang="en-US" dirty="0" smtClean="0"/>
              <a:t> are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Proof #2: </a:t>
            </a:r>
            <a:br>
              <a:rPr lang="en-US" sz="2400" dirty="0" smtClean="0"/>
            </a:br>
            <a:r>
              <a:rPr lang="en-US" sz="2400" dirty="0" smtClean="0"/>
              <a:t>Exhaustively consider all possible orderings of access to shared memory (there are 6)</a:t>
            </a:r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 smtClean="0"/>
              <a:t>If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!(b&gt;=a)</a:t>
            </a:r>
            <a:r>
              <a:rPr lang="en-US" sz="2000" dirty="0" smtClean="0"/>
              <a:t>, then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a==1</a:t>
            </a:r>
            <a:r>
              <a:rPr lang="en-US" sz="2000" dirty="0" smtClean="0"/>
              <a:t> and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b==0</a:t>
            </a:r>
            <a:r>
              <a:rPr lang="en-US" sz="2000" dirty="0" smtClean="0"/>
              <a:t>.  </a:t>
            </a:r>
            <a:br>
              <a:rPr lang="en-US" sz="2000" dirty="0" smtClean="0"/>
            </a:br>
            <a:r>
              <a:rPr lang="en-US" sz="2000" dirty="0" smtClean="0"/>
              <a:t>But if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a==1</a:t>
            </a:r>
            <a:r>
              <a:rPr lang="en-US" sz="2000" dirty="0" smtClean="0"/>
              <a:t>, then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y=1</a:t>
            </a:r>
            <a:r>
              <a:rPr lang="en-US" sz="2000" dirty="0" smtClean="0"/>
              <a:t> happened before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a=y</a:t>
            </a:r>
            <a:r>
              <a:rPr lang="en-US" sz="2000" dirty="0" smtClean="0"/>
              <a:t>.  </a:t>
            </a:r>
            <a:br>
              <a:rPr lang="en-US" sz="2000" dirty="0" smtClean="0"/>
            </a:br>
            <a:r>
              <a:rPr lang="en-US" sz="2000" dirty="0" smtClean="0"/>
              <a:t>Because programs execute in order: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a=y</a:t>
            </a:r>
            <a:r>
              <a:rPr lang="en-US" sz="2000" dirty="0" smtClean="0"/>
              <a:t> happened before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b=x</a:t>
            </a:r>
            <a:r>
              <a:rPr lang="en-US" sz="2000" dirty="0" smtClean="0">
                <a:latin typeface="+mj-lt"/>
                <a:cs typeface="Courier New" pitchFamily="49" charset="0"/>
              </a:rPr>
              <a:t> </a:t>
            </a:r>
            <a:br>
              <a:rPr lang="en-US" sz="2000" dirty="0" smtClean="0">
                <a:latin typeface="+mj-lt"/>
                <a:cs typeface="Courier New" pitchFamily="49" charset="0"/>
              </a:rPr>
            </a:br>
            <a:r>
              <a:rPr lang="en-US" sz="2000" dirty="0" smtClean="0">
                <a:latin typeface="+mj-lt"/>
                <a:cs typeface="Courier New" pitchFamily="49" charset="0"/>
              </a:rPr>
              <a:t>	and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x=1</a:t>
            </a:r>
            <a:r>
              <a:rPr lang="en-US" sz="2000" dirty="0" smtClean="0"/>
              <a:t> happened before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y=1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So by transitivity,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b==1</a:t>
            </a:r>
            <a:r>
              <a:rPr lang="en-US" sz="2000" dirty="0" smtClean="0"/>
              <a:t>.  </a:t>
            </a:r>
          </a:p>
          <a:p>
            <a:pPr marL="0" indent="0">
              <a:buNone/>
            </a:pPr>
            <a:r>
              <a:rPr lang="en-US" sz="2000" dirty="0" smtClean="0"/>
              <a:t>Contradiction.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93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0400" y="4647406"/>
            <a:ext cx="1107996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x = 1;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sz="2000" b="1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y = 1</a:t>
            </a:r>
            <a:r>
              <a:rPr lang="en-US" sz="2000" b="1" kern="0" dirty="0" smtClean="0">
                <a:latin typeface="Courier New" pitchFamily="49" charset="0"/>
              </a:rPr>
              <a:t>;</a:t>
            </a:r>
            <a:endParaRPr lang="en-US" sz="2000" b="1" kern="0" dirty="0" smtClean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4647406"/>
            <a:ext cx="2492990" cy="164916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a</a:t>
            </a:r>
            <a:r>
              <a:rPr lang="en-US" sz="2000" b="1" kern="0" dirty="0" smtClean="0">
                <a:latin typeface="Courier New" pitchFamily="49" charset="0"/>
              </a:rPr>
              <a:t> = y;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sz="2000" b="1" kern="0" dirty="0" smtClean="0"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 smtClean="0">
                <a:latin typeface="Courier New" pitchFamily="49" charset="0"/>
              </a:rPr>
              <a:t> = x;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sz="2000" b="1" kern="0" dirty="0" smtClean="0"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assert</a:t>
            </a:r>
            <a:r>
              <a:rPr lang="en-US" sz="2000" b="1" kern="0" dirty="0" smtClean="0">
                <a:latin typeface="Courier New" pitchFamily="49" charset="0"/>
              </a:rPr>
              <a:t>(b &gt;= a);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7050" y="4171890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Thread 1: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4171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Thread 2: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285660" y="4919380"/>
            <a:ext cx="1219200" cy="4904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667095" y="4919381"/>
            <a:ext cx="0" cy="419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419260" y="4919380"/>
            <a:ext cx="0" cy="419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445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However, the code has a </a:t>
            </a:r>
            <a:r>
              <a:rPr lang="en-US" sz="2800" i="1" dirty="0" smtClean="0"/>
              <a:t>data race</a:t>
            </a:r>
          </a:p>
          <a:p>
            <a:r>
              <a:rPr lang="en-US" sz="2400" dirty="0" smtClean="0"/>
              <a:t>Unsynchronized read/write or write/write of </a:t>
            </a:r>
            <a:r>
              <a:rPr lang="en-US" sz="2400" dirty="0" smtClean="0"/>
              <a:t>the memory same </a:t>
            </a:r>
            <a:r>
              <a:rPr lang="en-US" sz="2400" dirty="0" smtClean="0"/>
              <a:t>location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If code has data races, you cannot reason about it with </a:t>
            </a:r>
            <a:r>
              <a:rPr lang="en-US" sz="2800" dirty="0" err="1" smtClean="0">
                <a:solidFill>
                  <a:schemeClr val="accent2"/>
                </a:solidFill>
              </a:rPr>
              <a:t>interleavings</a:t>
            </a:r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600" dirty="0" smtClean="0"/>
              <a:t>This is simply the rules of Java (and C, C++, C#, other languages)</a:t>
            </a:r>
          </a:p>
          <a:p>
            <a:r>
              <a:rPr lang="en-US" sz="2600" dirty="0" smtClean="0"/>
              <a:t>Otherwise we would slow down all programs just to </a:t>
            </a:r>
            <a:r>
              <a:rPr lang="en-US" sz="2600" dirty="0" smtClean="0"/>
              <a:t>"help" </a:t>
            </a:r>
            <a:r>
              <a:rPr lang="en-US" sz="2600" dirty="0" smtClean="0"/>
              <a:t>those with data races, and that</a:t>
            </a:r>
            <a:r>
              <a:rPr lang="en-US" sz="2600" dirty="0"/>
              <a:t> </a:t>
            </a:r>
            <a:r>
              <a:rPr lang="en-US" sz="2600" dirty="0" smtClean="0"/>
              <a:t>would not be a good engineering trade-off</a:t>
            </a:r>
          </a:p>
          <a:p>
            <a:r>
              <a:rPr lang="en-US" sz="2600" dirty="0" smtClean="0">
                <a:solidFill>
                  <a:schemeClr val="accent2"/>
                </a:solidFill>
              </a:rPr>
              <a:t>So the assertion can fail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For performance reasons, the compiler and the hardware </a:t>
            </a:r>
            <a:r>
              <a:rPr lang="en-US" sz="2400" dirty="0" smtClean="0"/>
              <a:t>will </a:t>
            </a:r>
            <a:r>
              <a:rPr lang="en-US" sz="2400" dirty="0" smtClean="0"/>
              <a:t>often reorder memory operations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Take a compiler or computer architecture course to learn </a:t>
            </a:r>
            <a:r>
              <a:rPr lang="en-US" sz="2000" dirty="0" smtClean="0"/>
              <a:t>more as to why this is good thing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Of course, </a:t>
            </a:r>
            <a:r>
              <a:rPr lang="en-US" sz="2400" dirty="0" smtClean="0"/>
              <a:t>compilers cannot </a:t>
            </a:r>
            <a:r>
              <a:rPr lang="en-US" sz="2400" dirty="0"/>
              <a:t>just </a:t>
            </a:r>
            <a:r>
              <a:rPr lang="en-US" sz="2400" dirty="0" smtClean="0"/>
              <a:t>reorder anything </a:t>
            </a:r>
            <a:r>
              <a:rPr lang="en-US" sz="2400" dirty="0"/>
              <a:t>they </a:t>
            </a:r>
            <a:r>
              <a:rPr lang="en-US" sz="2400" dirty="0" smtClean="0"/>
              <a:t>want without careful consideration 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000" dirty="0"/>
              <a:t>Each thread computes things by executing code in order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Consider: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x=17; y=x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95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15140" y="2772521"/>
            <a:ext cx="1011815" cy="10649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latin typeface="Courier New" pitchFamily="49" charset="0"/>
              </a:rPr>
              <a:t>x = 1;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b="1" kern="0" dirty="0" smtClean="0">
                <a:latin typeface="Courier New" pitchFamily="49" charset="0"/>
              </a:rPr>
              <a:t>y = 1</a:t>
            </a:r>
            <a:r>
              <a:rPr lang="en-US" b="1" kern="0" dirty="0" smtClean="0">
                <a:latin typeface="Courier New" pitchFamily="49" charset="0"/>
              </a:rPr>
              <a:t>;</a:t>
            </a:r>
            <a:endParaRPr lang="en-US" b="1" kern="0" dirty="0" smtClean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24940" y="2771727"/>
            <a:ext cx="2252540" cy="163288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 err="1" smtClean="0">
                <a:latin typeface="Courier New" pitchFamily="49" charset="0"/>
              </a:rPr>
              <a:t>int</a:t>
            </a:r>
            <a:r>
              <a:rPr lang="en-US" b="1" kern="0" dirty="0" smtClean="0">
                <a:latin typeface="Courier New" pitchFamily="49" charset="0"/>
              </a:rPr>
              <a:t> </a:t>
            </a:r>
            <a:r>
              <a:rPr lang="en-US" b="1" kern="0" dirty="0" smtClean="0">
                <a:solidFill>
                  <a:srgbClr val="119F33"/>
                </a:solidFill>
                <a:latin typeface="Courier New" pitchFamily="49" charset="0"/>
              </a:rPr>
              <a:t>a</a:t>
            </a:r>
            <a:r>
              <a:rPr lang="en-US" b="1" kern="0" dirty="0" smtClean="0">
                <a:latin typeface="Courier New" pitchFamily="49" charset="0"/>
              </a:rPr>
              <a:t> = y;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 err="1" smtClean="0">
                <a:latin typeface="Courier New" pitchFamily="49" charset="0"/>
              </a:rPr>
              <a:t>int</a:t>
            </a:r>
            <a:r>
              <a:rPr lang="en-US" b="1" kern="0" dirty="0" smtClean="0">
                <a:latin typeface="Courier New" pitchFamily="49" charset="0"/>
              </a:rPr>
              <a:t> </a:t>
            </a:r>
            <a:r>
              <a:rPr lang="en-US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b="1" kern="0" dirty="0" smtClean="0">
                <a:latin typeface="Courier New" pitchFamily="49" charset="0"/>
              </a:rPr>
              <a:t> = x;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b="1" kern="0" dirty="0" smtClean="0"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chemeClr val="accent2"/>
                </a:solidFill>
                <a:latin typeface="Courier New" pitchFamily="49" charset="0"/>
              </a:rPr>
              <a:t>assert</a:t>
            </a:r>
            <a:r>
              <a:rPr lang="en-US" b="1" kern="0" dirty="0" smtClean="0">
                <a:latin typeface="Courier New" pitchFamily="49" charset="0"/>
              </a:rPr>
              <a:t>(b &gt;= a);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699" y="2341637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Thread 1: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5705" y="2341637"/>
            <a:ext cx="1871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Thread 2: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</a:t>
            </a:r>
          </a:p>
        </p:txBody>
      </p:sp>
      <p:sp>
        <p:nvSpPr>
          <p:cNvPr id="11" name="Curved Right Arrow 10"/>
          <p:cNvSpPr/>
          <p:nvPr/>
        </p:nvSpPr>
        <p:spPr>
          <a:xfrm rot="10800000">
            <a:off x="5815108" y="2650412"/>
            <a:ext cx="365760" cy="96459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3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compiler/hardware will </a:t>
            </a:r>
            <a:r>
              <a:rPr lang="en-US" sz="2000" dirty="0" smtClean="0"/>
              <a:t>NEVER: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erform </a:t>
            </a:r>
            <a:r>
              <a:rPr lang="en-US" sz="2000" dirty="0" smtClean="0"/>
              <a:t>a memory reordering that affects the result of a single-threaded </a:t>
            </a:r>
            <a:r>
              <a:rPr lang="en-US" sz="2000" dirty="0" smtClean="0"/>
              <a:t>program</a:t>
            </a:r>
          </a:p>
          <a:p>
            <a:r>
              <a:rPr lang="en-US" sz="2000" dirty="0" smtClean="0"/>
              <a:t>Perform </a:t>
            </a:r>
            <a:r>
              <a:rPr lang="en-US" sz="2000" dirty="0" smtClean="0"/>
              <a:t>a memory reordering that affects the result of a </a:t>
            </a:r>
            <a:r>
              <a:rPr lang="en-US" sz="2000" dirty="0" smtClean="0">
                <a:solidFill>
                  <a:schemeClr val="accent2"/>
                </a:solidFill>
              </a:rPr>
              <a:t>data-race-free</a:t>
            </a:r>
            <a:r>
              <a:rPr lang="en-US" sz="2000" dirty="0" smtClean="0"/>
              <a:t> multi-threaded program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So: 	If no interleaving of your program has a data race, </a:t>
            </a:r>
            <a:br>
              <a:rPr lang="en-US" sz="2000" dirty="0" smtClean="0"/>
            </a:br>
            <a:r>
              <a:rPr lang="en-US" sz="2000" dirty="0" smtClean="0"/>
              <a:t>	then you can </a:t>
            </a:r>
            <a:r>
              <a:rPr lang="en-US" sz="2000" i="1" dirty="0" smtClean="0">
                <a:solidFill>
                  <a:schemeClr val="accent2"/>
                </a:solidFill>
              </a:rPr>
              <a:t>forget about all this reordering nonsense</a:t>
            </a:r>
            <a:r>
              <a:rPr lang="en-US" sz="2000" i="1" dirty="0" smtClean="0"/>
              <a:t>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the result will be equivalent to some interleaving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The Big Picture:</a:t>
            </a:r>
            <a:endParaRPr lang="en-US" sz="2000" dirty="0" smtClean="0"/>
          </a:p>
          <a:p>
            <a:r>
              <a:rPr lang="en-US" sz="2000" dirty="0" smtClean="0"/>
              <a:t>Your </a:t>
            </a:r>
            <a:r>
              <a:rPr lang="en-US" sz="2000" dirty="0" smtClean="0"/>
              <a:t>job is to </a:t>
            </a:r>
            <a:r>
              <a:rPr lang="en-US" sz="2000" dirty="0" smtClean="0">
                <a:solidFill>
                  <a:schemeClr val="accent2"/>
                </a:solidFill>
              </a:rPr>
              <a:t>avoid </a:t>
            </a:r>
            <a:r>
              <a:rPr lang="en-US" sz="2000" dirty="0" smtClean="0">
                <a:solidFill>
                  <a:schemeClr val="accent2"/>
                </a:solidFill>
              </a:rPr>
              <a:t>data </a:t>
            </a:r>
            <a:r>
              <a:rPr lang="en-US" sz="2000" dirty="0" smtClean="0">
                <a:solidFill>
                  <a:schemeClr val="accent2"/>
                </a:solidFill>
              </a:rPr>
              <a:t>races</a:t>
            </a:r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/>
              <a:t>The compiler/hardware's jo</a:t>
            </a:r>
            <a:r>
              <a:rPr lang="en-US" sz="2000" dirty="0" smtClean="0"/>
              <a:t>b is to g</a:t>
            </a:r>
            <a:r>
              <a:rPr lang="en-US" sz="2000" dirty="0" smtClean="0"/>
              <a:t>ive </a:t>
            </a:r>
            <a:r>
              <a:rPr lang="en-US" sz="2000" dirty="0" smtClean="0"/>
              <a:t>illusion of interleaving </a:t>
            </a:r>
            <a:r>
              <a:rPr lang="en-US" sz="2000" i="1" dirty="0" smtClean="0"/>
              <a:t>if you do your </a:t>
            </a:r>
            <a:r>
              <a:rPr lang="en-US" sz="2000" i="1" dirty="0" smtClean="0"/>
              <a:t>job right</a:t>
            </a:r>
            <a:endParaRPr lang="en-US" sz="2000" i="1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9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Naturally, we can use synchronization to avoid data </a:t>
            </a:r>
            <a:r>
              <a:rPr lang="en-US" sz="2400" dirty="0" smtClean="0"/>
              <a:t>races and then, </a:t>
            </a:r>
            <a:r>
              <a:rPr lang="en-US" sz="2400" dirty="0" smtClean="0"/>
              <a:t>indeed, the assertion cannot fail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752600"/>
            <a:ext cx="6096000" cy="4396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x </a:t>
            </a:r>
            <a:r>
              <a:rPr lang="en-US" sz="2000" b="1" kern="0" dirty="0" smtClean="0">
                <a:latin typeface="Courier New" pitchFamily="49" charset="0"/>
              </a:rPr>
              <a:t>= 0;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y</a:t>
            </a:r>
            <a:r>
              <a:rPr lang="en-US" sz="2000" b="1" kern="0" dirty="0" smtClean="0">
                <a:latin typeface="Courier New" pitchFamily="49" charset="0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void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f</a:t>
            </a:r>
            <a:r>
              <a:rPr lang="en-US" sz="2000" b="1" kern="0" dirty="0" smtClean="0">
                <a:latin typeface="Courier New" pitchFamily="49" charset="0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smtClean="0">
                <a:latin typeface="Courier New" pitchFamily="49" charset="0"/>
              </a:rPr>
              <a:t>) { x = 1; }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smtClean="0">
                <a:latin typeface="Courier New" pitchFamily="49" charset="0"/>
              </a:rPr>
              <a:t>) { y = 1; }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void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g</a:t>
            </a:r>
            <a:r>
              <a:rPr lang="en-US" sz="2000" b="1" kern="0" dirty="0" smtClean="0">
                <a:latin typeface="Courier New" pitchFamily="49" charset="0"/>
              </a:rPr>
              <a:t>()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err="1" smtClean="0">
                <a:latin typeface="Courier New" pitchFamily="49" charset="0"/>
              </a:rPr>
              <a:t>int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a</a:t>
            </a:r>
            <a:r>
              <a:rPr lang="en-US" sz="2000" b="1" kern="0" dirty="0" smtClean="0">
                <a:latin typeface="Courier New" pitchFamily="49" charset="0"/>
              </a:rPr>
              <a:t>,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2000" b="1" kern="0" dirty="0" smtClean="0">
                <a:latin typeface="Courier New" pitchFamily="49" charset="0"/>
              </a:rPr>
              <a:t>;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smtClean="0">
                <a:latin typeface="Courier New" pitchFamily="49" charset="0"/>
              </a:rPr>
              <a:t>) { a = y; }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synchronized</a:t>
            </a:r>
            <a:r>
              <a:rPr lang="en-US" sz="2000" b="1" kern="0" dirty="0" smtClean="0">
                <a:latin typeface="Courier New" pitchFamily="49" charset="0"/>
              </a:rPr>
              <a:t>(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this</a:t>
            </a:r>
            <a:r>
              <a:rPr lang="en-US" sz="2000" b="1" kern="0" dirty="0" smtClean="0">
                <a:latin typeface="Courier New" pitchFamily="49" charset="0"/>
              </a:rPr>
              <a:t>) { b = x; }</a:t>
            </a:r>
            <a:endParaRPr lang="en-US" sz="2000" b="1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    assert</a:t>
            </a:r>
            <a:r>
              <a:rPr lang="en-US" sz="2000" b="1" kern="0" dirty="0" smtClean="0">
                <a:latin typeface="Courier New" pitchFamily="49" charset="0"/>
              </a:rPr>
              <a:t>(b &gt;= a);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}  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4325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Second Fix:  Stay Away from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Java has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volatile</a:t>
            </a:r>
            <a:r>
              <a:rPr lang="en-US" sz="2000" dirty="0" smtClean="0"/>
              <a:t> fields: accesses do not count as data races </a:t>
            </a:r>
          </a:p>
          <a:p>
            <a:r>
              <a:rPr lang="en-US" sz="2000" dirty="0" smtClean="0"/>
              <a:t>But you cannot </a:t>
            </a:r>
            <a:r>
              <a:rPr lang="en-US" sz="2000" dirty="0" smtClean="0"/>
              <a:t>read-update-write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Implementation Details</a:t>
            </a:r>
            <a:endParaRPr lang="en-US" sz="2000" dirty="0" smtClean="0"/>
          </a:p>
          <a:p>
            <a:r>
              <a:rPr lang="en-US" sz="2000" dirty="0"/>
              <a:t>S</a:t>
            </a:r>
            <a:r>
              <a:rPr lang="en-US" sz="2000" dirty="0" smtClean="0"/>
              <a:t>lower </a:t>
            </a:r>
            <a:r>
              <a:rPr lang="en-US" sz="2000" dirty="0" smtClean="0"/>
              <a:t>than regular </a:t>
            </a:r>
            <a:r>
              <a:rPr lang="en-US" sz="2000" dirty="0" smtClean="0"/>
              <a:t>fields but faster </a:t>
            </a:r>
            <a:r>
              <a:rPr lang="en-US" sz="2000" dirty="0" smtClean="0"/>
              <a:t>than locks</a:t>
            </a:r>
          </a:p>
          <a:p>
            <a:r>
              <a:rPr lang="en-US" sz="2000" dirty="0" smtClean="0"/>
              <a:t>Really for experts: avoid them; use standard libraries instead</a:t>
            </a:r>
          </a:p>
          <a:p>
            <a:r>
              <a:rPr lang="en-US" sz="2000" dirty="0" smtClean="0"/>
              <a:t>And why do you need code like this anyway?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600200"/>
            <a:ext cx="4182555" cy="32778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latin typeface="Courier New" pitchFamily="49" charset="0"/>
              </a:rPr>
              <a:t>  </a:t>
            </a:r>
            <a:r>
              <a:rPr lang="en-US" sz="1800" b="1" kern="0" dirty="0" smtClean="0">
                <a:solidFill>
                  <a:schemeClr val="accent2"/>
                </a:solidFill>
                <a:latin typeface="Courier New" pitchFamily="49" charset="0"/>
              </a:rPr>
              <a:t>private volatile</a:t>
            </a:r>
            <a:r>
              <a:rPr lang="en-US" sz="1800" b="1" kern="0" dirty="0" smtClean="0">
                <a:latin typeface="Courier New" pitchFamily="49" charset="0"/>
              </a:rPr>
              <a:t> </a:t>
            </a:r>
            <a:r>
              <a:rPr lang="en-US" sz="1800" b="1" kern="0" dirty="0" err="1" smtClean="0">
                <a:latin typeface="Courier New" pitchFamily="49" charset="0"/>
              </a:rPr>
              <a:t>int</a:t>
            </a:r>
            <a:r>
              <a:rPr lang="en-US" sz="1800" b="1" kern="0" dirty="0" smtClean="0">
                <a:latin typeface="Courier New" pitchFamily="49" charset="0"/>
              </a:rPr>
              <a:t> </a:t>
            </a:r>
            <a:r>
              <a:rPr lang="en-US" sz="1800" b="1" kern="0" dirty="0" smtClean="0">
                <a:solidFill>
                  <a:srgbClr val="119F33"/>
                </a:solidFill>
                <a:latin typeface="Courier New" pitchFamily="49" charset="0"/>
              </a:rPr>
              <a:t>x </a:t>
            </a:r>
            <a:r>
              <a:rPr lang="en-US" sz="1800" b="1" kern="0" dirty="0" smtClean="0">
                <a:latin typeface="Courier New" pitchFamily="49" charset="0"/>
              </a:rPr>
              <a:t>= 0;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latin typeface="Courier New" pitchFamily="49" charset="0"/>
              </a:rPr>
              <a:t>  </a:t>
            </a:r>
            <a:r>
              <a:rPr lang="en-US" sz="1800" b="1" kern="0" dirty="0" smtClean="0">
                <a:solidFill>
                  <a:schemeClr val="accent2"/>
                </a:solidFill>
                <a:latin typeface="Courier New" pitchFamily="49" charset="0"/>
              </a:rPr>
              <a:t>private volatile</a:t>
            </a:r>
            <a:r>
              <a:rPr lang="en-US" sz="1800" b="1" kern="0" dirty="0" smtClean="0">
                <a:latin typeface="Courier New" pitchFamily="49" charset="0"/>
              </a:rPr>
              <a:t> </a:t>
            </a:r>
            <a:r>
              <a:rPr lang="en-US" sz="1800" b="1" kern="0" dirty="0" err="1" smtClean="0">
                <a:latin typeface="Courier New" pitchFamily="49" charset="0"/>
              </a:rPr>
              <a:t>int</a:t>
            </a:r>
            <a:r>
              <a:rPr lang="en-US" sz="1800" b="1" kern="0" dirty="0" smtClean="0">
                <a:latin typeface="Courier New" pitchFamily="49" charset="0"/>
              </a:rPr>
              <a:t> </a:t>
            </a:r>
            <a:r>
              <a:rPr lang="en-US" sz="1800" b="1" kern="0" dirty="0" smtClean="0">
                <a:solidFill>
                  <a:srgbClr val="119F33"/>
                </a:solidFill>
                <a:latin typeface="Courier New" pitchFamily="49" charset="0"/>
              </a:rPr>
              <a:t>y</a:t>
            </a:r>
            <a:r>
              <a:rPr lang="en-US" sz="1800" b="1" kern="0" dirty="0" smtClean="0">
                <a:latin typeface="Courier New" pitchFamily="49" charset="0"/>
              </a:rPr>
              <a:t> = 0;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latin typeface="Courier New" pitchFamily="49" charset="0"/>
              </a:rPr>
              <a:t>  void </a:t>
            </a:r>
            <a:r>
              <a:rPr lang="en-US" sz="1800" b="1" kern="0" dirty="0" smtClean="0">
                <a:solidFill>
                  <a:srgbClr val="119F33"/>
                </a:solidFill>
                <a:latin typeface="Courier New" pitchFamily="49" charset="0"/>
              </a:rPr>
              <a:t>f</a:t>
            </a:r>
            <a:r>
              <a:rPr lang="en-US" sz="1800" b="1" kern="0" dirty="0" smtClean="0">
                <a:latin typeface="Courier New" pitchFamily="49" charset="0"/>
              </a:rPr>
              <a:t>() {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latin typeface="Courier New" pitchFamily="49" charset="0"/>
              </a:rPr>
              <a:t>    x = 1</a:t>
            </a:r>
            <a:r>
              <a:rPr lang="en-US" sz="1800" b="1" kern="0" dirty="0" smtClean="0">
                <a:latin typeface="Courier New" pitchFamily="49" charset="0"/>
              </a:rPr>
              <a:t>; y </a:t>
            </a:r>
            <a:r>
              <a:rPr lang="en-US" sz="1800" b="1" kern="0" dirty="0" smtClean="0">
                <a:latin typeface="Courier New" pitchFamily="49" charset="0"/>
              </a:rPr>
              <a:t>= 1;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latin typeface="Courier New" pitchFamily="49" charset="0"/>
              </a:rPr>
              <a:t>  }</a:t>
            </a:r>
          </a:p>
          <a:p>
            <a:pPr marL="342900" indent="-34290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latin typeface="Courier New" pitchFamily="49" charset="0"/>
              </a:rPr>
              <a:t>  void </a:t>
            </a:r>
            <a:r>
              <a:rPr lang="en-US" sz="1800" b="1" kern="0" dirty="0" smtClean="0">
                <a:solidFill>
                  <a:srgbClr val="119F33"/>
                </a:solidFill>
                <a:latin typeface="Courier New" pitchFamily="49" charset="0"/>
              </a:rPr>
              <a:t>g</a:t>
            </a:r>
            <a:r>
              <a:rPr lang="en-US" sz="1800" b="1" kern="0" dirty="0" smtClean="0">
                <a:latin typeface="Courier New" pitchFamily="49" charset="0"/>
              </a:rPr>
              <a:t>() {</a:t>
            </a:r>
          </a:p>
          <a:p>
            <a:pPr marL="342900" indent="-34290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latin typeface="Courier New" pitchFamily="49" charset="0"/>
              </a:rPr>
              <a:t>    </a:t>
            </a:r>
            <a:r>
              <a:rPr lang="en-US" sz="1800" b="1" kern="0" dirty="0" err="1" smtClean="0">
                <a:latin typeface="Courier New" pitchFamily="49" charset="0"/>
              </a:rPr>
              <a:t>int</a:t>
            </a:r>
            <a:r>
              <a:rPr lang="en-US" sz="1800" b="1" kern="0" dirty="0" smtClean="0">
                <a:latin typeface="Courier New" pitchFamily="49" charset="0"/>
              </a:rPr>
              <a:t> </a:t>
            </a:r>
            <a:r>
              <a:rPr lang="en-US" sz="1800" b="1" kern="0" dirty="0" smtClean="0">
                <a:solidFill>
                  <a:srgbClr val="119F33"/>
                </a:solidFill>
                <a:latin typeface="Courier New" pitchFamily="49" charset="0"/>
              </a:rPr>
              <a:t>a</a:t>
            </a:r>
            <a:r>
              <a:rPr lang="en-US" sz="1800" b="1" kern="0" dirty="0" smtClean="0">
                <a:latin typeface="Courier New" pitchFamily="49" charset="0"/>
              </a:rPr>
              <a:t> = y</a:t>
            </a:r>
            <a:r>
              <a:rPr lang="en-US" sz="1800" b="1" kern="0" dirty="0" smtClean="0">
                <a:latin typeface="Courier New" pitchFamily="49" charset="0"/>
              </a:rPr>
              <a:t>; </a:t>
            </a:r>
            <a:r>
              <a:rPr lang="en-US" sz="1800" b="1" kern="0" dirty="0" err="1" smtClean="0">
                <a:latin typeface="Courier New" pitchFamily="49" charset="0"/>
              </a:rPr>
              <a:t>int</a:t>
            </a:r>
            <a:r>
              <a:rPr lang="en-US" sz="1800" b="1" kern="0" dirty="0" smtClean="0">
                <a:latin typeface="Courier New" pitchFamily="49" charset="0"/>
              </a:rPr>
              <a:t> </a:t>
            </a:r>
            <a:r>
              <a:rPr lang="en-US" sz="1800" b="1" kern="0" dirty="0" smtClean="0">
                <a:solidFill>
                  <a:srgbClr val="119F33"/>
                </a:solidFill>
                <a:latin typeface="Courier New" pitchFamily="49" charset="0"/>
              </a:rPr>
              <a:t>b</a:t>
            </a:r>
            <a:r>
              <a:rPr lang="en-US" sz="1800" b="1" kern="0" dirty="0" smtClean="0">
                <a:latin typeface="Courier New" pitchFamily="49" charset="0"/>
              </a:rPr>
              <a:t> = x;</a:t>
            </a:r>
          </a:p>
          <a:p>
            <a:pPr marL="342900" indent="-34290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latin typeface="Courier New" pitchFamily="49" charset="0"/>
              </a:rPr>
              <a:t>    </a:t>
            </a:r>
            <a:r>
              <a:rPr lang="en-US" sz="1800" b="1" kern="0" dirty="0" smtClean="0">
                <a:solidFill>
                  <a:schemeClr val="accent2"/>
                </a:solidFill>
                <a:latin typeface="Courier New" pitchFamily="49" charset="0"/>
              </a:rPr>
              <a:t>assert</a:t>
            </a:r>
            <a:r>
              <a:rPr lang="en-US" sz="1800" b="1" kern="0" dirty="0" smtClean="0">
                <a:latin typeface="Courier New" pitchFamily="49" charset="0"/>
              </a:rPr>
              <a:t>(b &gt;= a);</a:t>
            </a:r>
          </a:p>
          <a:p>
            <a:pPr marL="342900" indent="-34290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latin typeface="Courier New" pitchFamily="49" charset="0"/>
              </a:rPr>
              <a:t>  }   </a:t>
            </a:r>
          </a:p>
          <a:p>
            <a:pPr marL="342900" indent="-342900">
              <a:lnSpc>
                <a:spcPts val="18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7410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That is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Here is a more realistic example of code that is wrong</a:t>
            </a:r>
          </a:p>
          <a:p>
            <a:r>
              <a:rPr lang="en-US" sz="2200" dirty="0" smtClean="0"/>
              <a:t>No </a:t>
            </a:r>
            <a:r>
              <a:rPr lang="en-US" sz="2200" i="1" dirty="0" smtClean="0"/>
              <a:t>guarantee</a:t>
            </a:r>
            <a:r>
              <a:rPr lang="en-US" sz="2200" dirty="0" smtClean="0"/>
              <a:t> Thread 2 will </a:t>
            </a:r>
            <a:r>
              <a:rPr lang="en-US" sz="2200" i="1" dirty="0" smtClean="0"/>
              <a:t>ever</a:t>
            </a:r>
            <a:r>
              <a:rPr lang="en-US" sz="2200" dirty="0" smtClean="0"/>
              <a:t> stop </a:t>
            </a:r>
            <a:r>
              <a:rPr lang="en-US" sz="2200" dirty="0" smtClean="0"/>
              <a:t>(</a:t>
            </a:r>
            <a:r>
              <a:rPr lang="en-US" sz="2200" dirty="0" smtClean="0"/>
              <a:t>due to</a:t>
            </a:r>
            <a:r>
              <a:rPr lang="en-US" sz="2200" dirty="0" smtClean="0"/>
              <a:t> </a:t>
            </a:r>
            <a:r>
              <a:rPr lang="en-US" sz="2200" dirty="0" smtClean="0"/>
              <a:t>data race)</a:t>
            </a:r>
          </a:p>
          <a:p>
            <a:r>
              <a:rPr lang="en-US" sz="2200" dirty="0" smtClean="0"/>
              <a:t>But honestly it will </a:t>
            </a:r>
            <a:r>
              <a:rPr lang="en-US" sz="2200" dirty="0" smtClean="0"/>
              <a:t>"likely </a:t>
            </a:r>
            <a:r>
              <a:rPr lang="en-US" sz="2200" dirty="0" smtClean="0"/>
              <a:t>work in </a:t>
            </a:r>
            <a:r>
              <a:rPr lang="en-US" sz="2200" dirty="0" smtClean="0"/>
              <a:t>practice"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99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234560"/>
            <a:ext cx="4191000" cy="38600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err="1" smtClean="0">
                <a:latin typeface="Courier New" pitchFamily="49" charset="0"/>
              </a:rPr>
              <a:t>boolean</a:t>
            </a:r>
            <a:r>
              <a:rPr lang="en-US" sz="2000" b="1" kern="0" dirty="0" smtClean="0">
                <a:latin typeface="Courier New" pitchFamily="49" charset="0"/>
              </a:rPr>
              <a:t>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stop </a:t>
            </a:r>
            <a:r>
              <a:rPr lang="en-US" sz="2000" b="1" kern="0" dirty="0" smtClean="0">
                <a:latin typeface="Courier New" pitchFamily="49" charset="0"/>
              </a:rPr>
              <a:t>= false</a:t>
            </a:r>
            <a:r>
              <a:rPr lang="en-US" sz="2000" b="1" kern="0" dirty="0" smtClean="0">
                <a:latin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void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f</a:t>
            </a:r>
            <a:r>
              <a:rPr lang="en-US" sz="2000" b="1" kern="0" dirty="0" smtClean="0">
                <a:latin typeface="Courier New" pitchFamily="49" charset="0"/>
              </a:rPr>
              <a:t>() {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</a:t>
            </a:r>
            <a:r>
              <a:rPr lang="en-US" sz="2000" b="1" kern="0" dirty="0" smtClean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b="1" kern="0" dirty="0" smtClean="0">
                <a:latin typeface="Courier New" pitchFamily="49" charset="0"/>
              </a:rPr>
              <a:t>(!stop) {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  </a:t>
            </a:r>
            <a:r>
              <a:rPr lang="en-US" sz="2000" b="1" kern="0" dirty="0" smtClean="0">
                <a:solidFill>
                  <a:srgbClr val="7030A0"/>
                </a:solidFill>
                <a:latin typeface="Courier New" pitchFamily="49" charset="0"/>
              </a:rPr>
              <a:t>// draw a monster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}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Courier New" pitchFamily="49" charset="0"/>
              </a:rPr>
              <a:t>  </a:t>
            </a:r>
            <a:r>
              <a:rPr lang="en-US" sz="2000" b="1" kern="0" dirty="0" smtClean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latin typeface="Courier New" pitchFamily="49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void </a:t>
            </a:r>
            <a:r>
              <a:rPr lang="en-US" sz="2000" b="1" kern="0" dirty="0" smtClean="0">
                <a:solidFill>
                  <a:srgbClr val="119F33"/>
                </a:solidFill>
                <a:latin typeface="Courier New" pitchFamily="49" charset="0"/>
              </a:rPr>
              <a:t>g</a:t>
            </a:r>
            <a:r>
              <a:rPr lang="en-US" sz="2000" b="1" kern="0" dirty="0" smtClean="0">
                <a:latin typeface="Courier New" pitchFamily="49" charset="0"/>
              </a:rPr>
              <a:t>() {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  stop = </a:t>
            </a:r>
            <a:r>
              <a:rPr lang="en-US" sz="2000" b="1" kern="0" dirty="0" err="1" smtClean="0">
                <a:latin typeface="Courier New" pitchFamily="49" charset="0"/>
              </a:rPr>
              <a:t>didUserQuit</a:t>
            </a:r>
            <a:r>
              <a:rPr lang="en-US" sz="2000" b="1" kern="0" dirty="0" smtClean="0">
                <a:latin typeface="Courier New" pitchFamily="49" charset="0"/>
              </a:rPr>
              <a:t>();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  }  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latin typeface="Courier New" pitchFamily="49" charset="0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19799" y="3631175"/>
            <a:ext cx="2202847" cy="1066800"/>
            <a:chOff x="6019799" y="3130632"/>
            <a:chExt cx="2202847" cy="1066800"/>
          </a:xfrm>
        </p:grpSpPr>
        <p:sp>
          <p:nvSpPr>
            <p:cNvPr id="8" name="TextBox 7"/>
            <p:cNvSpPr txBox="1"/>
            <p:nvPr/>
          </p:nvSpPr>
          <p:spPr>
            <a:xfrm>
              <a:off x="6019799" y="3130632"/>
              <a:ext cx="2202847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Thread 1:  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799" y="3797322"/>
              <a:ext cx="2202847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Thread 2:  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g()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128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1343"/>
      </a:dk2>
      <a:lt2>
        <a:srgbClr val="F9FDEF"/>
      </a:lt2>
      <a:accent1>
        <a:srgbClr val="53AFC5"/>
      </a:accent1>
      <a:accent2>
        <a:srgbClr val="D62D31"/>
      </a:accent2>
      <a:accent3>
        <a:srgbClr val="FEB80A"/>
      </a:accent3>
      <a:accent4>
        <a:srgbClr val="4F271C"/>
      </a:accent4>
      <a:accent5>
        <a:srgbClr val="72E540"/>
      </a:accent5>
      <a:accent6>
        <a:srgbClr val="475A8D"/>
      </a:accent6>
      <a:hlink>
        <a:srgbClr val="8DC765"/>
      </a:hlink>
      <a:folHlink>
        <a:srgbClr val="CB5B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F1343"/>
    </a:dk2>
    <a:lt2>
      <a:srgbClr val="F9FDEF"/>
    </a:lt2>
    <a:accent1>
      <a:srgbClr val="53AFC5"/>
    </a:accent1>
    <a:accent2>
      <a:srgbClr val="D62D31"/>
    </a:accent2>
    <a:accent3>
      <a:srgbClr val="FEB80A"/>
    </a:accent3>
    <a:accent4>
      <a:srgbClr val="4F271C"/>
    </a:accent4>
    <a:accent5>
      <a:srgbClr val="72E540"/>
    </a:accent5>
    <a:accent6>
      <a:srgbClr val="475A8D"/>
    </a:accent6>
    <a:hlink>
      <a:srgbClr val="8DC765"/>
    </a:hlink>
    <a:folHlink>
      <a:srgbClr val="CB5B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4345</TotalTime>
  <Words>7944</Words>
  <Application>Microsoft Office PowerPoint</Application>
  <PresentationFormat>On-screen Show (4:3)</PresentationFormat>
  <Paragraphs>2129</Paragraphs>
  <Slides>109</Slides>
  <Notes>96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Office Theme</vt:lpstr>
      <vt:lpstr>CSE 332 Data Abstractions:  Parallel Sorting &amp; Introduction to Concurrency</vt:lpstr>
      <vt:lpstr>A Quick Review</vt:lpstr>
      <vt:lpstr>Reductions</vt:lpstr>
      <vt:lpstr>Maps and Data Parallelism</vt:lpstr>
      <vt:lpstr>Down Pass Example</vt:lpstr>
      <vt:lpstr>Pack (Think Filtering)</vt:lpstr>
      <vt:lpstr>Parallel Map + Parallel Prefix + Parallel Map</vt:lpstr>
      <vt:lpstr>Parallel Sorting</vt:lpstr>
      <vt:lpstr>Quicksort Review</vt:lpstr>
      <vt:lpstr>Parallelize Quicksort?</vt:lpstr>
      <vt:lpstr>Doing Better</vt:lpstr>
      <vt:lpstr>Parallel Partition with Auxiliary Storage</vt:lpstr>
      <vt:lpstr>Analysis</vt:lpstr>
      <vt:lpstr>Example</vt:lpstr>
      <vt:lpstr>Parallelize Mergesort?</vt:lpstr>
      <vt:lpstr>Parallelizing the Merge</vt:lpstr>
      <vt:lpstr>Example: Parallelizing the Merge</vt:lpstr>
      <vt:lpstr>Example: Parallelizing the Merge</vt:lpstr>
      <vt:lpstr>Example: Parallelizing the Merge</vt:lpstr>
      <vt:lpstr>Example: Parallelizing the Merge</vt:lpstr>
      <vt:lpstr>Example: Parallelizing the Merge</vt:lpstr>
      <vt:lpstr>Example: Parallelizing the Merge</vt:lpstr>
      <vt:lpstr>Example: Parallelizing the Merge</vt:lpstr>
      <vt:lpstr>Parallel Merge Pseudocode</vt:lpstr>
      <vt:lpstr>Analysis</vt:lpstr>
      <vt:lpstr>Analysis</vt:lpstr>
      <vt:lpstr>Concurrency</vt:lpstr>
      <vt:lpstr>Toward Sharing Resources</vt:lpstr>
      <vt:lpstr>This is far too limiting</vt:lpstr>
      <vt:lpstr>Concurrent Programming</vt:lpstr>
      <vt:lpstr>Examples Involving Multiple Threads</vt:lpstr>
      <vt:lpstr>Why Threads?</vt:lpstr>
      <vt:lpstr>Sharing, again</vt:lpstr>
      <vt:lpstr>Canonical example: Bank Account</vt:lpstr>
      <vt:lpstr>Interleaving</vt:lpstr>
      <vt:lpstr>Bad Interleaving</vt:lpstr>
      <vt:lpstr>Incorrect Attempt to "Fix"</vt:lpstr>
      <vt:lpstr>Incorrect Attempt to "Fix"</vt:lpstr>
      <vt:lpstr>Another Incorrect Attempt to "Fix"</vt:lpstr>
      <vt:lpstr>Incorrect Attempt to "Fix"</vt:lpstr>
      <vt:lpstr>Mutual Exclusion</vt:lpstr>
      <vt:lpstr>Incorrect Attempt to "Do it Ourselves"</vt:lpstr>
      <vt:lpstr>This Just Moves the Problem</vt:lpstr>
      <vt:lpstr>Need Help from the Language</vt:lpstr>
      <vt:lpstr>Still Incorrect Pseudocode </vt:lpstr>
      <vt:lpstr>Some Mistakes</vt:lpstr>
      <vt:lpstr>Other Operations</vt:lpstr>
      <vt:lpstr>One Bad Option</vt:lpstr>
      <vt:lpstr>Re-Entrant Locking</vt:lpstr>
      <vt:lpstr>Java’s Re-Entrant Lock</vt:lpstr>
      <vt:lpstr>A Java Convenience: Synchronized</vt:lpstr>
      <vt:lpstr>Version 1: Correct but not "Java Style"</vt:lpstr>
      <vt:lpstr>Improving the Java</vt:lpstr>
      <vt:lpstr>Version 2: Something Tastes Bitter</vt:lpstr>
      <vt:lpstr>Syntactic Sugar</vt:lpstr>
      <vt:lpstr>Version 3: Final Version</vt:lpstr>
      <vt:lpstr>More on RACE Conditions</vt:lpstr>
      <vt:lpstr>Races</vt:lpstr>
      <vt:lpstr>Data Races</vt:lpstr>
      <vt:lpstr>Stack Example</vt:lpstr>
      <vt:lpstr>A Race Condition: But Not a Data Race</vt:lpstr>
      <vt:lpstr>peek in a Concurrent Context</vt:lpstr>
      <vt:lpstr>Example 1: peek and isEmpty</vt:lpstr>
      <vt:lpstr>Example 1: peek and isEmpty</vt:lpstr>
      <vt:lpstr>Example 2: peek and push</vt:lpstr>
      <vt:lpstr>Example 2: peek and push</vt:lpstr>
      <vt:lpstr>Example 3: peek and peek</vt:lpstr>
      <vt:lpstr>The Fix</vt:lpstr>
      <vt:lpstr>An Incorrect "Fix"</vt:lpstr>
      <vt:lpstr>Another Incorrect Example</vt:lpstr>
      <vt:lpstr>Why Wrong?</vt:lpstr>
      <vt:lpstr>Getting It Right</vt:lpstr>
      <vt:lpstr>Going Further with Exclusion and Locking</vt:lpstr>
      <vt:lpstr>Three Choices for Memory</vt:lpstr>
      <vt:lpstr>Thread-Local</vt:lpstr>
      <vt:lpstr>Immutable</vt:lpstr>
      <vt:lpstr>Everything Else:  Keep it Synchronized</vt:lpstr>
      <vt:lpstr>Consistent Locking</vt:lpstr>
      <vt:lpstr>Consistent Locking</vt:lpstr>
      <vt:lpstr>Beyond Consistent Locking</vt:lpstr>
      <vt:lpstr>Lock Granularity</vt:lpstr>
      <vt:lpstr>Lock Granularity</vt:lpstr>
      <vt:lpstr>Trade-Offs</vt:lpstr>
      <vt:lpstr>Example: Separate Chaining Hashtable</vt:lpstr>
      <vt:lpstr>Critical-Section Granularity</vt:lpstr>
      <vt:lpstr>Example: Critical-Section Granularity</vt:lpstr>
      <vt:lpstr>Example: Critical-Section Granularity</vt:lpstr>
      <vt:lpstr>Example: Critical-Section Granularity</vt:lpstr>
      <vt:lpstr>Atomicity</vt:lpstr>
      <vt:lpstr>Do Not Roll Your Own</vt:lpstr>
      <vt:lpstr>Motivating Memory-Model Issues</vt:lpstr>
      <vt:lpstr>Interleavings Are Not Enough</vt:lpstr>
      <vt:lpstr>Interleavings are Not Enough</vt:lpstr>
      <vt:lpstr>Wrong</vt:lpstr>
      <vt:lpstr>Why</vt:lpstr>
      <vt:lpstr>The Grand Compromise</vt:lpstr>
      <vt:lpstr>Fixing Our Example</vt:lpstr>
      <vt:lpstr>A Second Fix:  Stay Away from This</vt:lpstr>
      <vt:lpstr>Code That is Wrong</vt:lpstr>
      <vt:lpstr>DeadLock</vt:lpstr>
      <vt:lpstr>Motivating Deadlock Issues</vt:lpstr>
      <vt:lpstr>The Deadlock</vt:lpstr>
      <vt:lpstr>The Dining Philosophers</vt:lpstr>
      <vt:lpstr>Deadlock</vt:lpstr>
      <vt:lpstr>Back to Our Example</vt:lpstr>
      <vt:lpstr>Ordering Locks</vt:lpstr>
      <vt:lpstr>StringBuffer Example</vt:lpstr>
      <vt:lpstr>Two Problems</vt:lpstr>
      <vt:lpstr>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deibel</dc:creator>
  <cp:lastModifiedBy>deibel</cp:lastModifiedBy>
  <cp:revision>79</cp:revision>
  <dcterms:created xsi:type="dcterms:W3CDTF">2012-06-18T04:45:26Z</dcterms:created>
  <dcterms:modified xsi:type="dcterms:W3CDTF">2012-08-06T04:15:55Z</dcterms:modified>
</cp:coreProperties>
</file>