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5"/>
  </p:notesMasterIdLst>
  <p:sldIdLst>
    <p:sldId id="256" r:id="rId2"/>
    <p:sldId id="257" r:id="rId3"/>
    <p:sldId id="267" r:id="rId4"/>
    <p:sldId id="268" r:id="rId5"/>
    <p:sldId id="270" r:id="rId6"/>
    <p:sldId id="269" r:id="rId7"/>
    <p:sldId id="271" r:id="rId8"/>
    <p:sldId id="258" r:id="rId9"/>
    <p:sldId id="259" r:id="rId10"/>
    <p:sldId id="261" r:id="rId11"/>
    <p:sldId id="260" r:id="rId12"/>
    <p:sldId id="263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15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201" autoAdjust="0"/>
  </p:normalViewPr>
  <p:slideViewPr>
    <p:cSldViewPr snapToGrid="0" snapToObjects="1">
      <p:cViewPr varScale="1">
        <p:scale>
          <a:sx n="98" d="100"/>
          <a:sy n="98" d="100"/>
        </p:scale>
        <p:origin x="197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B7B271-59BC-4BFB-A125-8FF5A41C7632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46E6C0-DC3E-4525-9815-13115CD0E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55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For objects of built-in types like long and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there is no difference in cost between initialization and assignment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smtClean="0"/>
              <a:t>. </a:t>
            </a:r>
            <a:r>
              <a:rPr lang="en-US" dirty="0" smtClean="0"/>
              <a:t>For user-defined classes, it will often be more efficient. The assignment-based version first called default constructors to initialize the fields, then promptly assigned new values on top of the default-constructed ones.</a:t>
            </a:r>
          </a:p>
          <a:p>
            <a:r>
              <a:rPr lang="en-US" dirty="0" smtClean="0"/>
              <a:t>3.When you have a variable of a class with no default</a:t>
            </a:r>
            <a:r>
              <a:rPr lang="en-US" baseline="0" dirty="0" smtClean="0"/>
              <a:t> </a:t>
            </a:r>
            <a:r>
              <a:rPr lang="en-US" dirty="0" smtClean="0"/>
              <a:t>constructor, initialization list is required.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6E6C0-DC3E-4525-9815-13115CD0E44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273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pPr/>
              <a:t>Thursday, January 29,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pPr/>
              <a:t>Thursday, January 29,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pPr/>
              <a:t>Thursday, January 29,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pPr/>
              <a:t>Thursday, January 29,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pPr/>
              <a:t>Thursday, January 29,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pPr/>
              <a:t>Thursday, January 29,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pPr/>
              <a:t>Thursday, January 29,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pPr/>
              <a:t>Thursday, January 29,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pPr/>
              <a:t>Thursday, January 29,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pPr/>
              <a:t>Thursday, January 29,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pPr/>
              <a:t>Thursday, January 29,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pPr/>
              <a:t>Thursday, January 29,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333 – </a:t>
            </a:r>
            <a:r>
              <a:rPr lang="en-US" smtClean="0"/>
              <a:t>SECTION </a:t>
            </a:r>
            <a:r>
              <a:rPr lang="en-US" smtClean="0"/>
              <a:t>4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800" dirty="0" smtClean="0"/>
                  <a:t>C++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Ι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blipFill rotWithShape="0">
                <a:blip r:embed="rId2"/>
                <a:stretch>
                  <a:fillRect l="-2000" t="-34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233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and delete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is used to allocate objects and primitive data types on the heap </a:t>
            </a:r>
          </a:p>
          <a:p>
            <a:r>
              <a:rPr lang="en-US" dirty="0" smtClean="0"/>
              <a:t>delete is used to </a:t>
            </a:r>
            <a:r>
              <a:rPr lang="en-US" dirty="0" err="1" smtClean="0"/>
              <a:t>deallocate</a:t>
            </a:r>
            <a:r>
              <a:rPr lang="en-US" dirty="0" smtClean="0"/>
              <a:t> these heap allocated objects</a:t>
            </a:r>
          </a:p>
          <a:p>
            <a:r>
              <a:rPr lang="en-US" dirty="0" smtClean="0"/>
              <a:t>Use “delete [ ] array” on an array </a:t>
            </a:r>
          </a:p>
          <a:p>
            <a:r>
              <a:rPr lang="en-US" dirty="0" smtClean="0"/>
              <a:t>Unlike </a:t>
            </a:r>
            <a:r>
              <a:rPr lang="en-US" dirty="0" err="1" smtClean="0"/>
              <a:t>malloc</a:t>
            </a:r>
            <a:r>
              <a:rPr lang="en-US" dirty="0" smtClean="0"/>
              <a:t>() and free(), new and delete are operators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7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Initialization </a:t>
            </a:r>
            <a:r>
              <a:rPr lang="en-US" dirty="0" err="1" smtClean="0"/>
              <a:t>vs</a:t>
            </a:r>
            <a:r>
              <a:rPr lang="en-US" dirty="0" smtClean="0"/>
              <a:t>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8000"/>
                </a:solidFill>
                <a:latin typeface="Courier New"/>
                <a:cs typeface="Courier New"/>
              </a:rPr>
              <a:t>#define MAXSIZE 3</a:t>
            </a:r>
          </a:p>
          <a:p>
            <a:pPr marL="0" indent="0">
              <a:buNone/>
            </a:pPr>
            <a:endParaRPr lang="en-US" b="1" dirty="0" smtClean="0">
              <a:solidFill>
                <a:srgbClr val="008000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8000"/>
                </a:solidFill>
                <a:latin typeface="Courier New"/>
                <a:cs typeface="Courier New"/>
              </a:rPr>
              <a:t>class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b="1" dirty="0" err="1" smtClean="0">
                <a:latin typeface="Courier New"/>
                <a:cs typeface="Courier New"/>
              </a:rPr>
              <a:t>IntArrayList</a:t>
            </a:r>
            <a:r>
              <a:rPr lang="en-US" b="1" dirty="0" smtClean="0">
                <a:latin typeface="Courier New"/>
                <a:cs typeface="Courier New"/>
              </a:rPr>
              <a:t> {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6600"/>
                </a:solidFill>
                <a:latin typeface="Courier New"/>
                <a:cs typeface="Courier New"/>
              </a:rPr>
              <a:t>public</a:t>
            </a:r>
            <a:r>
              <a:rPr lang="en-US" b="1" dirty="0" smtClean="0">
                <a:latin typeface="Courier New"/>
                <a:cs typeface="Courier New"/>
              </a:rPr>
              <a:t>:</a:t>
            </a: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  </a:t>
            </a:r>
            <a:r>
              <a:rPr lang="en-US" b="1" dirty="0" err="1" smtClean="0">
                <a:latin typeface="Courier New"/>
                <a:cs typeface="Courier New"/>
              </a:rPr>
              <a:t>IntArrayList</a:t>
            </a:r>
            <a:r>
              <a:rPr lang="en-US" b="1" dirty="0" smtClean="0">
                <a:latin typeface="Courier New"/>
                <a:cs typeface="Courier New"/>
              </a:rPr>
              <a:t>() : array_(new </a:t>
            </a:r>
            <a:r>
              <a:rPr lang="en-US" b="1" dirty="0" err="1" smtClean="0">
                <a:latin typeface="Courier New"/>
                <a:cs typeface="Courier New"/>
              </a:rPr>
              <a:t>int</a:t>
            </a:r>
            <a:r>
              <a:rPr lang="en-US" b="1" dirty="0" smtClean="0">
                <a:latin typeface="Courier New"/>
                <a:cs typeface="Courier New"/>
              </a:rPr>
              <a:t>[</a:t>
            </a:r>
            <a:r>
              <a:rPr lang="en-US" b="1" dirty="0" smtClean="0">
                <a:solidFill>
                  <a:srgbClr val="008000"/>
                </a:solidFill>
                <a:latin typeface="Courier New"/>
                <a:cs typeface="Courier New"/>
              </a:rPr>
              <a:t>MAXSIZE</a:t>
            </a:r>
            <a:r>
              <a:rPr lang="en-US" b="1" dirty="0" smtClean="0">
                <a:latin typeface="Courier New"/>
                <a:cs typeface="Courier New"/>
              </a:rPr>
              <a:t>]), </a:t>
            </a:r>
            <a:r>
              <a:rPr lang="en-US" b="1" dirty="0" err="1" smtClean="0">
                <a:latin typeface="Courier New"/>
                <a:cs typeface="Courier New"/>
              </a:rPr>
              <a:t>len</a:t>
            </a:r>
            <a:r>
              <a:rPr lang="en-US" b="1" dirty="0" smtClean="0">
                <a:latin typeface="Courier New"/>
                <a:cs typeface="Courier New"/>
              </a:rPr>
              <a:t>_(0), </a:t>
            </a:r>
            <a:r>
              <a:rPr lang="en-US" b="1" dirty="0" err="1" smtClean="0">
                <a:latin typeface="Courier New"/>
                <a:cs typeface="Courier New"/>
              </a:rPr>
              <a:t>maxsize</a:t>
            </a:r>
            <a:r>
              <a:rPr lang="en-US" b="1" dirty="0" smtClean="0">
                <a:latin typeface="Courier New"/>
                <a:cs typeface="Courier New"/>
              </a:rPr>
              <a:t>_(</a:t>
            </a:r>
            <a:r>
              <a:rPr lang="en-US" b="1" dirty="0" smtClean="0">
                <a:solidFill>
                  <a:srgbClr val="008000"/>
                </a:solidFill>
                <a:latin typeface="Courier New"/>
                <a:cs typeface="Courier New"/>
              </a:rPr>
              <a:t>MAXSIZE</a:t>
            </a:r>
            <a:r>
              <a:rPr lang="en-US" b="1" dirty="0" smtClean="0">
                <a:latin typeface="Courier New"/>
                <a:cs typeface="Courier New"/>
              </a:rPr>
              <a:t>) { }</a:t>
            </a:r>
          </a:p>
          <a:p>
            <a:pPr marL="0" indent="0">
              <a:buNone/>
            </a:pPr>
            <a:endParaRPr lang="en-US" b="1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  </a:t>
            </a:r>
            <a:r>
              <a:rPr lang="en-US" b="1" dirty="0" err="1" smtClean="0">
                <a:latin typeface="Courier New"/>
                <a:cs typeface="Courier New"/>
              </a:rPr>
              <a:t>IntArrayList</a:t>
            </a:r>
            <a:r>
              <a:rPr lang="en-US" b="1" dirty="0" smtClean="0">
                <a:latin typeface="Courier New"/>
                <a:cs typeface="Courier New"/>
              </a:rPr>
              <a:t>(</a:t>
            </a:r>
            <a:r>
              <a:rPr lang="en-US" b="1" dirty="0" smtClean="0">
                <a:solidFill>
                  <a:srgbClr val="008000"/>
                </a:solidFill>
                <a:latin typeface="Courier New"/>
                <a:cs typeface="Courier New"/>
              </a:rPr>
              <a:t>const </a:t>
            </a:r>
            <a:r>
              <a:rPr lang="en-US" b="1" dirty="0" err="1" smtClean="0">
                <a:solidFill>
                  <a:srgbClr val="008000"/>
                </a:solidFill>
                <a:latin typeface="Courier New"/>
                <a:cs typeface="Courier New"/>
              </a:rPr>
              <a:t>int</a:t>
            </a:r>
            <a:r>
              <a:rPr lang="en-US" b="1" dirty="0" smtClean="0">
                <a:solidFill>
                  <a:srgbClr val="008000"/>
                </a:solidFill>
                <a:latin typeface="Courier New"/>
                <a:cs typeface="Courier New"/>
              </a:rPr>
              <a:t> </a:t>
            </a:r>
            <a:r>
              <a:rPr lang="en-US" b="1" dirty="0" smtClean="0">
                <a:latin typeface="Courier New"/>
                <a:cs typeface="Courier New"/>
              </a:rPr>
              <a:t>*</a:t>
            </a:r>
            <a:r>
              <a:rPr lang="en-US" b="1" dirty="0" smtClean="0">
                <a:solidFill>
                  <a:srgbClr val="008000"/>
                </a:solidFill>
                <a:latin typeface="Courier New"/>
                <a:cs typeface="Courier New"/>
              </a:rPr>
              <a:t>const </a:t>
            </a:r>
            <a:r>
              <a:rPr lang="en-US" b="1" dirty="0" err="1" smtClean="0">
                <a:latin typeface="Courier New"/>
                <a:cs typeface="Courier New"/>
              </a:rPr>
              <a:t>arr</a:t>
            </a:r>
            <a:r>
              <a:rPr lang="en-US" b="1" dirty="0" smtClean="0">
                <a:latin typeface="Courier New"/>
                <a:cs typeface="Courier New"/>
              </a:rPr>
              <a:t>, </a:t>
            </a:r>
            <a:r>
              <a:rPr lang="en-US" b="1" dirty="0" err="1" smtClean="0">
                <a:solidFill>
                  <a:srgbClr val="008000"/>
                </a:solidFill>
                <a:latin typeface="Courier New"/>
                <a:cs typeface="Courier New"/>
              </a:rPr>
              <a:t>size_t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b="1" dirty="0" err="1" smtClean="0">
                <a:latin typeface="Courier New"/>
                <a:cs typeface="Courier New"/>
              </a:rPr>
              <a:t>len</a:t>
            </a:r>
            <a:r>
              <a:rPr lang="en-US" b="1" dirty="0" smtClean="0">
                <a:latin typeface="Courier New"/>
                <a:cs typeface="Courier New"/>
              </a:rPr>
              <a:t>) : </a:t>
            </a:r>
            <a:r>
              <a:rPr lang="en-US" b="1" dirty="0" err="1" smtClean="0">
                <a:latin typeface="Courier New"/>
                <a:cs typeface="Courier New"/>
              </a:rPr>
              <a:t>len</a:t>
            </a:r>
            <a:r>
              <a:rPr lang="en-US" b="1" dirty="0" smtClean="0">
                <a:latin typeface="Courier New"/>
                <a:cs typeface="Courier New"/>
              </a:rPr>
              <a:t>_(</a:t>
            </a:r>
            <a:r>
              <a:rPr lang="en-US" b="1" dirty="0" err="1" smtClean="0">
                <a:latin typeface="Courier New"/>
                <a:cs typeface="Courier New"/>
              </a:rPr>
              <a:t>len</a:t>
            </a:r>
            <a:r>
              <a:rPr lang="en-US" b="1" dirty="0" smtClean="0">
                <a:latin typeface="Courier New"/>
                <a:cs typeface="Courier New"/>
              </a:rPr>
              <a:t>), </a:t>
            </a:r>
            <a:r>
              <a:rPr lang="en-US" b="1" dirty="0" err="1" smtClean="0">
                <a:latin typeface="Courier New"/>
                <a:cs typeface="Courier New"/>
              </a:rPr>
              <a:t>maxsize</a:t>
            </a:r>
            <a:r>
              <a:rPr lang="en-US" b="1" dirty="0" smtClean="0">
                <a:latin typeface="Courier New"/>
                <a:cs typeface="Courier New"/>
              </a:rPr>
              <a:t>_(</a:t>
            </a:r>
            <a:r>
              <a:rPr lang="en-US" b="1" dirty="0" err="1" smtClean="0">
                <a:latin typeface="Courier New"/>
                <a:cs typeface="Courier New"/>
              </a:rPr>
              <a:t>len</a:t>
            </a:r>
            <a:r>
              <a:rPr lang="en-US" b="1" dirty="0" smtClean="0">
                <a:latin typeface="Courier New"/>
                <a:cs typeface="Courier New"/>
              </a:rPr>
              <a:t>_*2) {</a:t>
            </a: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    array_ = new </a:t>
            </a:r>
            <a:r>
              <a:rPr lang="en-US" b="1" dirty="0" err="1" smtClean="0">
                <a:solidFill>
                  <a:srgbClr val="008000"/>
                </a:solidFill>
                <a:latin typeface="Courier New"/>
                <a:cs typeface="Courier New"/>
              </a:rPr>
              <a:t>int</a:t>
            </a:r>
            <a:r>
              <a:rPr lang="en-US" b="1" dirty="0" smtClean="0">
                <a:latin typeface="Courier New"/>
                <a:cs typeface="Courier New"/>
              </a:rPr>
              <a:t>[</a:t>
            </a:r>
            <a:r>
              <a:rPr lang="en-US" b="1" dirty="0" err="1" smtClean="0">
                <a:latin typeface="Courier New"/>
                <a:cs typeface="Courier New"/>
              </a:rPr>
              <a:t>maxsize</a:t>
            </a:r>
            <a:r>
              <a:rPr lang="en-US" b="1" dirty="0" smtClean="0">
                <a:latin typeface="Courier New"/>
                <a:cs typeface="Courier New"/>
              </a:rPr>
              <a:t>_];</a:t>
            </a: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    </a:t>
            </a:r>
            <a:r>
              <a:rPr lang="en-US" b="1" dirty="0" err="1" smtClean="0">
                <a:latin typeface="Courier New"/>
                <a:cs typeface="Courier New"/>
              </a:rPr>
              <a:t>memcopy</a:t>
            </a:r>
            <a:r>
              <a:rPr lang="en-US" b="1" dirty="0" smtClean="0">
                <a:latin typeface="Courier New"/>
                <a:cs typeface="Courier New"/>
              </a:rPr>
              <a:t>(array_, </a:t>
            </a:r>
            <a:r>
              <a:rPr lang="en-US" b="1" dirty="0" err="1" smtClean="0">
                <a:latin typeface="Courier New"/>
                <a:cs typeface="Courier New"/>
              </a:rPr>
              <a:t>arr</a:t>
            </a:r>
            <a:r>
              <a:rPr lang="en-US" b="1" dirty="0" smtClean="0">
                <a:latin typeface="Courier New"/>
                <a:cs typeface="Courier New"/>
              </a:rPr>
              <a:t>, </a:t>
            </a:r>
            <a:r>
              <a:rPr lang="en-US" b="1" dirty="0" err="1" smtClean="0">
                <a:latin typeface="Courier New"/>
                <a:cs typeface="Courier New"/>
              </a:rPr>
              <a:t>len</a:t>
            </a:r>
            <a:r>
              <a:rPr lang="en-US" b="1" dirty="0" smtClean="0">
                <a:latin typeface="Courier New"/>
                <a:cs typeface="Courier New"/>
              </a:rPr>
              <a:t> * </a:t>
            </a:r>
            <a:r>
              <a:rPr lang="en-US" b="1" dirty="0" err="1" smtClean="0">
                <a:solidFill>
                  <a:srgbClr val="008000"/>
                </a:solidFill>
                <a:latin typeface="Courier New"/>
                <a:cs typeface="Courier New"/>
              </a:rPr>
              <a:t>sizeof</a:t>
            </a:r>
            <a:r>
              <a:rPr lang="en-US" b="1" dirty="0" smtClean="0">
                <a:solidFill>
                  <a:srgbClr val="008000"/>
                </a:solidFill>
                <a:latin typeface="Courier New"/>
                <a:cs typeface="Courier New"/>
              </a:rPr>
              <a:t>(</a:t>
            </a:r>
            <a:r>
              <a:rPr lang="en-US" b="1" dirty="0" err="1" smtClean="0">
                <a:solidFill>
                  <a:srgbClr val="008000"/>
                </a:solidFill>
                <a:latin typeface="Courier New"/>
                <a:cs typeface="Courier New"/>
              </a:rPr>
              <a:t>int</a:t>
            </a:r>
            <a:r>
              <a:rPr lang="en-US" b="1" dirty="0" smtClean="0">
                <a:solidFill>
                  <a:srgbClr val="008000"/>
                </a:solidFill>
                <a:latin typeface="Courier New"/>
                <a:cs typeface="Courier New"/>
              </a:rPr>
              <a:t>)</a:t>
            </a:r>
            <a:r>
              <a:rPr lang="en-US" b="1" dirty="0" smtClean="0">
                <a:latin typeface="Courier New"/>
                <a:cs typeface="Courier New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  }</a:t>
            </a:r>
          </a:p>
          <a:p>
            <a:pPr marL="0" indent="0">
              <a:buNone/>
            </a:pPr>
            <a:endParaRPr lang="en-US" b="1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  </a:t>
            </a:r>
            <a:r>
              <a:rPr lang="en-US" b="1" dirty="0" err="1" smtClean="0">
                <a:latin typeface="Courier New"/>
                <a:cs typeface="Courier New"/>
              </a:rPr>
              <a:t>IntArrayList</a:t>
            </a:r>
            <a:r>
              <a:rPr lang="en-US" b="1" dirty="0" smtClean="0">
                <a:latin typeface="Courier New"/>
                <a:cs typeface="Courier New"/>
              </a:rPr>
              <a:t>(</a:t>
            </a:r>
            <a:r>
              <a:rPr lang="en-US" b="1" dirty="0" smtClean="0">
                <a:solidFill>
                  <a:srgbClr val="008000"/>
                </a:solidFill>
                <a:latin typeface="Courier New"/>
                <a:cs typeface="Courier New"/>
              </a:rPr>
              <a:t>const </a:t>
            </a:r>
            <a:r>
              <a:rPr lang="en-US" b="1" dirty="0" err="1" smtClean="0">
                <a:latin typeface="Courier New"/>
                <a:cs typeface="Courier New"/>
              </a:rPr>
              <a:t>IntArrayList</a:t>
            </a:r>
            <a:r>
              <a:rPr lang="en-US" b="1" dirty="0" smtClean="0">
                <a:latin typeface="Courier New"/>
                <a:cs typeface="Courier New"/>
              </a:rPr>
              <a:t> &amp;</a:t>
            </a:r>
            <a:r>
              <a:rPr lang="en-US" b="1" dirty="0" err="1" smtClean="0">
                <a:latin typeface="Courier New"/>
                <a:cs typeface="Courier New"/>
              </a:rPr>
              <a:t>rhs</a:t>
            </a:r>
            <a:r>
              <a:rPr lang="en-US" b="1" dirty="0" smtClean="0">
                <a:latin typeface="Courier New"/>
                <a:cs typeface="Courier New"/>
              </a:rPr>
              <a:t>) {</a:t>
            </a: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    </a:t>
            </a:r>
            <a:r>
              <a:rPr lang="en-US" b="1" dirty="0" err="1" smtClean="0">
                <a:latin typeface="Courier New"/>
                <a:cs typeface="Courier New"/>
              </a:rPr>
              <a:t>len</a:t>
            </a:r>
            <a:r>
              <a:rPr lang="en-US" b="1" dirty="0" smtClean="0">
                <a:latin typeface="Courier New"/>
                <a:cs typeface="Courier New"/>
              </a:rPr>
              <a:t>_ = </a:t>
            </a:r>
            <a:r>
              <a:rPr lang="en-US" b="1" dirty="0" err="1" smtClean="0">
                <a:latin typeface="Courier New"/>
                <a:cs typeface="Courier New"/>
              </a:rPr>
              <a:t>rhs.len</a:t>
            </a:r>
            <a:r>
              <a:rPr lang="en-US" b="1" dirty="0" smtClean="0">
                <a:latin typeface="Courier New"/>
                <a:cs typeface="Courier New"/>
              </a:rPr>
              <a:t>_;</a:t>
            </a: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    </a:t>
            </a:r>
            <a:r>
              <a:rPr lang="en-US" b="1" dirty="0" err="1" smtClean="0">
                <a:latin typeface="Courier New"/>
                <a:cs typeface="Courier New"/>
              </a:rPr>
              <a:t>maxsize</a:t>
            </a:r>
            <a:r>
              <a:rPr lang="en-US" b="1" dirty="0" smtClean="0">
                <a:latin typeface="Courier New"/>
                <a:cs typeface="Courier New"/>
              </a:rPr>
              <a:t>_ = </a:t>
            </a:r>
            <a:r>
              <a:rPr lang="en-US" b="1" dirty="0" err="1" smtClean="0">
                <a:latin typeface="Courier New"/>
                <a:cs typeface="Courier New"/>
              </a:rPr>
              <a:t>rhs.maxsize</a:t>
            </a:r>
            <a:r>
              <a:rPr lang="en-US" b="1" dirty="0" smtClean="0">
                <a:latin typeface="Courier New"/>
                <a:cs typeface="Courier New"/>
              </a:rPr>
              <a:t>_;</a:t>
            </a: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    array_ = new </a:t>
            </a:r>
            <a:r>
              <a:rPr lang="en-US" b="1" dirty="0" err="1" smtClean="0">
                <a:solidFill>
                  <a:srgbClr val="008000"/>
                </a:solidFill>
                <a:latin typeface="Courier New"/>
                <a:cs typeface="Courier New"/>
              </a:rPr>
              <a:t>int</a:t>
            </a:r>
            <a:r>
              <a:rPr lang="en-US" b="1" dirty="0" smtClean="0">
                <a:latin typeface="Courier New"/>
                <a:cs typeface="Courier New"/>
              </a:rPr>
              <a:t>[</a:t>
            </a:r>
            <a:r>
              <a:rPr lang="en-US" b="1" dirty="0" err="1" smtClean="0">
                <a:latin typeface="Courier New"/>
                <a:cs typeface="Courier New"/>
              </a:rPr>
              <a:t>maxsize</a:t>
            </a:r>
            <a:r>
              <a:rPr lang="en-US" b="1" dirty="0" smtClean="0">
                <a:latin typeface="Courier New"/>
                <a:cs typeface="Courier New"/>
              </a:rPr>
              <a:t>_];</a:t>
            </a: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    </a:t>
            </a:r>
            <a:r>
              <a:rPr lang="en-US" b="1" dirty="0" err="1" smtClean="0">
                <a:latin typeface="Courier New"/>
                <a:cs typeface="Courier New"/>
              </a:rPr>
              <a:t>memcopy</a:t>
            </a:r>
            <a:r>
              <a:rPr lang="en-US" b="1" dirty="0" smtClean="0">
                <a:latin typeface="Courier New"/>
                <a:cs typeface="Courier New"/>
              </a:rPr>
              <a:t>(array_, </a:t>
            </a:r>
            <a:r>
              <a:rPr lang="en-US" b="1" dirty="0" err="1" smtClean="0">
                <a:latin typeface="Courier New"/>
                <a:cs typeface="Courier New"/>
              </a:rPr>
              <a:t>rhs.array</a:t>
            </a:r>
            <a:r>
              <a:rPr lang="en-US" b="1" dirty="0" smtClean="0">
                <a:latin typeface="Courier New"/>
                <a:cs typeface="Courier New"/>
              </a:rPr>
              <a:t>_, </a:t>
            </a:r>
            <a:r>
              <a:rPr lang="en-US" b="1" dirty="0" err="1" smtClean="0">
                <a:latin typeface="Courier New"/>
                <a:cs typeface="Courier New"/>
              </a:rPr>
              <a:t>maxsize</a:t>
            </a:r>
            <a:r>
              <a:rPr lang="en-US" b="1" dirty="0" smtClean="0">
                <a:latin typeface="Courier New"/>
                <a:cs typeface="Courier New"/>
              </a:rPr>
              <a:t>_ * </a:t>
            </a:r>
            <a:r>
              <a:rPr lang="en-US" b="1" dirty="0" err="1" smtClean="0">
                <a:solidFill>
                  <a:srgbClr val="008000"/>
                </a:solidFill>
                <a:latin typeface="Courier New"/>
                <a:cs typeface="Courier New"/>
              </a:rPr>
              <a:t>sizeof</a:t>
            </a:r>
            <a:r>
              <a:rPr lang="en-US" b="1" dirty="0" smtClean="0">
                <a:solidFill>
                  <a:srgbClr val="008000"/>
                </a:solidFill>
                <a:latin typeface="Courier New"/>
                <a:cs typeface="Courier New"/>
              </a:rPr>
              <a:t>(</a:t>
            </a:r>
            <a:r>
              <a:rPr lang="en-US" b="1" dirty="0" err="1" smtClean="0">
                <a:solidFill>
                  <a:srgbClr val="008000"/>
                </a:solidFill>
                <a:latin typeface="Courier New"/>
                <a:cs typeface="Courier New"/>
              </a:rPr>
              <a:t>int</a:t>
            </a:r>
            <a:r>
              <a:rPr lang="en-US" b="1" dirty="0" smtClean="0">
                <a:solidFill>
                  <a:srgbClr val="008000"/>
                </a:solidFill>
                <a:latin typeface="Courier New"/>
                <a:cs typeface="Courier New"/>
              </a:rPr>
              <a:t>)</a:t>
            </a:r>
            <a:r>
              <a:rPr lang="en-US" b="1" dirty="0" smtClean="0">
                <a:latin typeface="Courier New"/>
                <a:cs typeface="Courier New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  }</a:t>
            </a: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  ...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6600"/>
                </a:solidFill>
                <a:latin typeface="Courier New"/>
                <a:cs typeface="Courier New"/>
              </a:rPr>
              <a:t>private</a:t>
            </a:r>
            <a:r>
              <a:rPr lang="en-US" b="1" dirty="0" smtClean="0">
                <a:latin typeface="Courier New"/>
                <a:cs typeface="Courier New"/>
              </a:rPr>
              <a:t>:</a:t>
            </a: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  </a:t>
            </a:r>
            <a:r>
              <a:rPr lang="en-US" b="1" dirty="0" err="1" smtClean="0">
                <a:solidFill>
                  <a:srgbClr val="008000"/>
                </a:solidFill>
                <a:latin typeface="Courier New"/>
                <a:cs typeface="Courier New"/>
              </a:rPr>
              <a:t>int</a:t>
            </a:r>
            <a:r>
              <a:rPr lang="en-US" b="1" dirty="0" smtClean="0">
                <a:solidFill>
                  <a:srgbClr val="008000"/>
                </a:solidFill>
                <a:latin typeface="Courier New"/>
                <a:cs typeface="Courier New"/>
              </a:rPr>
              <a:t> </a:t>
            </a:r>
            <a:r>
              <a:rPr lang="en-US" b="1" dirty="0" smtClean="0">
                <a:latin typeface="Courier New"/>
                <a:cs typeface="Courier New"/>
              </a:rPr>
              <a:t>*array_;</a:t>
            </a: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  </a:t>
            </a:r>
            <a:r>
              <a:rPr lang="en-US" b="1" dirty="0" err="1" smtClean="0">
                <a:solidFill>
                  <a:srgbClr val="008000"/>
                </a:solidFill>
                <a:latin typeface="Courier New"/>
                <a:cs typeface="Courier New"/>
              </a:rPr>
              <a:t>size_t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b="1" dirty="0" err="1" smtClean="0">
                <a:latin typeface="Courier New"/>
                <a:cs typeface="Courier New"/>
              </a:rPr>
              <a:t>len</a:t>
            </a:r>
            <a:r>
              <a:rPr lang="en-US" b="1" dirty="0" smtClean="0">
                <a:latin typeface="Courier New"/>
                <a:cs typeface="Courier New"/>
              </a:rPr>
              <a:t>_;</a:t>
            </a: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  </a:t>
            </a:r>
            <a:r>
              <a:rPr lang="en-US" b="1" dirty="0" err="1" smtClean="0">
                <a:solidFill>
                  <a:srgbClr val="008000"/>
                </a:solidFill>
                <a:latin typeface="Courier New"/>
                <a:cs typeface="Courier New"/>
              </a:rPr>
              <a:t>size_t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b="1" dirty="0" err="1" smtClean="0">
                <a:latin typeface="Courier New"/>
                <a:cs typeface="Courier New"/>
              </a:rPr>
              <a:t>maxsize</a:t>
            </a:r>
            <a:r>
              <a:rPr lang="en-US" b="1" dirty="0" smtClean="0">
                <a:latin typeface="Courier New"/>
                <a:cs typeface="Courier New"/>
              </a:rPr>
              <a:t>_;</a:t>
            </a: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207470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 Overloading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form of polymorphism. </a:t>
            </a:r>
          </a:p>
          <a:p>
            <a:r>
              <a:rPr lang="en-US" dirty="0" smtClean="0"/>
              <a:t>Give </a:t>
            </a:r>
            <a:r>
              <a:rPr lang="en-US" dirty="0"/>
              <a:t>special meanings to operators in user-defined </a:t>
            </a:r>
            <a:r>
              <a:rPr lang="en-US" dirty="0" smtClean="0"/>
              <a:t>classes</a:t>
            </a:r>
          </a:p>
          <a:p>
            <a:r>
              <a:rPr lang="en-US" dirty="0" smtClean="0"/>
              <a:t>Special </a:t>
            </a:r>
            <a:r>
              <a:rPr lang="en-US" dirty="0"/>
              <a:t>member functions in classes with a </a:t>
            </a:r>
            <a:r>
              <a:rPr lang="en-US" dirty="0" smtClean="0"/>
              <a:t>particular naming convention</a:t>
            </a:r>
          </a:p>
          <a:p>
            <a:r>
              <a:rPr lang="en-US" dirty="0" smtClean="0"/>
              <a:t>For </a:t>
            </a:r>
            <a:r>
              <a:rPr lang="en-US" dirty="0"/>
              <a:t>E.g., for overloading the ‘+’ operator, define a </a:t>
            </a:r>
            <a:r>
              <a:rPr lang="en-US" dirty="0" smtClean="0"/>
              <a:t>member function </a:t>
            </a:r>
            <a:r>
              <a:rPr lang="en-US" dirty="0"/>
              <a:t>named operator</a:t>
            </a:r>
            <a:r>
              <a:rPr lang="en-US" dirty="0" smtClean="0"/>
              <a:t>+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97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most commonly overloaded operators are </a:t>
            </a:r>
            <a:endParaRPr lang="en-US" dirty="0" smtClean="0"/>
          </a:p>
          <a:p>
            <a:pPr lvl="1"/>
            <a:r>
              <a:rPr lang="en-US" dirty="0" smtClean="0"/>
              <a:t>= </a:t>
            </a:r>
            <a:r>
              <a:rPr lang="en-US" dirty="0"/>
              <a:t>(assignment operator) </a:t>
            </a:r>
            <a:endParaRPr lang="en-US" dirty="0" smtClean="0"/>
          </a:p>
          <a:p>
            <a:pPr lvl="1"/>
            <a:r>
              <a:rPr lang="en-US" dirty="0" smtClean="0"/>
              <a:t>+ </a:t>
            </a:r>
            <a:r>
              <a:rPr lang="en-US" dirty="0"/>
              <a:t>- * (binary arithmetic operators) </a:t>
            </a:r>
            <a:endParaRPr lang="en-US" dirty="0" smtClean="0"/>
          </a:p>
          <a:p>
            <a:pPr lvl="1"/>
            <a:r>
              <a:rPr lang="en-US" dirty="0" smtClean="0"/>
              <a:t>+</a:t>
            </a:r>
            <a:r>
              <a:rPr lang="en-US" dirty="0"/>
              <a:t>= -= *= (compound assignment operators) </a:t>
            </a:r>
            <a:endParaRPr lang="en-US" dirty="0" smtClean="0"/>
          </a:p>
          <a:p>
            <a:pPr lvl="1"/>
            <a:r>
              <a:rPr lang="en-US" dirty="0" smtClean="0"/>
              <a:t>=</a:t>
            </a:r>
            <a:r>
              <a:rPr lang="en-US" dirty="0"/>
              <a:t>= != (comparison operators)</a:t>
            </a:r>
          </a:p>
        </p:txBody>
      </p:sp>
    </p:spTree>
    <p:extLst>
      <p:ext uri="{BB962C8B-B14F-4D97-AF65-F5344CB8AC3E}">
        <p14:creationId xmlns:p14="http://schemas.microsoft.com/office/powerpoint/2010/main" val="37112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Pointers vs. references</a:t>
            </a:r>
          </a:p>
          <a:p>
            <a:r>
              <a:rPr lang="en-US" dirty="0" err="1" smtClean="0"/>
              <a:t>Const</a:t>
            </a:r>
            <a:endParaRPr lang="en-US" dirty="0" smtClean="0"/>
          </a:p>
          <a:p>
            <a:r>
              <a:rPr lang="en-US" dirty="0" smtClean="0"/>
              <a:t>Classes, constructors, new, delete, etc.</a:t>
            </a:r>
          </a:p>
          <a:p>
            <a:r>
              <a:rPr lang="en-US" dirty="0" smtClean="0"/>
              <a:t>More operator overloading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1954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or That?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the following code:</a:t>
            </a:r>
          </a:p>
          <a:p>
            <a:pPr marL="0" indent="0">
              <a:buNone/>
            </a:pPr>
            <a:r>
              <a:rPr lang="en-US" b="1" dirty="0"/>
              <a:t>Pointers</a:t>
            </a:r>
            <a:r>
              <a:rPr lang="en-US" b="1" dirty="0" smtClean="0"/>
              <a:t>:				References:</a:t>
            </a:r>
            <a:endParaRPr lang="en-US" b="1" dirty="0"/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		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*pi = &amp;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	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&amp;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2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69642" y="5562600"/>
            <a:ext cx="609173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They are used differently in </a:t>
            </a:r>
            <a:r>
              <a:rPr lang="en-US" sz="2400" dirty="0"/>
              <a:t>expressions: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*pi = 4;			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ri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= 4;</a:t>
            </a:r>
          </a:p>
          <a:p>
            <a:endParaRPr lang="en-US" dirty="0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3581400"/>
            <a:ext cx="4543425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9672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Pointers and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Once </a:t>
            </a:r>
            <a:r>
              <a:rPr lang="en-US" dirty="0"/>
              <a:t>a reference is created, it cannot be later made to reference another </a:t>
            </a:r>
            <a:r>
              <a:rPr lang="en-US" dirty="0" smtClean="0"/>
              <a:t>object.</a:t>
            </a:r>
          </a:p>
          <a:p>
            <a:pPr lvl="1"/>
            <a:r>
              <a:rPr lang="en-US" dirty="0" smtClean="0"/>
              <a:t>Compare to pointers, which are often reassigned.</a:t>
            </a:r>
            <a:endParaRPr lang="en-US" dirty="0"/>
          </a:p>
          <a:p>
            <a:r>
              <a:rPr lang="en-US" dirty="0"/>
              <a:t>References cannot be </a:t>
            </a:r>
            <a:r>
              <a:rPr lang="en-US" i="1" dirty="0"/>
              <a:t>null</a:t>
            </a:r>
            <a:r>
              <a:rPr lang="en-US" dirty="0"/>
              <a:t>, whereas pointers </a:t>
            </a:r>
            <a:r>
              <a:rPr lang="en-US" dirty="0" smtClean="0"/>
              <a:t>can.</a:t>
            </a:r>
          </a:p>
          <a:p>
            <a:r>
              <a:rPr lang="en-US" dirty="0" smtClean="0"/>
              <a:t>References can never be uninitialized. It is also </a:t>
            </a:r>
            <a:r>
              <a:rPr lang="en-US" dirty="0"/>
              <a:t>impossible to reinitialize a </a:t>
            </a:r>
            <a:r>
              <a:rPr lang="en-US" dirty="0" smtClean="0"/>
              <a:t>reference.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37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Function parameter </a:t>
            </a:r>
            <a:r>
              <a:rPr lang="en-US" dirty="0"/>
              <a:t>types and return </a:t>
            </a:r>
            <a:r>
              <a:rPr lang="en-US" dirty="0" smtClean="0"/>
              <a:t>types and functions </a:t>
            </a:r>
            <a:r>
              <a:rPr lang="en-US" dirty="0"/>
              <a:t>that declare overloaded </a:t>
            </a:r>
            <a:r>
              <a:rPr lang="en-US" dirty="0" smtClean="0"/>
              <a:t>operators.</a:t>
            </a:r>
          </a:p>
          <a:p>
            <a:r>
              <a:rPr lang="en-US" b="1" dirty="0" smtClean="0"/>
              <a:t>Pointers</a:t>
            </a:r>
            <a:r>
              <a:rPr lang="en-US" dirty="0" smtClean="0"/>
              <a:t>: may point to many different objects during its lifetime. Pointer arithmetic (++ or --) enables moving from one address to another. (Arrays, for e.g.)</a:t>
            </a:r>
          </a:p>
          <a:p>
            <a:r>
              <a:rPr lang="en-US" b="1" dirty="0" smtClean="0"/>
              <a:t>References</a:t>
            </a:r>
            <a:r>
              <a:rPr lang="en-US" dirty="0" smtClean="0"/>
              <a:t>: can refer to only one object during its lifetime.</a:t>
            </a:r>
          </a:p>
          <a:p>
            <a:r>
              <a:rPr lang="en-US" b="1" dirty="0" smtClean="0"/>
              <a:t>Style Guide Tip:</a:t>
            </a:r>
            <a:endParaRPr lang="en-US" b="1" dirty="0"/>
          </a:p>
          <a:p>
            <a:pPr lvl="1"/>
            <a:r>
              <a:rPr lang="en-US" dirty="0"/>
              <a:t>use </a:t>
            </a:r>
            <a:r>
              <a:rPr lang="en-US" dirty="0" err="1"/>
              <a:t>const</a:t>
            </a:r>
            <a:r>
              <a:rPr lang="en-US" dirty="0"/>
              <a:t> reference parameters to pass input</a:t>
            </a:r>
          </a:p>
          <a:p>
            <a:pPr lvl="1"/>
            <a:r>
              <a:rPr lang="en-US" dirty="0"/>
              <a:t>use pointers to pass output parameters</a:t>
            </a:r>
          </a:p>
          <a:p>
            <a:pPr lvl="1"/>
            <a:r>
              <a:rPr lang="en-US" dirty="0" smtClean="0"/>
              <a:t>input </a:t>
            </a:r>
            <a:r>
              <a:rPr lang="en-US" dirty="0"/>
              <a:t>parameters first, then output parameters last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7213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C++ </a:t>
            </a:r>
            <a:r>
              <a:rPr lang="en-US" dirty="0" err="1" smtClean="0"/>
              <a:t>const</a:t>
            </a:r>
            <a:r>
              <a:rPr lang="en-US" dirty="0" smtClean="0"/>
              <a:t> Declaration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</a:t>
            </a:r>
            <a:r>
              <a:rPr lang="en-US" dirty="0" smtClean="0"/>
              <a:t>s </a:t>
            </a:r>
            <a:r>
              <a:rPr lang="en-US" dirty="0"/>
              <a:t>a declaration </a:t>
            </a:r>
            <a:r>
              <a:rPr lang="en-US" dirty="0" err="1" smtClean="0"/>
              <a:t>specifier</a:t>
            </a:r>
            <a:r>
              <a:rPr lang="en-US" dirty="0" smtClean="0"/>
              <a:t>, const changes the type to make the data bits </a:t>
            </a:r>
            <a:r>
              <a:rPr lang="en-US" dirty="0" err="1" smtClean="0"/>
              <a:t>unmodifiable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 = 255;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mtClean="0">
                <a:cs typeface="Courier New" pitchFamily="49" charset="0"/>
              </a:rPr>
              <a:t>Pointer/Reference </a:t>
            </a:r>
            <a:r>
              <a:rPr lang="en-US" dirty="0" smtClean="0">
                <a:cs typeface="Courier New" pitchFamily="49" charset="0"/>
              </a:rPr>
              <a:t>to constant integer: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 = 100;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const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*pi = &amp;n; //*pi is read only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const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//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is read only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90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C++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/* Note: This code is unfinished! Beware! */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Point {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Point(</a:t>
            </a:r>
            <a:r>
              <a:rPr lang="fr-FR" sz="1600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sz="1600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fr-FR" sz="16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fr-FR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fr-FR" sz="1600" dirty="0">
                <a:latin typeface="Courier New" pitchFamily="49" charset="0"/>
                <a:cs typeface="Courier New" pitchFamily="49" charset="0"/>
              </a:rPr>
              <a:t> y); // </a:t>
            </a:r>
            <a:r>
              <a:rPr lang="fr-FR" sz="1600" dirty="0" err="1">
                <a:latin typeface="Courier New" pitchFamily="49" charset="0"/>
                <a:cs typeface="Courier New" pitchFamily="49" charset="0"/>
              </a:rPr>
              <a:t>constructor</a:t>
            </a:r>
            <a:endParaRPr lang="fr-FR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get_x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return x_; } // inline member function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get_y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return y_; } // inline member function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istance(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Point &amp;p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// member function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etLocation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y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 //member function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x_; // data member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y_; // data member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}; // class Point</a:t>
            </a:r>
          </a:p>
        </p:txBody>
      </p:sp>
    </p:spTree>
    <p:extLst>
      <p:ext uri="{BB962C8B-B14F-4D97-AF65-F5344CB8AC3E}">
        <p14:creationId xmlns:p14="http://schemas.microsoft.com/office/powerpoint/2010/main" val="90010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C++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Encapsulation and Abstraction</a:t>
            </a:r>
          </a:p>
          <a:p>
            <a:r>
              <a:rPr lang="en-US" dirty="0" smtClean="0"/>
              <a:t>Access </a:t>
            </a:r>
            <a:r>
              <a:rPr lang="en-US" dirty="0" err="1" smtClean="0"/>
              <a:t>specifiers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Public</a:t>
            </a:r>
            <a:r>
              <a:rPr lang="en-US" dirty="0"/>
              <a:t>: anything outside the class can access it </a:t>
            </a:r>
            <a:endParaRPr lang="en-US" dirty="0" smtClean="0"/>
          </a:p>
          <a:p>
            <a:pPr lvl="1"/>
            <a:r>
              <a:rPr lang="en-US" dirty="0" smtClean="0"/>
              <a:t>Protected</a:t>
            </a:r>
            <a:r>
              <a:rPr lang="en-US" dirty="0"/>
              <a:t>: only this class and derived classes can access </a:t>
            </a:r>
            <a:r>
              <a:rPr lang="en-US" dirty="0" smtClean="0"/>
              <a:t>it</a:t>
            </a:r>
          </a:p>
          <a:p>
            <a:pPr lvl="1"/>
            <a:r>
              <a:rPr lang="en-US" dirty="0" smtClean="0"/>
              <a:t>Private</a:t>
            </a:r>
            <a:r>
              <a:rPr lang="en-US" dirty="0"/>
              <a:t>: only this class can access it </a:t>
            </a:r>
          </a:p>
          <a:p>
            <a:r>
              <a:rPr lang="en-US" dirty="0" smtClean="0"/>
              <a:t>Polymorphism </a:t>
            </a:r>
          </a:p>
          <a:p>
            <a:r>
              <a:rPr lang="en-US" dirty="0" smtClean="0"/>
              <a:t>Multiple Inheritance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43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Constructors and Destructors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Function called when an object of a class is </a:t>
            </a:r>
            <a:r>
              <a:rPr lang="en-US" dirty="0" smtClean="0"/>
              <a:t>created </a:t>
            </a:r>
          </a:p>
          <a:p>
            <a:r>
              <a:rPr lang="en-US" dirty="0" smtClean="0"/>
              <a:t>Initializes </a:t>
            </a:r>
            <a:r>
              <a:rPr lang="en-US" dirty="0"/>
              <a:t>the data members of a class </a:t>
            </a:r>
            <a:endParaRPr lang="en-US" dirty="0" smtClean="0"/>
          </a:p>
          <a:p>
            <a:r>
              <a:rPr lang="en-US" dirty="0" smtClean="0"/>
              <a:t>Has </a:t>
            </a:r>
            <a:r>
              <a:rPr lang="en-US" dirty="0"/>
              <a:t>the same name as the class </a:t>
            </a:r>
            <a:endParaRPr lang="en-US" dirty="0" smtClean="0"/>
          </a:p>
          <a:p>
            <a:r>
              <a:rPr lang="en-US" dirty="0" smtClean="0"/>
              <a:t>Types – </a:t>
            </a:r>
          </a:p>
          <a:p>
            <a:pPr lvl="1"/>
            <a:r>
              <a:rPr lang="en-US" dirty="0" smtClean="0"/>
              <a:t>Default </a:t>
            </a:r>
            <a:r>
              <a:rPr lang="en-US" dirty="0"/>
              <a:t>– also called the empty constructor </a:t>
            </a:r>
            <a:endParaRPr lang="en-US" dirty="0" smtClean="0"/>
          </a:p>
          <a:p>
            <a:pPr lvl="1"/>
            <a:r>
              <a:rPr lang="en-US" dirty="0" smtClean="0"/>
              <a:t>Parameterized </a:t>
            </a:r>
            <a:r>
              <a:rPr lang="en-US" dirty="0"/>
              <a:t>– Has </a:t>
            </a:r>
            <a:r>
              <a:rPr lang="en-US" dirty="0" smtClean="0"/>
              <a:t>arguments</a:t>
            </a:r>
          </a:p>
          <a:p>
            <a:pPr lvl="1"/>
            <a:r>
              <a:rPr lang="en-US" dirty="0" smtClean="0"/>
              <a:t>Copy </a:t>
            </a:r>
            <a:r>
              <a:rPr lang="en-US" dirty="0"/>
              <a:t>– Pass another already constructed object of the </a:t>
            </a:r>
            <a:r>
              <a:rPr lang="en-US" dirty="0" smtClean="0"/>
              <a:t>same class</a:t>
            </a:r>
          </a:p>
          <a:p>
            <a:r>
              <a:rPr lang="en-US" dirty="0"/>
              <a:t> </a:t>
            </a:r>
            <a:r>
              <a:rPr lang="en-US" dirty="0" smtClean="0"/>
              <a:t>Destructors are invoked implicitly </a:t>
            </a:r>
            <a:r>
              <a:rPr lang="en-US" dirty="0"/>
              <a:t>when a class instance is deleted / goes </a:t>
            </a:r>
            <a:r>
              <a:rPr lang="en-US" dirty="0" smtClean="0"/>
              <a:t>out of scope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04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2019</TotalTime>
  <Words>759</Words>
  <Application>Microsoft Office PowerPoint</Application>
  <PresentationFormat>On-screen Show (4:3)</PresentationFormat>
  <Paragraphs>110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Cambria Math</vt:lpstr>
      <vt:lpstr>Courier New</vt:lpstr>
      <vt:lpstr>Clarity</vt:lpstr>
      <vt:lpstr>CSE 333 – SECTION 4</vt:lpstr>
      <vt:lpstr>Overview</vt:lpstr>
      <vt:lpstr>This or That?</vt:lpstr>
      <vt:lpstr>Pointers and References</vt:lpstr>
      <vt:lpstr>When to Use?</vt:lpstr>
      <vt:lpstr>C++ const Declaration</vt:lpstr>
      <vt:lpstr>C++ Classes</vt:lpstr>
      <vt:lpstr>C++ Classes</vt:lpstr>
      <vt:lpstr>Constructors and Destructors </vt:lpstr>
      <vt:lpstr>new and delete</vt:lpstr>
      <vt:lpstr>Initialization vs Assignment</vt:lpstr>
      <vt:lpstr>Operator Overloading</vt:lpstr>
      <vt:lpstr>Common Operators</vt:lpstr>
    </vt:vector>
  </TitlesOfParts>
  <Company>University of Washington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333 – SECTION 5</dc:title>
  <dc:creator>Soumya Vasisht</dc:creator>
  <cp:lastModifiedBy>sunjayc99</cp:lastModifiedBy>
  <cp:revision>67</cp:revision>
  <dcterms:created xsi:type="dcterms:W3CDTF">2014-04-30T23:51:25Z</dcterms:created>
  <dcterms:modified xsi:type="dcterms:W3CDTF">2015-01-29T22:22:52Z</dcterms:modified>
</cp:coreProperties>
</file>