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1"/>
  </p:notes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1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201" autoAdjust="0"/>
  </p:normalViewPr>
  <p:slideViewPr>
    <p:cSldViewPr snapToGrid="0" snapToObjects="1">
      <p:cViewPr varScale="1">
        <p:scale>
          <a:sx n="86" d="100"/>
          <a:sy n="86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7B271-59BC-4BFB-A125-8FF5A41C7632}" type="datetimeFigureOut">
              <a:rPr lang="en-US" smtClean="0"/>
              <a:t>2/25/15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6E6C0-DC3E-4525-9815-13115CD0E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5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Wednesday, February 25,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Wednesday, February 25,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Wednesday, February 25,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Wednesday, February 25,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Wednesday, February 25,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Wednesday, February 25,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Wednesday, February 25,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Wednesday, February 25,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Wednesday, February 25,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Wednesday, February 25,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Wednesday, February 25,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Wednesday, February 25,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333 – SECTION </a:t>
            </a:r>
            <a:r>
              <a:rPr lang="en-US" dirty="0" smtClean="0"/>
              <a:t>6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C++ </a:t>
                </a:r>
                <a14:m>
                  <m:oMath xmlns:m="http://schemas.openxmlformats.org/officeDocument/2006/math" xmlns=""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  <m:r>
                      <m:rPr>
                        <m:sty m:val="p"/>
                      </m:rPr>
                      <a:rPr lang="el-G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800" dirty="0" smtClean="0"/>
                  <a:t> </a:t>
                </a:r>
                <a:r>
                  <a:rPr lang="en-US" dirty="0" smtClean="0"/>
                  <a:t>Templates and Smart Pointers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 rotWithShape="0">
                <a:blip r:embed="rId2"/>
                <a:stretch>
                  <a:fillRect l="-2000" t="-3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2332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Templating</a:t>
            </a:r>
            <a:endParaRPr lang="en-US" dirty="0" smtClean="0"/>
          </a:p>
          <a:p>
            <a:r>
              <a:rPr lang="en-US" dirty="0" smtClean="0"/>
              <a:t>C++ STL</a:t>
            </a:r>
          </a:p>
          <a:p>
            <a:r>
              <a:rPr lang="en-US" dirty="0" smtClean="0"/>
              <a:t>Smart pointers</a:t>
            </a:r>
          </a:p>
          <a:p>
            <a:r>
              <a:rPr lang="en-US" dirty="0" smtClean="0"/>
              <a:t>???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9546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But First!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Midterm review!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36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Clr>
                <a:srgbClr val="93A299"/>
              </a:buClr>
              <a:buNone/>
            </a:pPr>
            <a:r>
              <a:rPr lang="en-US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IntPair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fr-FR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1600" dirty="0" err="1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IntPair</a:t>
            </a:r>
            <a:r>
              <a:rPr lang="fr-FR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600" dirty="0" err="1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fr-FR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first, </a:t>
            </a:r>
            <a:r>
              <a:rPr lang="fr-FR" sz="1600" dirty="0" err="1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fr-FR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second)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fr-FR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 : first_(first), second_(second) { }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en-US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first() </a:t>
            </a:r>
            <a:r>
              <a:rPr lang="en-US" sz="1600" dirty="0" err="1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{ return first_; }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en-US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second() </a:t>
            </a:r>
            <a:r>
              <a:rPr lang="en-US" sz="1600" dirty="0" err="1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{ return </a:t>
            </a:r>
            <a:r>
              <a:rPr lang="en-US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second_; }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en-US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first_;</a:t>
            </a:r>
            <a:endParaRPr lang="en-US" sz="1600" dirty="0">
              <a:solidFill>
                <a:srgbClr val="292934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second_;</a:t>
            </a:r>
            <a:endParaRPr lang="en-US" sz="1600" dirty="0">
              <a:solidFill>
                <a:srgbClr val="292934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93A299"/>
              </a:buClr>
              <a:buNone/>
            </a:pPr>
            <a:r>
              <a:rPr lang="en-US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lvl="0" indent="0">
              <a:buClr>
                <a:srgbClr val="93A299"/>
              </a:buClr>
              <a:buNone/>
            </a:pPr>
            <a:endParaRPr lang="en-US" sz="1600" dirty="0" smtClean="0">
              <a:solidFill>
                <a:srgbClr val="292934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DoublePair</a:t>
            </a:r>
            <a:r>
              <a:rPr lang="en-US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en-US" sz="16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fr-FR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1600" dirty="0" err="1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DoublePair</a:t>
            </a:r>
            <a:r>
              <a:rPr lang="fr-FR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600" dirty="0" err="1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fr-FR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fr-FR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first</a:t>
            </a:r>
            <a:r>
              <a:rPr lang="fr-FR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600" dirty="0" err="1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fr-FR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fr-FR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second</a:t>
            </a:r>
            <a:r>
              <a:rPr lang="fr-FR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fr-FR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  : first_(first), second_(second</a:t>
            </a:r>
            <a:r>
              <a:rPr lang="fr-FR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) { }</a:t>
            </a:r>
            <a:endParaRPr lang="fr-FR" sz="1600" dirty="0">
              <a:solidFill>
                <a:srgbClr val="292934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93A299"/>
              </a:buClr>
              <a:buNone/>
            </a:pPr>
            <a:r>
              <a:rPr lang="en-US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first() </a:t>
            </a:r>
            <a:r>
              <a:rPr lang="en-US" sz="1600" dirty="0" err="1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{ return first_; }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second() </a:t>
            </a:r>
            <a:r>
              <a:rPr lang="en-US" sz="1600" dirty="0" err="1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{ return second_; }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en-US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16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fr-FR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first_;</a:t>
            </a:r>
            <a:endParaRPr lang="en-US" sz="1600" dirty="0">
              <a:solidFill>
                <a:srgbClr val="292934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93A299"/>
              </a:buClr>
              <a:buNone/>
            </a:pPr>
            <a:r>
              <a:rPr lang="en-US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16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fr-FR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second_;</a:t>
            </a:r>
            <a:endParaRPr lang="en-US" sz="1600" dirty="0">
              <a:solidFill>
                <a:srgbClr val="292934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93A299"/>
              </a:buClr>
              <a:buNone/>
            </a:pPr>
            <a:r>
              <a:rPr lang="en-US" sz="16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};</a:t>
            </a:r>
            <a:endParaRPr lang="en-US" sz="1600" dirty="0"/>
          </a:p>
          <a:p>
            <a:pPr marL="0" lvl="0" indent="0">
              <a:buClr>
                <a:srgbClr val="93A299"/>
              </a:buClr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84445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93A299"/>
              </a:buClr>
              <a:buNone/>
            </a:pPr>
            <a:r>
              <a:rPr lang="en-US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FooPair</a:t>
            </a:r>
            <a:r>
              <a:rPr lang="en-US" sz="15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en-US" sz="15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fr-FR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1500" dirty="0" err="1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FooPair</a:t>
            </a:r>
            <a:r>
              <a:rPr lang="fr-FR" sz="15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500" dirty="0" err="1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fr-FR" sz="15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5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fr-FR" sz="15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&amp; first</a:t>
            </a:r>
            <a:r>
              <a:rPr lang="fr-FR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500" dirty="0" err="1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fr-FR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500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fr-FR" sz="15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&amp; second</a:t>
            </a:r>
            <a:r>
              <a:rPr lang="fr-FR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fr-FR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  : first_(first), second_(second</a:t>
            </a:r>
            <a:r>
              <a:rPr lang="fr-FR" sz="15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) { }</a:t>
            </a:r>
            <a:endParaRPr lang="fr-FR" sz="1500" dirty="0">
              <a:solidFill>
                <a:srgbClr val="292934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93A299"/>
              </a:buClr>
              <a:buNone/>
            </a:pPr>
            <a:r>
              <a:rPr lang="en-US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5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first() </a:t>
            </a:r>
            <a:r>
              <a:rPr lang="en-US" sz="1500" dirty="0" err="1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{ return first_; }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en-US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5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second() </a:t>
            </a:r>
            <a:r>
              <a:rPr lang="en-US" sz="1500" dirty="0" err="1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{ return second_; }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en-US" sz="15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en-US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5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first_;</a:t>
            </a:r>
            <a:endParaRPr lang="en-US" sz="1500" dirty="0">
              <a:solidFill>
                <a:srgbClr val="292934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93A299"/>
              </a:buClr>
              <a:buNone/>
            </a:pPr>
            <a:r>
              <a:rPr lang="en-US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5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second_;</a:t>
            </a:r>
            <a:endParaRPr lang="en-US" sz="1500" dirty="0">
              <a:solidFill>
                <a:srgbClr val="292934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93A299"/>
              </a:buClr>
              <a:buNone/>
            </a:pPr>
            <a:r>
              <a:rPr lang="en-US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dirty="0"/>
          </a:p>
          <a:p>
            <a:r>
              <a:rPr lang="en-US" dirty="0" smtClean="0"/>
              <a:t>This is really repetitive!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418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93A299"/>
              </a:buClr>
              <a:buNone/>
            </a:pPr>
            <a:r>
              <a:rPr lang="en-US" sz="1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template &lt;</a:t>
            </a:r>
            <a:r>
              <a:rPr lang="en-US" sz="1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T&gt;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en-US" sz="15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class Pair </a:t>
            </a:r>
            <a:r>
              <a:rPr lang="en-US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en-US" sz="15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fr-FR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15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Pair(</a:t>
            </a:r>
            <a:r>
              <a:rPr lang="fr-FR" sz="15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fr-FR" sz="15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fr-FR" sz="15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fr-FR" sz="15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first, </a:t>
            </a:r>
            <a:r>
              <a:rPr lang="fr-FR" sz="15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fr-FR" sz="15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fr-FR" sz="15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&amp; </a:t>
            </a:r>
            <a:r>
              <a:rPr lang="fr-FR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second)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fr-FR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  : first_(first), second_(second</a:t>
            </a:r>
            <a:r>
              <a:rPr lang="fr-FR" sz="15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) { }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en-US" sz="15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5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first() </a:t>
            </a:r>
            <a:r>
              <a:rPr lang="en-US" sz="1500" dirty="0" err="1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5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{ return first_; }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en-US" sz="15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5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second() </a:t>
            </a:r>
            <a:r>
              <a:rPr lang="en-US" sz="1500" dirty="0" err="1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{ return second_; }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en-US" sz="15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en-US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5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first</a:t>
            </a:r>
            <a:r>
              <a:rPr lang="en-US" sz="15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_;</a:t>
            </a:r>
            <a:endParaRPr lang="en-US" sz="1500" dirty="0">
              <a:solidFill>
                <a:srgbClr val="292934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93A299"/>
              </a:buClr>
              <a:buNone/>
            </a:pPr>
            <a:r>
              <a:rPr lang="en-US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5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second</a:t>
            </a:r>
            <a:r>
              <a:rPr lang="en-US" sz="1500" dirty="0" smtClean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_;</a:t>
            </a:r>
            <a:endParaRPr lang="en-US" sz="1500" dirty="0">
              <a:solidFill>
                <a:srgbClr val="292934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93A299"/>
              </a:buClr>
              <a:buNone/>
            </a:pPr>
            <a:r>
              <a:rPr lang="en-US" sz="15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397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can be </a:t>
            </a:r>
            <a:r>
              <a:rPr lang="en-US" dirty="0" err="1" smtClean="0"/>
              <a:t>templated</a:t>
            </a:r>
            <a:r>
              <a:rPr lang="en-US" dirty="0" smtClean="0"/>
              <a:t> too</a:t>
            </a:r>
          </a:p>
          <a:p>
            <a:r>
              <a:rPr lang="en-US" dirty="0" smtClean="0"/>
              <a:t>Each “type” of template class/function generates distinct code</a:t>
            </a:r>
          </a:p>
          <a:p>
            <a:pPr lvl="1"/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Pair&lt;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smtClean="0"/>
              <a:t> and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Pair&lt;Foo&gt;</a:t>
            </a:r>
            <a:r>
              <a:rPr lang="en-US" dirty="0" smtClean="0"/>
              <a:t> are two distinct classes with code located in two distinct regions of the binary</a:t>
            </a:r>
          </a:p>
          <a:p>
            <a:r>
              <a:rPr lang="en-US" dirty="0" smtClean="0"/>
              <a:t>Templates are generated at compile time</a:t>
            </a:r>
          </a:p>
          <a:p>
            <a:pPr lvl="1"/>
            <a:r>
              <a:rPr lang="en-US" dirty="0" smtClean="0"/>
              <a:t>Compiler needs to know how each template will be used</a:t>
            </a:r>
          </a:p>
          <a:p>
            <a:pPr lvl="1"/>
            <a:r>
              <a:rPr lang="en-US" dirty="0" smtClean="0"/>
              <a:t>Full definitions of </a:t>
            </a:r>
            <a:r>
              <a:rPr lang="en-US" dirty="0" err="1" smtClean="0"/>
              <a:t>templated</a:t>
            </a:r>
            <a:r>
              <a:rPr lang="en-US" dirty="0" smtClean="0"/>
              <a:t> code must be included in translation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945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Template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comes with a rich set of </a:t>
            </a:r>
            <a:r>
              <a:rPr lang="en-US" dirty="0" err="1" smtClean="0"/>
              <a:t>templated</a:t>
            </a:r>
            <a:r>
              <a:rPr lang="en-US" dirty="0" smtClean="0"/>
              <a:t> collections</a:t>
            </a:r>
          </a:p>
          <a:p>
            <a:pPr lvl="1"/>
            <a:r>
              <a:rPr lang="en-US" dirty="0" smtClean="0"/>
              <a:t>cplusplus.com</a:t>
            </a:r>
          </a:p>
          <a:p>
            <a:pPr lvl="1"/>
            <a:r>
              <a:rPr lang="en-US" dirty="0" smtClean="0"/>
              <a:t>cppreference.com</a:t>
            </a:r>
            <a:endParaRPr lang="en-US" dirty="0"/>
          </a:p>
          <a:p>
            <a:r>
              <a:rPr lang="en-US" dirty="0" smtClean="0"/>
              <a:t>All collections pass by value (copy), </a:t>
            </a:r>
            <a:r>
              <a:rPr lang="en-US" i="1" dirty="0" smtClean="0"/>
              <a:t>not</a:t>
            </a:r>
            <a:r>
              <a:rPr lang="en-US" dirty="0" smtClean="0"/>
              <a:t> by reference</a:t>
            </a:r>
          </a:p>
          <a:p>
            <a:r>
              <a:rPr lang="en-US" dirty="0" smtClean="0"/>
              <a:t>Automatic resizing of a collection can trigger multiple copy operations</a:t>
            </a:r>
          </a:p>
          <a:p>
            <a:pPr lvl="1"/>
            <a:r>
              <a:rPr lang="en-US" dirty="0" smtClean="0"/>
              <a:t>One way to make this more efficient: move semantics</a:t>
            </a:r>
          </a:p>
          <a:p>
            <a:pPr lvl="2"/>
            <a:r>
              <a:rPr lang="en-US" dirty="0" smtClean="0"/>
              <a:t>Outside the scope of this class, but ask Sunjay about it any time</a:t>
            </a:r>
          </a:p>
          <a:p>
            <a:pPr lvl="1"/>
            <a:r>
              <a:rPr lang="en-US" dirty="0" smtClean="0"/>
              <a:t>Another way to avoid this: pass in pointers to data</a:t>
            </a:r>
          </a:p>
          <a:p>
            <a:pPr lvl="2"/>
            <a:r>
              <a:rPr lang="en-US" dirty="0" smtClean="0"/>
              <a:t>Memory management gets messy</a:t>
            </a:r>
          </a:p>
          <a:p>
            <a:pPr lvl="3"/>
            <a:r>
              <a:rPr lang="en-US" dirty="0" smtClean="0"/>
              <a:t>Use smart pointers!</a:t>
            </a:r>
          </a:p>
        </p:txBody>
      </p:sp>
    </p:spTree>
    <p:extLst>
      <p:ext uri="{BB962C8B-B14F-4D97-AF65-F5344CB8AC3E}">
        <p14:creationId xmlns:p14="http://schemas.microsoft.com/office/powerpoint/2010/main" val="1779972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Encapsulate memory management through </a:t>
            </a:r>
            <a:r>
              <a:rPr lang="en-US" dirty="0" err="1" smtClean="0"/>
              <a:t>ctors</a:t>
            </a:r>
            <a:r>
              <a:rPr lang="en-US" dirty="0" smtClean="0"/>
              <a:t>/</a:t>
            </a:r>
            <a:r>
              <a:rPr lang="en-US" dirty="0" err="1" smtClean="0"/>
              <a:t>dtors</a:t>
            </a:r>
            <a:endParaRPr lang="en-US" dirty="0" smtClean="0"/>
          </a:p>
          <a:p>
            <a:r>
              <a:rPr lang="en-US" dirty="0" smtClean="0"/>
              <a:t>Wraps a “normal” pointer</a:t>
            </a:r>
          </a:p>
          <a:p>
            <a:r>
              <a:rPr lang="en-US" dirty="0" smtClean="0"/>
              <a:t>Automatically calls delete when lifetime is over</a:t>
            </a:r>
          </a:p>
          <a:p>
            <a:r>
              <a:rPr lang="en-US" dirty="0" smtClean="0"/>
              <a:t>Three </a:t>
            </a:r>
            <a:r>
              <a:rPr lang="en-US" smtClean="0"/>
              <a:t>types:</a:t>
            </a:r>
            <a:endParaRPr lang="en-US" dirty="0" smtClean="0"/>
          </a:p>
          <a:p>
            <a:pPr lvl="1"/>
            <a:r>
              <a:rPr lang="en-US" dirty="0" err="1" smtClean="0"/>
              <a:t>unique_ptr</a:t>
            </a:r>
            <a:r>
              <a:rPr lang="en-US" dirty="0" smtClean="0"/>
              <a:t> ensures only one pointer to underlying data</a:t>
            </a:r>
          </a:p>
          <a:p>
            <a:pPr lvl="2"/>
            <a:r>
              <a:rPr lang="en-US" dirty="0" smtClean="0"/>
              <a:t>Does this by disallowing copy construction/assignment</a:t>
            </a:r>
          </a:p>
          <a:p>
            <a:pPr lvl="2"/>
            <a:r>
              <a:rPr lang="en-US" dirty="0" smtClean="0"/>
              <a:t>You can still use it in STL containers though (move semantics!)</a:t>
            </a:r>
          </a:p>
          <a:p>
            <a:pPr lvl="1"/>
            <a:r>
              <a:rPr lang="en-US" dirty="0" err="1" smtClean="0"/>
              <a:t>shared_ptr</a:t>
            </a:r>
            <a:r>
              <a:rPr lang="en-US" dirty="0" smtClean="0"/>
              <a:t> keeps a reference count</a:t>
            </a:r>
          </a:p>
          <a:p>
            <a:pPr lvl="2"/>
            <a:r>
              <a:rPr lang="en-US" dirty="0" smtClean="0"/>
              <a:t>Only deletes wrapped pointer when reference count hits zero</a:t>
            </a:r>
          </a:p>
          <a:p>
            <a:pPr lvl="1"/>
            <a:r>
              <a:rPr lang="en-US" dirty="0" err="1" smtClean="0"/>
              <a:t>weak_ptr</a:t>
            </a:r>
            <a:r>
              <a:rPr lang="en-US" dirty="0" smtClean="0"/>
              <a:t> does not contribute to the reference count</a:t>
            </a:r>
          </a:p>
          <a:p>
            <a:pPr lvl="2"/>
            <a:r>
              <a:rPr lang="en-US" dirty="0" smtClean="0"/>
              <a:t>Think circular linked lists, you’d want a </a:t>
            </a:r>
            <a:r>
              <a:rPr lang="en-US" dirty="0" err="1" smtClean="0"/>
              <a:t>weak_ptr</a:t>
            </a:r>
            <a:r>
              <a:rPr lang="en-US" dirty="0" smtClean="0"/>
              <a:t> at the end of the list to ensure the reference count to the front can go down to 0.</a:t>
            </a:r>
            <a:endParaRPr lang="en-US" dirty="0"/>
          </a:p>
          <a:p>
            <a:pPr lvl="2"/>
            <a:r>
              <a:rPr lang="en-US" dirty="0" smtClean="0"/>
              <a:t>Very rarely used otherwise</a:t>
            </a:r>
          </a:p>
        </p:txBody>
      </p:sp>
    </p:spTree>
    <p:extLst>
      <p:ext uri="{BB962C8B-B14F-4D97-AF65-F5344CB8AC3E}">
        <p14:creationId xmlns:p14="http://schemas.microsoft.com/office/powerpoint/2010/main" val="75195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2077</TotalTime>
  <Words>559</Words>
  <Application>Microsoft Macintosh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CSE 333 – SECTION 6</vt:lpstr>
      <vt:lpstr>Overview</vt:lpstr>
      <vt:lpstr>But First!</vt:lpstr>
      <vt:lpstr>Templates</vt:lpstr>
      <vt:lpstr>Templates</vt:lpstr>
      <vt:lpstr>Templates</vt:lpstr>
      <vt:lpstr>Templates</vt:lpstr>
      <vt:lpstr>Standard Template Library</vt:lpstr>
      <vt:lpstr>Smart Pointers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333 – SECTION 5</dc:title>
  <dc:creator>Soumya Vasisht</dc:creator>
  <cp:lastModifiedBy>Xi Wang</cp:lastModifiedBy>
  <cp:revision>80</cp:revision>
  <dcterms:created xsi:type="dcterms:W3CDTF">2014-04-30T23:51:25Z</dcterms:created>
  <dcterms:modified xsi:type="dcterms:W3CDTF">2015-02-26T06:58:45Z</dcterms:modified>
</cp:coreProperties>
</file>