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9" r:id="rId3"/>
    <p:sldId id="267" r:id="rId4"/>
    <p:sldId id="268" r:id="rId5"/>
    <p:sldId id="270" r:id="rId6"/>
    <p:sldId id="257" r:id="rId7"/>
    <p:sldId id="258" r:id="rId8"/>
    <p:sldId id="260" r:id="rId9"/>
    <p:sldId id="259" r:id="rId10"/>
    <p:sldId id="264" r:id="rId11"/>
    <p:sldId id="265" r:id="rId12"/>
    <p:sldId id="261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5C032-C393-AE49-8305-9E524DD2B80E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7C76-08AA-2948-A280-212A841F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Essentially</a:t>
            </a:r>
            <a:r>
              <a:rPr lang="en-US" baseline="0" dirty="0" smtClean="0"/>
              <a:t>, does the tedious task of dealing with C++ strings for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AA2A8-C0D5-BC44-8DBF-977A0CB3B8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7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Edward,</a:t>
            </a:r>
            <a:r>
              <a:rPr lang="en-US" baseline="0" dirty="0" smtClean="0"/>
              <a:t> I believe you meant to write parallel execution for the first bullet?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07C76-08AA-2948-A280-212A841F0E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2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boost.org/doc/libs/1_57_0/doc/html/string_algo/referenc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Boost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API</a:t>
            </a:r>
            <a:r>
              <a:rPr lang="zh-CN" altLang="en-US" dirty="0" smtClean="0"/>
              <a:t> 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several ways in which a thread may be terminated:</a:t>
            </a:r>
          </a:p>
          <a:p>
            <a:pPr lvl="1"/>
            <a:r>
              <a:rPr lang="en-US" dirty="0"/>
              <a:t>The thread returns normally from its starting </a:t>
            </a:r>
            <a:r>
              <a:rPr lang="en-US" dirty="0" smtClean="0"/>
              <a:t>routine; Its </a:t>
            </a:r>
            <a:r>
              <a:rPr lang="en-US" dirty="0"/>
              <a:t>work is done.</a:t>
            </a:r>
          </a:p>
          <a:p>
            <a:pPr lvl="1"/>
            <a:r>
              <a:rPr lang="en-US" dirty="0"/>
              <a:t>The thread makes a call to the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dirty="0"/>
              <a:t> subroutine - whether its work is done or not.</a:t>
            </a:r>
          </a:p>
          <a:p>
            <a:pPr lvl="1"/>
            <a:r>
              <a:rPr lang="en-US" dirty="0"/>
              <a:t>The thread is canceled by another thread </a:t>
            </a:r>
            <a:r>
              <a:rPr lang="en-US" dirty="0" smtClean="0"/>
              <a:t>via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pthread_cancel</a:t>
            </a:r>
            <a:r>
              <a:rPr lang="en-US" dirty="0" smtClean="0"/>
              <a:t> routine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entire process is terminated due to making a call to </a:t>
            </a:r>
            <a:r>
              <a:rPr lang="en-US" dirty="0" smtClean="0"/>
              <a:t>either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exec() </a:t>
            </a:r>
            <a:r>
              <a:rPr lang="en-US" dirty="0" smtClean="0"/>
              <a:t>or</a:t>
            </a:r>
            <a:r>
              <a:rPr lang="en-US" dirty="0"/>
              <a:t>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finishes </a:t>
            </a:r>
            <a:r>
              <a:rPr lang="en-US" dirty="0"/>
              <a:t>first, without calling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dirty="0"/>
              <a:t> explicitly </a:t>
            </a:r>
            <a:r>
              <a:rPr lang="en-US" dirty="0" smtClean="0"/>
              <a:t>itself.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4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pthread_exit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Allows the user to </a:t>
            </a:r>
            <a:r>
              <a:rPr lang="en-US" dirty="0" smtClean="0">
                <a:cs typeface="Courier New" pitchFamily="49" charset="0"/>
              </a:rPr>
              <a:t>terminate a thread and to </a:t>
            </a:r>
            <a:r>
              <a:rPr lang="en-US" dirty="0" smtClean="0"/>
              <a:t>specify </a:t>
            </a:r>
            <a:r>
              <a:rPr lang="en-US" dirty="0"/>
              <a:t>an optional termination status parameter, </a:t>
            </a:r>
            <a:r>
              <a:rPr lang="en-US" i="1" dirty="0" err="1"/>
              <a:t>retval</a:t>
            </a:r>
            <a:r>
              <a:rPr lang="en-US" dirty="0" smtClean="0"/>
              <a:t>.</a:t>
            </a:r>
          </a:p>
          <a:p>
            <a:r>
              <a:rPr lang="en-US" dirty="0"/>
              <a:t>In subroutines that execute to completion normally, you can often dispense with calling </a:t>
            </a:r>
            <a:r>
              <a:rPr lang="en-US" dirty="0" err="1"/>
              <a:t>pthread_exit</a:t>
            </a:r>
            <a:r>
              <a:rPr lang="en-US" dirty="0" smtClean="0"/>
              <a:t>().</a:t>
            </a:r>
          </a:p>
          <a:p>
            <a:r>
              <a:rPr lang="en-US" b="1" dirty="0" smtClean="0"/>
              <a:t>Calling</a:t>
            </a:r>
            <a:r>
              <a:rPr lang="en-US" b="1" dirty="0"/>
              <a:t> </a:t>
            </a:r>
            <a:r>
              <a:rPr lang="en-US" b="1" dirty="0" err="1"/>
              <a:t>pthread_exit</a:t>
            </a:r>
            <a:r>
              <a:rPr lang="en-US" b="1" dirty="0"/>
              <a:t>() from main</a:t>
            </a:r>
            <a:r>
              <a:rPr lang="en-US" b="1" dirty="0" smtClean="0"/>
              <a:t>():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main() finishes before the threads it </a:t>
            </a:r>
            <a:r>
              <a:rPr lang="en-US" dirty="0" smtClean="0"/>
              <a:t>spawned, and does not call</a:t>
            </a:r>
            <a:r>
              <a:rPr lang="en-US" dirty="0"/>
              <a:t> </a:t>
            </a:r>
            <a:r>
              <a:rPr lang="en-US" dirty="0" err="1"/>
              <a:t>pthread_exit</a:t>
            </a:r>
            <a:r>
              <a:rPr lang="en-US" dirty="0"/>
              <a:t>() </a:t>
            </a:r>
            <a:r>
              <a:rPr lang="en-US" dirty="0" smtClean="0"/>
              <a:t>explicitly, </a:t>
            </a:r>
            <a:r>
              <a:rPr lang="en-US" dirty="0"/>
              <a:t>a</a:t>
            </a:r>
            <a:r>
              <a:rPr lang="en-US" dirty="0" smtClean="0"/>
              <a:t>ll the </a:t>
            </a:r>
            <a:r>
              <a:rPr lang="en-US" dirty="0"/>
              <a:t>threads it created will </a:t>
            </a:r>
            <a:r>
              <a:rPr lang="en-US" dirty="0" smtClean="0"/>
              <a:t>terminate.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To allow other threads to continue execution, the main thread should terminate by calling </a:t>
            </a:r>
            <a:r>
              <a:rPr lang="en-US" dirty="0" err="1">
                <a:cs typeface="Courier New" pitchFamily="49" charset="0"/>
              </a:rPr>
              <a:t>pthread_exit</a:t>
            </a:r>
            <a:r>
              <a:rPr lang="en-US" dirty="0">
                <a:cs typeface="Courier New" pitchFamily="49" charset="0"/>
              </a:rPr>
              <a:t>() rather than exit().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7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pthread_join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pthread_join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pthread_t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thread, </a:t>
            </a: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Synchronization </a:t>
            </a:r>
            <a:r>
              <a:rPr lang="en-US" sz="2000" dirty="0"/>
              <a:t>between threads. </a:t>
            </a:r>
            <a:endParaRPr lang="en-US" sz="2000" dirty="0" smtClean="0"/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pthread_join</a:t>
            </a:r>
            <a:r>
              <a:rPr lang="en-US" sz="2000" dirty="0" smtClean="0"/>
              <a:t> blocks the </a:t>
            </a:r>
            <a:r>
              <a:rPr lang="en-US" sz="2000" dirty="0"/>
              <a:t>calling thread until the </a:t>
            </a:r>
            <a:r>
              <a:rPr lang="en-US" sz="2000" dirty="0" smtClean="0"/>
              <a:t>specified</a:t>
            </a:r>
            <a:r>
              <a:rPr lang="en-US" sz="2000" dirty="0"/>
              <a:t> thread </a:t>
            </a:r>
            <a:r>
              <a:rPr lang="en-US" sz="2000" dirty="0" smtClean="0"/>
              <a:t>terminates</a:t>
            </a:r>
            <a:r>
              <a:rPr lang="en-US" sz="2000" dirty="0"/>
              <a:t> </a:t>
            </a:r>
            <a:r>
              <a:rPr lang="en-US" sz="2000" dirty="0" smtClean="0"/>
              <a:t>and then the calling thread </a:t>
            </a:r>
            <a:r>
              <a:rPr lang="en-US" sz="2000" dirty="0" smtClean="0">
                <a:cs typeface="Courier New" pitchFamily="49" charset="0"/>
              </a:rPr>
              <a:t>joins </a:t>
            </a:r>
            <a:r>
              <a:rPr lang="en-US" sz="2000" dirty="0">
                <a:cs typeface="Courier New" pitchFamily="49" charset="0"/>
              </a:rPr>
              <a:t>the terminated thread.</a:t>
            </a:r>
            <a:endParaRPr lang="en-US" sz="2000" dirty="0" smtClean="0"/>
          </a:p>
          <a:p>
            <a:r>
              <a:rPr lang="en-US" sz="2000" dirty="0" smtClean="0"/>
              <a:t>Only </a:t>
            </a:r>
            <a:r>
              <a:rPr lang="en-US" sz="2000" dirty="0"/>
              <a:t>threads that are created as joinable can be </a:t>
            </a:r>
            <a:r>
              <a:rPr lang="en-US" sz="2000" dirty="0" smtClean="0"/>
              <a:t>joined; a </a:t>
            </a:r>
            <a:r>
              <a:rPr lang="en-US" sz="2000" dirty="0"/>
              <a:t>thread </a:t>
            </a:r>
            <a:r>
              <a:rPr lang="en-US" sz="2000" dirty="0" smtClean="0"/>
              <a:t>created </a:t>
            </a:r>
            <a:r>
              <a:rPr lang="en-US" sz="2000" dirty="0"/>
              <a:t>as </a:t>
            </a:r>
            <a:r>
              <a:rPr lang="en-US" sz="2000" dirty="0" smtClean="0"/>
              <a:t>detached can </a:t>
            </a:r>
            <a:r>
              <a:rPr lang="en-US" sz="2000" dirty="0"/>
              <a:t>never be joined</a:t>
            </a:r>
            <a:r>
              <a:rPr lang="en-US" sz="2000" dirty="0" smtClean="0"/>
              <a:t>. (Refer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The target </a:t>
            </a:r>
            <a:r>
              <a:rPr lang="en-US" sz="2000" dirty="0"/>
              <a:t>thread's termination return </a:t>
            </a:r>
            <a:r>
              <a:rPr lang="en-US" sz="2000" dirty="0" smtClean="0"/>
              <a:t>status can be obtained</a:t>
            </a:r>
            <a:r>
              <a:rPr lang="en-US" sz="2000" dirty="0"/>
              <a:t> if it was specified in the target thread's call to </a:t>
            </a:r>
            <a:r>
              <a:rPr lang="en-US" sz="2000" dirty="0" err="1"/>
              <a:t>pthread_exit</a:t>
            </a:r>
            <a:r>
              <a:rPr lang="en-US" sz="2000" dirty="0"/>
              <a:t>().</a:t>
            </a:r>
            <a:endParaRPr lang="en-US" sz="2000" dirty="0" smtClean="0"/>
          </a:p>
          <a:p>
            <a:endParaRPr lang="en-US" sz="2000" dirty="0">
              <a:cs typeface="Courier New" pitchFamily="49" charset="0"/>
            </a:endParaRPr>
          </a:p>
          <a:p>
            <a:endParaRPr lang="en-US" sz="1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		      Demo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i="1" dirty="0" err="1" smtClean="0"/>
              <a:t>pthread.cc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822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pthread_mutex_init</a:t>
            </a:r>
            <a:r>
              <a:rPr lang="en-US" dirty="0" smtClean="0"/>
              <a:t>(</a:t>
            </a:r>
            <a:r>
              <a:rPr lang="en-US" dirty="0" err="1" smtClean="0"/>
              <a:t>mutex,attr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pthread_mutex_lock</a:t>
            </a:r>
            <a:r>
              <a:rPr lang="en-US" dirty="0" smtClean="0"/>
              <a:t>(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thread_mutex_unlock</a:t>
            </a:r>
            <a:r>
              <a:rPr lang="en-US" dirty="0" smtClean="0"/>
              <a:t>(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Pthread_mutex_destroy</a:t>
            </a:r>
            <a:r>
              <a:rPr lang="en-US" dirty="0" smtClean="0"/>
              <a:t>(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Demo: </a:t>
            </a:r>
            <a:r>
              <a:rPr lang="en-US" i="1" dirty="0" err="1" smtClean="0"/>
              <a:t>total_locking.cc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3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exercise (not to be turned 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that spawns two or three different threads, each of which prints a numeric sequence.  Examples:</a:t>
            </a:r>
          </a:p>
          <a:p>
            <a:pPr lvl="1"/>
            <a:r>
              <a:rPr lang="en-US" dirty="0" smtClean="0"/>
              <a:t>First n odd numbers</a:t>
            </a:r>
          </a:p>
          <a:p>
            <a:pPr lvl="1"/>
            <a:r>
              <a:rPr lang="en-US" dirty="0" smtClean="0"/>
              <a:t>First n factorials</a:t>
            </a:r>
          </a:p>
          <a:p>
            <a:pPr lvl="1"/>
            <a:r>
              <a:rPr lang="en-US" dirty="0" smtClean="0"/>
              <a:t>First n primes</a:t>
            </a:r>
          </a:p>
          <a:p>
            <a:r>
              <a:rPr lang="en-US" dirty="0" smtClean="0"/>
              <a:t>Use pthread.cc for ideas, but the structure might not be the same.</a:t>
            </a:r>
            <a:endParaRPr lang="en-US" dirty="0"/>
          </a:p>
          <a:p>
            <a:r>
              <a:rPr lang="en-US" dirty="0" smtClean="0"/>
              <a:t>Can you do something in the threads ( maybe sleep() ) so that different runs of the program don’t always produce the same output?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9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String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the homework to help facilitate dealing with strings. Some uses include:</a:t>
            </a:r>
          </a:p>
          <a:p>
            <a:pPr lvl="1"/>
            <a:r>
              <a:rPr lang="en-US" dirty="0" smtClean="0"/>
              <a:t>Trimming</a:t>
            </a:r>
          </a:p>
          <a:p>
            <a:pPr lvl="1"/>
            <a:r>
              <a:rPr lang="en-US" dirty="0" smtClean="0"/>
              <a:t>Regex (Pattern matching)</a:t>
            </a:r>
          </a:p>
          <a:p>
            <a:pPr lvl="1"/>
            <a:r>
              <a:rPr lang="en-US" dirty="0" smtClean="0"/>
              <a:t>Splitting</a:t>
            </a:r>
          </a:p>
          <a:p>
            <a:pPr lvl="1"/>
            <a:r>
              <a:rPr lang="en-US" dirty="0" smtClean="0"/>
              <a:t>Replacing</a:t>
            </a:r>
          </a:p>
          <a:p>
            <a:r>
              <a:rPr lang="en-US" dirty="0" err="1" smtClean="0"/>
              <a:t>API:</a:t>
            </a:r>
            <a:r>
              <a:rPr lang="en-US" dirty="0" err="1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://www.boost.org/doc/libs/1_57_0/doc/html/string_algo/</a:t>
            </a:r>
            <a:r>
              <a:rPr lang="en-US" dirty="0" smtClean="0">
                <a:hlinkClick r:id="rId3"/>
              </a:rPr>
              <a:t>reference.html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2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String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multiple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substrings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string str1("hello </a:t>
            </a:r>
            <a:r>
              <a:rPr lang="en-US" dirty="0" err="1"/>
              <a:t>abc</a:t>
            </a:r>
            <a:r>
              <a:rPr lang="en-US" dirty="0"/>
              <a:t>-*-ABC-*-</a:t>
            </a:r>
            <a:r>
              <a:rPr lang="en-US" dirty="0" err="1"/>
              <a:t>aBc</a:t>
            </a:r>
            <a:r>
              <a:rPr lang="en-US" dirty="0"/>
              <a:t> goodbye");</a:t>
            </a:r>
          </a:p>
          <a:p>
            <a:pPr marL="0" indent="0"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/>
              <a:t>vector&lt; string &gt; </a:t>
            </a:r>
            <a:r>
              <a:rPr lang="en-US" dirty="0" err="1"/>
              <a:t>split_vector_type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split_vector_type</a:t>
            </a:r>
            <a:r>
              <a:rPr lang="en-US" dirty="0"/>
              <a:t> </a:t>
            </a:r>
            <a:r>
              <a:rPr lang="en-US" dirty="0" err="1" smtClean="0"/>
              <a:t>SplitVec</a:t>
            </a:r>
            <a:r>
              <a:rPr lang="en-US" altLang="zh-CN" dirty="0" smtClean="0"/>
              <a:t>;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split</a:t>
            </a:r>
            <a:r>
              <a:rPr lang="en-US" dirty="0"/>
              <a:t>( </a:t>
            </a:r>
            <a:r>
              <a:rPr lang="en-US" dirty="0" err="1"/>
              <a:t>SplitVec</a:t>
            </a:r>
            <a:r>
              <a:rPr lang="en-US" dirty="0"/>
              <a:t>, str1, </a:t>
            </a:r>
            <a:r>
              <a:rPr lang="en-US" dirty="0" err="1" smtClean="0"/>
              <a:t>is_any_of</a:t>
            </a:r>
            <a:r>
              <a:rPr lang="en-US" dirty="0"/>
              <a:t>("-*"), </a:t>
            </a:r>
            <a:r>
              <a:rPr lang="en-US" dirty="0" err="1"/>
              <a:t>token_compress_on</a:t>
            </a:r>
            <a:r>
              <a:rPr lang="en-US" dirty="0"/>
              <a:t> 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 </a:t>
            </a:r>
            <a:r>
              <a:rPr lang="en-US" dirty="0" err="1"/>
              <a:t>SplitVec</a:t>
            </a:r>
            <a:r>
              <a:rPr lang="en-US" dirty="0"/>
              <a:t> == { "hello </a:t>
            </a:r>
            <a:r>
              <a:rPr lang="en-US" dirty="0" err="1"/>
              <a:t>abc</a:t>
            </a:r>
            <a:r>
              <a:rPr lang="en-US" dirty="0"/>
              <a:t>","ABC","</a:t>
            </a:r>
            <a:r>
              <a:rPr lang="en-US" dirty="0" err="1"/>
              <a:t>aBc</a:t>
            </a:r>
            <a:r>
              <a:rPr lang="en-US" dirty="0"/>
              <a:t> goodbye" }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2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String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Trim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removes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trailing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white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spaces</a:t>
            </a:r>
          </a:p>
          <a:p>
            <a:pPr lvl="1"/>
            <a:r>
              <a:rPr lang="en-US" altLang="zh-CN" dirty="0" smtClean="0"/>
              <a:t>Directly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modify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original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str1="     hello world!     ";</a:t>
            </a:r>
          </a:p>
          <a:p>
            <a:pPr marL="0" indent="0">
              <a:buNone/>
            </a:pPr>
            <a:r>
              <a:rPr lang="en-US" dirty="0" smtClean="0"/>
              <a:t>trim</a:t>
            </a:r>
            <a:r>
              <a:rPr lang="en-US" dirty="0"/>
              <a:t>(str1);                         // str1 == "hello world</a:t>
            </a:r>
            <a:r>
              <a:rPr lang="en-US" dirty="0" smtClean="0"/>
              <a:t>!”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6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String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Demo: </a:t>
            </a:r>
            <a:r>
              <a:rPr lang="en-US" i="1" dirty="0" err="1" smtClean="0"/>
              <a:t>boostexample.cc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62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execution of a program.</a:t>
            </a:r>
          </a:p>
          <a:p>
            <a:r>
              <a:rPr lang="en-US" dirty="0"/>
              <a:t>C</a:t>
            </a:r>
            <a:r>
              <a:rPr lang="en-US" dirty="0" smtClean="0"/>
              <a:t>ontained within a process.</a:t>
            </a:r>
          </a:p>
          <a:p>
            <a:r>
              <a:rPr lang="en-US" dirty="0"/>
              <a:t>Multiple threads can exist within the same </a:t>
            </a:r>
            <a:r>
              <a:rPr lang="en-US" dirty="0" smtClean="0"/>
              <a:t>process.</a:t>
            </a:r>
          </a:p>
          <a:p>
            <a:pPr lvl="1"/>
            <a:r>
              <a:rPr lang="en-US" dirty="0" smtClean="0"/>
              <a:t>Every process starts with one thread of execution, can spawn more.</a:t>
            </a:r>
            <a:endParaRPr lang="en-US" dirty="0"/>
          </a:p>
          <a:p>
            <a:r>
              <a:rPr lang="en-US" dirty="0" smtClean="0"/>
              <a:t>Threads in a single process share one address space</a:t>
            </a:r>
          </a:p>
          <a:p>
            <a:pPr lvl="1"/>
            <a:r>
              <a:rPr lang="en-US" dirty="0" smtClean="0"/>
              <a:t>Instructions (code)</a:t>
            </a:r>
          </a:p>
          <a:p>
            <a:pPr lvl="1"/>
            <a:r>
              <a:rPr lang="en-US" dirty="0" smtClean="0"/>
              <a:t>Static (global) data</a:t>
            </a:r>
          </a:p>
          <a:p>
            <a:pPr lvl="1"/>
            <a:r>
              <a:rPr lang="en-US" dirty="0" smtClean="0"/>
              <a:t>Dynamic (heap) data</a:t>
            </a:r>
          </a:p>
          <a:p>
            <a:pPr lvl="1"/>
            <a:r>
              <a:rPr lang="en-US" dirty="0" smtClean="0"/>
              <a:t>Environment variables, open files, sockets,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threads (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POSIX standard provides APIs for creating and manipulating threads.</a:t>
            </a:r>
          </a:p>
          <a:p>
            <a:r>
              <a:rPr lang="en-US" dirty="0" smtClean="0"/>
              <a:t>Part of the standard C/C++ libraries, declared in </a:t>
            </a:r>
            <a:r>
              <a:rPr lang="en-US" dirty="0" err="1" smtClean="0"/>
              <a:t>pthread.h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0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pthread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pthread_create(thread, </a:t>
            </a:r>
            <a:r>
              <a:rPr lang="en-US" dirty="0" err="1" smtClean="0"/>
              <a:t>attr</a:t>
            </a:r>
            <a:r>
              <a:rPr lang="en-US" dirty="0" smtClean="0"/>
              <a:t>, </a:t>
            </a:r>
            <a:r>
              <a:rPr lang="en-US" dirty="0" err="1" smtClean="0"/>
              <a:t>start_routine</a:t>
            </a:r>
            <a:r>
              <a:rPr lang="en-US" dirty="0" smtClean="0"/>
              <a:t>, 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pthread_exit</a:t>
            </a:r>
            <a:r>
              <a:rPr lang="en-US" dirty="0" smtClean="0"/>
              <a:t>(status)</a:t>
            </a:r>
          </a:p>
          <a:p>
            <a:r>
              <a:rPr lang="en-US" dirty="0" err="1" smtClean="0"/>
              <a:t>pthread_join</a:t>
            </a:r>
            <a:r>
              <a:rPr lang="en-US" dirty="0" smtClean="0"/>
              <a:t>(thread, status)</a:t>
            </a:r>
            <a:endParaRPr lang="en-US" dirty="0"/>
          </a:p>
          <a:p>
            <a:r>
              <a:rPr lang="en-US" dirty="0" err="1" smtClean="0"/>
              <a:t>pthread_cancel</a:t>
            </a:r>
            <a:r>
              <a:rPr lang="en-US" dirty="0"/>
              <a:t> (thread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1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pthread_create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pthread.h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pthread_t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*thread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pthread_attr_t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*(*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start_routine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(void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*),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);</a:t>
            </a:r>
            <a:endParaRPr lang="en-US" sz="1800" dirty="0" smtClean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sz="1800" dirty="0"/>
              <a:t> creates a new thread and calls </a:t>
            </a:r>
            <a:r>
              <a:rPr lang="en-US" sz="1800" dirty="0" err="1"/>
              <a:t>start_routine</a:t>
            </a:r>
            <a:r>
              <a:rPr lang="en-US" sz="1800" dirty="0"/>
              <a:t> with </a:t>
            </a:r>
            <a:r>
              <a:rPr lang="en-US" sz="1800" dirty="0" err="1"/>
              <a:t>arg</a:t>
            </a:r>
            <a:r>
              <a:rPr lang="en-US" sz="1800" dirty="0"/>
              <a:t> as its parameter</a:t>
            </a:r>
            <a:r>
              <a:rPr lang="en-US" sz="1800" dirty="0" smtClean="0"/>
              <a:t>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sz="1800" dirty="0"/>
              <a:t> arguments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b="1" dirty="0" smtClean="0"/>
              <a:t>thread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smtClean="0"/>
              <a:t> A </a:t>
            </a:r>
            <a:r>
              <a:rPr lang="en-US" sz="1600" dirty="0"/>
              <a:t>unique identifier for the new </a:t>
            </a:r>
            <a:r>
              <a:rPr lang="en-US" sz="1600" dirty="0" smtClean="0"/>
              <a:t>thread.</a:t>
            </a:r>
            <a:endParaRPr lang="en-US" sz="1600" dirty="0"/>
          </a:p>
          <a:p>
            <a:pPr lvl="1"/>
            <a:r>
              <a:rPr lang="en-US" sz="1600" b="1" dirty="0" err="1"/>
              <a:t>attr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smtClean="0"/>
              <a:t> An </a:t>
            </a:r>
            <a:r>
              <a:rPr lang="en-US" sz="1600" dirty="0"/>
              <a:t>attribute object that may be used to set thread </a:t>
            </a:r>
            <a:r>
              <a:rPr lang="en-US" sz="1600" dirty="0" smtClean="0"/>
              <a:t>attributes. Use NULL </a:t>
            </a:r>
            <a:r>
              <a:rPr lang="en-US" sz="1600" dirty="0"/>
              <a:t>for the default values.</a:t>
            </a:r>
          </a:p>
          <a:p>
            <a:pPr lvl="1"/>
            <a:r>
              <a:rPr lang="en-US" sz="1600" b="1" dirty="0" err="1"/>
              <a:t>start_routine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smtClean="0"/>
              <a:t> The </a:t>
            </a:r>
            <a:r>
              <a:rPr lang="en-US" sz="1600" dirty="0"/>
              <a:t>C routine that the thread will execute once it is created.</a:t>
            </a:r>
          </a:p>
          <a:p>
            <a:pPr lvl="1"/>
            <a:r>
              <a:rPr lang="en-US" sz="1600" b="1" dirty="0" err="1"/>
              <a:t>arg</a:t>
            </a:r>
            <a:r>
              <a:rPr lang="en-US" sz="1600" dirty="0" smtClean="0"/>
              <a:t>:  </a:t>
            </a:r>
            <a:r>
              <a:rPr lang="en-US" sz="1600" dirty="0"/>
              <a:t>A single argument that may be passed to </a:t>
            </a:r>
            <a:r>
              <a:rPr lang="en-US" sz="1600" i="1" dirty="0" err="1"/>
              <a:t>start_routine</a:t>
            </a:r>
            <a:r>
              <a:rPr lang="en-US" sz="1600" dirty="0"/>
              <a:t>. It must be passed by reference as a pointer cast of type void. NULL may be used if no argument is to be passed.</a:t>
            </a:r>
          </a:p>
          <a:p>
            <a:r>
              <a:rPr lang="en-US" sz="1800" dirty="0" smtClean="0"/>
              <a:t>Compile and link with –</a:t>
            </a:r>
            <a:r>
              <a:rPr lang="en-US" sz="1800" dirty="0" err="1" smtClean="0"/>
              <a:t>pthread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42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2574</TotalTime>
  <Words>551</Words>
  <Application>Microsoft Macintosh PowerPoint</Application>
  <PresentationFormat>On-screen Show (4:3)</PresentationFormat>
  <Paragraphs>103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CSE 333 – Section 9</vt:lpstr>
      <vt:lpstr>Boost String API</vt:lpstr>
      <vt:lpstr>Boost String API</vt:lpstr>
      <vt:lpstr>Boost String API</vt:lpstr>
      <vt:lpstr>Boost String API</vt:lpstr>
      <vt:lpstr>Threads</vt:lpstr>
      <vt:lpstr>POSIX threads (Pthreads)</vt:lpstr>
      <vt:lpstr>Core pthread functions</vt:lpstr>
      <vt:lpstr>pthread_create</vt:lpstr>
      <vt:lpstr>Terminating Threads</vt:lpstr>
      <vt:lpstr>pthread_exit</vt:lpstr>
      <vt:lpstr>pthread_join</vt:lpstr>
      <vt:lpstr>mutex</vt:lpstr>
      <vt:lpstr>Section exercise (not to be turned in)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>vasisht</dc:creator>
  <cp:lastModifiedBy>Sixto Josue Rios</cp:lastModifiedBy>
  <cp:revision>90</cp:revision>
  <dcterms:created xsi:type="dcterms:W3CDTF">2012-06-20T05:35:36Z</dcterms:created>
  <dcterms:modified xsi:type="dcterms:W3CDTF">2015-03-05T18:11:26Z</dcterms:modified>
</cp:coreProperties>
</file>