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56" r:id="rId2"/>
    <p:sldId id="489" r:id="rId3"/>
    <p:sldId id="492" r:id="rId4"/>
    <p:sldId id="493" r:id="rId5"/>
    <p:sldId id="494" r:id="rId6"/>
    <p:sldId id="495" r:id="rId7"/>
    <p:sldId id="496" r:id="rId8"/>
    <p:sldId id="497" r:id="rId9"/>
    <p:sldId id="498" r:id="rId10"/>
    <p:sldId id="499" r:id="rId11"/>
    <p:sldId id="500" r:id="rId12"/>
    <p:sldId id="514" r:id="rId13"/>
    <p:sldId id="501" r:id="rId14"/>
    <p:sldId id="502" r:id="rId15"/>
    <p:sldId id="503" r:id="rId16"/>
    <p:sldId id="504" r:id="rId17"/>
    <p:sldId id="505" r:id="rId18"/>
    <p:sldId id="506" r:id="rId19"/>
    <p:sldId id="507" r:id="rId20"/>
    <p:sldId id="508" r:id="rId21"/>
    <p:sldId id="509" r:id="rId22"/>
    <p:sldId id="510" r:id="rId23"/>
    <p:sldId id="511" r:id="rId24"/>
    <p:sldId id="512" r:id="rId25"/>
    <p:sldId id="513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16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4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14</a:t>
            </a:r>
            <a:br>
              <a:rPr lang="en-US" sz="3200" i="0" dirty="0" smtClean="0"/>
            </a:br>
            <a:r>
              <a:rPr lang="en-US" sz="3200" i="0" dirty="0" smtClean="0"/>
              <a:t>Introduction to Racket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parenthesizing everything, converting the program text into a tree representing the program (</a:t>
            </a:r>
            <a:r>
              <a:rPr lang="en-US" i="1" dirty="0" smtClean="0"/>
              <a:t>parsing</a:t>
            </a:r>
            <a:r>
              <a:rPr lang="en-US" dirty="0" smtClean="0"/>
              <a:t>) is trivial and unambiguous</a:t>
            </a:r>
          </a:p>
          <a:p>
            <a:pPr lvl="1"/>
            <a:r>
              <a:rPr lang="en-US" dirty="0" smtClean="0"/>
              <a:t>Atoms are leaves</a:t>
            </a:r>
          </a:p>
          <a:p>
            <a:pPr lvl="1"/>
            <a:r>
              <a:rPr lang="en-US" dirty="0" smtClean="0"/>
              <a:t>Sequences are nodes with elements as children</a:t>
            </a:r>
          </a:p>
          <a:p>
            <a:pPr lvl="1"/>
            <a:r>
              <a:rPr lang="en-US" dirty="0" smtClean="0"/>
              <a:t>(No other rules)</a:t>
            </a:r>
          </a:p>
          <a:p>
            <a:pPr marL="0" indent="0">
              <a:buNone/>
            </a:pPr>
            <a:r>
              <a:rPr lang="en-US" dirty="0" smtClean="0"/>
              <a:t>Also makes indentation easy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Contrast CSE142’s obsession with expression precedence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44196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0404" y="36384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define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2672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42672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lambda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2846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528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62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Connector 18"/>
          <p:cNvCxnSpPr>
            <a:stCxn id="9" idx="2"/>
            <a:endCxn id="10" idx="0"/>
          </p:cNvCxnSpPr>
          <p:nvPr/>
        </p:nvCxnSpPr>
        <p:spPr bwMode="auto">
          <a:xfrm flipH="1">
            <a:off x="4895910" y="4038600"/>
            <a:ext cx="798492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2"/>
            <a:endCxn id="11" idx="0"/>
          </p:cNvCxnSpPr>
          <p:nvPr/>
        </p:nvCxnSpPr>
        <p:spPr bwMode="auto">
          <a:xfrm>
            <a:off x="5694402" y="4038600"/>
            <a:ext cx="726996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13" idx="0"/>
          </p:cNvCxnSpPr>
          <p:nvPr/>
        </p:nvCxnSpPr>
        <p:spPr bwMode="auto">
          <a:xfrm>
            <a:off x="6421398" y="4667310"/>
            <a:ext cx="800725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2"/>
            <a:endCxn id="12" idx="0"/>
          </p:cNvCxnSpPr>
          <p:nvPr/>
        </p:nvCxnSpPr>
        <p:spPr bwMode="auto">
          <a:xfrm flipH="1">
            <a:off x="5731877" y="4667310"/>
            <a:ext cx="689521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2"/>
            <a:endCxn id="16" idx="0"/>
          </p:cNvCxnSpPr>
          <p:nvPr/>
        </p:nvCxnSpPr>
        <p:spPr bwMode="auto">
          <a:xfrm flipH="1">
            <a:off x="6722477" y="5200710"/>
            <a:ext cx="499646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5" idx="0"/>
          </p:cNvCxnSpPr>
          <p:nvPr/>
        </p:nvCxnSpPr>
        <p:spPr bwMode="auto">
          <a:xfrm flipH="1">
            <a:off x="7222123" y="5200710"/>
            <a:ext cx="2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endCxn id="17" idx="0"/>
          </p:cNvCxnSpPr>
          <p:nvPr/>
        </p:nvCxnSpPr>
        <p:spPr bwMode="auto">
          <a:xfrm>
            <a:off x="7222125" y="5200710"/>
            <a:ext cx="533398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0437837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Parenthesis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look at the HTML for a web page, it takes the same approach: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</a:t>
            </a:r>
            <a:r>
              <a:rPr lang="en-US" dirty="0" smtClean="0"/>
              <a:t> 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&lt;foo&gt;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&lt;/foo&gt;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But for some reason, LISP/Scheme/Racket is the target of subjective parenthesis-bashing</a:t>
            </a:r>
          </a:p>
          <a:p>
            <a:pPr lvl="1"/>
            <a:r>
              <a:rPr lang="en-US" dirty="0" smtClean="0"/>
              <a:t>Bizarrely, often by people who have no problem with HTML</a:t>
            </a:r>
          </a:p>
          <a:p>
            <a:pPr lvl="1"/>
            <a:r>
              <a:rPr lang="en-US" dirty="0" smtClean="0"/>
              <a:t>You are entitled to your opinion about syntax, but a good historian wouldn’t refuse to study a country where he/she didn’t like people’s accents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8437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67055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25129" y="3733800"/>
            <a:ext cx="2893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http://xkcd.com/297/</a:t>
            </a:r>
          </a:p>
        </p:txBody>
      </p:sp>
      <p:sp>
        <p:nvSpPr>
          <p:cNvPr id="9" name="Rectangle 8"/>
          <p:cNvSpPr/>
          <p:nvPr/>
        </p:nvSpPr>
        <p:spPr>
          <a:xfrm>
            <a:off x="990600" y="4643735"/>
            <a:ext cx="46504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/>
              <a:t>LISP invented around 1959 by </a:t>
            </a:r>
          </a:p>
          <a:p>
            <a:r>
              <a:rPr lang="en-US" b="0" dirty="0" smtClean="0"/>
              <a:t>John McCarthy (9/4/27-10/23/2011)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b="0" dirty="0" smtClean="0"/>
              <a:t>Invented garbage collection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2182804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must break yourself of one habit for Racket: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not add/remove </a:t>
            </a:r>
            <a:r>
              <a:rPr lang="en-US" dirty="0" err="1" smtClean="0"/>
              <a:t>parens</a:t>
            </a:r>
            <a:r>
              <a:rPr lang="en-US" dirty="0" smtClean="0"/>
              <a:t> because you feel like it </a:t>
            </a:r>
          </a:p>
          <a:p>
            <a:pPr lvl="2"/>
            <a:r>
              <a:rPr lang="en-US" dirty="0" err="1" smtClean="0"/>
              <a:t>Parens</a:t>
            </a:r>
            <a:r>
              <a:rPr lang="en-US" dirty="0" smtClean="0"/>
              <a:t> are never optional or meaningless!!!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most places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((e))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 and call the result with zero arguments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Without static typing, often get hard-to-diagnose run-time errors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9233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Correct: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Treats 1 as a zero-argument function (run-time error):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5 arguments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3 arguments to define (including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 smtClean="0"/>
              <a:t>)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Treats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as a function, passing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(run-time error)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1" y="1905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1" y="2819400"/>
            <a:ext cx="83057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(1)(* n (fact (- n 1)))))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1" y="3657600"/>
            <a:ext cx="792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= n 0 1 (* n (fact (- n 1)))))</a:t>
            </a: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4572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54102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(n * (fact (- n 1)))))</a:t>
            </a:r>
          </a:p>
        </p:txBody>
      </p:sp>
    </p:spTree>
    <p:extLst>
      <p:ext uri="{BB962C8B-B14F-4D97-AF65-F5344CB8AC3E}">
        <p14:creationId xmlns:p14="http://schemas.microsoft.com/office/powerpoint/2010/main" val="98774407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Will spend a later lecture contrasting static typing (e.g., ML) with dynamic typing (e.g., Racket)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now:</a:t>
            </a:r>
          </a:p>
          <a:p>
            <a:pPr lvl="1"/>
            <a:r>
              <a:rPr lang="en-US" dirty="0" smtClean="0"/>
              <a:t>Frustrating not to catch “little errors”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 * x)</a:t>
            </a:r>
            <a:r>
              <a:rPr lang="en-US" dirty="0" smtClean="0"/>
              <a:t> until you test your function</a:t>
            </a:r>
          </a:p>
          <a:p>
            <a:pPr lvl="1"/>
            <a:r>
              <a:rPr lang="en-US" dirty="0" smtClean="0"/>
              <a:t>But can use very flexible data structures and code without convincing a type checker that it makes sense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A list that can contain numbers or other lists</a:t>
            </a:r>
          </a:p>
          <a:p>
            <a:pPr lvl="1"/>
            <a:r>
              <a:rPr lang="en-US" dirty="0" smtClean="0"/>
              <a:t>Assuming lists or numbers “all the way down,” sum all the numbers…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044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600200"/>
            <a:ext cx="7239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3886200"/>
            <a:ext cx="7086600" cy="1524000"/>
          </a:xfrm>
        </p:spPr>
        <p:txBody>
          <a:bodyPr/>
          <a:lstStyle/>
          <a:p>
            <a:r>
              <a:rPr lang="en-US" dirty="0" smtClean="0"/>
              <a:t>No need for a fancy </a:t>
            </a:r>
            <a:r>
              <a:rPr lang="en-US" dirty="0" err="1" smtClean="0"/>
              <a:t>datatype</a:t>
            </a:r>
            <a:r>
              <a:rPr lang="en-US" dirty="0" smtClean="0"/>
              <a:t> binding, constructors, etc.</a:t>
            </a:r>
          </a:p>
          <a:p>
            <a:r>
              <a:rPr lang="en-US" dirty="0" smtClean="0"/>
              <a:t>Works no matter how deep the lists go</a:t>
            </a:r>
          </a:p>
          <a:p>
            <a:r>
              <a:rPr lang="en-US" dirty="0" smtClean="0"/>
              <a:t>But assumes each element is a list or a number</a:t>
            </a:r>
          </a:p>
          <a:p>
            <a:pPr lvl="1"/>
            <a:r>
              <a:rPr lang="en-US" dirty="0" smtClean="0"/>
              <a:t>Will get a run-time error if anything else is encountered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6861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Avoid nested if-expressions when you can use </a:t>
            </a:r>
            <a:r>
              <a:rPr lang="en-US" dirty="0" err="1" smtClean="0"/>
              <a:t>cond</a:t>
            </a:r>
            <a:r>
              <a:rPr lang="en-US" dirty="0" smtClean="0"/>
              <a:t>-expressions instead</a:t>
            </a:r>
          </a:p>
          <a:p>
            <a:pPr lvl="1"/>
            <a:r>
              <a:rPr lang="en-US" dirty="0" smtClean="0"/>
              <a:t>Can think of one as sugar for the 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General 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[e1a e1b] [e2a e2b] …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1"/>
            <a:r>
              <a:rPr lang="en-US" dirty="0" smtClean="0"/>
              <a:t>Good style: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dirty="0" smtClean="0"/>
              <a:t> should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Example: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07473" y="4343400"/>
            <a:ext cx="76269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63984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could change our spec to say instead of errors on non-numbers, we should just ignore them (same as adding 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this version can work for any argument in all of Racket – will never raise an error</a:t>
            </a:r>
          </a:p>
          <a:p>
            <a:pPr lvl="1"/>
            <a:r>
              <a:rPr lang="en-US" dirty="0" smtClean="0"/>
              <a:t>Compare carefully, we did </a:t>
            </a:r>
            <a:r>
              <a:rPr lang="en-US" i="1" dirty="0" smtClean="0"/>
              <a:t>not</a:t>
            </a:r>
            <a:r>
              <a:rPr lang="en-US" dirty="0" smtClean="0"/>
              <a:t> just add a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36073" y="4038600"/>
            <a:ext cx="71697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arg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</a:t>
            </a:r>
            <a:r>
              <a:rPr lang="en-US" sz="2000" kern="0" dirty="0" err="1" smtClean="0">
                <a:latin typeface="Courier New" pitchFamily="49" charset="0"/>
              </a:rPr>
              <a:t>arg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arg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[(list? </a:t>
            </a:r>
            <a:r>
              <a:rPr lang="en-US" sz="2000" kern="0" dirty="0" err="1" smtClean="0">
                <a:latin typeface="Courier New" pitchFamily="49" charset="0"/>
              </a:rPr>
              <a:t>arg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(sum (car </a:t>
            </a:r>
            <a:r>
              <a:rPr lang="en-US" sz="2000" kern="0" dirty="0" err="1" smtClean="0">
                <a:latin typeface="Courier New" pitchFamily="49" charset="0"/>
              </a:rPr>
              <a:t>arg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arg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0]))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35854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Racket has 4 ways to define local variables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Variety is good: They have different semantics</a:t>
            </a:r>
          </a:p>
          <a:p>
            <a:pPr lvl="1"/>
            <a:r>
              <a:rPr lang="en-US" dirty="0" smtClean="0"/>
              <a:t>Use the one most convenient for your needs, which helps communicate your intent to people reading your code</a:t>
            </a:r>
          </a:p>
          <a:p>
            <a:pPr lvl="2"/>
            <a:r>
              <a:rPr lang="en-US" dirty="0" smtClean="0"/>
              <a:t>If any will work,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Will help us better learn scope and environments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Like in ML, the 3 kinds of let-expressions can appear anywhere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906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 2+ weeks will use the Racket language (not ML) and the </a:t>
            </a:r>
            <a:r>
              <a:rPr lang="en-US" dirty="0" err="1" smtClean="0"/>
              <a:t>DrRacket</a:t>
            </a:r>
            <a:r>
              <a:rPr lang="en-US" dirty="0" smtClean="0"/>
              <a:t> programming environment (not </a:t>
            </a:r>
            <a:r>
              <a:rPr lang="en-US" dirty="0" err="1" smtClean="0"/>
              <a:t>emacs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1"/>
            <a:endParaRPr lang="en-US" sz="1200" dirty="0"/>
          </a:p>
          <a:p>
            <a:r>
              <a:rPr lang="en-US" dirty="0" smtClean="0"/>
              <a:t>Like ML, functional focus with imperative features</a:t>
            </a:r>
          </a:p>
          <a:p>
            <a:pPr lvl="1"/>
            <a:r>
              <a:rPr lang="en-US" dirty="0" smtClean="0"/>
              <a:t>Anonymous functions, closures, no return statement, etc.</a:t>
            </a:r>
          </a:p>
          <a:p>
            <a:pPr lvl="1"/>
            <a:r>
              <a:rPr lang="en-US" dirty="0" smtClean="0"/>
              <a:t>But doesn’t rely on pattern-matching</a:t>
            </a:r>
          </a:p>
          <a:p>
            <a:endParaRPr lang="en-US" sz="1200" dirty="0" smtClean="0"/>
          </a:p>
          <a:p>
            <a:r>
              <a:rPr lang="en-US" dirty="0" smtClean="0"/>
              <a:t>Unlike ML, no static type system: accepts more programs, but most errors do not occur until run-time</a:t>
            </a:r>
          </a:p>
          <a:p>
            <a:endParaRPr lang="en-US" sz="1200" dirty="0"/>
          </a:p>
          <a:p>
            <a:r>
              <a:rPr lang="en-US" dirty="0" smtClean="0"/>
              <a:t>Really minimalist syntax</a:t>
            </a:r>
          </a:p>
          <a:p>
            <a:endParaRPr lang="en-US" sz="1200" dirty="0"/>
          </a:p>
          <a:p>
            <a:r>
              <a:rPr lang="en-US" dirty="0" smtClean="0"/>
              <a:t>Advanced features like macros, modules, quoting/</a:t>
            </a:r>
            <a:r>
              <a:rPr lang="en-US" dirty="0" err="1" smtClean="0"/>
              <a:t>eval</a:t>
            </a:r>
            <a:r>
              <a:rPr lang="en-US" dirty="0" smtClean="0"/>
              <a:t>, continuations, contracts, …</a:t>
            </a:r>
          </a:p>
          <a:p>
            <a:pPr lvl="1"/>
            <a:r>
              <a:rPr lang="en-US" dirty="0" smtClean="0"/>
              <a:t>Will do only a couple of these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4147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let expression can bind any number of local variables</a:t>
            </a:r>
          </a:p>
          <a:p>
            <a:pPr lvl="1"/>
            <a:r>
              <a:rPr lang="en-US" dirty="0" smtClean="0"/>
              <a:t>Notice where all the parentheses are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all evaluated in the environment from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b="1" dirty="0" smtClean="0"/>
              <a:t>the let-expression</a:t>
            </a:r>
          </a:p>
          <a:p>
            <a:pPr lvl="1"/>
            <a:r>
              <a:rPr lang="en-US" dirty="0" smtClean="0"/>
              <a:t>Except the body can use all the local variables of course</a:t>
            </a:r>
          </a:p>
          <a:p>
            <a:pPr lvl="1"/>
            <a:r>
              <a:rPr lang="en-US" dirty="0" smtClean="0"/>
              <a:t>This is </a:t>
            </a:r>
            <a:r>
              <a:rPr lang="en-US" b="1" dirty="0" smtClean="0"/>
              <a:t>not</a:t>
            </a:r>
            <a:r>
              <a:rPr lang="en-US" dirty="0" smtClean="0"/>
              <a:t> how ML let-expressions work</a:t>
            </a:r>
          </a:p>
          <a:p>
            <a:pPr lvl="1"/>
            <a:r>
              <a:rPr lang="en-US" dirty="0" smtClean="0"/>
              <a:t>Convenient for things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(let ([x y][y x]) …)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83873" y="44196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35483743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let* expression is a let-expression with 1 more character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produced from the </a:t>
            </a:r>
            <a:r>
              <a:rPr lang="en-US" b="1" dirty="0" smtClean="0"/>
              <a:t>previous bindings</a:t>
            </a:r>
          </a:p>
          <a:p>
            <a:pPr lvl="1"/>
            <a:r>
              <a:rPr lang="en-US" dirty="0" smtClean="0"/>
              <a:t>Can repeat bindings (later ones shadow)</a:t>
            </a:r>
          </a:p>
          <a:p>
            <a:pPr lvl="1"/>
            <a:r>
              <a:rPr lang="en-US" dirty="0" smtClean="0"/>
              <a:t>This </a:t>
            </a:r>
            <a:r>
              <a:rPr lang="en-US" b="1" dirty="0" smtClean="0"/>
              <a:t>is</a:t>
            </a:r>
            <a:r>
              <a:rPr lang="en-US" dirty="0" smtClean="0"/>
              <a:t> how ML let-expressions work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41910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-8)))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03004220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</a:t>
            </a:r>
            <a:r>
              <a:rPr lang="en-US" dirty="0" err="1" smtClean="0"/>
              <a:t>letrec</a:t>
            </a:r>
            <a:r>
              <a:rPr lang="en-US" dirty="0" smtClean="0"/>
              <a:t> expression is also the same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that includes </a:t>
            </a:r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b="1" dirty="0" smtClean="0"/>
              <a:t>the bindings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Needed for mutual recursion </a:t>
            </a:r>
          </a:p>
          <a:p>
            <a:pPr lvl="1"/>
            <a:r>
              <a:rPr lang="en-US" dirty="0" smtClean="0"/>
              <a:t>But expressions are still evaluated in order: accessing an uninitialized binding would produce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#&lt;undefined&gt; </a:t>
            </a:r>
          </a:p>
          <a:p>
            <a:pPr lvl="2"/>
            <a:r>
              <a:rPr lang="en-US" dirty="0" smtClean="0"/>
              <a:t>Would be bad style and surely a bug</a:t>
            </a:r>
          </a:p>
          <a:p>
            <a:pPr lvl="2"/>
            <a:r>
              <a:rPr lang="en-US" dirty="0" smtClean="0"/>
              <a:t>Remember function bodies not evaluated until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096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silly-triple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) (+ z y w x))]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latin typeface="Courier New" pitchFamily="49" charset="0"/>
              </a:rPr>
              <a:t>(+ x 7</a:t>
            </a:r>
            <a:r>
              <a:rPr lang="en-US" sz="2000" kern="0" dirty="0" smtClean="0">
                <a:latin typeface="Courier New" pitchFamily="49" charset="0"/>
              </a:rPr>
              <a:t>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(f -9)))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31920577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err="1" smtClean="0"/>
              <a:t>Letrec</a:t>
            </a:r>
            <a:r>
              <a:rPr lang="en-US" dirty="0" smtClean="0"/>
              <a:t> is ideal for recursion (including mutual recursion)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/>
          </a:p>
          <a:p>
            <a:r>
              <a:rPr lang="en-US" dirty="0" smtClean="0"/>
              <a:t>Do not use later bindings except inside functions</a:t>
            </a:r>
          </a:p>
          <a:p>
            <a:pPr lvl="1"/>
            <a:r>
              <a:rPr lang="en-US" dirty="0" smtClean="0"/>
              <a:t>This example will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#&lt;undefined&gt;</a:t>
            </a:r>
            <a:r>
              <a:rPr lang="en-US" dirty="0" smtClean="0"/>
              <a:t>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true</a:t>
            </a:r>
          </a:p>
          <a:p>
            <a:pPr lvl="1"/>
            <a:r>
              <a:rPr lang="en-US" dirty="0" smtClean="0"/>
              <a:t>(By the way, everything is true except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057400"/>
            <a:ext cx="82296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(zero? x) #t (odd? (- x 1))))]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 </a:t>
            </a:r>
            <a:r>
              <a:rPr lang="en-US" sz="2000" kern="0" dirty="0">
                <a:latin typeface="Courier New" pitchFamily="49" charset="0"/>
              </a:rPr>
              <a:t>(- x 1</a:t>
            </a:r>
            <a:r>
              <a:rPr lang="en-US" sz="2000" kern="0" dirty="0" smtClean="0">
                <a:latin typeface="Courier New" pitchFamily="49" charset="0"/>
              </a:rPr>
              <a:t>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5029200"/>
            <a:ext cx="3581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bad-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z]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13])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y z)))</a:t>
            </a:r>
          </a:p>
        </p:txBody>
      </p:sp>
    </p:spTree>
    <p:extLst>
      <p:ext uri="{BB962C8B-B14F-4D97-AF65-F5344CB8AC3E}">
        <p14:creationId xmlns:p14="http://schemas.microsoft.com/office/powerpoint/2010/main" val="148425329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defines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r>
              <a:rPr lang="en-US" dirty="0" smtClean="0"/>
              <a:t>In certain positions, like the beginning of function bodies, you can put defines</a:t>
            </a:r>
          </a:p>
          <a:p>
            <a:pPr lvl="1"/>
            <a:r>
              <a:rPr lang="en-US" dirty="0" smtClean="0"/>
              <a:t>For defining local variables, same semantics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3276600"/>
            <a:ext cx="8229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(zero? x) #t (odd? (- x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(even?(-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</a:t>
            </a:r>
          </a:p>
        </p:txBody>
      </p:sp>
    </p:spTree>
    <p:extLst>
      <p:ext uri="{BB962C8B-B14F-4D97-AF65-F5344CB8AC3E}">
        <p14:creationId xmlns:p14="http://schemas.microsoft.com/office/powerpoint/2010/main" val="316468208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bindings in a file / module work like local defines, i.e.,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Like ML, you can refer to earlier bindings</a:t>
            </a:r>
          </a:p>
          <a:p>
            <a:pPr lvl="1"/>
            <a:r>
              <a:rPr lang="en-US" dirty="0" smtClean="0"/>
              <a:t>Unlike ML, you can refer to later bindings</a:t>
            </a:r>
          </a:p>
          <a:p>
            <a:pPr lvl="1"/>
            <a:r>
              <a:rPr lang="en-US" dirty="0" smtClean="0"/>
              <a:t>But refer to later bindings only in function bodies</a:t>
            </a:r>
          </a:p>
          <a:p>
            <a:pPr lvl="2"/>
            <a:r>
              <a:rPr lang="en-US" dirty="0" smtClean="0"/>
              <a:t>Detail: Will get an error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#&lt;undefined&gt; </a:t>
            </a:r>
          </a:p>
          <a:p>
            <a:pPr lvl="1"/>
            <a:r>
              <a:rPr lang="en-US" dirty="0" smtClean="0"/>
              <a:t>Unlike ML, cannot define the same variable twice in module</a:t>
            </a:r>
          </a:p>
          <a:p>
            <a:pPr lvl="2"/>
            <a:r>
              <a:rPr lang="en-US" dirty="0" smtClean="0"/>
              <a:t>Would make no sense; can’t have both in environment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If each file is its own module, what is externally visible and how do you refer to bindings in other files?</a:t>
            </a:r>
          </a:p>
          <a:p>
            <a:pPr lvl="1"/>
            <a:r>
              <a:rPr lang="en-US" dirty="0" smtClean="0"/>
              <a:t>Later lecture</a:t>
            </a:r>
          </a:p>
          <a:p>
            <a:pPr lvl="1"/>
            <a:r>
              <a:rPr lang="en-US" dirty="0" smtClean="0"/>
              <a:t>See usage notes for a way to test homework from a second file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659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vs.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Scheme and Racket are very similar languages</a:t>
            </a:r>
          </a:p>
          <a:p>
            <a:pPr lvl="1"/>
            <a:r>
              <a:rPr lang="en-US" dirty="0" smtClean="0"/>
              <a:t>Racket “changed its name” in 2010</a:t>
            </a:r>
          </a:p>
          <a:p>
            <a:pPr lvl="1"/>
            <a:r>
              <a:rPr lang="en-US" dirty="0" smtClean="0"/>
              <a:t>Notes and instructor may occasionally slip up</a:t>
            </a:r>
          </a:p>
          <a:p>
            <a:pPr lvl="1"/>
            <a:endParaRPr lang="en-US" sz="1000" dirty="0"/>
          </a:p>
          <a:p>
            <a:r>
              <a:rPr lang="en-US" dirty="0" smtClean="0"/>
              <a:t>Racket made some non-backward-compatible changes…</a:t>
            </a:r>
          </a:p>
          <a:p>
            <a:pPr lvl="1"/>
            <a:r>
              <a:rPr lang="en-US" dirty="0" smtClean="0"/>
              <a:t>How the empty list is written</a:t>
            </a:r>
          </a:p>
          <a:p>
            <a:pPr lvl="1"/>
            <a:r>
              <a:rPr lang="en-US" dirty="0" smtClean="0"/>
              <a:t>Cons cells not mutable</a:t>
            </a:r>
          </a:p>
          <a:p>
            <a:pPr lvl="1"/>
            <a:r>
              <a:rPr lang="en-US" dirty="0" smtClean="0"/>
              <a:t>How modules work</a:t>
            </a:r>
          </a:p>
          <a:p>
            <a:pPr lvl="1"/>
            <a:r>
              <a:rPr lang="en-US" dirty="0" smtClean="0"/>
              <a:t>Etc.</a:t>
            </a:r>
          </a:p>
          <a:p>
            <a:pPr marL="457200" lvl="1" indent="0">
              <a:buNone/>
            </a:pPr>
            <a:r>
              <a:rPr lang="en-US" dirty="0" smtClean="0"/>
              <a:t>… and many additions</a:t>
            </a:r>
          </a:p>
          <a:p>
            <a:endParaRPr lang="en-US" sz="1000" dirty="0"/>
          </a:p>
          <a:p>
            <a:r>
              <a:rPr lang="en-US" dirty="0" smtClean="0"/>
              <a:t>Result: A modern language used to build some real systems</a:t>
            </a:r>
          </a:p>
          <a:p>
            <a:pPr lvl="1"/>
            <a:r>
              <a:rPr lang="en-US" dirty="0" smtClean="0"/>
              <a:t>More of a moving target (notes may become outdated)</a:t>
            </a:r>
          </a:p>
          <a:p>
            <a:pPr lvl="1"/>
            <a:r>
              <a:rPr lang="en-US" dirty="0" smtClean="0"/>
              <a:t>Online documentation, particular “The Racket Guide”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2710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“definitions window” and “interactions window” very similar to how we used </a:t>
            </a:r>
            <a:r>
              <a:rPr lang="en-US" dirty="0" err="1" smtClean="0"/>
              <a:t>emacs</a:t>
            </a:r>
            <a:r>
              <a:rPr lang="en-US" dirty="0" smtClean="0"/>
              <a:t> and a REPL</a:t>
            </a:r>
          </a:p>
          <a:p>
            <a:pPr lvl="1"/>
            <a:r>
              <a:rPr lang="en-US" dirty="0" err="1" smtClean="0"/>
              <a:t>DrRacket</a:t>
            </a:r>
            <a:r>
              <a:rPr lang="en-US" dirty="0" smtClean="0"/>
              <a:t> has always focused on good-for-teaching</a:t>
            </a:r>
          </a:p>
          <a:p>
            <a:pPr lvl="1"/>
            <a:r>
              <a:rPr lang="en-US" dirty="0" smtClean="0"/>
              <a:t>See usage notes for how to use REPL, testing files, etc.</a:t>
            </a:r>
          </a:p>
          <a:p>
            <a:pPr lvl="2"/>
            <a:r>
              <a:rPr lang="en-US" dirty="0" smtClean="0"/>
              <a:t>You need to get good at learning new tools on your own, but today’s demos (more code than in slides) will help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Start every file with a line containing only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racket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(Can have comments before this, but not code)</a:t>
            </a: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A file is a module containing a </a:t>
            </a:r>
            <a:r>
              <a:rPr lang="en-US" i="1" dirty="0" smtClean="0">
                <a:latin typeface="+mj-lt"/>
                <a:cs typeface="Courier New" pitchFamily="49" charset="0"/>
              </a:rPr>
              <a:t>collection of definitions</a:t>
            </a:r>
            <a:r>
              <a:rPr lang="en-US" dirty="0" smtClean="0">
                <a:latin typeface="+mj-lt"/>
                <a:cs typeface="Courier New" pitchFamily="49" charset="0"/>
              </a:rPr>
              <a:t> (bindings)…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509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447800"/>
            <a:ext cx="5105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lang</a:t>
            </a:r>
            <a:r>
              <a:rPr lang="en-US" sz="2000" kern="0" dirty="0" smtClean="0">
                <a:latin typeface="Courier New" pitchFamily="49" charset="0"/>
              </a:rPr>
              <a:t> racket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(+ x 2))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function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(* x x))))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recursive function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</a:t>
            </a:r>
          </a:p>
        </p:txBody>
      </p:sp>
    </p:spTree>
    <p:extLst>
      <p:ext uri="{BB962C8B-B14F-4D97-AF65-F5344CB8AC3E}">
        <p14:creationId xmlns:p14="http://schemas.microsoft.com/office/powerpoint/2010/main" val="332049079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niceties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built-in functions (a.k.a. procedures) take any number of </a:t>
            </a:r>
            <a:r>
              <a:rPr lang="en-US" dirty="0" err="1" smtClean="0"/>
              <a:t>args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is just a function</a:t>
            </a:r>
          </a:p>
          <a:p>
            <a:pPr lvl="1"/>
            <a:r>
              <a:rPr lang="en-US" dirty="0" smtClean="0"/>
              <a:t>Yes we’ll show you later how to define </a:t>
            </a:r>
            <a:r>
              <a:rPr lang="en-US" i="1" dirty="0" smtClean="0"/>
              <a:t>variable-</a:t>
            </a:r>
            <a:r>
              <a:rPr lang="en-US" i="1" dirty="0" err="1" smtClean="0"/>
              <a:t>arity</a:t>
            </a:r>
            <a:r>
              <a:rPr lang="en-US" i="1" dirty="0" smtClean="0"/>
              <a:t> </a:t>
            </a:r>
            <a:r>
              <a:rPr lang="en-US" dirty="0" smtClean="0"/>
              <a:t>functions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Better style for non-anonymous function definitions (just sugar):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5908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2672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(* x x x))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</a:t>
            </a:r>
          </a:p>
        </p:txBody>
      </p:sp>
    </p:spTree>
    <p:extLst>
      <p:ext uri="{BB962C8B-B14F-4D97-AF65-F5344CB8AC3E}">
        <p14:creationId xmlns:p14="http://schemas.microsoft.com/office/powerpoint/2010/main" val="262042501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Old-friend #1: 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Currying is an idiom that works in any language with closures</a:t>
            </a:r>
          </a:p>
          <a:p>
            <a:pPr lvl="1"/>
            <a:r>
              <a:rPr lang="en-US" dirty="0" smtClean="0"/>
              <a:t>Less common in Racket because it has real multiple </a:t>
            </a:r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59436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three-to-the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3))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eightyone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(three-to-the 4))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sixteen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2) 4))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5334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Sugar for defining curried functions: </a:t>
            </a:r>
          </a:p>
          <a:p>
            <a:pPr marL="0" indent="0">
              <a:buFontTx/>
              <a:buNone/>
            </a:pPr>
            <a:endParaRPr lang="en-US" sz="6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(No sugar for calling curried functions)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5410200"/>
            <a:ext cx="411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0799452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Old-friend #2: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Empty list: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(unlike Scheme,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+mj-lt"/>
                <a:cs typeface="Courier New" pitchFamily="49" charset="0"/>
              </a:rPr>
              <a:t> doesn’t work, </a:t>
            </a:r>
            <a:r>
              <a:rPr lang="en-US" dirty="0">
                <a:latin typeface="+mj-lt"/>
                <a:cs typeface="Courier New" pitchFamily="49" charset="0"/>
              </a:rPr>
              <a:t>but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 smtClean="0">
                <a:latin typeface="+mj-lt"/>
                <a:cs typeface="Courier New" pitchFamily="49" charset="0"/>
              </a:rPr>
              <a:t> does)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Cons constructor: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  </a:t>
            </a:r>
            <a:r>
              <a:rPr lang="en-US" dirty="0" smtClean="0">
                <a:latin typeface="+mj-lt"/>
                <a:cs typeface="Courier New" pitchFamily="49" charset="0"/>
              </a:rPr>
              <a:t>(also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(list e1 … en)</a:t>
            </a:r>
            <a:r>
              <a:rPr lang="en-US" dirty="0" smtClean="0">
                <a:latin typeface="+mj-lt"/>
                <a:cs typeface="Courier New" pitchFamily="49" charset="0"/>
              </a:rPr>
              <a:t> is convenient)</a:t>
            </a:r>
          </a:p>
          <a:p>
            <a:pPr marL="0" indent="0">
              <a:buNone/>
            </a:pPr>
            <a:r>
              <a:rPr lang="en-US" dirty="0" smtClean="0"/>
              <a:t>Access head of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  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 smtClean="0">
                <a:latin typeface="+mj-lt"/>
                <a:cs typeface="Courier New" pitchFamily="49" charset="0"/>
              </a:rPr>
              <a:t> a historical accident)</a:t>
            </a:r>
          </a:p>
          <a:p>
            <a:pPr marL="0" indent="0">
              <a:buNone/>
            </a:pPr>
            <a:r>
              <a:rPr lang="en-US" dirty="0" smtClean="0"/>
              <a:t>Access tail of list:    </a:t>
            </a:r>
            <a:r>
              <a:rPr lang="en-US" sz="1000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Check for empty: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null?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Examples: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886200"/>
            <a:ext cx="7626927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my-append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(cons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(my-append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8531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Ignoring a few bells and whistles,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Racket has an amazingly simple syntax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term</a:t>
            </a:r>
            <a:r>
              <a:rPr lang="en-US" dirty="0" smtClean="0"/>
              <a:t> (anything in the language) is either: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atom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special form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lvl="2"/>
            <a:r>
              <a:rPr lang="en-US" dirty="0" smtClean="0"/>
              <a:t>Macros will let us define our own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sequence</a:t>
            </a:r>
            <a:r>
              <a:rPr lang="en-US" dirty="0" smtClean="0"/>
              <a:t> of terms in </a:t>
            </a:r>
            <a:r>
              <a:rPr lang="en-US" dirty="0" err="1" smtClean="0"/>
              <a:t>parens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Note: 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smtClean="0">
                <a:latin typeface="+mj-lt"/>
                <a:cs typeface="Courier New" pitchFamily="49" charset="0"/>
              </a:rPr>
              <a:t> anywhere you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+mj-lt"/>
                <a:cs typeface="Courier New" pitchFamily="49" charset="0"/>
              </a:rPr>
              <a:t>, but must match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Will see shortly places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[…]</a:t>
            </a:r>
            <a:r>
              <a:rPr lang="en-US" dirty="0" smtClean="0">
                <a:latin typeface="+mj-lt"/>
                <a:cs typeface="Courier New" pitchFamily="49" charset="0"/>
              </a:rPr>
              <a:t> is common style</a:t>
            </a:r>
          </a:p>
          <a:p>
            <a:pPr lvl="1"/>
            <a:r>
              <a:rPr lang="en-US" dirty="0" err="1" smtClean="0">
                <a:latin typeface="+mj-lt"/>
                <a:cs typeface="Courier New" pitchFamily="49" charset="0"/>
              </a:rPr>
              <a:t>DrRacket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lets you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 and replaces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>
                <a:latin typeface="+mj-lt"/>
                <a:cs typeface="Courier New" pitchFamily="49" charset="0"/>
              </a:rPr>
              <a:t> to match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0975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91424</TotalTime>
  <Words>2383</Words>
  <Application>Microsoft Office PowerPoint</Application>
  <PresentationFormat>On-screen Show (4:3)</PresentationFormat>
  <Paragraphs>405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dan_design_template</vt:lpstr>
      <vt:lpstr>CSE341: Programming Languages  Lecture 14 Introduction to Racket</vt:lpstr>
      <vt:lpstr>Racket</vt:lpstr>
      <vt:lpstr>Racket vs. Scheme</vt:lpstr>
      <vt:lpstr>Getting started</vt:lpstr>
      <vt:lpstr>Example</vt:lpstr>
      <vt:lpstr>Some niceties</vt:lpstr>
      <vt:lpstr>Old-friend #1: currying</vt:lpstr>
      <vt:lpstr>Old-friend #2: List processing</vt:lpstr>
      <vt:lpstr>Racket syntax</vt:lpstr>
      <vt:lpstr>Why is this good?</vt:lpstr>
      <vt:lpstr>Parenthesis bias</vt:lpstr>
      <vt:lpstr>PowerPoint Presentation</vt:lpstr>
      <vt:lpstr>Parentheses matter</vt:lpstr>
      <vt:lpstr>Example</vt:lpstr>
      <vt:lpstr>Dynamic typing</vt:lpstr>
      <vt:lpstr>Example</vt:lpstr>
      <vt:lpstr>Better style</vt:lpstr>
      <vt:lpstr>A variation</vt:lpstr>
      <vt:lpstr>Local bindings</vt:lpstr>
      <vt:lpstr>Let</vt:lpstr>
      <vt:lpstr>Let*</vt:lpstr>
      <vt:lpstr>Letrec</vt:lpstr>
      <vt:lpstr>More letrec</vt:lpstr>
      <vt:lpstr>Local defines</vt:lpstr>
      <vt:lpstr>Top-level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1422</cp:revision>
  <dcterms:created xsi:type="dcterms:W3CDTF">2009-03-13T20:43:19Z</dcterms:created>
  <dcterms:modified xsi:type="dcterms:W3CDTF">2011-11-02T23:20:33Z</dcterms:modified>
</cp:coreProperties>
</file>