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536" r:id="rId3"/>
    <p:sldId id="538" r:id="rId4"/>
    <p:sldId id="539" r:id="rId5"/>
    <p:sldId id="540" r:id="rId6"/>
    <p:sldId id="537" r:id="rId7"/>
    <p:sldId id="542" r:id="rId8"/>
    <p:sldId id="541" r:id="rId9"/>
    <p:sldId id="543" r:id="rId10"/>
    <p:sldId id="544" r:id="rId11"/>
    <p:sldId id="545" r:id="rId12"/>
    <p:sldId id="546" r:id="rId13"/>
    <p:sldId id="547" r:id="rId14"/>
    <p:sldId id="548" r:id="rId15"/>
    <p:sldId id="549" r:id="rId16"/>
    <p:sldId id="550" r:id="rId17"/>
    <p:sldId id="551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978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</a:t>
            </a:r>
            <a:r>
              <a:rPr lang="en-US" dirty="0" smtClean="0"/>
              <a:t>then </a:t>
            </a:r>
            <a:r>
              <a:rPr lang="en-US" dirty="0" smtClean="0"/>
              <a:t>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2639563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</a:t>
            </a:r>
            <a:r>
              <a:rPr lang="en-US" dirty="0" smtClean="0"/>
              <a:t>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Don’t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</a:t>
            </a:r>
            <a:r>
              <a:rPr lang="en-US" sz="2000" kern="0" dirty="0" smtClean="0">
                <a:latin typeface="Courier New" pitchFamily="49" charset="0"/>
              </a:rPr>
              <a:t>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4323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1295545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y))]))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(- e2 e1)]))</a:t>
            </a:r>
          </a:p>
        </p:txBody>
      </p:sp>
    </p:spTree>
    <p:extLst>
      <p:ext uri="{BB962C8B-B14F-4D97-AF65-F5344CB8AC3E}">
        <p14:creationId xmlns:p14="http://schemas.microsoft.com/office/powerpoint/2010/main" val="33429326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Here’s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 smtClean="0">
                <a:latin typeface="Courier New" pitchFamily="49" charset="0"/>
              </a:rPr>
              <a:t> (*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2000" kern="0" dirty="0" smtClean="0">
                <a:latin typeface="Courier New" pitchFamily="49" charset="0"/>
              </a:rPr>
              <a:t> x one))]))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one))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one</a:t>
            </a:r>
            <a:r>
              <a:rPr lang="en-US" sz="2000" kern="0" dirty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one </a:t>
            </a:r>
            <a:r>
              <a:rPr lang="en-US" sz="2000" kern="0" dirty="0">
                <a:latin typeface="Courier New" pitchFamily="49" charset="0"/>
              </a:rPr>
              <a:t>one)))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2341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r>
              <a:rPr lang="en-US" dirty="0" smtClean="0"/>
              <a:t>But Racket’s hygienic macros do the “right thing”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1" y="27432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3434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865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lvl="1"/>
            <a:r>
              <a:rPr lang="en-US" dirty="0" smtClean="0"/>
              <a:t>Secretly renames local variables in macros with fresh names</a:t>
            </a:r>
          </a:p>
          <a:p>
            <a:pPr lvl="1"/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Rarely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16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lec16.rkt</a:t>
            </a:r>
            <a:r>
              <a:rPr lang="en-US" dirty="0"/>
              <a:t>  </a:t>
            </a:r>
            <a:r>
              <a:rPr lang="en-US" dirty="0" smtClean="0"/>
              <a:t>for macros that: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Requires macros that take any number of arguments</a:t>
            </a:r>
          </a:p>
          <a:p>
            <a:pPr lvl="1"/>
            <a:r>
              <a:rPr lang="en-US" dirty="0" smtClean="0"/>
              <a:t>Requires recursive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770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macros</a:t>
            </a:r>
          </a:p>
          <a:p>
            <a:endParaRPr lang="en-US" dirty="0" smtClean="0"/>
          </a:p>
          <a:p>
            <a:r>
              <a:rPr lang="en-US" dirty="0" smtClean="0"/>
              <a:t>Why are macros difficult to use sensibly</a:t>
            </a:r>
          </a:p>
          <a:p>
            <a:endParaRPr lang="en-US" dirty="0" smtClean="0"/>
          </a:p>
          <a:p>
            <a:r>
              <a:rPr lang="en-US" dirty="0" smtClean="0"/>
              <a:t>Using Racket’s macro system</a:t>
            </a:r>
          </a:p>
          <a:p>
            <a:pPr lvl="1"/>
            <a:r>
              <a:rPr lang="en-US" dirty="0" smtClean="0"/>
              <a:t>Defining macros</a:t>
            </a:r>
          </a:p>
          <a:p>
            <a:pPr lvl="1"/>
            <a:r>
              <a:rPr lang="en-US" dirty="0" smtClean="0"/>
              <a:t>Watching out for evaluation order and (re)-evaluation</a:t>
            </a:r>
          </a:p>
          <a:p>
            <a:pPr lvl="1"/>
            <a:r>
              <a:rPr lang="en-US" dirty="0" smtClean="0"/>
              <a:t>Why </a:t>
            </a:r>
            <a:r>
              <a:rPr lang="en-US" i="1" dirty="0" smtClean="0"/>
              <a:t>hygiene</a:t>
            </a:r>
            <a:r>
              <a:rPr lang="en-US" dirty="0" smtClean="0"/>
              <a:t> makes Racket’s macros much easier to use sensibly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When (not) to use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65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macro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i="1" dirty="0" smtClean="0"/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dirty="0"/>
          </a:p>
          <a:p>
            <a:r>
              <a:rPr lang="en-US" i="1" dirty="0" smtClean="0"/>
              <a:t>Macro expansion</a:t>
            </a:r>
            <a:r>
              <a:rPr lang="en-US" dirty="0" smtClean="0"/>
              <a:t> is the process of rewriting the syntax to eliminate macro uses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53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“replace all occurrences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  <a:r>
              <a:rPr lang="en-US" dirty="0" smtClean="0"/>
              <a:t>  to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-door</a:t>
            </a:r>
          </a:p>
          <a:p>
            <a:pPr lvl="2"/>
            <a:r>
              <a:rPr lang="en-US" dirty="0" smtClean="0"/>
              <a:t>But would in C where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30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parens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484178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3484178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3585600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gets this and other scope gotchas “right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1054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hd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45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00831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317" y="3314700"/>
            <a:ext cx="7543800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(begin (print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34)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15)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(begin </a:t>
            </a:r>
            <a:r>
              <a:rPr lang="en-US" sz="2000" kern="0" dirty="0">
                <a:latin typeface="Courier New" pitchFamily="49" charset="0"/>
              </a:rPr>
              <a:t>(print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>
                <a:latin typeface="Courier New" pitchFamily="49" charset="0"/>
              </a:rPr>
              <a:t>34) </a:t>
            </a:r>
            <a:r>
              <a:rPr lang="en-US" sz="2000" kern="0" dirty="0" smtClean="0">
                <a:latin typeface="Courier New" pitchFamily="49" charset="0"/>
              </a:rPr>
              <a:t>15)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It’s like </a:t>
            </a:r>
            <a:r>
              <a:rPr lang="en-US" dirty="0" smtClean="0"/>
              <a:t>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</a:t>
            </a:r>
            <a:r>
              <a:rPr lang="en-US" dirty="0" smtClean="0"/>
              <a:t>keywords misused</a:t>
            </a:r>
            <a:endParaRPr lang="en-US" dirty="0" smtClean="0"/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2739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last lecture</a:t>
            </a:r>
          </a:p>
          <a:p>
            <a:pPr lvl="1"/>
            <a:r>
              <a:rPr lang="en-US" dirty="0" smtClean="0"/>
              <a:t>Should we use </a:t>
            </a:r>
            <a:r>
              <a:rPr lang="en-US" dirty="0" smtClean="0"/>
              <a:t>a macro </a:t>
            </a:r>
            <a:r>
              <a:rPr lang="en-US" dirty="0" smtClean="0"/>
              <a:t>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(begin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155928603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95993</TotalTime>
  <Words>1437</Words>
  <Application>Microsoft Office PowerPoint</Application>
  <PresentationFormat>On-screen Show (4:3)</PresentationFormat>
  <Paragraphs>282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16 Macros</vt:lpstr>
      <vt:lpstr>This lecture</vt:lpstr>
      <vt:lpstr>What is a macro</vt:lpstr>
      <vt:lpstr>Tokenization</vt:lpstr>
      <vt:lpstr>Parenthesization</vt:lpstr>
      <vt:lpstr>Local bindings</vt:lpstr>
      <vt:lpstr>Example Racket macro definitions</vt:lpstr>
      <vt:lpstr>Example uses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1529</cp:revision>
  <dcterms:created xsi:type="dcterms:W3CDTF">2009-03-13T20:43:19Z</dcterms:created>
  <dcterms:modified xsi:type="dcterms:W3CDTF">2011-11-04T16:55:09Z</dcterms:modified>
</cp:coreProperties>
</file>