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90" r:id="rId4"/>
    <p:sldId id="292" r:id="rId5"/>
    <p:sldId id="293" r:id="rId6"/>
    <p:sldId id="294" r:id="rId7"/>
    <p:sldId id="297" r:id="rId8"/>
    <p:sldId id="298" r:id="rId9"/>
    <p:sldId id="296" r:id="rId10"/>
    <p:sldId id="299" r:id="rId11"/>
    <p:sldId id="303" r:id="rId12"/>
    <p:sldId id="301" r:id="rId13"/>
    <p:sldId id="300" r:id="rId14"/>
    <p:sldId id="302" r:id="rId15"/>
    <p:sldId id="304" r:id="rId16"/>
    <p:sldId id="306" r:id="rId17"/>
    <p:sldId id="307" r:id="rId18"/>
    <p:sldId id="305" r:id="rId19"/>
    <p:sldId id="310" r:id="rId20"/>
    <p:sldId id="308" r:id="rId21"/>
    <p:sldId id="309" r:id="rId22"/>
    <p:sldId id="311" r:id="rId23"/>
    <p:sldId id="312" r:id="rId24"/>
    <p:sldId id="313" r:id="rId25"/>
    <p:sldId id="314" r:id="rId26"/>
    <p:sldId id="316" r:id="rId27"/>
    <p:sldId id="315" r:id="rId28"/>
    <p:sldId id="317" r:id="rId29"/>
    <p:sldId id="318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CSE341: Programming Languages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</a:t>
            </a:r>
            <a:br>
              <a:rPr lang="en-US" sz="3200" i="0" dirty="0" smtClean="0"/>
            </a:br>
            <a:r>
              <a:rPr lang="en-US" sz="3200" i="0" dirty="0" smtClean="0"/>
              <a:t>Course Mechanics</a:t>
            </a:r>
            <a:br>
              <a:rPr lang="en-US" sz="3200" i="0" dirty="0" smtClean="0"/>
            </a:br>
            <a:r>
              <a:rPr lang="en-US" sz="3200" i="0" dirty="0" smtClean="0"/>
              <a:t>ML Variable Bindings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Fall 2011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total</a:t>
            </a:r>
          </a:p>
          <a:p>
            <a:endParaRPr lang="en-US" sz="1000" dirty="0" smtClean="0"/>
          </a:p>
          <a:p>
            <a:r>
              <a:rPr lang="en-US" dirty="0" smtClean="0"/>
              <a:t>To be done individually</a:t>
            </a:r>
          </a:p>
          <a:p>
            <a:endParaRPr lang="en-US" sz="1000" dirty="0"/>
          </a:p>
          <a:p>
            <a:r>
              <a:rPr lang="en-US" dirty="0" smtClean="0"/>
              <a:t>Doing the homework involves: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Understanding the concepts being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Writing code demonstrating understanding of the concepts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Testing your code to ensure you understand and have correct programs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“Playing around” with variations, incorrect answers, etc.</a:t>
            </a:r>
          </a:p>
          <a:p>
            <a:pPr marL="457200" lvl="1" indent="0">
              <a:buNone/>
            </a:pPr>
            <a:r>
              <a:rPr lang="en-US" dirty="0" smtClean="0"/>
              <a:t>We grade only (2), but focusing on (2) makes the homework harder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Challenge problems: Low points/difficulty ratio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my writing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err="1" smtClean="0"/>
              <a:t>Homeworks</a:t>
            </a:r>
            <a:r>
              <a:rPr lang="en-US" dirty="0" smtClean="0"/>
              <a:t> tend to be worded very precisely and </a:t>
            </a:r>
            <a:r>
              <a:rPr lang="en-US" dirty="0" smtClean="0"/>
              <a:t>concisely</a:t>
            </a:r>
            <a:endParaRPr lang="en-US" dirty="0" smtClean="0"/>
          </a:p>
          <a:p>
            <a:pPr lvl="1"/>
            <a:r>
              <a:rPr lang="en-US" dirty="0" smtClean="0"/>
              <a:t>I’m a computer scientist and I write like one (a good thing!)</a:t>
            </a:r>
          </a:p>
          <a:p>
            <a:pPr lvl="1"/>
            <a:r>
              <a:rPr lang="en-US" dirty="0" smtClean="0"/>
              <a:t>Technical issues deserve precise technical writing</a:t>
            </a:r>
          </a:p>
          <a:p>
            <a:pPr lvl="1"/>
            <a:r>
              <a:rPr lang="en-US" dirty="0" smtClean="0"/>
              <a:t>Conciseness values your time as a reader</a:t>
            </a:r>
          </a:p>
          <a:p>
            <a:pPr lvl="1"/>
            <a:r>
              <a:rPr lang="en-US" dirty="0" smtClean="0"/>
              <a:t>You should try to be precise too</a:t>
            </a:r>
          </a:p>
          <a:p>
            <a:pPr lvl="1"/>
            <a:endParaRPr lang="en-US" sz="1000" dirty="0"/>
          </a:p>
          <a:p>
            <a:r>
              <a:rPr lang="en-US" i="1" dirty="0" smtClean="0"/>
              <a:t>Skimming or not understanding why a word or phrase was chosen can make the homework harder</a:t>
            </a:r>
          </a:p>
          <a:p>
            <a:endParaRPr lang="en-US" sz="1000" dirty="0"/>
          </a:p>
          <a:p>
            <a:r>
              <a:rPr lang="en-US" dirty="0" smtClean="0"/>
              <a:t>By all means ask if a problem is confusing</a:t>
            </a:r>
          </a:p>
          <a:p>
            <a:pPr lvl="1"/>
            <a:r>
              <a:rPr lang="en-US" dirty="0" smtClean="0"/>
              <a:t>Being confused is normal and </a:t>
            </a:r>
            <a:r>
              <a:rPr lang="en-US" dirty="0" smtClean="0"/>
              <a:t>understandable</a:t>
            </a:r>
          </a:p>
          <a:p>
            <a:pPr lvl="1"/>
            <a:r>
              <a:rPr lang="en-US" dirty="0" smtClean="0"/>
              <a:t>And I may have made a mistake</a:t>
            </a:r>
          </a:p>
          <a:p>
            <a:pPr lvl="1"/>
            <a:r>
              <a:rPr lang="en-US" dirty="0" smtClean="0"/>
              <a:t>Once </a:t>
            </a:r>
            <a:r>
              <a:rPr lang="en-US" dirty="0" smtClean="0"/>
              <a:t>you’re unconfused, you might agree the problem wording didn’t cause the </a:t>
            </a:r>
            <a:r>
              <a:rPr lang="en-US" dirty="0" smtClean="0"/>
              <a:t>confusion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course policy carefully</a:t>
            </a:r>
          </a:p>
          <a:p>
            <a:pPr lvl="1"/>
            <a:r>
              <a:rPr lang="en-US" dirty="0" smtClean="0"/>
              <a:t>Clearly explains how you can and cannot get/provide help on homework and projects</a:t>
            </a:r>
          </a:p>
          <a:p>
            <a:endParaRPr lang="en-US" dirty="0" smtClean="0"/>
          </a:p>
          <a:p>
            <a:r>
              <a:rPr lang="en-US" dirty="0" smtClean="0"/>
              <a:t>Always explain any unconventional action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have promoted and enforced academic integrity since I was a freshman</a:t>
            </a:r>
          </a:p>
          <a:p>
            <a:pPr lvl="1"/>
            <a:r>
              <a:rPr lang="en-US" dirty="0" smtClean="0"/>
              <a:t>Great trust with little sympathy for violations</a:t>
            </a:r>
          </a:p>
          <a:p>
            <a:pPr lvl="1"/>
            <a:r>
              <a:rPr lang="en-US" dirty="0" smtClean="0"/>
              <a:t>Honest work is the most important feature of 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7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Midterm: Monday October 31 (spooky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), in class</a:t>
            </a:r>
          </a:p>
          <a:p>
            <a:endParaRPr lang="en-US" dirty="0"/>
          </a:p>
          <a:p>
            <a:r>
              <a:rPr lang="en-US" dirty="0" smtClean="0"/>
              <a:t>Final: Tuesday December 13, 2:30-4:20</a:t>
            </a:r>
          </a:p>
          <a:p>
            <a:endParaRPr lang="en-US" dirty="0"/>
          </a:p>
          <a:p>
            <a:r>
              <a:rPr lang="en-US" dirty="0" smtClean="0"/>
              <a:t>Same concepts, but different format from homework</a:t>
            </a:r>
          </a:p>
          <a:p>
            <a:pPr lvl="1"/>
            <a:r>
              <a:rPr lang="en-US" dirty="0" smtClean="0"/>
              <a:t>More conceptual (but write code too)</a:t>
            </a:r>
          </a:p>
          <a:p>
            <a:pPr lvl="1"/>
            <a:r>
              <a:rPr lang="en-US" dirty="0" smtClean="0"/>
              <a:t>Will post old exams</a:t>
            </a:r>
          </a:p>
          <a:p>
            <a:pPr lvl="1"/>
            <a:r>
              <a:rPr lang="en-US" dirty="0" smtClean="0"/>
              <a:t>Closed book/notes, but you bring one sheet with whatever you want on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Anything I forgot about course mechanics before we discuss, you know, programming languages?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2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essential concepts relevant in any programming language </a:t>
            </a:r>
          </a:p>
          <a:p>
            <a:pPr lvl="1"/>
            <a:r>
              <a:rPr lang="en-US" dirty="0" smtClean="0"/>
              <a:t>And how these pieces fit together</a:t>
            </a:r>
          </a:p>
          <a:p>
            <a:endParaRPr lang="en-US" sz="1000" dirty="0"/>
          </a:p>
          <a:p>
            <a:r>
              <a:rPr lang="en-US" dirty="0" smtClean="0"/>
              <a:t>Use the languages ML, Racket, and Ruby because:</a:t>
            </a:r>
          </a:p>
          <a:p>
            <a:pPr lvl="1"/>
            <a:r>
              <a:rPr lang="en-US" dirty="0" smtClean="0"/>
              <a:t>They let many of the concepts “shine”</a:t>
            </a:r>
          </a:p>
          <a:p>
            <a:pPr lvl="1"/>
            <a:r>
              <a:rPr lang="en-US" dirty="0" smtClean="0"/>
              <a:t>Using multiple languages shows how the same concept can “look different” or actually be slightly different</a:t>
            </a:r>
          </a:p>
          <a:p>
            <a:pPr lvl="1"/>
            <a:r>
              <a:rPr lang="en-US" dirty="0" smtClean="0"/>
              <a:t>In many ways simpler than Java</a:t>
            </a:r>
          </a:p>
          <a:p>
            <a:pPr lvl="1"/>
            <a:endParaRPr lang="en-US" sz="1000" dirty="0"/>
          </a:p>
          <a:p>
            <a:r>
              <a:rPr lang="en-US" dirty="0" smtClean="0"/>
              <a:t>A big focus on </a:t>
            </a:r>
            <a:r>
              <a:rPr lang="en-US" i="1" dirty="0" smtClean="0"/>
              <a:t>functional programming</a:t>
            </a:r>
          </a:p>
          <a:p>
            <a:pPr lvl="1"/>
            <a:r>
              <a:rPr lang="en-US" dirty="0" smtClean="0"/>
              <a:t>Not using </a:t>
            </a:r>
            <a:r>
              <a:rPr lang="en-US" i="1" dirty="0" smtClean="0"/>
              <a:t>mutation</a:t>
            </a:r>
            <a:r>
              <a:rPr lang="en-US" dirty="0" smtClean="0"/>
              <a:t> (assignment statements) (!)</a:t>
            </a:r>
          </a:p>
          <a:p>
            <a:pPr lvl="1"/>
            <a:r>
              <a:rPr lang="en-US" dirty="0" smtClean="0"/>
              <a:t>Using </a:t>
            </a:r>
            <a:r>
              <a:rPr lang="en-US" i="1" dirty="0" smtClean="0"/>
              <a:t>first-class functions</a:t>
            </a:r>
            <a:r>
              <a:rPr lang="en-US" dirty="0" smtClean="0"/>
              <a:t> (can’t explain that yet)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at least the next two weeks, </a:t>
            </a:r>
            <a:r>
              <a:rPr lang="en-US" i="1" dirty="0" smtClean="0"/>
              <a:t>please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“let go of Java”</a:t>
            </a:r>
          </a:p>
          <a:p>
            <a:pPr lvl="1"/>
            <a:r>
              <a:rPr lang="en-US" dirty="0" smtClean="0"/>
              <a:t>Learn ML as a “totally new way of programming”</a:t>
            </a:r>
          </a:p>
          <a:p>
            <a:pPr lvl="1"/>
            <a:r>
              <a:rPr lang="en-US" dirty="0" smtClean="0"/>
              <a:t>Later we’ll contrast with what you know</a:t>
            </a:r>
          </a:p>
          <a:p>
            <a:pPr lvl="1"/>
            <a:r>
              <a:rPr lang="en-US" dirty="0" smtClean="0"/>
              <a:t>Saying “oh that is kind of like that thing in Java” will confuse you, slow you down, and make you learn less</a:t>
            </a:r>
          </a:p>
          <a:p>
            <a:pPr lvl="1"/>
            <a:endParaRPr lang="en-US" dirty="0"/>
          </a:p>
          <a:p>
            <a:r>
              <a:rPr lang="en-US" dirty="0" smtClean="0"/>
              <a:t>In a few weeks, we’ll have the background to</a:t>
            </a:r>
          </a:p>
          <a:p>
            <a:pPr lvl="1"/>
            <a:r>
              <a:rPr lang="en-US" dirty="0" smtClean="0"/>
              <a:t>Intelligently motivate the course</a:t>
            </a:r>
          </a:p>
          <a:p>
            <a:pPr lvl="1"/>
            <a:r>
              <a:rPr lang="en-US" dirty="0" smtClean="0"/>
              <a:t>Understand how functional programming is often simple, powerful, and good style – even when “stuck” in Java or C</a:t>
            </a:r>
          </a:p>
          <a:p>
            <a:pPr lvl="1"/>
            <a:r>
              <a:rPr lang="en-US" dirty="0" smtClean="0"/>
              <a:t>Understand why functional programming is increasingly important in the “real world” even if ML and Racket aren’t widely popular languages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0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Learning to think about software in this “PL” way will make you a better programmer even if/when you go back to old ways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It will also give you the mental tools and experience you need for a lifetime of confidently picking up new languages and ideas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[Somewhat in the style of </a:t>
            </a:r>
            <a:r>
              <a:rPr lang="en-US" i="1" dirty="0" smtClean="0"/>
              <a:t>The Karate Kid</a:t>
            </a:r>
            <a:r>
              <a:rPr lang="en-US" dirty="0" smtClean="0"/>
              <a:t> movies (1984, 2010)]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05300"/>
            <a:ext cx="1123950" cy="16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321011"/>
            <a:ext cx="1095375" cy="162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8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strange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4-5 weeks will use</a:t>
            </a:r>
          </a:p>
          <a:p>
            <a:pPr lvl="1"/>
            <a:r>
              <a:rPr lang="en-US" dirty="0" smtClean="0"/>
              <a:t>The ML language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emacs</a:t>
            </a:r>
            <a:r>
              <a:rPr lang="en-US" dirty="0" smtClean="0"/>
              <a:t> editor</a:t>
            </a:r>
          </a:p>
          <a:p>
            <a:pPr lvl="1"/>
            <a:r>
              <a:rPr lang="en-US" dirty="0" smtClean="0"/>
              <a:t>A read-</a:t>
            </a:r>
            <a:r>
              <a:rPr lang="en-US" dirty="0" err="1" smtClean="0"/>
              <a:t>eval</a:t>
            </a:r>
            <a:r>
              <a:rPr lang="en-US" dirty="0" smtClean="0"/>
              <a:t>-print-loop (REPL) for evaluating programs</a:t>
            </a:r>
          </a:p>
          <a:p>
            <a:pPr lvl="1"/>
            <a:endParaRPr lang="en-US" sz="1000" dirty="0"/>
          </a:p>
          <a:p>
            <a:r>
              <a:rPr lang="en-US" i="1" dirty="0" smtClean="0"/>
              <a:t>You</a:t>
            </a:r>
            <a:r>
              <a:rPr lang="en-US" dirty="0" smtClean="0"/>
              <a:t> need to get things installed, configured, and usable</a:t>
            </a:r>
          </a:p>
          <a:p>
            <a:pPr lvl="1"/>
            <a:r>
              <a:rPr lang="en-US" dirty="0" smtClean="0"/>
              <a:t>Either in the department labs or your own machine</a:t>
            </a:r>
          </a:p>
          <a:p>
            <a:pPr lvl="1"/>
            <a:r>
              <a:rPr lang="en-US" dirty="0" smtClean="0"/>
              <a:t>We’ve written instructions (read carefully; ask questions)</a:t>
            </a:r>
          </a:p>
          <a:p>
            <a:endParaRPr lang="en-US" sz="1000" dirty="0"/>
          </a:p>
          <a:p>
            <a:r>
              <a:rPr lang="en-US" dirty="0" smtClean="0"/>
              <a:t>Only then can you focus on the content of Homework 1</a:t>
            </a:r>
          </a:p>
          <a:p>
            <a:endParaRPr lang="en-US" sz="1000" dirty="0"/>
          </a:p>
          <a:p>
            <a:r>
              <a:rPr lang="en-US" dirty="0" smtClean="0"/>
              <a:t>Working in strange environments is a CS life skill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from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is a sequence of </a:t>
            </a:r>
            <a:r>
              <a:rPr lang="en-US" i="1" dirty="0" smtClean="0"/>
              <a:t>bindings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Type-check</a:t>
            </a:r>
            <a:r>
              <a:rPr lang="en-US" dirty="0" smtClean="0"/>
              <a:t> each binding in order using the </a:t>
            </a:r>
            <a:r>
              <a:rPr lang="en-US" i="1" dirty="0" smtClean="0"/>
              <a:t>static environment</a:t>
            </a:r>
            <a:r>
              <a:rPr lang="en-US" dirty="0" smtClean="0"/>
              <a:t> produced by the previous bindings</a:t>
            </a:r>
          </a:p>
          <a:p>
            <a:endParaRPr lang="en-US" dirty="0"/>
          </a:p>
          <a:p>
            <a:r>
              <a:rPr lang="en-US" i="1" dirty="0" smtClean="0"/>
              <a:t>Evaluate</a:t>
            </a:r>
            <a:r>
              <a:rPr lang="en-US" dirty="0" smtClean="0"/>
              <a:t> each binding in order using the </a:t>
            </a:r>
            <a:r>
              <a:rPr lang="en-US" i="1" dirty="0" smtClean="0"/>
              <a:t>dynamic environment</a:t>
            </a:r>
            <a:r>
              <a:rPr lang="en-US" dirty="0" smtClean="0"/>
              <a:t> produced by the previous bindings</a:t>
            </a:r>
          </a:p>
          <a:p>
            <a:pPr lvl="1"/>
            <a:r>
              <a:rPr lang="en-US" dirty="0" smtClean="0"/>
              <a:t>Dynamic environment holds </a:t>
            </a:r>
            <a:r>
              <a:rPr lang="en-US" i="1" dirty="0" smtClean="0"/>
              <a:t>values</a:t>
            </a:r>
            <a:r>
              <a:rPr lang="en-US" dirty="0" smtClean="0"/>
              <a:t>, the results of evaluating expressions</a:t>
            </a:r>
          </a:p>
          <a:p>
            <a:endParaRPr lang="en-US" dirty="0" smtClean="0"/>
          </a:p>
          <a:p>
            <a:r>
              <a:rPr lang="en-US" dirty="0" smtClean="0"/>
              <a:t>Today the only kind of binding is a </a:t>
            </a:r>
            <a:r>
              <a:rPr lang="en-US" i="1" dirty="0" smtClean="0"/>
              <a:t>variable binding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fundamental concepts</a:t>
            </a:r>
            <a:r>
              <a:rPr lang="en-US" dirty="0" smtClean="0"/>
              <a:t> of programming languages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With hard work, patience, and an open mind, this course makes you a much better programmer</a:t>
            </a:r>
          </a:p>
          <a:p>
            <a:pPr lvl="1"/>
            <a:r>
              <a:rPr lang="en-US" dirty="0" smtClean="0"/>
              <a:t>Even in languages we won’t use</a:t>
            </a:r>
          </a:p>
          <a:p>
            <a:pPr lvl="1"/>
            <a:r>
              <a:rPr lang="en-US" dirty="0" smtClean="0"/>
              <a:t>Learn the core ideas around which </a:t>
            </a:r>
            <a:r>
              <a:rPr lang="en-US" i="1" dirty="0" smtClean="0"/>
              <a:t>every</a:t>
            </a:r>
            <a:r>
              <a:rPr lang="en-US" dirty="0" smtClean="0"/>
              <a:t> language is built,  despite countless surface-level differences and variations</a:t>
            </a:r>
          </a:p>
          <a:p>
            <a:pPr lvl="1"/>
            <a:r>
              <a:rPr lang="en-US" i="1" dirty="0" smtClean="0"/>
              <a:t>Poor</a:t>
            </a:r>
            <a:r>
              <a:rPr lang="en-US" dirty="0" smtClean="0"/>
              <a:t> course summary: “Uses SML, Racket, and Ruby”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Today’s class:</a:t>
            </a:r>
          </a:p>
          <a:p>
            <a:pPr lvl="1"/>
            <a:r>
              <a:rPr lang="en-US" dirty="0" smtClean="0"/>
              <a:t>Course mechanics</a:t>
            </a:r>
          </a:p>
          <a:p>
            <a:pPr lvl="1"/>
            <a:r>
              <a:rPr lang="en-US" i="1" dirty="0"/>
              <a:t>[</a:t>
            </a:r>
            <a:r>
              <a:rPr lang="en-US" i="1" dirty="0" smtClean="0"/>
              <a:t>A rain-check on motivation]</a:t>
            </a:r>
          </a:p>
          <a:p>
            <a:pPr lvl="1"/>
            <a:r>
              <a:rPr lang="en-US" dirty="0" smtClean="0"/>
              <a:t>Dive into ML: Homework 1 due end of next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simple ML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676400"/>
            <a:ext cx="67818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(* My first ML program *)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 smtClean="0">
                <a:latin typeface="Courier New" pitchFamily="49" charset="0"/>
              </a:rPr>
              <a:t>34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17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(x + y) + (y + 2)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q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z + 1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abs_of_z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z &lt; 0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then</a:t>
            </a:r>
            <a:r>
              <a:rPr lang="en-US" sz="2000" kern="0" dirty="0" smtClean="0">
                <a:latin typeface="Courier New" pitchFamily="49" charset="0"/>
              </a:rPr>
              <a:t> 0 – z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z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abs_of_z_simpler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abs z</a:t>
            </a:r>
            <a:endParaRPr lang="en-US" sz="2000" kern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0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variable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2057400"/>
          </a:xfrm>
        </p:spPr>
        <p:txBody>
          <a:bodyPr/>
          <a:lstStyle/>
          <a:p>
            <a:r>
              <a:rPr lang="en-US" i="1" dirty="0" smtClean="0"/>
              <a:t>Syntax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Keyword</a:t>
            </a:r>
            <a:r>
              <a:rPr lang="en-US" dirty="0" smtClean="0"/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and </a:t>
            </a:r>
            <a:r>
              <a:rPr lang="en-US" i="1" dirty="0" smtClean="0">
                <a:cs typeface="Courier New" pitchFamily="49" charset="0"/>
              </a:rPr>
              <a:t>punctuation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smtClean="0">
                <a:cs typeface="Courier New" pitchFamily="49" charset="0"/>
              </a:rPr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r>
              <a:rPr lang="en-US" i="1" dirty="0" smtClean="0">
                <a:cs typeface="Courier New" pitchFamily="49" charset="0"/>
              </a:rPr>
              <a:t>Variable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US" i="1" dirty="0" smtClean="0">
                <a:cs typeface="Courier New" pitchFamily="49" charset="0"/>
              </a:rPr>
              <a:t>Expression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 lvl="2"/>
            <a:r>
              <a:rPr lang="en-US" dirty="0" smtClean="0">
                <a:cs typeface="Courier New" pitchFamily="49" charset="0"/>
              </a:rPr>
              <a:t>many forms of these, most containing </a:t>
            </a:r>
            <a:r>
              <a:rPr lang="en-US" dirty="0" err="1" smtClean="0">
                <a:cs typeface="Courier New" pitchFamily="49" charset="0"/>
              </a:rPr>
              <a:t>subexpressions</a:t>
            </a:r>
            <a:endParaRPr lang="en-US" dirty="0" smtClean="0"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600200"/>
            <a:ext cx="6553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>
                <a:latin typeface="Courier New" pitchFamily="49" charset="0"/>
              </a:rPr>
              <a:t>(x + y) + (y + 2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comment *)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286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i="1" dirty="0" smtClean="0"/>
              <a:t>More generally:</a:t>
            </a:r>
            <a:endParaRPr lang="en-US" b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3048000"/>
            <a:ext cx="2057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i="1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i="1" kern="0" dirty="0" smtClean="0">
                <a:latin typeface="Courier New" pitchFamily="49" charset="0"/>
              </a:rPr>
              <a:t>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 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9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We have seen many kinds of expressions: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34</a:t>
            </a:r>
            <a:r>
              <a:rPr lang="en-US" b="1" dirty="0" smtClean="0"/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then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e3</a:t>
            </a:r>
          </a:p>
          <a:p>
            <a:r>
              <a:rPr lang="en-US" dirty="0" smtClean="0"/>
              <a:t>Can get arbitrarily large since any </a:t>
            </a:r>
            <a:r>
              <a:rPr lang="en-US" dirty="0" err="1" smtClean="0"/>
              <a:t>subexpression</a:t>
            </a:r>
            <a:r>
              <a:rPr lang="en-US" dirty="0" smtClean="0"/>
              <a:t> can contain </a:t>
            </a:r>
            <a:r>
              <a:rPr lang="en-US" dirty="0" err="1" smtClean="0"/>
              <a:t>subsubexpressions</a:t>
            </a:r>
            <a:r>
              <a:rPr lang="en-US" dirty="0" smtClean="0"/>
              <a:t>, etc.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Every kind of expression has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Syntax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Type-checking rules</a:t>
            </a:r>
          </a:p>
          <a:p>
            <a:pPr lvl="2"/>
            <a:r>
              <a:rPr lang="en-US" dirty="0" smtClean="0"/>
              <a:t>Produces a type or fails (with a bad error message </a:t>
            </a:r>
            <a:r>
              <a:rPr lang="en-US" dirty="0" smtClean="0">
                <a:sym typeface="Wingdings" pitchFamily="2" charset="2"/>
              </a:rPr>
              <a:t>)</a:t>
            </a:r>
            <a:endParaRPr lang="en-US" dirty="0" smtClean="0"/>
          </a:p>
          <a:p>
            <a:pPr lvl="2"/>
            <a:r>
              <a:rPr lang="en-US" dirty="0" smtClean="0"/>
              <a:t>Types so far: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unit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Evaluation rules (used only on things that type-check)</a:t>
            </a:r>
          </a:p>
          <a:p>
            <a:pPr lvl="2"/>
            <a:r>
              <a:rPr lang="en-US" dirty="0" smtClean="0"/>
              <a:t>Produces a value (or exception or infinite-loop)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sequence of letters, digits, _, not starting with digit</a:t>
            </a:r>
          </a:p>
          <a:p>
            <a:endParaRPr lang="en-US" dirty="0"/>
          </a:p>
          <a:p>
            <a:r>
              <a:rPr lang="en-US" dirty="0" smtClean="0"/>
              <a:t>Type-checking: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Look up type in </a:t>
            </a:r>
            <a:r>
              <a:rPr lang="en-US" dirty="0" smtClean="0"/>
              <a:t>current static </a:t>
            </a:r>
            <a:r>
              <a:rPr lang="en-US" dirty="0" smtClean="0"/>
              <a:t>environment</a:t>
            </a:r>
          </a:p>
          <a:p>
            <a:pPr lvl="3"/>
            <a:r>
              <a:rPr lang="en-US" dirty="0" smtClean="0"/>
              <a:t>If not there fail</a:t>
            </a:r>
          </a:p>
          <a:p>
            <a:pPr lvl="1"/>
            <a:endParaRPr lang="en-US" dirty="0"/>
          </a:p>
          <a:p>
            <a:r>
              <a:rPr lang="en-US" dirty="0" smtClean="0"/>
              <a:t>Evaluation: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Look up value in </a:t>
            </a:r>
            <a:r>
              <a:rPr lang="en-US" dirty="0" smtClean="0"/>
              <a:t>current dynamic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Syntax: </a:t>
            </a:r>
          </a:p>
          <a:p>
            <a:pPr marL="0" indent="0"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where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dirty="0" smtClean="0"/>
              <a:t> and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are expressions</a:t>
            </a:r>
          </a:p>
          <a:p>
            <a:endParaRPr lang="en-US" dirty="0"/>
          </a:p>
          <a:p>
            <a:r>
              <a:rPr lang="en-US" dirty="0" smtClean="0"/>
              <a:t>Type-checking: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dirty="0" smtClean="0"/>
              <a:t> and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have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then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has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Evaluation: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dirty="0" smtClean="0"/>
              <a:t> evaluates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v1</a:t>
            </a:r>
            <a:r>
              <a:rPr lang="en-US" dirty="0" smtClean="0"/>
              <a:t> and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evaluates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v2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then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dirty="0" smtClean="0"/>
              <a:t> evaluates to sum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v1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v2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1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are expressions</a:t>
            </a:r>
          </a:p>
          <a:p>
            <a:endParaRPr lang="en-US" dirty="0"/>
          </a:p>
          <a:p>
            <a:r>
              <a:rPr lang="en-US" dirty="0" smtClean="0"/>
              <a:t>Not all expressions are values</a:t>
            </a:r>
          </a:p>
          <a:p>
            <a:endParaRPr lang="en-US" dirty="0"/>
          </a:p>
          <a:p>
            <a:r>
              <a:rPr lang="en-US" dirty="0" smtClean="0"/>
              <a:t>A value “evaluates to itself” in “zero steps”</a:t>
            </a:r>
          </a:p>
          <a:p>
            <a:endParaRPr lang="en-US" dirty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34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17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dirty="0"/>
              <a:t> </a:t>
            </a:r>
            <a:r>
              <a:rPr lang="en-US" dirty="0" smtClean="0"/>
              <a:t> have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 smtClean="0"/>
              <a:t> have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unit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46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tougher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What are the syntax, typing rules, and evaluation rules for conditional expressions?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3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use “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foo.sml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dirty="0" smtClean="0"/>
              <a:t> is an unusual expression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enters bindings from the file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foo.sml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Result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bound to variable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Ignorable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foundation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many more types, expression forms, and binding forms to learn before we can write “anything interesting”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Syntax, typing rules, evaluation rules will guide us the whole way!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For homework 1: functions, pairs, conditionals, lists, options, and local bindings</a:t>
            </a:r>
          </a:p>
          <a:p>
            <a:pPr lvl="1"/>
            <a:r>
              <a:rPr lang="en-US" dirty="0" smtClean="0"/>
              <a:t>Earlier problems require less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Will not add (or need):</a:t>
            </a:r>
          </a:p>
          <a:p>
            <a:pPr lvl="1"/>
            <a:r>
              <a:rPr lang="en-US" dirty="0" smtClean="0"/>
              <a:t>Mutation (a.k.a. assignment): use new bindings instead</a:t>
            </a:r>
          </a:p>
          <a:p>
            <a:pPr lvl="1"/>
            <a:r>
              <a:rPr lang="en-US" dirty="0" smtClean="0"/>
              <a:t>Statements: everything is an expression</a:t>
            </a:r>
          </a:p>
          <a:p>
            <a:pPr lvl="1"/>
            <a:r>
              <a:rPr lang="en-US" dirty="0" smtClean="0"/>
              <a:t>Loops: use recursion instead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14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Lecture has emphasized building up from simple pieces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in practice you make mistakes and get inscrutable messages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 gotcha: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7</a:t>
            </a:r>
            <a:r>
              <a:rPr lang="en-US" dirty="0" smtClean="0"/>
              <a:t> instead of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 =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on developing resilience to mistakes</a:t>
            </a:r>
          </a:p>
          <a:p>
            <a:pPr lvl="1"/>
            <a:r>
              <a:rPr lang="en-US" dirty="0" smtClean="0"/>
              <a:t>Slow down</a:t>
            </a:r>
          </a:p>
          <a:p>
            <a:pPr lvl="1"/>
            <a:r>
              <a:rPr lang="en-US" dirty="0" smtClean="0"/>
              <a:t>Don’t panic</a:t>
            </a:r>
          </a:p>
          <a:p>
            <a:pPr lvl="1"/>
            <a:r>
              <a:rPr lang="en-US" dirty="0" smtClean="0"/>
              <a:t>Read what you wrote very carefully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65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next 24-48 hours: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course web page: </a:t>
            </a:r>
            <a:r>
              <a:rPr lang="en-US" dirty="0" smtClean="0">
                <a:solidFill>
                  <a:schemeClr val="accent2"/>
                </a:solidFill>
              </a:rPr>
              <a:t>http</a:t>
            </a:r>
            <a:r>
              <a:rPr lang="en-US" dirty="0">
                <a:solidFill>
                  <a:schemeClr val="accent2"/>
                </a:solidFill>
              </a:rPr>
              <a:t>://</a:t>
            </a:r>
            <a:r>
              <a:rPr lang="en-US" dirty="0" smtClean="0">
                <a:solidFill>
                  <a:schemeClr val="accent2"/>
                </a:solidFill>
              </a:rPr>
              <a:t>www.cs.washington.edu/education/courses/cse341/11au/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all course </a:t>
            </a:r>
            <a:r>
              <a:rPr lang="en-US" dirty="0" smtClean="0"/>
              <a:t>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Adjust class email-list settings as necessary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/>
              <a:t>H</a:t>
            </a:r>
            <a:r>
              <a:rPr lang="en-US" dirty="0" smtClean="0"/>
              <a:t>omework 0 (survey worth 0 points)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set up using </a:t>
            </a:r>
            <a:r>
              <a:rPr lang="en-US" dirty="0" err="1" smtClean="0"/>
              <a:t>emacs</a:t>
            </a:r>
            <a:r>
              <a:rPr lang="en-US" dirty="0" smtClean="0"/>
              <a:t> and SML</a:t>
            </a:r>
          </a:p>
          <a:p>
            <a:pPr lvl="1"/>
            <a:r>
              <a:rPr lang="en-US" dirty="0" smtClean="0"/>
              <a:t>Installation/configuration/use instructions on web page</a:t>
            </a:r>
          </a:p>
          <a:p>
            <a:pPr lvl="1"/>
            <a:r>
              <a:rPr lang="en-US" dirty="0" smtClean="0"/>
              <a:t>Essential; no reason to delay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Course Staff:</a:t>
            </a:r>
          </a:p>
          <a:p>
            <a:pPr>
              <a:buNone/>
            </a:pPr>
            <a:r>
              <a:rPr lang="en-US" dirty="0" smtClean="0"/>
              <a:t>	Dan </a:t>
            </a:r>
            <a:r>
              <a:rPr lang="en-US" dirty="0" smtClean="0"/>
              <a:t>Grossman   </a:t>
            </a:r>
            <a:r>
              <a:rPr lang="en-US" dirty="0" smtClean="0"/>
              <a:t>    Ben </a:t>
            </a:r>
            <a:r>
              <a:rPr lang="en-US" dirty="0" smtClean="0"/>
              <a:t>Wood    </a:t>
            </a:r>
            <a:r>
              <a:rPr lang="en-US" dirty="0" smtClean="0"/>
              <a:t>  Lydia </a:t>
            </a:r>
            <a:r>
              <a:rPr lang="en-US" dirty="0" smtClean="0"/>
              <a:t>Duncan  </a:t>
            </a:r>
            <a:r>
              <a:rPr lang="en-US" dirty="0" smtClean="0"/>
              <a:t>   Chloe </a:t>
            </a:r>
            <a:r>
              <a:rPr lang="en-US" dirty="0" err="1" smtClean="0"/>
              <a:t>Houvener</a:t>
            </a:r>
            <a:r>
              <a:rPr lang="en-US" dirty="0" smtClean="0"/>
              <a:t>    </a:t>
            </a:r>
            <a:r>
              <a:rPr lang="en-US" dirty="0" smtClean="0"/>
              <a:t>       </a:t>
            </a:r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723900" y="1981200"/>
            <a:ext cx="16685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403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n-lt"/>
              </a:rPr>
              <a:t>Dan: Faculty, 341 my favorite course / area of expertise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Ben: Ph.D. student,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a PL expert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Lydia: Took 341 Spring 2011, helped with new project over summer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Chloe: Took 341 Fall 2010, favorite class so far</a:t>
            </a:r>
            <a:endParaRPr lang="en-US" sz="2000" b="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nice large staff: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to know us!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7"/>
          <a:stretch/>
        </p:blipFill>
        <p:spPr bwMode="auto">
          <a:xfrm>
            <a:off x="2720989" y="2009775"/>
            <a:ext cx="154621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r="13829"/>
          <a:stretch/>
        </p:blipFill>
        <p:spPr>
          <a:xfrm>
            <a:off x="6400800" y="1981200"/>
            <a:ext cx="1702534" cy="174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r="59040" b="15145"/>
          <a:stretch/>
        </p:blipFill>
        <p:spPr>
          <a:xfrm>
            <a:off x="4575573" y="2012309"/>
            <a:ext cx="1444227" cy="1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6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email list: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cse341a_au11@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.washington.edu</a:t>
            </a:r>
          </a:p>
          <a:p>
            <a:pPr lvl="1"/>
            <a:r>
              <a:rPr lang="en-US" dirty="0" smtClean="0"/>
              <a:t>Students and staff already subscribed</a:t>
            </a:r>
          </a:p>
          <a:p>
            <a:pPr lvl="1"/>
            <a:r>
              <a:rPr lang="en-US" dirty="0" smtClean="0"/>
              <a:t>You must get announcements sent there</a:t>
            </a:r>
          </a:p>
          <a:p>
            <a:pPr lvl="1"/>
            <a:r>
              <a:rPr lang="en-US" dirty="0" smtClean="0"/>
              <a:t>Fairly low traffic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Course staff: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cse341-staff@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.washington.edu     </a:t>
            </a:r>
            <a:r>
              <a:rPr lang="en-US" dirty="0" smtClean="0"/>
              <a:t> plus individual emails</a:t>
            </a:r>
          </a:p>
          <a:p>
            <a:endParaRPr lang="en-US" sz="1000" dirty="0" smtClean="0"/>
          </a:p>
          <a:p>
            <a:r>
              <a:rPr lang="en-US" dirty="0" smtClean="0"/>
              <a:t>Message Board</a:t>
            </a:r>
          </a:p>
          <a:p>
            <a:pPr lvl="1"/>
            <a:r>
              <a:rPr lang="en-US" dirty="0" smtClean="0"/>
              <a:t>For appropriate discussions; TAs will monitor</a:t>
            </a:r>
          </a:p>
          <a:p>
            <a:pPr lvl="1"/>
            <a:r>
              <a:rPr lang="en-US" dirty="0" smtClean="0"/>
              <a:t>Optional, won’t use for important announcements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Anonymous feedback link on webpage</a:t>
            </a:r>
          </a:p>
          <a:p>
            <a:pPr lvl="1"/>
            <a:r>
              <a:rPr lang="en-US" dirty="0" smtClean="0"/>
              <a:t>For good and bad: </a:t>
            </a:r>
            <a:r>
              <a:rPr lang="en-US" dirty="0"/>
              <a:t>I</a:t>
            </a:r>
            <a:r>
              <a:rPr lang="en-US" dirty="0" smtClean="0"/>
              <a:t>f you don’t tell me, I don’t know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Lecture: 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Slides, code, and essay summaries posted</a:t>
            </a:r>
          </a:p>
          <a:p>
            <a:pPr lvl="1"/>
            <a:r>
              <a:rPr lang="en-US" dirty="0" smtClean="0"/>
              <a:t>Often revised after class</a:t>
            </a:r>
          </a:p>
          <a:p>
            <a:pPr lvl="2"/>
            <a:r>
              <a:rPr lang="en-US" dirty="0" smtClean="0"/>
              <a:t>Summary might not be posted until after class</a:t>
            </a:r>
          </a:p>
          <a:p>
            <a:pPr lvl="1"/>
            <a:r>
              <a:rPr lang="en-US" i="1" dirty="0" smtClean="0"/>
              <a:t>Take notes</a:t>
            </a:r>
            <a:r>
              <a:rPr lang="en-US" dirty="0" smtClean="0"/>
              <a:t>: materials may not describe everything</a:t>
            </a:r>
          </a:p>
          <a:p>
            <a:pPr lvl="2"/>
            <a:r>
              <a:rPr lang="en-US" dirty="0" smtClean="0"/>
              <a:t>Slides in particular are </a:t>
            </a:r>
            <a:r>
              <a:rPr lang="en-US" i="1" dirty="0" smtClean="0"/>
              <a:t>visual aids</a:t>
            </a:r>
            <a:r>
              <a:rPr lang="en-US" dirty="0" smtClean="0"/>
              <a:t> for me to use</a:t>
            </a:r>
          </a:p>
          <a:p>
            <a:endParaRPr lang="en-US" sz="1000" dirty="0"/>
          </a:p>
          <a:p>
            <a:r>
              <a:rPr lang="en-US" dirty="0" smtClean="0"/>
              <a:t>Ask questions, focus on key ideas</a:t>
            </a:r>
          </a:p>
          <a:p>
            <a:endParaRPr lang="en-US" sz="1000" dirty="0" smtClean="0"/>
          </a:p>
          <a:p>
            <a:r>
              <a:rPr lang="en-US" dirty="0" smtClean="0"/>
              <a:t>Engage actively</a:t>
            </a:r>
          </a:p>
          <a:p>
            <a:pPr lvl="1"/>
            <a:r>
              <a:rPr lang="en-US" dirty="0" smtClean="0"/>
              <a:t>Arrive </a:t>
            </a:r>
            <a:r>
              <a:rPr lang="en-US" i="1" dirty="0" smtClean="0">
                <a:solidFill>
                  <a:schemeClr val="accent2"/>
                </a:solidFill>
              </a:rPr>
              <a:t>punctually</a:t>
            </a:r>
            <a:r>
              <a:rPr lang="en-US" dirty="0" smtClean="0"/>
              <a:t> (beginning matters most!) and well-rested</a:t>
            </a:r>
          </a:p>
          <a:p>
            <a:pPr lvl="2"/>
            <a:r>
              <a:rPr lang="en-US" dirty="0" smtClean="0"/>
              <a:t>Just like you will for the midterm!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Write</a:t>
            </a:r>
            <a:r>
              <a:rPr lang="en-US" dirty="0" smtClean="0"/>
              <a:t> down ideas and code as we go</a:t>
            </a:r>
          </a:p>
          <a:p>
            <a:pPr lvl="1"/>
            <a:r>
              <a:rPr lang="en-US" dirty="0" smtClean="0"/>
              <a:t>If attending and paying attention is a poor use of your time, one of us is doing something wrong</a:t>
            </a:r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Section: 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lvl="1"/>
            <a:endParaRPr lang="en-US" sz="1000" dirty="0" smtClean="0"/>
          </a:p>
          <a:p>
            <a:r>
              <a:rPr lang="en-US" dirty="0" smtClean="0"/>
              <a:t>Required: will usually cover new material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Sometimes more language or environment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Sometimes main ideas needed for homework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Will</a:t>
            </a:r>
            <a:r>
              <a:rPr lang="en-US" dirty="0" smtClean="0"/>
              <a:t> meet this </a:t>
            </a:r>
            <a:r>
              <a:rPr lang="en-US" dirty="0" smtClean="0"/>
              <a:t>week: using SML</a:t>
            </a:r>
            <a:endParaRPr lang="en-US" dirty="0" smtClean="0"/>
          </a:p>
          <a:p>
            <a:pPr lvl="1"/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/>
              <a:t>Regular hours and locations on course </a:t>
            </a:r>
            <a:r>
              <a:rPr lang="en-US" dirty="0" smtClean="0"/>
              <a:t>web </a:t>
            </a:r>
            <a:r>
              <a:rPr lang="en-US" dirty="0" smtClean="0"/>
              <a:t>[soon]</a:t>
            </a:r>
            <a:endParaRPr lang="en-US" dirty="0"/>
          </a:p>
          <a:p>
            <a:pPr lvl="1"/>
            <a:r>
              <a:rPr lang="en-US" dirty="0" smtClean="0"/>
              <a:t>Changes </a:t>
            </a:r>
            <a:r>
              <a:rPr lang="en-US" dirty="0"/>
              <a:t>as necessary </a:t>
            </a:r>
            <a:r>
              <a:rPr lang="en-US" dirty="0" smtClean="0"/>
              <a:t>announced </a:t>
            </a:r>
            <a:r>
              <a:rPr lang="en-US" dirty="0"/>
              <a:t>on email list</a:t>
            </a:r>
          </a:p>
          <a:p>
            <a:endParaRPr lang="en-US" dirty="0" smtClean="0"/>
          </a:p>
          <a:p>
            <a:r>
              <a:rPr lang="en-US" dirty="0" smtClean="0"/>
              <a:t>Use them</a:t>
            </a:r>
          </a:p>
          <a:p>
            <a:pPr lvl="1"/>
            <a:r>
              <a:rPr lang="en-US" i="1" dirty="0" smtClean="0"/>
              <a:t>Please visit me</a:t>
            </a:r>
          </a:p>
          <a:p>
            <a:pPr lvl="1"/>
            <a:r>
              <a:rPr lang="en-US" dirty="0" smtClean="0"/>
              <a:t>Ideally not </a:t>
            </a:r>
            <a:r>
              <a:rPr lang="en-US" i="1" dirty="0" smtClean="0"/>
              <a:t>just</a:t>
            </a:r>
            <a:r>
              <a:rPr lang="en-US" dirty="0" smtClean="0"/>
              <a:t> for homework questions (but that’s good too)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Textbooks, or lack thereof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mostly use the “textbooks” as useful references</a:t>
            </a:r>
          </a:p>
          <a:p>
            <a:pPr lvl="1"/>
            <a:r>
              <a:rPr lang="en-US" dirty="0" smtClean="0"/>
              <a:t>Look up details you want/need to know</a:t>
            </a:r>
          </a:p>
          <a:p>
            <a:pPr lvl="1"/>
            <a:endParaRPr lang="en-US" dirty="0"/>
          </a:p>
          <a:p>
            <a:r>
              <a:rPr lang="en-US" dirty="0" smtClean="0"/>
              <a:t>Can provide good second explanations, but (because!) they often take a fairly different approach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topics aren’t in the texts</a:t>
            </a:r>
          </a:p>
          <a:p>
            <a:pPr lvl="1"/>
            <a:endParaRPr lang="en-US" dirty="0"/>
          </a:p>
          <a:p>
            <a:r>
              <a:rPr lang="en-US" dirty="0" smtClean="0"/>
              <a:t>Don’t be surprised when I essentially ignore the texts</a:t>
            </a:r>
          </a:p>
          <a:p>
            <a:pPr lvl="1"/>
            <a:r>
              <a:rPr lang="en-US" dirty="0" smtClean="0"/>
              <a:t>List on web page what sections are most relevant</a:t>
            </a:r>
          </a:p>
          <a:p>
            <a:pPr lvl="1"/>
            <a:endParaRPr lang="en-US" dirty="0"/>
          </a:p>
          <a:p>
            <a:r>
              <a:rPr lang="en-US" i="1" dirty="0" smtClean="0"/>
              <a:t>Some but not all of you will do fine without using the texts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57633</TotalTime>
  <Words>1761</Words>
  <Application>Microsoft Office PowerPoint</Application>
  <PresentationFormat>On-screen Show (4:3)</PresentationFormat>
  <Paragraphs>386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dan_design_template</vt:lpstr>
      <vt:lpstr>CSE341: Programming Languages  Lecture 1 Course Mechanics ML Variable Bindings</vt:lpstr>
      <vt:lpstr>Welcome!</vt:lpstr>
      <vt:lpstr>Concise to-do list</vt:lpstr>
      <vt:lpstr>Who</vt:lpstr>
      <vt:lpstr>Staying in touch</vt:lpstr>
      <vt:lpstr>Lecture: Dan</vt:lpstr>
      <vt:lpstr>Section: Ben</vt:lpstr>
      <vt:lpstr>Office hours</vt:lpstr>
      <vt:lpstr>Textbooks, or lack thereof</vt:lpstr>
      <vt:lpstr>Homework</vt:lpstr>
      <vt:lpstr>Note my writing style</vt:lpstr>
      <vt:lpstr>Academic Integrity</vt:lpstr>
      <vt:lpstr>Exams</vt:lpstr>
      <vt:lpstr>Questions?</vt:lpstr>
      <vt:lpstr>What this course is about</vt:lpstr>
      <vt:lpstr>Let’s start over</vt:lpstr>
      <vt:lpstr>My claim</vt:lpstr>
      <vt:lpstr>A strange environment</vt:lpstr>
      <vt:lpstr>ML from the beginning</vt:lpstr>
      <vt:lpstr>A very simple ML program</vt:lpstr>
      <vt:lpstr>A variable binding</vt:lpstr>
      <vt:lpstr>Expressions</vt:lpstr>
      <vt:lpstr>Variables</vt:lpstr>
      <vt:lpstr>Addition</vt:lpstr>
      <vt:lpstr>Values</vt:lpstr>
      <vt:lpstr>A slightly tougher one</vt:lpstr>
      <vt:lpstr>use</vt:lpstr>
      <vt:lpstr>The foundation we need</vt:lpstr>
      <vt:lpstr>Pragmatics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770</cp:revision>
  <cp:lastPrinted>2011-09-27T20:26:28Z</cp:lastPrinted>
  <dcterms:created xsi:type="dcterms:W3CDTF">2009-03-13T20:43:19Z</dcterms:created>
  <dcterms:modified xsi:type="dcterms:W3CDTF">2011-09-28T20:02:53Z</dcterms:modified>
</cp:coreProperties>
</file>