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56" r:id="rId2"/>
    <p:sldId id="624" r:id="rId3"/>
    <p:sldId id="625" r:id="rId4"/>
    <p:sldId id="626" r:id="rId5"/>
    <p:sldId id="627" r:id="rId6"/>
    <p:sldId id="628" r:id="rId7"/>
    <p:sldId id="629" r:id="rId8"/>
    <p:sldId id="633" r:id="rId9"/>
    <p:sldId id="631" r:id="rId10"/>
    <p:sldId id="630" r:id="rId11"/>
    <p:sldId id="634" r:id="rId12"/>
    <p:sldId id="635" r:id="rId13"/>
    <p:sldId id="632" r:id="rId14"/>
    <p:sldId id="636" r:id="rId15"/>
    <p:sldId id="637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086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20</a:t>
            </a:r>
            <a:br>
              <a:rPr lang="en-US" sz="3200" i="0" dirty="0" smtClean="0"/>
            </a:br>
            <a:r>
              <a:rPr lang="en-US" sz="3200" i="0" dirty="0" smtClean="0"/>
              <a:t>Blocks &amp; </a:t>
            </a:r>
            <a:r>
              <a:rPr lang="en-US" sz="3200" i="0" dirty="0" err="1" smtClean="0"/>
              <a:t>Procs</a:t>
            </a:r>
            <a:r>
              <a:rPr lang="en-US" sz="3200" i="0" dirty="0" smtClean="0"/>
              <a:t>;</a:t>
            </a:r>
            <a:br>
              <a:rPr lang="en-US" sz="3200" i="0" dirty="0" smtClean="0"/>
            </a:br>
            <a:r>
              <a:rPr lang="en-US" sz="3200" i="0" dirty="0" smtClean="0"/>
              <a:t>Inheritance &amp; Overriding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2011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914400"/>
          </a:xfrm>
        </p:spPr>
        <p:txBody>
          <a:bodyPr/>
          <a:lstStyle/>
          <a:p>
            <a:r>
              <a:rPr lang="en-US" dirty="0" smtClean="0"/>
              <a:t>Instead of creating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, could add methods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That could mess up other users and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subclassers</a:t>
            </a:r>
            <a:r>
              <a:rPr lang="en-US" dirty="0" smtClean="0">
                <a:latin typeface="+mj-lt"/>
                <a:cs typeface="Courier New" pitchFamily="49" charset="0"/>
              </a:rPr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513286"/>
            <a:ext cx="5029200" cy="31255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attr_reader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attr_writer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@y 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96607425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11430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Instead of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, could copy/paste the methods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Means the same thing </a:t>
            </a:r>
            <a:r>
              <a:rPr lang="en-US" i="1" dirty="0" smtClean="0">
                <a:latin typeface="+mj-lt"/>
                <a:cs typeface="Courier New" pitchFamily="49" charset="0"/>
              </a:rPr>
              <a:t>if</a:t>
            </a:r>
            <a:r>
              <a:rPr lang="en-US" dirty="0" smtClean="0">
                <a:latin typeface="+mj-lt"/>
                <a:cs typeface="Courier New" pitchFamily="49" charset="0"/>
              </a:rPr>
              <a:t> you don't use methods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superclass</a:t>
            </a:r>
            <a:r>
              <a:rPr lang="en-US" dirty="0" smtClean="0">
                <a:latin typeface="+mj-lt"/>
                <a:cs typeface="Courier New" pitchFamily="49" charset="0"/>
              </a:rPr>
              <a:t>, but of course code reuse is nice</a:t>
            </a:r>
          </a:p>
          <a:p>
            <a:pPr marL="457200" lvl="1" indent="0">
              <a:buNone/>
            </a:pPr>
            <a:endParaRPr lang="en-US" sz="1000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514600"/>
            <a:ext cx="50292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attr_reader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attr_writer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:color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(@x*@x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@y*@y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y*y)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22551966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153400" cy="24384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Instead of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, could use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 instance variable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Define methods to send same message to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Often OOP programmers overuse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But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makes sense: less work and can use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>
                <a:latin typeface="+mj-lt"/>
                <a:cs typeface="Courier New" pitchFamily="49" charset="0"/>
              </a:rPr>
              <a:t> wherever code expects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048000"/>
            <a:ext cx="50292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attr_reader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attr_writer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color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@color = c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71754853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19050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 smtClean="0"/>
              <a:t> is more interesting than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 because it overrides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distFromOrigin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</a:p>
          <a:p>
            <a:pPr lvl="1"/>
            <a:r>
              <a:rPr lang="en-US" dirty="0" smtClean="0"/>
              <a:t>Gets code reuse, but highly disputable if it is appropriate to say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 smtClean="0"/>
              <a:t> "is a"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/>
              <a:t>Still just avoiding copy/paste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048000"/>
            <a:ext cx="74676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ThreeDPoint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@z = z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distFromOrigin2 similar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d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(d*d + @z*@z)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…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02551030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With examples so far, objects are not so different from closures</a:t>
            </a:r>
          </a:p>
          <a:p>
            <a:pPr lvl="1"/>
            <a:r>
              <a:rPr lang="en-US" dirty="0" smtClean="0"/>
              <a:t>Multiple methods rather than just "call me"</a:t>
            </a:r>
          </a:p>
          <a:p>
            <a:pPr lvl="1"/>
            <a:r>
              <a:rPr lang="en-US" dirty="0" smtClean="0"/>
              <a:t>Explicit instance variables rather than whatever is environment where function is defined</a:t>
            </a:r>
          </a:p>
          <a:p>
            <a:pPr lvl="1"/>
            <a:r>
              <a:rPr lang="en-US" dirty="0" smtClean="0"/>
              <a:t>Inheritance avoids helper functions or code copying</a:t>
            </a:r>
          </a:p>
          <a:p>
            <a:pPr lvl="1"/>
            <a:r>
              <a:rPr lang="en-US" dirty="0" smtClean="0"/>
              <a:t>"Simple" overriding just replaces methods</a:t>
            </a:r>
          </a:p>
          <a:p>
            <a:pPr lvl="1"/>
            <a:endParaRPr lang="en-US" dirty="0"/>
          </a:p>
          <a:p>
            <a:r>
              <a:rPr lang="en-US" dirty="0" smtClean="0"/>
              <a:t>But there is a big difference (that you learned in Java):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Overriding can make a method define in the superclass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 call a method in the subclass</a:t>
            </a:r>
          </a:p>
          <a:p>
            <a:pPr marL="0" indent="0" algn="ctr">
              <a:buNone/>
            </a:pPr>
            <a:endParaRPr lang="en-US" sz="1000" i="1" dirty="0" smtClean="0"/>
          </a:p>
          <a:p>
            <a:pPr lvl="1"/>
            <a:r>
              <a:rPr lang="en-US" dirty="0" smtClean="0"/>
              <a:t>The essential difference of OOP, studied carefully next lecture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1040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Example: Equivalent except constructor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295400"/>
            <a:ext cx="4114800" cy="495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PolarPoint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theta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@r = 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@theta = theta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@r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Math.cos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(@theta)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@r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theta)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724400" y="1287517"/>
            <a:ext cx="3962400" cy="4495800"/>
          </a:xfrm>
        </p:spPr>
        <p:txBody>
          <a:bodyPr/>
          <a:lstStyle/>
          <a:p>
            <a:r>
              <a:rPr lang="en-US" dirty="0" smtClean="0"/>
              <a:t>Also need to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y=</a:t>
            </a:r>
            <a:r>
              <a:rPr lang="en-US" dirty="0" smtClean="0"/>
              <a:t> (see lec20.rb)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Key </a:t>
            </a:r>
            <a:r>
              <a:rPr lang="en-US" dirty="0" err="1" smtClean="0"/>
              <a:t>punchline</a:t>
            </a:r>
            <a:r>
              <a:rPr lang="en-US" dirty="0" smtClean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 smtClean="0"/>
              <a:t>, defined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, "already works"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Why: calls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are resolved in terms of the object's class</a:t>
            </a:r>
            <a:endParaRPr lang="en-US" dirty="0"/>
          </a:p>
          <a:p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3429000"/>
            <a:ext cx="3505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37352756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separate topics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Ruby's approach to almost-closures (blocks) and closures (</a:t>
            </a:r>
            <a:r>
              <a:rPr lang="en-US" dirty="0" err="1" smtClean="0"/>
              <a:t>Procs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Convenient to use; unusual approach</a:t>
            </a:r>
          </a:p>
          <a:p>
            <a:pPr lvl="1"/>
            <a:r>
              <a:rPr lang="en-US" dirty="0" smtClean="0"/>
              <a:t>Used throughout large standard library </a:t>
            </a:r>
          </a:p>
          <a:p>
            <a:pPr lvl="2"/>
            <a:r>
              <a:rPr lang="en-US" dirty="0" smtClean="0"/>
              <a:t>Explicit loops rare</a:t>
            </a:r>
          </a:p>
          <a:p>
            <a:pPr lvl="2"/>
            <a:r>
              <a:rPr lang="en-US" dirty="0" smtClean="0"/>
              <a:t>Instead of a loop, go find a useful iterator</a:t>
            </a:r>
          </a:p>
          <a:p>
            <a:pPr lvl="1"/>
            <a:endParaRPr lang="en-US" dirty="0"/>
          </a:p>
          <a:p>
            <a:r>
              <a:rPr lang="en-US" dirty="0" smtClean="0"/>
              <a:t>Subclasses, inheritance, and overriding</a:t>
            </a:r>
          </a:p>
          <a:p>
            <a:pPr lvl="1"/>
            <a:r>
              <a:rPr lang="en-US" dirty="0" smtClean="0"/>
              <a:t>The essence of OOP</a:t>
            </a:r>
          </a:p>
          <a:p>
            <a:pPr lvl="1"/>
            <a:r>
              <a:rPr lang="en-US" dirty="0" smtClean="0"/>
              <a:t>Not unlike in Java, but worth studying from PL perspective and in a more dynamic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76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Blocks are probably Ruby's strangest feature compared to other PLs </a:t>
            </a:r>
          </a:p>
          <a:p>
            <a:pPr marL="0" indent="0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Normal: easy way to pass anonymous functions for all the reasons we have been studying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Normal: Blocks can take 0 or more arguments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Strange: Can send 0 or 1 block with </a:t>
            </a:r>
            <a:r>
              <a:rPr lang="en-US" i="1" dirty="0" smtClean="0"/>
              <a:t>any</a:t>
            </a:r>
            <a:r>
              <a:rPr lang="en-US" dirty="0" smtClean="0"/>
              <a:t> message send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Strange: </a:t>
            </a:r>
            <a:r>
              <a:rPr lang="en-US" dirty="0" err="1" smtClean="0"/>
              <a:t>Callee</a:t>
            </a:r>
            <a:r>
              <a:rPr lang="en-US" dirty="0" smtClean="0"/>
              <a:t> does not have a name for the block</a:t>
            </a:r>
          </a:p>
          <a:p>
            <a:pPr lvl="2"/>
            <a:r>
              <a:rPr lang="en-US" dirty="0" smtClean="0"/>
              <a:t>Calls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 42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 (3,5)</a:t>
            </a:r>
            <a:r>
              <a:rPr lang="en-US" dirty="0" smtClean="0"/>
              <a:t>, etc.</a:t>
            </a:r>
          </a:p>
          <a:p>
            <a:pPr lvl="2"/>
            <a:r>
              <a:rPr lang="en-US" dirty="0" smtClean="0"/>
              <a:t>Can ask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block_given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/>
              <a:t> but rarely used in practice (usually assume a  block is given if expected, or that a block's presence is implied by other arguments)</a:t>
            </a:r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86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495800"/>
          </a:xfrm>
        </p:spPr>
        <p:txBody>
          <a:bodyPr/>
          <a:lstStyle/>
          <a:p>
            <a:r>
              <a:rPr lang="en-US" dirty="0" smtClean="0"/>
              <a:t>Rampant use of blocks in standard library</a:t>
            </a:r>
          </a:p>
          <a:p>
            <a:pPr lvl="1"/>
            <a:r>
              <a:rPr lang="en-US" dirty="0" smtClean="0"/>
              <a:t>Classes define iterators; don't write your own loops</a:t>
            </a:r>
          </a:p>
          <a:p>
            <a:pPr lvl="1"/>
            <a:r>
              <a:rPr lang="en-US" dirty="0" smtClean="0"/>
              <a:t>Most of these examples happen to have 0 "regular" arguments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Easy to write your own methods that use blocks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667000"/>
            <a:ext cx="69342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3.times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[4,6,8].each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[4,6,8].each { 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puts x * 2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[4,6,8].map { 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 * 2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[4,6,8].any? { 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 &gt; 7 }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block optional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[4,6,8].inject(foo) {|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… }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5181600"/>
            <a:ext cx="39624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 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a) +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0" y="5261741"/>
            <a:ext cx="3423745" cy="41515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x.silly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5 { 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b*2 }</a:t>
            </a:r>
          </a:p>
        </p:txBody>
      </p:sp>
    </p:spTree>
    <p:extLst>
      <p:ext uri="{BB962C8B-B14F-4D97-AF65-F5344CB8AC3E}">
        <p14:creationId xmlns:p14="http://schemas.microsoft.com/office/powerpoint/2010/main" val="3173826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are "second-class"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All a method can do with a block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 smtClean="0"/>
              <a:t> to it (i.e., call it)</a:t>
            </a:r>
          </a:p>
          <a:p>
            <a:pPr lvl="1"/>
            <a:r>
              <a:rPr lang="en-US" dirty="0" smtClean="0"/>
              <a:t>Can't return it, store it in an object (e.g., for a callback), etc.</a:t>
            </a:r>
          </a:p>
          <a:p>
            <a:pPr lvl="1"/>
            <a:r>
              <a:rPr lang="en-US" dirty="0" smtClean="0"/>
              <a:t>But can also turn blocks into real closures (next slide)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But one block can call another block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</a:p>
          <a:p>
            <a:pPr lvl="1"/>
            <a:r>
              <a:rPr lang="en-US" dirty="0" smtClean="0"/>
              <a:t>From example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dirty="0" smtClean="0"/>
              <a:t> class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lec20.rb</a:t>
            </a:r>
            <a:r>
              <a:rPr lang="en-US" dirty="0" smtClean="0"/>
              <a:t> (though better in Ruby to use arrays as lists than define your own)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962400"/>
            <a:ext cx="62484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tail.nil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MyList.new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(@head), nil)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MyList.new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head),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tail.map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x})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2041785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First-class 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77200" cy="4495800"/>
          </a:xfrm>
        </p:spPr>
        <p:txBody>
          <a:bodyPr/>
          <a:lstStyle/>
          <a:p>
            <a:r>
              <a:rPr lang="en-US" dirty="0" smtClean="0"/>
              <a:t>Implicit block arguments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 smtClean="0"/>
              <a:t> is often sufficient</a:t>
            </a:r>
          </a:p>
          <a:p>
            <a:endParaRPr lang="en-US" sz="1000" dirty="0"/>
          </a:p>
          <a:p>
            <a:r>
              <a:rPr lang="en-US" dirty="0" smtClean="0"/>
              <a:t>But when you want a closure you can return, store, etc.:</a:t>
            </a:r>
          </a:p>
          <a:p>
            <a:pPr lvl="1"/>
            <a:r>
              <a:rPr lang="en-US" dirty="0" smtClean="0"/>
              <a:t>The built-in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dirty="0" smtClean="0"/>
              <a:t> class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lambda</a:t>
            </a:r>
            <a:r>
              <a:rPr lang="en-US" dirty="0" smtClean="0"/>
              <a:t> method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takes a block and makes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Also can do it with "&amp; </a:t>
            </a:r>
            <a:r>
              <a:rPr lang="en-US" dirty="0" err="1" smtClean="0"/>
              <a:t>arg</a:t>
            </a:r>
            <a:r>
              <a:rPr lang="en-US" dirty="0" smtClean="0"/>
              <a:t>", not shown here</a:t>
            </a:r>
          </a:p>
          <a:p>
            <a:pPr lvl="1"/>
            <a:r>
              <a:rPr lang="en-US" dirty="0" smtClean="0"/>
              <a:t>Instances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dirty="0" smtClean="0"/>
              <a:t> have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3733800"/>
            <a:ext cx="51816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map_p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proc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tail.nil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MyList.new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proc.call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@head),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nil)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MyList.new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proc.call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(@head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),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tail.map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943601" y="3810000"/>
            <a:ext cx="2971799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xs.map_p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(lambda{|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… })</a:t>
            </a:r>
          </a:p>
        </p:txBody>
      </p:sp>
    </p:spTree>
    <p:extLst>
      <p:ext uri="{BB962C8B-B14F-4D97-AF65-F5344CB8AC3E}">
        <p14:creationId xmlns:p14="http://schemas.microsoft.com/office/powerpoint/2010/main" val="128648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Subclassing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 definition has a </a:t>
            </a:r>
            <a:r>
              <a:rPr lang="en-US" i="1" dirty="0" smtClean="0">
                <a:solidFill>
                  <a:schemeClr val="accent2"/>
                </a:solidFill>
              </a:rPr>
              <a:t>superclass 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if not specified)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superclass affects the class definition:</a:t>
            </a:r>
          </a:p>
          <a:p>
            <a:pPr lvl="1"/>
            <a:r>
              <a:rPr lang="en-US" dirty="0" smtClean="0"/>
              <a:t>Class </a:t>
            </a:r>
            <a:r>
              <a:rPr lang="en-US" i="1" dirty="0" smtClean="0">
                <a:solidFill>
                  <a:schemeClr val="accent2"/>
                </a:solidFill>
              </a:rPr>
              <a:t>inherits</a:t>
            </a:r>
            <a:r>
              <a:rPr lang="en-US" dirty="0" smtClean="0"/>
              <a:t> all method definitions from superclass</a:t>
            </a:r>
          </a:p>
          <a:p>
            <a:pPr lvl="1"/>
            <a:r>
              <a:rPr lang="en-US" dirty="0" smtClean="0"/>
              <a:t>But class can </a:t>
            </a:r>
            <a:r>
              <a:rPr lang="en-US" i="1" dirty="0" smtClean="0">
                <a:solidFill>
                  <a:schemeClr val="accent2"/>
                </a:solidFill>
              </a:rPr>
              <a:t>override</a:t>
            </a:r>
            <a:r>
              <a:rPr lang="en-US" dirty="0" smtClean="0"/>
              <a:t> method definitions as desired</a:t>
            </a:r>
          </a:p>
          <a:p>
            <a:pPr lvl="1"/>
            <a:endParaRPr lang="en-US" dirty="0"/>
          </a:p>
          <a:p>
            <a:r>
              <a:rPr lang="en-US" dirty="0" smtClean="0"/>
              <a:t>Unlike Java:</a:t>
            </a:r>
          </a:p>
          <a:p>
            <a:pPr lvl="1"/>
            <a:r>
              <a:rPr lang="en-US" dirty="0" smtClean="0"/>
              <a:t>No such thing as "inheriting fields" since all objects create instance variables by assigning to them</a:t>
            </a:r>
          </a:p>
          <a:p>
            <a:pPr lvl="1"/>
            <a:r>
              <a:rPr lang="en-US" dirty="0" err="1" smtClean="0"/>
              <a:t>Subclassing</a:t>
            </a:r>
            <a:r>
              <a:rPr lang="en-US" dirty="0" smtClean="0"/>
              <a:t> has nothing to do with a (non-existent) type system: can still pass any object to any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095500"/>
            <a:ext cx="44958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</p:txBody>
      </p:sp>
    </p:spTree>
    <p:extLst>
      <p:ext uri="{BB962C8B-B14F-4D97-AF65-F5344CB8AC3E}">
        <p14:creationId xmlns:p14="http://schemas.microsoft.com/office/powerpoint/2010/main" val="3685973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 (to be continued)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066800"/>
            <a:ext cx="4114800" cy="541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attr_reader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attr_writer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:y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@x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@y =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direct field access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(@x*@x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+ @y*@y)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use getters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+ y*y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1103586"/>
            <a:ext cx="38862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attr_reader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attr_writer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466364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An object has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648200"/>
            <a:ext cx="7772400" cy="1905000"/>
          </a:xfrm>
        </p:spPr>
        <p:txBody>
          <a:bodyPr/>
          <a:lstStyle/>
          <a:p>
            <a:r>
              <a:rPr lang="en-US" dirty="0" smtClean="0"/>
              <a:t>Using these methods is usually non-OOP style</a:t>
            </a:r>
          </a:p>
          <a:p>
            <a:pPr lvl="1"/>
            <a:r>
              <a:rPr lang="en-US" dirty="0" smtClean="0"/>
              <a:t>Disallows other things that "act like a duck"</a:t>
            </a:r>
          </a:p>
          <a:p>
            <a:pPr lvl="1"/>
            <a:r>
              <a:rPr lang="en-US" dirty="0" smtClean="0"/>
              <a:t>Nonetheless semantics is that an instance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 "is a"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but is not an "instance of"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Java's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dirty="0" smtClean="0">
                <a:latin typeface="+mj-lt"/>
                <a:cs typeface="Courier New" pitchFamily="49" charset="0"/>
              </a:rPr>
              <a:t> is like Ruby's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066800"/>
            <a:ext cx="7010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 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(0,0)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(0,0,"red")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Object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cp.class.superclass.superclass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Object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cp.is_a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Point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cp.instance_of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Point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false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cp.is_a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cp.instance_of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63350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104654</TotalTime>
  <Words>1324</Words>
  <Application>Microsoft Office PowerPoint</Application>
  <PresentationFormat>On-screen Show (4:3)</PresentationFormat>
  <Paragraphs>284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dan_design_template</vt:lpstr>
      <vt:lpstr>CSE341: Programming Languages  Lecture 20 Blocks &amp; Procs; Inheritance &amp; Overriding</vt:lpstr>
      <vt:lpstr>This lecture</vt:lpstr>
      <vt:lpstr>Blocks</vt:lpstr>
      <vt:lpstr>Examples</vt:lpstr>
      <vt:lpstr>Blocks are "second-class"</vt:lpstr>
      <vt:lpstr>First-class closures</vt:lpstr>
      <vt:lpstr>Subclassing</vt:lpstr>
      <vt:lpstr>Example (to be continued)</vt:lpstr>
      <vt:lpstr>An object has a class</vt:lpstr>
      <vt:lpstr>Why subclass</vt:lpstr>
      <vt:lpstr>Why subclass</vt:lpstr>
      <vt:lpstr>Why subclass</vt:lpstr>
      <vt:lpstr>Overriding</vt:lpstr>
      <vt:lpstr>So far…</vt:lpstr>
      <vt:lpstr>Example: Equivalent except constructor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1884</cp:revision>
  <dcterms:created xsi:type="dcterms:W3CDTF">2009-03-13T20:43:19Z</dcterms:created>
  <dcterms:modified xsi:type="dcterms:W3CDTF">2011-11-18T21:09:27Z</dcterms:modified>
</cp:coreProperties>
</file>