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56" r:id="rId2"/>
    <p:sldId id="576" r:id="rId3"/>
    <p:sldId id="578" r:id="rId4"/>
    <p:sldId id="579" r:id="rId5"/>
    <p:sldId id="577" r:id="rId6"/>
    <p:sldId id="583" r:id="rId7"/>
    <p:sldId id="584" r:id="rId8"/>
    <p:sldId id="585" r:id="rId9"/>
    <p:sldId id="582" r:id="rId10"/>
    <p:sldId id="586" r:id="rId11"/>
    <p:sldId id="580" r:id="rId12"/>
    <p:sldId id="587" r:id="rId13"/>
    <p:sldId id="588" r:id="rId14"/>
    <p:sldId id="589" r:id="rId1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594" y="-8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25146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24</a:t>
            </a:r>
            <a:br>
              <a:rPr lang="en-US" sz="3200" i="0" dirty="0" smtClean="0"/>
            </a:br>
            <a:r>
              <a:rPr lang="en-US" sz="3200" i="0" dirty="0" smtClean="0"/>
              <a:t>Racket Modules, Abstraction with Dynamic Types; Racket Contracts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029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Fall 2011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modules </a:t>
            </a:r>
            <a:r>
              <a:rPr lang="en-US" sz="2000" dirty="0" smtClean="0"/>
              <a:t>[see lec24_client.rkt]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Clients get a module's bindings with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require</a:t>
            </a:r>
            <a:r>
              <a:rPr lang="en-US" dirty="0" smtClean="0"/>
              <a:t> form</a:t>
            </a:r>
          </a:p>
          <a:p>
            <a:pPr lvl="1"/>
            <a:r>
              <a:rPr lang="en-US" dirty="0" smtClean="0"/>
              <a:t>Many variations, using a file-name string is the simplest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Can also get only the bindings you want, either by listing them with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only-in</a:t>
            </a:r>
            <a:r>
              <a:rPr lang="en-US" dirty="0" smtClean="0"/>
              <a:t> syntax or listing what you don't want with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except-in</a:t>
            </a:r>
            <a:r>
              <a:rPr lang="en-US" dirty="0" smtClean="0"/>
              <a:t> syntax</a:t>
            </a:r>
          </a:p>
          <a:p>
            <a:pPr lvl="2"/>
            <a:r>
              <a:rPr lang="en-US" dirty="0" smtClean="0"/>
              <a:t>Convenient for avoiding name conflicts</a:t>
            </a:r>
          </a:p>
          <a:p>
            <a:pPr lvl="2"/>
            <a:r>
              <a:rPr lang="en-US" dirty="0" smtClean="0"/>
              <a:t>See the manual for details</a:t>
            </a:r>
          </a:p>
          <a:p>
            <a:pPr lvl="1"/>
            <a:r>
              <a:rPr lang="en-US" dirty="0" smtClean="0"/>
              <a:t>Can also rename bindings: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rename-in</a:t>
            </a:r>
            <a:r>
              <a:rPr lang="en-US" dirty="0" smtClean="0"/>
              <a:t>  and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prefix-in</a:t>
            </a:r>
          </a:p>
          <a:p>
            <a:pPr lvl="2"/>
            <a:r>
              <a:rPr lang="en-US" dirty="0" smtClean="0"/>
              <a:t>The provider can also rename when exporting</a:t>
            </a:r>
          </a:p>
          <a:p>
            <a:pPr lvl="2"/>
            <a:endParaRPr lang="en-US" dirty="0"/>
          </a:p>
          <a:p>
            <a:r>
              <a:rPr lang="en-US" dirty="0" smtClean="0"/>
              <a:t>Overall: convenient namespace management is a nice thing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62200" y="2514600"/>
            <a:ext cx="4074429" cy="495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require </a:t>
            </a:r>
            <a:r>
              <a:rPr lang="en-US" sz="2000" kern="0" dirty="0" smtClean="0">
                <a:latin typeface="Courier New" pitchFamily="49" charset="0"/>
              </a:rPr>
              <a:t>"</a:t>
            </a:r>
            <a:r>
              <a:rPr lang="en-US" sz="2000" kern="0" dirty="0" err="1" smtClean="0">
                <a:latin typeface="Courier New" pitchFamily="49" charset="0"/>
              </a:rPr>
              <a:t>rationals.rkt</a:t>
            </a:r>
            <a:r>
              <a:rPr lang="en-US" sz="2000" kern="0" dirty="0" smtClean="0">
                <a:latin typeface="Courier New" pitchFamily="49" charset="0"/>
              </a:rPr>
              <a:t>")</a:t>
            </a:r>
          </a:p>
        </p:txBody>
      </p:sp>
    </p:spTree>
    <p:extLst>
      <p:ext uri="{BB962C8B-B14F-4D97-AF65-F5344CB8AC3E}">
        <p14:creationId xmlns:p14="http://schemas.microsoft.com/office/powerpoint/2010/main" val="408515497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/>
              <a:t>contract</a:t>
            </a:r>
            <a:r>
              <a:rPr lang="en-US" dirty="0" smtClean="0"/>
              <a:t> is a pre- and post-condition for a function</a:t>
            </a:r>
          </a:p>
          <a:p>
            <a:pPr lvl="1"/>
            <a:r>
              <a:rPr lang="en-US" dirty="0" smtClean="0"/>
              <a:t>Software methodology of "design-by-contract"</a:t>
            </a:r>
          </a:p>
          <a:p>
            <a:pPr lvl="1"/>
            <a:r>
              <a:rPr lang="en-US" dirty="0" smtClean="0"/>
              <a:t>If a function fails, </a:t>
            </a:r>
            <a:r>
              <a:rPr lang="en-US" i="1" dirty="0" smtClean="0"/>
              <a:t>blame</a:t>
            </a:r>
            <a:r>
              <a:rPr lang="en-US" dirty="0" smtClean="0"/>
              <a:t> either the caller or </a:t>
            </a:r>
            <a:r>
              <a:rPr lang="en-US" dirty="0" err="1" smtClean="0"/>
              <a:t>callee</a:t>
            </a:r>
            <a:endParaRPr lang="en-US" dirty="0" smtClean="0"/>
          </a:p>
          <a:p>
            <a:pPr lvl="1"/>
            <a:endParaRPr lang="en-US" sz="1200" dirty="0"/>
          </a:p>
          <a:p>
            <a:r>
              <a:rPr lang="en-US" dirty="0" smtClean="0"/>
              <a:t>Old idea; Racket's modules on the cutting edge</a:t>
            </a:r>
          </a:p>
          <a:p>
            <a:endParaRPr lang="en-US" sz="1200" dirty="0"/>
          </a:p>
          <a:p>
            <a:r>
              <a:rPr lang="en-US" dirty="0" smtClean="0"/>
              <a:t>Can provide functions with a contract</a:t>
            </a:r>
          </a:p>
          <a:p>
            <a:pPr lvl="1"/>
            <a:r>
              <a:rPr lang="en-US" dirty="0" smtClean="0"/>
              <a:t>Any predicate (</a:t>
            </a:r>
            <a:r>
              <a:rPr lang="en-US" dirty="0" err="1" smtClean="0"/>
              <a:t>boolean</a:t>
            </a:r>
            <a:r>
              <a:rPr lang="en-US" dirty="0" smtClean="0"/>
              <a:t>-returning function) on arguments and result</a:t>
            </a:r>
          </a:p>
          <a:p>
            <a:pPr lvl="1"/>
            <a:r>
              <a:rPr lang="en-US" dirty="0" smtClean="0"/>
              <a:t>Any cross-module call will have its arguments and result checked at run-time (could be expensive) to assign blame</a:t>
            </a:r>
          </a:p>
          <a:p>
            <a:pPr lvl="2"/>
            <a:r>
              <a:rPr lang="en-US" dirty="0" smtClean="0"/>
              <a:t>Intra-module calls (e.g., recursion) not checked</a:t>
            </a:r>
          </a:p>
          <a:p>
            <a:pPr lvl="1"/>
            <a:endParaRPr lang="en-US" sz="1200" dirty="0"/>
          </a:p>
          <a:p>
            <a:r>
              <a:rPr lang="en-US" dirty="0" smtClean="0"/>
              <a:t>(You're not responsible for the details, just the high-level idea)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16668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lec24_rationals_contracts.rkt</a:t>
            </a:r>
            <a:r>
              <a:rPr lang="en-US" dirty="0" smtClean="0"/>
              <a:t> provides another implementation of a </a:t>
            </a:r>
            <a:r>
              <a:rPr lang="en-US" dirty="0" err="1" smtClean="0"/>
              <a:t>rationals</a:t>
            </a:r>
            <a:r>
              <a:rPr lang="en-US" dirty="0" smtClean="0"/>
              <a:t> library with contracts on each export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It maintains </a:t>
            </a:r>
            <a:r>
              <a:rPr lang="en-US" i="1" dirty="0" smtClean="0"/>
              <a:t>different</a:t>
            </a:r>
            <a:r>
              <a:rPr lang="en-US" dirty="0" smtClean="0"/>
              <a:t> (weaker) invariants, putting more work on clients, with contracts checking that work:</a:t>
            </a:r>
          </a:p>
          <a:p>
            <a:endParaRPr lang="en-US" sz="1000" dirty="0"/>
          </a:p>
          <a:p>
            <a:r>
              <a:rPr lang="en-US" dirty="0" smtClean="0"/>
              <a:t>Exports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</a:t>
            </a:r>
            <a:r>
              <a:rPr lang="en-US" dirty="0" smtClean="0"/>
              <a:t> constructor, but contract requires integer arguments and positive denominator from client</a:t>
            </a:r>
          </a:p>
          <a:p>
            <a:pPr lvl="1"/>
            <a:r>
              <a:rPr lang="en-US" dirty="0" smtClean="0"/>
              <a:t>Maintains these invariants</a:t>
            </a:r>
          </a:p>
          <a:p>
            <a:r>
              <a:rPr lang="en-US" dirty="0" smtClean="0"/>
              <a:t>Exports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rat-den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rat?</a:t>
            </a:r>
          </a:p>
          <a:p>
            <a:r>
              <a:rPr lang="en-US" dirty="0" smtClean="0"/>
              <a:t>Does </a:t>
            </a:r>
            <a:r>
              <a:rPr lang="en-US" i="1" dirty="0" smtClean="0"/>
              <a:t>not</a:t>
            </a:r>
            <a:r>
              <a:rPr lang="en-US" dirty="0" smtClean="0"/>
              <a:t> keep </a:t>
            </a:r>
            <a:r>
              <a:rPr lang="en-US" dirty="0" err="1" smtClean="0"/>
              <a:t>rationals</a:t>
            </a:r>
            <a:r>
              <a:rPr lang="en-US" dirty="0" smtClean="0"/>
              <a:t> in reduced form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doesn't care and doesn't reduce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print-rat</a:t>
            </a:r>
            <a:r>
              <a:rPr lang="en-US" dirty="0" smtClean="0"/>
              <a:t> does care (contract checks it); up to client to either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reduce-rat</a:t>
            </a:r>
            <a:r>
              <a:rPr lang="en-US" dirty="0" smtClean="0"/>
              <a:t> or "know" the rational is reduced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4066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provide </a:t>
            </a:r>
            <a:r>
              <a:rPr lang="en-US" sz="2000" i="0" dirty="0" smtClean="0">
                <a:cs typeface="Courier New" pitchFamily="49" charset="0"/>
              </a:rPr>
              <a:t>(Note: needs </a:t>
            </a:r>
            <a:r>
              <a:rPr lang="en-US" sz="2000" i="0" dirty="0" err="1" smtClean="0">
                <a:cs typeface="Courier New" pitchFamily="49" charset="0"/>
              </a:rPr>
              <a:t>DrRacket</a:t>
            </a:r>
            <a:r>
              <a:rPr lang="en-US" sz="2000" i="0" dirty="0" smtClean="0">
                <a:cs typeface="Courier New" pitchFamily="49" charset="0"/>
              </a:rPr>
              <a:t> 5.2)</a:t>
            </a:r>
            <a:endParaRPr lang="en-US" sz="2000" i="0" dirty="0"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772400" cy="2133600"/>
          </a:xfrm>
        </p:spPr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contract-out</a:t>
            </a:r>
            <a:r>
              <a:rPr lang="en-US" dirty="0" smtClean="0"/>
              <a:t> exports bindings with given contracts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dirty="0" smtClean="0"/>
              <a:t>  takes predicate functions for each argument/result and checks them on inter-module calls at run-time</a:t>
            </a:r>
          </a:p>
          <a:p>
            <a:pPr lvl="1"/>
            <a:r>
              <a:rPr lang="en-US" dirty="0" smtClean="0"/>
              <a:t>Can use library functions or our own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reduced-rat</a:t>
            </a:r>
            <a:r>
              <a:rPr lang="en-US" dirty="0" smtClean="0"/>
              <a:t>)</a:t>
            </a:r>
          </a:p>
          <a:p>
            <a:r>
              <a:rPr lang="en-US" dirty="0" smtClean="0"/>
              <a:t>Client must satisfy argument contracts and can assume result contracts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3352800"/>
            <a:ext cx="7696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provide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contract-out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(rat (-&gt; integer?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)(and(integer? y)(&gt; y 0)))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rat?)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(rat-</a:t>
            </a:r>
            <a:r>
              <a:rPr lang="en-US" sz="2000" kern="0" dirty="0" err="1" smtClean="0">
                <a:latin typeface="Courier New" pitchFamily="49" charset="0"/>
              </a:rPr>
              <a:t>num</a:t>
            </a:r>
            <a:r>
              <a:rPr lang="en-US" sz="2000" kern="0" dirty="0" smtClean="0">
                <a:latin typeface="Courier New" pitchFamily="49" charset="0"/>
              </a:rPr>
              <a:t>    (-&gt; rat? integer?))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(rat-den </a:t>
            </a:r>
            <a:r>
              <a:rPr lang="en-US" sz="2000" kern="0" dirty="0" smtClean="0">
                <a:latin typeface="Courier New" pitchFamily="49" charset="0"/>
              </a:rPr>
              <a:t>   (-&gt; </a:t>
            </a:r>
            <a:r>
              <a:rPr lang="en-US" sz="2000" kern="0" dirty="0">
                <a:latin typeface="Courier New" pitchFamily="49" charset="0"/>
              </a:rPr>
              <a:t>rat? integer?))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(rat? </a:t>
            </a:r>
            <a:r>
              <a:rPr lang="en-US" sz="2000" kern="0" dirty="0" smtClean="0">
                <a:latin typeface="Courier New" pitchFamily="49" charset="0"/>
              </a:rPr>
              <a:t>      (-&gt; </a:t>
            </a:r>
            <a:r>
              <a:rPr lang="en-US" sz="2000" kern="0" dirty="0">
                <a:latin typeface="Courier New" pitchFamily="49" charset="0"/>
              </a:rPr>
              <a:t>any/c </a:t>
            </a:r>
            <a:r>
              <a:rPr lang="en-US" sz="2000" kern="0" dirty="0" err="1">
                <a:latin typeface="Courier New" pitchFamily="49" charset="0"/>
              </a:rPr>
              <a:t>boolean</a:t>
            </a:r>
            <a:r>
              <a:rPr lang="en-US" sz="2000" kern="0" dirty="0">
                <a:latin typeface="Courier New" pitchFamily="49" charset="0"/>
              </a:rPr>
              <a:t>?))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>
                <a:latin typeface="Courier New" pitchFamily="49" charset="0"/>
              </a:rPr>
              <a:t>(add </a:t>
            </a:r>
            <a:r>
              <a:rPr lang="en-US" sz="2000" kern="0" dirty="0" smtClean="0">
                <a:latin typeface="Courier New" pitchFamily="49" charset="0"/>
              </a:rPr>
              <a:t>       (-&gt; </a:t>
            </a:r>
            <a:r>
              <a:rPr lang="en-US" sz="2000" kern="0" dirty="0">
                <a:latin typeface="Courier New" pitchFamily="49" charset="0"/>
              </a:rPr>
              <a:t>rat? rat? rat?))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>
                <a:latin typeface="Courier New" pitchFamily="49" charset="0"/>
              </a:rPr>
              <a:t>(print-rat </a:t>
            </a:r>
            <a:r>
              <a:rPr lang="en-US" sz="2000" kern="0" dirty="0" smtClean="0">
                <a:latin typeface="Courier New" pitchFamily="49" charset="0"/>
              </a:rPr>
              <a:t> (-&gt; </a:t>
            </a:r>
            <a:r>
              <a:rPr lang="en-US" sz="2000" kern="0" dirty="0">
                <a:latin typeface="Courier New" pitchFamily="49" charset="0"/>
              </a:rPr>
              <a:t>reduced-rat void?))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>
                <a:latin typeface="Courier New" pitchFamily="49" charset="0"/>
              </a:rPr>
              <a:t>(reduce-rat (-&gt; rat? reduced-rat</a:t>
            </a:r>
            <a:r>
              <a:rPr lang="en-US" sz="2000" kern="0" dirty="0" smtClean="0">
                <a:latin typeface="Courier New" pitchFamily="49" charset="0"/>
              </a:rPr>
              <a:t>))))</a:t>
            </a:r>
          </a:p>
        </p:txBody>
      </p:sp>
    </p:spTree>
    <p:extLst>
      <p:ext uri="{BB962C8B-B14F-4D97-AF65-F5344CB8AC3E}">
        <p14:creationId xmlns:p14="http://schemas.microsoft.com/office/powerpoint/2010/main" val="256467018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Contracts vs.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set up strong abstractions and maintain invariants, then you need to do less run-time contract checking</a:t>
            </a:r>
          </a:p>
          <a:p>
            <a:pPr lvl="1"/>
            <a:r>
              <a:rPr lang="en-US" dirty="0" smtClean="0"/>
              <a:t>Example: No need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reduced-rat</a:t>
            </a:r>
            <a:r>
              <a:rPr lang="en-US" dirty="0" smtClean="0"/>
              <a:t> to check that the rational fields are integers with positive denominator</a:t>
            </a:r>
          </a:p>
          <a:p>
            <a:pPr lvl="1"/>
            <a:endParaRPr lang="en-US" dirty="0"/>
          </a:p>
          <a:p>
            <a:r>
              <a:rPr lang="en-US" dirty="0" smtClean="0"/>
              <a:t>This is more efficient: only check dynamically what could fail if "the other party in the contract" is wrong</a:t>
            </a:r>
          </a:p>
          <a:p>
            <a:pPr lvl="1"/>
            <a:r>
              <a:rPr lang="en-US" dirty="0" smtClean="0"/>
              <a:t>Of course, "redundant" checks are less redundant if your abstractions are leaky due to poor design / bugs</a:t>
            </a:r>
          </a:p>
          <a:p>
            <a:pPr lvl="1"/>
            <a:endParaRPr lang="en-US" dirty="0"/>
          </a:p>
          <a:p>
            <a:r>
              <a:rPr lang="en-US" dirty="0" smtClean="0"/>
              <a:t>Invariants are </a:t>
            </a:r>
            <a:r>
              <a:rPr lang="en-US" i="1" dirty="0" smtClean="0"/>
              <a:t>not</a:t>
            </a:r>
            <a:r>
              <a:rPr lang="en-US" dirty="0" smtClean="0"/>
              <a:t> an argument against contracts</a:t>
            </a:r>
          </a:p>
          <a:p>
            <a:pPr lvl="1"/>
            <a:r>
              <a:rPr lang="en-US" dirty="0" smtClean="0"/>
              <a:t>The two are for </a:t>
            </a:r>
            <a:r>
              <a:rPr lang="en-US" i="1" dirty="0" smtClean="0"/>
              <a:t>different purposes</a:t>
            </a:r>
            <a:r>
              <a:rPr lang="en-US" dirty="0" smtClean="0"/>
              <a:t>, as in our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42086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modules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524000"/>
          </a:xfrm>
        </p:spPr>
        <p:txBody>
          <a:bodyPr/>
          <a:lstStyle/>
          <a:p>
            <a:r>
              <a:rPr lang="en-US" dirty="0" smtClean="0"/>
              <a:t>Recall lecture 12: SML modules.  Key points:</a:t>
            </a:r>
          </a:p>
          <a:p>
            <a:pPr lvl="1"/>
            <a:r>
              <a:rPr lang="en-US" dirty="0" smtClean="0"/>
              <a:t>Namespace management for larger programs (structures)</a:t>
            </a:r>
          </a:p>
          <a:p>
            <a:pPr lvl="1"/>
            <a:r>
              <a:rPr lang="en-US" dirty="0" smtClean="0"/>
              <a:t>Hiding bindings inside the module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reduce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Using an abstract type to enforce invariants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3124200"/>
            <a:ext cx="6477000" cy="2971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…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36313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Racket is different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flexible </a:t>
            </a:r>
            <a:r>
              <a:rPr lang="en-US" i="1" dirty="0" smtClean="0"/>
              <a:t>namespace management</a:t>
            </a:r>
          </a:p>
          <a:p>
            <a:pPr lvl="1"/>
            <a:r>
              <a:rPr lang="en-US" dirty="0" smtClean="0"/>
              <a:t>Convenient ways to rename during export/import</a:t>
            </a:r>
          </a:p>
          <a:p>
            <a:pPr lvl="1"/>
            <a:r>
              <a:rPr lang="en-US" dirty="0" smtClean="0"/>
              <a:t>(In other languages, could write wrapper modules)</a:t>
            </a:r>
          </a:p>
          <a:p>
            <a:pPr lvl="1"/>
            <a:endParaRPr lang="en-US" sz="1000" dirty="0"/>
          </a:p>
          <a:p>
            <a:r>
              <a:rPr lang="en-US" dirty="0" smtClean="0"/>
              <a:t>Dynamic typing still has ways to create </a:t>
            </a:r>
            <a:r>
              <a:rPr lang="en-US" i="1" dirty="0" smtClean="0"/>
              <a:t>abstract types</a:t>
            </a:r>
          </a:p>
          <a:p>
            <a:pPr lvl="1"/>
            <a:r>
              <a:rPr lang="en-US" dirty="0" smtClean="0"/>
              <a:t>Just need to be able to make a new type at run-time</a:t>
            </a:r>
          </a:p>
          <a:p>
            <a:pPr lvl="1"/>
            <a:r>
              <a:rPr lang="en-US" dirty="0" smtClean="0"/>
              <a:t>This is what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/>
              <a:t> does; Scheme has nothing like it</a:t>
            </a:r>
          </a:p>
          <a:p>
            <a:pPr lvl="1"/>
            <a:endParaRPr lang="en-US" sz="1000" dirty="0"/>
          </a:p>
          <a:p>
            <a:r>
              <a:rPr lang="en-US" dirty="0" smtClean="0"/>
              <a:t>By default, each file is a module</a:t>
            </a:r>
          </a:p>
          <a:p>
            <a:pPr lvl="1"/>
            <a:r>
              <a:rPr lang="en-US" dirty="0" smtClean="0"/>
              <a:t>Not necessary but convenient</a:t>
            </a:r>
          </a:p>
          <a:p>
            <a:pPr lvl="1"/>
            <a:endParaRPr lang="en-US" sz="1000" dirty="0"/>
          </a:p>
          <a:p>
            <a:r>
              <a:rPr lang="en-US" dirty="0" smtClean="0"/>
              <a:t>State-of-the-art </a:t>
            </a:r>
            <a:r>
              <a:rPr lang="en-US" i="1" dirty="0" smtClean="0"/>
              <a:t>contract system</a:t>
            </a:r>
          </a:p>
          <a:p>
            <a:pPr lvl="1"/>
            <a:r>
              <a:rPr lang="en-US" dirty="0" smtClean="0"/>
              <a:t>Arbitrary dynamic checks of cross-module calls with blame assignment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0998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first…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Worth emphasizing that modules are not necessary for creating abstract types: local scope and closures are enough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Recall our </a:t>
            </a:r>
            <a:r>
              <a:rPr lang="en-US" dirty="0" err="1" smtClean="0"/>
              <a:t>rationals</a:t>
            </a:r>
            <a:r>
              <a:rPr lang="en-US" dirty="0" smtClean="0"/>
              <a:t> example (but note Racket has built-in </a:t>
            </a:r>
            <a:r>
              <a:rPr lang="en-US" dirty="0" err="1" smtClean="0"/>
              <a:t>rationals</a:t>
            </a:r>
            <a:r>
              <a:rPr lang="en-US" dirty="0" smtClean="0"/>
              <a:t>):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i="1" dirty="0" smtClean="0"/>
              <a:t>Interface: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make-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frac</a:t>
            </a:r>
            <a:r>
              <a:rPr lang="en-US" dirty="0" smtClean="0"/>
              <a:t>  rejects 0 denominator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 adds two </a:t>
            </a:r>
            <a:r>
              <a:rPr lang="en-US" dirty="0" err="1" smtClean="0"/>
              <a:t>rationals</a:t>
            </a:r>
            <a:endParaRPr lang="en-US" dirty="0" smtClean="0"/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print-rat</a:t>
            </a:r>
            <a:r>
              <a:rPr lang="en-US" dirty="0" smtClean="0"/>
              <a:t>  prints a rational in reduced form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Can implement this by maintaining these </a:t>
            </a:r>
            <a:r>
              <a:rPr lang="en-US" i="1" dirty="0" smtClean="0"/>
              <a:t>invariants</a:t>
            </a:r>
            <a:r>
              <a:rPr lang="en-US" dirty="0" smtClean="0"/>
              <a:t>: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um</a:t>
            </a:r>
            <a:r>
              <a:rPr lang="en-US" dirty="0" smtClean="0"/>
              <a:t> 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den</a:t>
            </a:r>
            <a:r>
              <a:rPr lang="en-US" dirty="0" smtClean="0"/>
              <a:t> fields kept in reduced form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den</a:t>
            </a:r>
            <a:r>
              <a:rPr lang="en-US" dirty="0" smtClean="0"/>
              <a:t>  is always positive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25905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Wrong approach </a:t>
            </a:r>
            <a:r>
              <a:rPr lang="en-US" sz="2000" dirty="0" smtClean="0"/>
              <a:t>[see lec24_non_modules.rkt]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828" y="1143000"/>
            <a:ext cx="8226972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uses local scope to hide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reduce</a:t>
            </a:r>
            <a:r>
              <a:rPr lang="en-US" dirty="0" smtClean="0"/>
              <a:t>, but it exposes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</a:t>
            </a:r>
            <a:r>
              <a:rPr lang="en-US" dirty="0" smtClean="0"/>
              <a:t> constructor, so clients can make bad </a:t>
            </a:r>
            <a:r>
              <a:rPr lang="en-US" dirty="0" err="1" smtClean="0"/>
              <a:t>rationals</a:t>
            </a:r>
            <a:endParaRPr lang="en-US" dirty="0" smtClean="0"/>
          </a:p>
          <a:p>
            <a:pPr lvl="1"/>
            <a:r>
              <a:rPr lang="en-US" dirty="0" smtClean="0"/>
              <a:t>So to be "safe",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print-rat</a:t>
            </a:r>
            <a:r>
              <a:rPr lang="en-US" dirty="0" smtClean="0"/>
              <a:t> can re-check invariants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362200"/>
            <a:ext cx="61722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num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den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8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rat-funs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gcd</a:t>
            </a:r>
            <a:r>
              <a:rPr lang="en-US" sz="2000" kern="0" dirty="0" smtClean="0">
                <a:latin typeface="Courier New" pitchFamily="49" charset="0"/>
              </a:rPr>
              <a:t>  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y</a:t>
            </a:r>
            <a:r>
              <a:rPr lang="en-US" sz="2000" kern="0" dirty="0" smtClean="0">
                <a:latin typeface="Courier New" pitchFamily="49" charset="0"/>
              </a:rPr>
              <a:t>) …)]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reduce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y</a:t>
            </a:r>
            <a:r>
              <a:rPr lang="en-US" sz="2000" kern="0" dirty="0">
                <a:latin typeface="Courier New" pitchFamily="49" charset="0"/>
              </a:rPr>
              <a:t>) …)]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make-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frac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y</a:t>
            </a:r>
            <a:r>
              <a:rPr lang="en-US" sz="2000" kern="0" dirty="0">
                <a:latin typeface="Courier New" pitchFamily="49" charset="0"/>
              </a:rPr>
              <a:t>) …)]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latin typeface="Courier New" pitchFamily="49" charset="0"/>
              </a:rPr>
              <a:t>  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r1 r2</a:t>
            </a:r>
            <a:r>
              <a:rPr lang="en-US" sz="2000" kern="0" dirty="0" smtClean="0">
                <a:latin typeface="Courier New" pitchFamily="49" charset="0"/>
              </a:rPr>
              <a:t>) …)]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print-rat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kern="0" dirty="0" smtClean="0">
                <a:latin typeface="Courier New" pitchFamily="49" charset="0"/>
              </a:rPr>
              <a:t>) …)])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(list make-</a:t>
            </a:r>
            <a:r>
              <a:rPr lang="en-US" sz="2000" kern="0" dirty="0" err="1" smtClean="0">
                <a:latin typeface="Courier New" pitchFamily="49" charset="0"/>
              </a:rPr>
              <a:t>frac</a:t>
            </a:r>
            <a:r>
              <a:rPr lang="en-US" sz="2000" kern="0" dirty="0" smtClean="0">
                <a:latin typeface="Courier New" pitchFamily="49" charset="0"/>
              </a:rPr>
              <a:t> add print-rat)))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8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make-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(car   rat-funs))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 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cadr</a:t>
            </a:r>
            <a:r>
              <a:rPr lang="en-US" sz="2000" kern="0" dirty="0" smtClean="0">
                <a:latin typeface="Courier New" pitchFamily="49" charset="0"/>
              </a:rPr>
              <a:t>  rat-funs</a:t>
            </a:r>
            <a:r>
              <a:rPr lang="en-US" sz="2000" kern="0" dirty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print-rat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caddr</a:t>
            </a:r>
            <a:r>
              <a:rPr lang="en-US" sz="2000" kern="0" dirty="0" smtClean="0">
                <a:latin typeface="Courier New" pitchFamily="49" charset="0"/>
              </a:rPr>
              <a:t> rat-funs</a:t>
            </a:r>
            <a:r>
              <a:rPr lang="en-US" sz="2000" kern="0" dirty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70354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Right approach </a:t>
            </a:r>
            <a:r>
              <a:rPr lang="en-US" sz="2000" dirty="0" smtClean="0"/>
              <a:t>[see lec24_non_modules.rkt]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828" y="1066800"/>
            <a:ext cx="8226972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we also need to hide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</a:t>
            </a:r>
            <a:r>
              <a:rPr lang="en-US" dirty="0" smtClean="0"/>
              <a:t> constructor!</a:t>
            </a:r>
          </a:p>
          <a:p>
            <a:pPr lvl="1"/>
            <a:r>
              <a:rPr lang="en-US" dirty="0" smtClean="0"/>
              <a:t>Also hide </a:t>
            </a:r>
            <a:r>
              <a:rPr lang="en-US" dirty="0" err="1" smtClean="0"/>
              <a:t>mutators</a:t>
            </a:r>
            <a:r>
              <a:rPr lang="en-US" dirty="0" smtClean="0"/>
              <a:t> if you create them</a:t>
            </a:r>
          </a:p>
          <a:p>
            <a:pPr lvl="1"/>
            <a:r>
              <a:rPr lang="en-US" dirty="0" smtClean="0"/>
              <a:t>Choose to hide </a:t>
            </a:r>
            <a:r>
              <a:rPr lang="en-US" dirty="0" err="1" smtClean="0"/>
              <a:t>accessors</a:t>
            </a:r>
            <a:r>
              <a:rPr lang="en-US" dirty="0" smtClean="0"/>
              <a:t> to keep representation opaque</a:t>
            </a:r>
          </a:p>
          <a:p>
            <a:pPr lvl="1"/>
            <a:r>
              <a:rPr lang="en-US" dirty="0" smtClean="0"/>
              <a:t>This code doesn't "export"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rat?</a:t>
            </a:r>
            <a:r>
              <a:rPr lang="en-US" dirty="0" smtClean="0"/>
              <a:t>, but doing so a good idea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2590800"/>
            <a:ext cx="6172200" cy="3810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rat-funs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rat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num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den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gcd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y</a:t>
            </a:r>
            <a:r>
              <a:rPr lang="en-US" sz="2000" kern="0" dirty="0" smtClean="0">
                <a:latin typeface="Courier New" pitchFamily="49" charset="0"/>
              </a:rPr>
              <a:t>) …)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reduce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…)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make-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…)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r1 r2</a:t>
            </a:r>
            <a:r>
              <a:rPr lang="en-US" sz="2000" kern="0" dirty="0" smtClean="0">
                <a:latin typeface="Courier New" pitchFamily="49" charset="0"/>
              </a:rPr>
              <a:t>) …)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print-rat r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…)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(list make-</a:t>
            </a:r>
            <a:r>
              <a:rPr lang="en-US" sz="2000" kern="0" dirty="0" err="1" smtClean="0">
                <a:latin typeface="Courier New" pitchFamily="49" charset="0"/>
              </a:rPr>
              <a:t>frac</a:t>
            </a:r>
            <a:r>
              <a:rPr lang="en-US" sz="2000" kern="0" dirty="0" smtClean="0">
                <a:latin typeface="Courier New" pitchFamily="49" charset="0"/>
              </a:rPr>
              <a:t> add print-rat)))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8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make-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(car   rat-funs))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 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cadr</a:t>
            </a:r>
            <a:r>
              <a:rPr lang="en-US" sz="2000" kern="0" dirty="0" smtClean="0">
                <a:latin typeface="Courier New" pitchFamily="49" charset="0"/>
              </a:rPr>
              <a:t>  rat-funs</a:t>
            </a:r>
            <a:r>
              <a:rPr lang="en-US" sz="2000" kern="0" dirty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print-rat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caddr</a:t>
            </a:r>
            <a:r>
              <a:rPr lang="en-US" sz="2000" kern="0" dirty="0" smtClean="0">
                <a:latin typeface="Courier New" pitchFamily="49" charset="0"/>
              </a:rPr>
              <a:t> rat-funs</a:t>
            </a:r>
            <a:r>
              <a:rPr lang="en-US" sz="2000" kern="0" dirty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63712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 trick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 smtClean="0"/>
              <a:t>By hiding the constructor and </a:t>
            </a:r>
            <a:r>
              <a:rPr lang="en-US" dirty="0" err="1" smtClean="0"/>
              <a:t>accessors</a:t>
            </a:r>
            <a:r>
              <a:rPr lang="en-US" dirty="0" smtClean="0"/>
              <a:t>, clients cannot make </a:t>
            </a:r>
            <a:r>
              <a:rPr lang="en-US" dirty="0" err="1" smtClean="0"/>
              <a:t>rationals</a:t>
            </a:r>
            <a:r>
              <a:rPr lang="en-US" dirty="0" smtClean="0"/>
              <a:t> or access their pieces directly</a:t>
            </a:r>
          </a:p>
          <a:p>
            <a:endParaRPr lang="en-US" sz="1000" dirty="0"/>
          </a:p>
          <a:p>
            <a:r>
              <a:rPr lang="en-US" dirty="0" smtClean="0"/>
              <a:t>Clients can still pass non-</a:t>
            </a:r>
            <a:r>
              <a:rPr lang="en-US" dirty="0" err="1" smtClean="0"/>
              <a:t>rationals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print-rat</a:t>
            </a:r>
            <a:r>
              <a:rPr lang="en-US" dirty="0" smtClean="0"/>
              <a:t>, but any rational will satisfy the invariants</a:t>
            </a:r>
          </a:p>
          <a:p>
            <a:endParaRPr lang="en-US" sz="1000" dirty="0"/>
          </a:p>
          <a:p>
            <a:r>
              <a:rPr lang="en-US" dirty="0" smtClean="0"/>
              <a:t>Technique requires fundamentally on semantics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Make a </a:t>
            </a:r>
            <a:r>
              <a:rPr lang="en-US" i="1" dirty="0" smtClean="0"/>
              <a:t>new</a:t>
            </a:r>
            <a:r>
              <a:rPr lang="en-US" dirty="0" smtClean="0"/>
              <a:t> (dynamic) type of thing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/>
              <a:t> were sugar for cons cells, then clients could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</a:t>
            </a:r>
            <a:r>
              <a:rPr lang="en-US" dirty="0" smtClean="0"/>
              <a:t> to make bad </a:t>
            </a:r>
            <a:r>
              <a:rPr lang="en-US" dirty="0" err="1" smtClean="0"/>
              <a:t>rationals</a:t>
            </a:r>
            <a:endParaRPr lang="en-US" dirty="0" smtClean="0"/>
          </a:p>
          <a:p>
            <a:pPr lvl="1"/>
            <a:endParaRPr lang="en-US" sz="1000" dirty="0"/>
          </a:p>
          <a:p>
            <a:r>
              <a:rPr lang="en-US" dirty="0" smtClean="0"/>
              <a:t>So… to support abstract </a:t>
            </a:r>
            <a:r>
              <a:rPr lang="en-US" dirty="0" err="1" smtClean="0"/>
              <a:t>datatypes</a:t>
            </a:r>
            <a:r>
              <a:rPr lang="en-US" dirty="0" smtClean="0"/>
              <a:t>, dynamically typed languages need ways to make "new types of things"</a:t>
            </a:r>
          </a:p>
          <a:p>
            <a:pPr lvl="1"/>
            <a:r>
              <a:rPr lang="en-US" dirty="0" smtClean="0"/>
              <a:t>Scheme traditionally had no such support</a:t>
            </a:r>
          </a:p>
          <a:p>
            <a:endParaRPr lang="en-US" sz="1000" dirty="0" smtClean="0"/>
          </a:p>
          <a:p>
            <a:r>
              <a:rPr lang="en-US" dirty="0" smtClean="0"/>
              <a:t>Again, making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rat?</a:t>
            </a:r>
            <a:r>
              <a:rPr lang="en-US" dirty="0" smtClean="0"/>
              <a:t> public makes perfect sense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6424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Racket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normal and convenient way puts bindings in a file and </a:t>
            </a:r>
            <a:r>
              <a:rPr lang="en-US" i="1" dirty="0" smtClean="0"/>
              <a:t>provides</a:t>
            </a:r>
            <a:r>
              <a:rPr lang="en-US" dirty="0" smtClean="0"/>
              <a:t> only the ones that should be public</a:t>
            </a:r>
          </a:p>
          <a:p>
            <a:pPr lvl="1"/>
            <a:r>
              <a:rPr lang="en-US" dirty="0" smtClean="0"/>
              <a:t>Unlike SML, no separate notion of signature – module decides what to provide</a:t>
            </a:r>
          </a:p>
          <a:p>
            <a:pPr lvl="1"/>
            <a:endParaRPr lang="en-US" sz="1000" dirty="0"/>
          </a:p>
          <a:p>
            <a:r>
              <a:rPr lang="en-US" dirty="0" smtClean="0"/>
              <a:t>Default is private </a:t>
            </a:r>
          </a:p>
          <a:p>
            <a:pPr lvl="1"/>
            <a:r>
              <a:rPr lang="en-US" dirty="0" smtClean="0"/>
              <a:t>(But REPL for "Run" of a file is "inside" that file's module)</a:t>
            </a:r>
          </a:p>
          <a:p>
            <a:pPr lvl="1"/>
            <a:r>
              <a:rPr lang="en-US" dirty="0" smtClean="0"/>
              <a:t>Which is why previous lectures used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(provide (all-provided-out))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Can provide some of  </a:t>
            </a:r>
            <a:r>
              <a:rPr lang="en-US" dirty="0" err="1" smtClean="0">
                <a:latin typeface="+mj-lt"/>
                <a:cs typeface="Courier New" pitchFamily="49" charset="0"/>
              </a:rPr>
              <a:t>struct's</a:t>
            </a:r>
            <a:r>
              <a:rPr lang="en-US" dirty="0" smtClean="0">
                <a:latin typeface="+mj-lt"/>
                <a:cs typeface="Courier New" pitchFamily="49" charset="0"/>
              </a:rPr>
              <a:t> functions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See lec24_rationals.rkt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(provide make-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frac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add print-rat rat?)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8081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It's the same trick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Modules take care of hiding bindings</a:t>
            </a:r>
          </a:p>
          <a:p>
            <a:endParaRPr lang="en-US" dirty="0"/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/>
              <a:t> takes care of making a new type</a:t>
            </a:r>
          </a:p>
          <a:p>
            <a:endParaRPr lang="en-US" dirty="0"/>
          </a:p>
          <a:p>
            <a:r>
              <a:rPr lang="en-US" dirty="0" smtClean="0"/>
              <a:t>This doesn't work if </a:t>
            </a:r>
            <a:r>
              <a:rPr lang="en-US" dirty="0" err="1" smtClean="0"/>
              <a:t>rationals</a:t>
            </a:r>
            <a:r>
              <a:rPr lang="en-US" dirty="0" smtClean="0"/>
              <a:t> are implemented with an existing type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</a:t>
            </a:r>
          </a:p>
          <a:p>
            <a:pPr lvl="1"/>
            <a:r>
              <a:rPr lang="en-US" dirty="0" smtClean="0"/>
              <a:t>Clients could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cons?</a:t>
            </a:r>
            <a:r>
              <a:rPr lang="en-US" dirty="0" smtClean="0"/>
              <a:t> to figure that out and then make bad </a:t>
            </a:r>
            <a:r>
              <a:rPr lang="en-US" dirty="0" err="1" smtClean="0"/>
              <a:t>rationals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Common </a:t>
            </a:r>
            <a:r>
              <a:rPr lang="en-US" b="1" dirty="0" smtClean="0"/>
              <a:t>misconception</a:t>
            </a:r>
            <a:r>
              <a:rPr lang="en-US" dirty="0" smtClean="0"/>
              <a:t>: Dynamically typed languages can't support abstract types</a:t>
            </a:r>
          </a:p>
          <a:p>
            <a:pPr lvl="1"/>
            <a:r>
              <a:rPr lang="en-US" dirty="0" smtClean="0"/>
              <a:t>Some may not, but they could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00359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100772</TotalTime>
  <Words>1343</Words>
  <Application>Microsoft Office PowerPoint</Application>
  <PresentationFormat>On-screen Show (4:3)</PresentationFormat>
  <Paragraphs>220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dan_design_template</vt:lpstr>
      <vt:lpstr>CSE341: Programming Languages  Lecture 24 Racket Modules, Abstraction with Dynamic Types; Racket Contracts</vt:lpstr>
      <vt:lpstr>Another modules lecture</vt:lpstr>
      <vt:lpstr>Racket is different</vt:lpstr>
      <vt:lpstr>But first…</vt:lpstr>
      <vt:lpstr>Wrong approach [see lec24_non_modules.rkt]</vt:lpstr>
      <vt:lpstr>Right approach [see lec24_non_modules.rkt]</vt:lpstr>
      <vt:lpstr>The key trick</vt:lpstr>
      <vt:lpstr>Racket modules</vt:lpstr>
      <vt:lpstr>It's the same trick</vt:lpstr>
      <vt:lpstr>Using modules [see lec24_client.rkt]</vt:lpstr>
      <vt:lpstr>Contracts</vt:lpstr>
      <vt:lpstr>Example</vt:lpstr>
      <vt:lpstr>Example provide (Note: needs DrRacket 5.2)</vt:lpstr>
      <vt:lpstr>Contracts vs. invariants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1653</cp:revision>
  <dcterms:created xsi:type="dcterms:W3CDTF">2009-03-13T20:43:19Z</dcterms:created>
  <dcterms:modified xsi:type="dcterms:W3CDTF">2011-12-01T19:33:17Z</dcterms:modified>
</cp:coreProperties>
</file>