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8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84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25</a:t>
            </a:r>
            <a:br>
              <a:rPr lang="en-US" sz="3200" i="0" dirty="0" smtClean="0"/>
            </a:br>
            <a:r>
              <a:rPr lang="en-US" sz="3200" i="0" dirty="0" smtClean="0"/>
              <a:t>Subtyping for Records and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programming language already has a lot of typing rules and we don't want to change them</a:t>
            </a:r>
          </a:p>
          <a:p>
            <a:pPr lvl="1"/>
            <a:r>
              <a:rPr lang="en-US" dirty="0" smtClean="0"/>
              <a:t>Example: The type of an actual function argument must </a:t>
            </a:r>
            <a:r>
              <a:rPr lang="en-US" b="1" i="1" dirty="0" smtClean="0"/>
              <a:t>equal</a:t>
            </a:r>
            <a:r>
              <a:rPr lang="en-US" dirty="0" smtClean="0"/>
              <a:t> the type of the function parameter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do this by adding "just two things to our language"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ubtyping</a:t>
            </a:r>
            <a:r>
              <a:rPr lang="en-US" dirty="0" smtClean="0"/>
              <a:t>: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is a subtype of t2</a:t>
            </a:r>
          </a:p>
          <a:p>
            <a:pPr lvl="1"/>
            <a:r>
              <a:rPr lang="en-US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(also)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now we just have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676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is not a matter of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Misconception: If we are making a new language, we can have whatever typing and subtyping rules we want</a:t>
            </a:r>
          </a:p>
          <a:p>
            <a:endParaRPr lang="en-US" dirty="0"/>
          </a:p>
          <a:p>
            <a:r>
              <a:rPr lang="en-US" dirty="0" smtClean="0"/>
              <a:t>Well, not if you want to prevent what you claim to prevent</a:t>
            </a:r>
          </a:p>
          <a:p>
            <a:pPr lvl="1"/>
            <a:r>
              <a:rPr lang="en-US" dirty="0" smtClean="0"/>
              <a:t>Here: No accessing record fields that don't exist</a:t>
            </a:r>
          </a:p>
          <a:p>
            <a:pPr lvl="1"/>
            <a:endParaRPr lang="en-US" dirty="0"/>
          </a:p>
          <a:p>
            <a:r>
              <a:rPr lang="en-US" dirty="0" smtClean="0"/>
              <a:t>Our typing rules were </a:t>
            </a:r>
            <a:r>
              <a:rPr lang="en-US" i="1" dirty="0" smtClean="0"/>
              <a:t>sound</a:t>
            </a:r>
            <a:r>
              <a:rPr lang="en-US" dirty="0" smtClean="0"/>
              <a:t> before we added subtyping</a:t>
            </a:r>
          </a:p>
          <a:p>
            <a:pPr lvl="1"/>
            <a:r>
              <a:rPr lang="en-US" dirty="0" smtClean="0"/>
              <a:t>So we better keep it that way</a:t>
            </a:r>
          </a:p>
          <a:p>
            <a:pPr lvl="1"/>
            <a:endParaRPr lang="en-US" dirty="0"/>
          </a:p>
          <a:p>
            <a:r>
              <a:rPr lang="en-US" dirty="0" smtClean="0"/>
              <a:t>Principle of </a:t>
            </a:r>
            <a:r>
              <a:rPr lang="en-US" i="1" dirty="0" smtClean="0"/>
              <a:t>substitutability</a:t>
            </a:r>
            <a:r>
              <a:rPr lang="en-US" dirty="0" smtClean="0"/>
              <a:t>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dirty="0" smtClean="0"/>
              <a:t>, then any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must be able to be used in every way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can be</a:t>
            </a:r>
          </a:p>
          <a:p>
            <a:pPr lvl="1"/>
            <a:r>
              <a:rPr lang="en-US" dirty="0" smtClean="0"/>
              <a:t>Here: It needs all the same fields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5496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good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our record types, these rules all meet the substitutability test: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"Width"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a subset of fields with the same types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"Permutation" subtyping: A </a:t>
            </a:r>
            <a:r>
              <a:rPr lang="en-US" dirty="0" err="1" smtClean="0"/>
              <a:t>supertype</a:t>
            </a:r>
            <a:r>
              <a:rPr lang="en-US" dirty="0" smtClean="0"/>
              <a:t> can have the same set of fields with the same types in a different order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Transitivity: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&lt;: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Reflexivity: Every type is a subtype of itself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(4) may seem unnecessary, but it composes well with other rules in a full language and "can't hurt"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223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this still is not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I'm tricking you into doing a bad thing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Subtyping rules so far let us drop fields but not change their types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Example: A circle has a center field holding another record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971800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64685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have this subtyping – could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400" b="1" dirty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No way to get this yet: we can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>
                <a:latin typeface="+mj-lt"/>
                <a:cs typeface="Courier New" pitchFamily="49" charset="0"/>
              </a:rPr>
              <a:t>, drop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+mj-lt"/>
                <a:cs typeface="Courier New" pitchFamily="49" charset="0"/>
              </a:rPr>
              <a:t>, or permute order, but we can't "reach into a field type" to do subtyping</a:t>
            </a:r>
          </a:p>
          <a:p>
            <a:pPr>
              <a:spcBef>
                <a:spcPts val="0"/>
              </a:spcBef>
            </a:pPr>
            <a:endParaRPr lang="en-US" dirty="0">
              <a:latin typeface="+mj-lt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So why not add another subtyping rule… "Depth" subtyping: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>
                <a:latin typeface="+mj-lt"/>
                <a:cs typeface="Courier New" pitchFamily="49" charset="0"/>
              </a:rPr>
              <a:t>,  then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 &lt;: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f:tb,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Depth subtyping (along with width on the field's type) allows our example to type-check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latin typeface="+mj-lt"/>
                <a:cs typeface="Courier New" pitchFamily="49" charset="0"/>
              </a:rPr>
              <a:t>Unfortunately, it also allows some things it should not…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57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strikes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>
                <a:cs typeface="Courier New" pitchFamily="49" charset="0"/>
              </a:rPr>
              <a:t>,  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itchFamily="49" charset="0"/>
              </a:rPr>
              <a:t>then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{f1:t1, …, f:ta,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&lt;: 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…, f:tb,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7432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r:real})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sphere.center.z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164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setters, 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immutable, then depth subtyping is sound!</a:t>
            </a:r>
          </a:p>
          <a:p>
            <a:pPr lvl="1"/>
            <a:r>
              <a:rPr lang="en-US" dirty="0" smtClean="0"/>
              <a:t>So this is the Nth time in the course we have seen a benefit of outlawing mutation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  <a:p>
            <a:pPr lvl="1"/>
            <a:endParaRPr lang="en-US" dirty="0"/>
          </a:p>
          <a:p>
            <a:r>
              <a:rPr lang="en-US" dirty="0" smtClean="0"/>
              <a:t>Remember: subtyping is not a matter of opinion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9314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on Java (and C#)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Arrays should work just like records in terms of depth subtyping</a:t>
            </a:r>
          </a:p>
          <a:p>
            <a:pPr lvl="1"/>
            <a:r>
              <a:rPr lang="en-US" dirty="0" smtClean="0"/>
              <a:t>But in Java,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t1[] &lt;: t2[]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code type-checks, surprisingly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38400"/>
            <a:ext cx="7315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 </a:t>
            </a:r>
            <a:r>
              <a:rPr lang="en-US" sz="2000" kern="0" dirty="0" smtClean="0">
                <a:latin typeface="Courier New" pitchFamily="49" charset="0"/>
              </a:rPr>
              <a:t>{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extends </a:t>
            </a:r>
            <a:r>
              <a:rPr lang="en-US" sz="2000" kern="0" dirty="0" smtClean="0">
                <a:latin typeface="Courier New" pitchFamily="49" charset="0"/>
              </a:rPr>
              <a:t>Point { </a:t>
            </a:r>
            <a:r>
              <a:rPr lang="en-US" sz="2000" kern="0" dirty="0">
                <a:latin typeface="Courier New" pitchFamily="49" charset="0"/>
              </a:rPr>
              <a:t>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x;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(0,0,"green");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[0].color;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!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21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they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More flexible type system allows more programs but prevents fewer errors</a:t>
            </a:r>
          </a:p>
          <a:p>
            <a:pPr lvl="1"/>
            <a:r>
              <a:rPr lang="en-US" dirty="0" smtClean="0"/>
              <a:t>Seemed especially important before Java/C# had generics</a:t>
            </a:r>
          </a:p>
          <a:p>
            <a:pPr lvl="1"/>
            <a:endParaRPr lang="en-US" sz="1000" dirty="0"/>
          </a:p>
          <a:p>
            <a:r>
              <a:rPr lang="en-US" dirty="0" smtClean="0"/>
              <a:t>Good news, despite this "inappropriate" depth subtyping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e.color</a:t>
            </a:r>
            <a:r>
              <a:rPr lang="en-US" dirty="0" smtClean="0"/>
              <a:t> </a:t>
            </a:r>
            <a:r>
              <a:rPr lang="en-US" dirty="0" smtClean="0"/>
              <a:t> will </a:t>
            </a:r>
            <a:r>
              <a:rPr lang="en-US" dirty="0" smtClean="0"/>
              <a:t>never fail due to </a:t>
            </a:r>
            <a:r>
              <a:rPr lang="en-US" dirty="0" smtClean="0"/>
              <a:t>there </a:t>
            </a:r>
            <a:r>
              <a:rPr lang="en-US" dirty="0" smtClean="0"/>
              <a:t>being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 field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reads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</a:t>
            </a:r>
            <a:r>
              <a:rPr lang="en-US" dirty="0" smtClean="0"/>
              <a:t> always return a (subtype of)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is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</a:p>
          <a:p>
            <a:pPr lvl="1"/>
            <a:endParaRPr lang="en-US" sz="1000" dirty="0"/>
          </a:p>
          <a:p>
            <a:r>
              <a:rPr lang="en-US" dirty="0" smtClean="0"/>
              <a:t>Bad news, to get the good news given "inappropriate" subtyping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e1[e2]=e3</a:t>
            </a:r>
            <a:r>
              <a:rPr lang="en-US" dirty="0" smtClean="0"/>
              <a:t> can fail even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 smtClean="0"/>
              <a:t> </a:t>
            </a:r>
            <a:r>
              <a:rPr lang="en-US" dirty="0" smtClean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/>
              <a:t>Array </a:t>
            </a:r>
            <a:r>
              <a:rPr lang="en-US" i="1" dirty="0" smtClean="0"/>
              <a:t>stores</a:t>
            </a:r>
            <a:r>
              <a:rPr lang="en-US" dirty="0" smtClean="0"/>
              <a:t> check the </a:t>
            </a:r>
            <a:r>
              <a:rPr lang="en-US" i="1" dirty="0" smtClean="0"/>
              <a:t>run-time class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's elements and do not allow storing a </a:t>
            </a:r>
            <a:r>
              <a:rPr lang="en-US" dirty="0" err="1" smtClean="0"/>
              <a:t>supertype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type-system help to avoid such </a:t>
            </a:r>
            <a:r>
              <a:rPr lang="en-US" dirty="0" smtClean="0"/>
              <a:t>bugs / performance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637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what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0"/>
            <a:ext cx="7772400" cy="1524000"/>
          </a:xfrm>
        </p:spPr>
        <p:txBody>
          <a:bodyPr/>
          <a:lstStyle/>
          <a:p>
            <a:r>
              <a:rPr lang="en-US" dirty="0" smtClean="0"/>
              <a:t>Causes code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to throw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ArrayStoreException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It is awkward at best to blame this code</a:t>
            </a:r>
          </a:p>
          <a:p>
            <a:pPr lvl="1"/>
            <a:r>
              <a:rPr lang="en-US" dirty="0" smtClean="0"/>
              <a:t>Benefit is run-time checks occur only on array stores, not on field accesses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c.color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8153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(Point[]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pt_arr</a:t>
            </a:r>
            <a:r>
              <a:rPr lang="en-US" sz="2000" kern="0" dirty="0" smtClean="0">
                <a:latin typeface="Courier New" pitchFamily="49" charset="0"/>
              </a:rPr>
              <a:t>[0] 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Point(3,4);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can throw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[x];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m1(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);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"inappropriate" depth subtyping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ColorPoint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cpt_arr</a:t>
            </a:r>
            <a:r>
              <a:rPr lang="en-US" sz="2000" kern="0" dirty="0" smtClean="0">
                <a:latin typeface="Courier New" pitchFamily="49" charset="0"/>
              </a:rPr>
              <a:t>[0];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cpt_arr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// will always hold (subtypes of)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ColorPoints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 </a:t>
            </a:r>
            <a:r>
              <a:rPr lang="en-US" sz="2000" kern="0" dirty="0" err="1" smtClean="0">
                <a:latin typeface="Courier New" pitchFamily="49" charset="0"/>
              </a:rPr>
              <a:t>c.color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fine,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has a 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29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course topic: more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r>
              <a:rPr lang="en-US" dirty="0" smtClean="0"/>
              <a:t>SML and Java have static type systems to prevent some errors</a:t>
            </a:r>
          </a:p>
          <a:p>
            <a:pPr lvl="1"/>
            <a:r>
              <a:rPr lang="en-US" dirty="0" smtClean="0"/>
              <a:t>ML: No such thing as a "treated number as function" error</a:t>
            </a:r>
          </a:p>
          <a:p>
            <a:pPr lvl="1"/>
            <a:r>
              <a:rPr lang="en-US" dirty="0" smtClean="0"/>
              <a:t>Java: No such thing as a "message missing" error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/>
          </a:p>
          <a:p>
            <a:r>
              <a:rPr lang="en-US" dirty="0" smtClean="0"/>
              <a:t>What should the type of an object be?</a:t>
            </a:r>
          </a:p>
          <a:p>
            <a:pPr lvl="1"/>
            <a:r>
              <a:rPr lang="en-US" dirty="0" smtClean="0"/>
              <a:t>Theory:</a:t>
            </a:r>
          </a:p>
          <a:p>
            <a:pPr lvl="2"/>
            <a:r>
              <a:rPr lang="en-US" dirty="0" smtClean="0"/>
              <a:t>What fields it has (and what types of things they hold)</a:t>
            </a:r>
          </a:p>
          <a:p>
            <a:pPr lvl="2"/>
            <a:r>
              <a:rPr lang="en-US" dirty="0" smtClean="0"/>
              <a:t>What methods it has (and argument/result types)</a:t>
            </a:r>
          </a:p>
          <a:p>
            <a:pPr lvl="3"/>
            <a:r>
              <a:rPr lang="en-US" dirty="0" smtClean="0"/>
              <a:t>With Ruby style getters/setters, no need to treat fields separately</a:t>
            </a:r>
          </a:p>
          <a:p>
            <a:pPr lvl="1"/>
            <a:r>
              <a:rPr lang="en-US" dirty="0" smtClean="0"/>
              <a:t>Common practice:</a:t>
            </a:r>
          </a:p>
          <a:p>
            <a:pPr lvl="2"/>
            <a:r>
              <a:rPr lang="en-US" dirty="0" smtClean="0"/>
              <a:t>Use the names of classes and interfaces instead</a:t>
            </a:r>
          </a:p>
          <a:p>
            <a:pPr lvl="3"/>
            <a:r>
              <a:rPr lang="en-US" dirty="0" smtClean="0"/>
              <a:t>Has plusses and minuses; see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256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495800"/>
          </a:xfrm>
        </p:spPr>
        <p:txBody>
          <a:bodyPr/>
          <a:lstStyle/>
          <a:p>
            <a:r>
              <a:rPr lang="en-US" dirty="0" smtClean="0"/>
              <a:t>Array stores probably the most surprising choice for flexibility over static checking</a:t>
            </a:r>
          </a:p>
          <a:p>
            <a:endParaRPr lang="en-US" sz="1000" dirty="0"/>
          </a:p>
          <a:p>
            <a:r>
              <a:rPr lang="en-US" dirty="0" smtClean="0"/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the most common one in practice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not an object; it has </a:t>
            </a:r>
            <a:r>
              <a:rPr lang="en-US" i="1" dirty="0" smtClean="0"/>
              <a:t>no</a:t>
            </a:r>
            <a:r>
              <a:rPr lang="en-US" dirty="0" smtClean="0"/>
              <a:t> fields or methods</a:t>
            </a:r>
          </a:p>
          <a:p>
            <a:pPr lvl="1"/>
            <a:r>
              <a:rPr lang="en-US" dirty="0" smtClean="0"/>
              <a:t>But Java and C# let it have </a:t>
            </a:r>
            <a:r>
              <a:rPr lang="en-US" i="1" dirty="0" smtClean="0"/>
              <a:t>any</a:t>
            </a:r>
            <a:r>
              <a:rPr lang="en-US" dirty="0" smtClean="0"/>
              <a:t> object type (backwards, huh?!)</a:t>
            </a:r>
          </a:p>
          <a:p>
            <a:pPr lvl="1"/>
            <a:r>
              <a:rPr lang="en-US" dirty="0" smtClean="0"/>
              <a:t>So, in fact, we do </a:t>
            </a:r>
            <a:r>
              <a:rPr lang="en-US" i="1" dirty="0" smtClean="0"/>
              <a:t>not</a:t>
            </a:r>
            <a:r>
              <a:rPr lang="en-US" dirty="0" smtClean="0"/>
              <a:t> have the static guarantee that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 smtClean="0"/>
              <a:t> produces an object that has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pPr lvl="1"/>
            <a:r>
              <a:rPr lang="en-US" dirty="0" smtClean="0"/>
              <a:t>The "or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" caveat leads to run-time checks and errors, as you have surely noticed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Sometimes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is very convenient (like ML's option types)</a:t>
            </a:r>
          </a:p>
          <a:p>
            <a:pPr lvl="1"/>
            <a:r>
              <a:rPr lang="en-US" dirty="0" smtClean="0"/>
              <a:t>But having "can't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" types in the language would be nice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457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Already know a caller can use subtyping for arguments passed </a:t>
            </a:r>
          </a:p>
          <a:p>
            <a:pPr lvl="1"/>
            <a:r>
              <a:rPr lang="en-US" dirty="0" smtClean="0"/>
              <a:t>Or on the result</a:t>
            </a:r>
          </a:p>
          <a:p>
            <a:pPr lvl="1"/>
            <a:endParaRPr lang="en-US" sz="1000" dirty="0"/>
          </a:p>
          <a:p>
            <a:r>
              <a:rPr lang="en-US" dirty="0" smtClean="0"/>
              <a:t>More interesting: When is one function type a subtype of another?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higher-order functions: If a function expects an argument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t1-&gt;t2</a:t>
            </a:r>
            <a:r>
              <a:rPr lang="en-US" dirty="0" smtClean="0"/>
              <a:t>, can you pass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t3-&gt;t4</a:t>
            </a:r>
            <a:r>
              <a:rPr lang="en-US" dirty="0" smtClean="0"/>
              <a:t> instead?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Important for </a:t>
            </a:r>
            <a:r>
              <a:rPr lang="en-US" dirty="0" smtClean="0"/>
              <a:t>understanding </a:t>
            </a:r>
            <a:r>
              <a:rPr lang="en-US" dirty="0" smtClean="0"/>
              <a:t>methods</a:t>
            </a:r>
          </a:p>
          <a:p>
            <a:pPr lvl="2"/>
            <a:r>
              <a:rPr lang="en-US" dirty="0" smtClean="0"/>
              <a:t>An object type is a lot like a record type where "method positions" are immutable and have function types</a:t>
            </a:r>
          </a:p>
          <a:p>
            <a:pPr lvl="2"/>
            <a:r>
              <a:rPr lang="en-US" dirty="0" smtClean="0"/>
              <a:t>Flesh out this connection next lecture, using our understanding of function subtyping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6000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7700" y="4495800"/>
            <a:ext cx="79629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subtyping here yet: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</a:t>
            </a:r>
            <a:r>
              <a:rPr lang="en-US" dirty="0" smtClean="0"/>
              <a:t> has exactly the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</a:t>
            </a:r>
            <a:r>
              <a:rPr lang="en-US" dirty="0" smtClean="0"/>
              <a:t>expects </a:t>
            </a: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1"/>
            <a:r>
              <a:rPr lang="en-US" dirty="0" smtClean="0"/>
              <a:t>Can pass in a record with extra fields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, but that's old news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60949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05000"/>
          </a:xfrm>
        </p:spPr>
        <p:txBody>
          <a:bodyPr/>
          <a:lstStyle/>
          <a:p>
            <a:r>
              <a:rPr lang="en-US" dirty="0" smtClean="0"/>
              <a:t>Return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dirty="0" smtClean="0"/>
              <a:t> expects a return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Nothing goes wrong: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-&gt; ta &lt;: 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 function can return "</a:t>
            </a:r>
            <a:r>
              <a:rPr lang="en-US" i="1" dirty="0" smtClean="0"/>
              <a:t>more</a:t>
            </a:r>
            <a:r>
              <a:rPr lang="en-US" dirty="0" smtClean="0"/>
              <a:t> than it needs to"</a:t>
            </a:r>
          </a:p>
          <a:p>
            <a:pPr lvl="1"/>
            <a:r>
              <a:rPr lang="en-US" dirty="0" smtClean="0"/>
              <a:t>Jargon: "Return types are </a:t>
            </a:r>
            <a:r>
              <a:rPr lang="en-US" i="1" dirty="0" smtClean="0"/>
              <a:t>covariant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3716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91676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flipIfGreen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p.color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"green"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!*)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then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y=~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else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y=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305800" cy="1600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flipIfGreen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,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/>
          </a:p>
          <a:p>
            <a:r>
              <a:rPr lang="en-US" dirty="0" smtClean="0"/>
              <a:t>Unsound!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/>
              <a:t> </a:t>
            </a: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mean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10321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flipX_Y0 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~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(flipX_Y0, {x=3.0, y=4.0})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305800" cy="1981200"/>
          </a:xfrm>
        </p:spPr>
        <p:txBody>
          <a:bodyPr/>
          <a:lstStyle/>
          <a:p>
            <a:r>
              <a:rPr lang="en-US" dirty="0" smtClean="0"/>
              <a:t>Argument 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flipX_Y0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but it is called with a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j-lt"/>
                <a:cs typeface="Courier New" pitchFamily="49" charset="0"/>
              </a:rPr>
              <a:t>, which is fine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 function can assume less than it needs to of arguments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Jargon: "Argument types are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contravariant</a:t>
            </a:r>
            <a:r>
              <a:rPr lang="en-US" dirty="0" smtClean="0">
                <a:latin typeface="+mj-lt"/>
                <a:cs typeface="Courier New" pitchFamily="49" charset="0"/>
              </a:rPr>
              <a:t>"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46353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772400" cy="20574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dirty="0" smtClean="0"/>
              <a:t> has type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Fine to pass a function of such a type as function of type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-&gt; 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t3 &lt;: t1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 &lt;: t4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t1-&gt;t2 &lt;: t3-&gt;t4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distMoved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}-&gt;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p2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p2.x 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real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p2.y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–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p.y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(dx*dx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dy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flipXMakeGreen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4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y=0.0,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color="green"}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distMoved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flipXMakeGreen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{x=3.0, y=4.0})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2446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 with enthusiasm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 &lt;: t1</a:t>
            </a:r>
            <a:r>
              <a:rPr lang="en-US" dirty="0">
                <a:solidFill>
                  <a:schemeClr val="accent2"/>
                </a:solidFill>
              </a:rPr>
              <a:t> and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 &lt;: t4</a:t>
            </a:r>
            <a:r>
              <a:rPr lang="en-US" dirty="0">
                <a:solidFill>
                  <a:schemeClr val="accent2"/>
                </a:solidFill>
              </a:rPr>
              <a:t>, then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t1-&gt;t2 &lt;: t3-&gt;t4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Function subtyping </a:t>
            </a:r>
            <a:r>
              <a:rPr lang="en-US" dirty="0" err="1" smtClean="0">
                <a:solidFill>
                  <a:schemeClr val="accent2"/>
                </a:solidFill>
              </a:rPr>
              <a:t>contravariant</a:t>
            </a:r>
            <a:r>
              <a:rPr lang="en-US" dirty="0" smtClean="0">
                <a:solidFill>
                  <a:schemeClr val="accent2"/>
                </a:solidFill>
              </a:rPr>
              <a:t> in argument(s) and covariant in results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Also essential for understanding subtyping and methods in OOP</a:t>
            </a:r>
          </a:p>
          <a:p>
            <a:endParaRPr lang="en-US" sz="1000" dirty="0"/>
          </a:p>
          <a:p>
            <a:r>
              <a:rPr lang="en-US" dirty="0" smtClean="0"/>
              <a:t>The most unintuitive concept in this course</a:t>
            </a:r>
          </a:p>
          <a:p>
            <a:pPr lvl="1"/>
            <a:r>
              <a:rPr lang="en-US" dirty="0" smtClean="0"/>
              <a:t>Smart people often forget and convince themselves that covariant arguments are okay</a:t>
            </a:r>
          </a:p>
          <a:p>
            <a:pPr lvl="1"/>
            <a:r>
              <a:rPr lang="en-US" dirty="0" smtClean="0"/>
              <a:t>These smart people are always mistaken</a:t>
            </a:r>
          </a:p>
          <a:p>
            <a:pPr lvl="1"/>
            <a:r>
              <a:rPr lang="en-US" dirty="0" smtClean="0"/>
              <a:t>At times, you or your boss or your friend may do this</a:t>
            </a:r>
          </a:p>
          <a:p>
            <a:pPr lvl="1"/>
            <a:r>
              <a:rPr lang="en-US" dirty="0" smtClean="0"/>
              <a:t>Remember: A guy with a PhD in PL </a:t>
            </a:r>
            <a:r>
              <a:rPr lang="en-US" b="1" i="1" dirty="0" smtClean="0"/>
              <a:t>jumped out and down</a:t>
            </a:r>
            <a:r>
              <a:rPr lang="en-US" dirty="0" smtClean="0"/>
              <a:t> insisting that function/method subtyping is always </a:t>
            </a:r>
            <a:r>
              <a:rPr lang="en-US" dirty="0" err="1" smtClean="0"/>
              <a:t>contravariant</a:t>
            </a:r>
            <a:r>
              <a:rPr lang="en-US" dirty="0" smtClean="0"/>
              <a:t> in its argument -- covariant is unsound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379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more flexible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ML's type system would be much more painful (reject safe programs you want to write) without </a:t>
            </a:r>
            <a:r>
              <a:rPr lang="en-US" i="1" dirty="0" smtClean="0"/>
              <a:t>parametric polymorphism</a:t>
            </a:r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generics</a:t>
            </a:r>
          </a:p>
          <a:p>
            <a:pPr lvl="1"/>
            <a:r>
              <a:rPr lang="en-US" dirty="0" smtClean="0"/>
              <a:t>Example: A separate length function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list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Java's type system would be much more painful (reject safe programs you want to write) without </a:t>
            </a:r>
            <a:r>
              <a:rPr lang="en-US" i="1" dirty="0" smtClean="0">
                <a:latin typeface="+mj-lt"/>
                <a:cs typeface="Courier New" pitchFamily="49" charset="0"/>
              </a:rPr>
              <a:t>subtype polymorphism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known as </a:t>
            </a:r>
            <a:r>
              <a:rPr lang="en-US" i="1" dirty="0" smtClean="0">
                <a:latin typeface="+mj-lt"/>
                <a:cs typeface="Courier New" pitchFamily="49" charset="0"/>
              </a:rPr>
              <a:t>subtyping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Example: Couldn't pass an instance of a subtype when expecting an instance of a </a:t>
            </a:r>
            <a:r>
              <a:rPr lang="en-US" dirty="0" err="1" smtClean="0">
                <a:latin typeface="+mj-lt"/>
                <a:cs typeface="Courier New" pitchFamily="49" charset="0"/>
              </a:rPr>
              <a:t>supertype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(Yes, Java also has generics as a separate concept)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874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Generics and subtyping are best for different things</a:t>
            </a:r>
          </a:p>
          <a:p>
            <a:pPr lvl="1"/>
            <a:r>
              <a:rPr lang="en-US" dirty="0" smtClean="0"/>
              <a:t>And you can combine them in interesting ways</a:t>
            </a:r>
          </a:p>
          <a:p>
            <a:pPr lvl="1"/>
            <a:r>
              <a:rPr lang="en-US" dirty="0" smtClean="0"/>
              <a:t>But that's for next lecture because…</a:t>
            </a:r>
          </a:p>
          <a:p>
            <a:pPr lvl="1"/>
            <a:endParaRPr lang="en-US" dirty="0"/>
          </a:p>
          <a:p>
            <a:r>
              <a:rPr lang="en-US" dirty="0" smtClean="0"/>
              <a:t>First we need to learn how subtyping works!</a:t>
            </a:r>
          </a:p>
          <a:p>
            <a:pPr lvl="1"/>
            <a:r>
              <a:rPr lang="en-US" dirty="0" smtClean="0"/>
              <a:t>Classes, interfaces, objects, methods, etc. will get in the way at first (we'll get there)</a:t>
            </a:r>
          </a:p>
          <a:p>
            <a:pPr lvl="1"/>
            <a:r>
              <a:rPr lang="en-US" dirty="0" smtClean="0"/>
              <a:t>So start with just subtyping for </a:t>
            </a:r>
            <a:r>
              <a:rPr lang="en-US" i="1" dirty="0" smtClean="0"/>
              <a:t>records with mutable fields</a:t>
            </a:r>
          </a:p>
          <a:p>
            <a:pPr lvl="1"/>
            <a:r>
              <a:rPr lang="en-US" dirty="0" smtClean="0"/>
              <a:t>We will make up our own syntax</a:t>
            </a:r>
          </a:p>
          <a:p>
            <a:pPr lvl="2"/>
            <a:r>
              <a:rPr lang="en-US" dirty="0" smtClean="0"/>
              <a:t>ML has records, but no subtyping or field-mutation</a:t>
            </a:r>
          </a:p>
          <a:p>
            <a:pPr lvl="2"/>
            <a:r>
              <a:rPr lang="en-US" dirty="0" smtClean="0"/>
              <a:t>Racket and Ruby have no type system</a:t>
            </a:r>
          </a:p>
          <a:p>
            <a:pPr lvl="2"/>
            <a:r>
              <a:rPr lang="en-US" dirty="0" smtClean="0"/>
              <a:t>Java uses class/interface names and rarely fits on a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(half like ML, half like Java)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expression (field names and contents): 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				 	Evaluate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ei</a:t>
            </a:r>
            <a:r>
              <a:rPr lang="en-US" dirty="0" smtClean="0"/>
              <a:t>, make a record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access:</a:t>
            </a:r>
          </a:p>
          <a:p>
            <a:pPr marL="0" indent="0">
              <a:buNone/>
            </a:pPr>
            <a:r>
              <a:rPr lang="en-US" dirty="0" smtClean="0"/>
              <a:t>		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field, get contents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field update</a:t>
            </a:r>
          </a:p>
          <a:p>
            <a:pPr marL="0" indent="0">
              <a:buNone/>
            </a:pPr>
            <a:r>
              <a:rPr lang="en-US" dirty="0" smtClean="0"/>
              <a:t>		     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to a record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to a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Change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field (which must exist)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>
                <a:latin typeface="+mj-lt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		 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0955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{f1=e1, f2=e2,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=en}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3295650"/>
            <a:ext cx="7620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66800" y="4362450"/>
            <a:ext cx="1562100" cy="438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e1.f = e2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879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Type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types</a:t>
            </a:r>
            <a:r>
              <a:rPr lang="en-US" dirty="0" smtClean="0"/>
              <a:t>: What fields a record has and type of contents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Type-checking expressions:</a:t>
            </a:r>
          </a:p>
          <a:p>
            <a:endParaRPr lang="en-US" sz="1000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{f1=e1,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=en}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: 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e.f</a:t>
            </a:r>
            <a:r>
              <a:rPr lang="en-US" dirty="0" smtClean="0">
                <a:latin typeface="+mj-lt"/>
                <a:cs typeface="Courier New" pitchFamily="49" charset="0"/>
              </a:rPr>
              <a:t> 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>
                <a:latin typeface="+mj-lt"/>
                <a:cs typeface="Courier New" pitchFamily="49" charset="0"/>
              </a:rPr>
              <a:t> has a record type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: t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e1.f = e2</a:t>
            </a:r>
            <a:r>
              <a:rPr lang="en-US" dirty="0" smtClean="0">
                <a:latin typeface="+mj-lt"/>
                <a:cs typeface="Courier New" pitchFamily="49" charset="0"/>
              </a:rPr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171700"/>
            <a:ext cx="3886200" cy="342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{f1:t1, f2:t2, …,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2282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124200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pythag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317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p.y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five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4394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missing some of the fields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what we need to type-check these function calls: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x:real,y:real,color:string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_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makePurple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890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103209</TotalTime>
  <Words>2742</Words>
  <Application>Microsoft Office PowerPoint</Application>
  <PresentationFormat>On-screen Show (4:3)</PresentationFormat>
  <Paragraphs>423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25 Subtyping for Records and Functions</vt:lpstr>
      <vt:lpstr>Last major course topic: more types</vt:lpstr>
      <vt:lpstr>Being more flexible</vt:lpstr>
      <vt:lpstr>So which is better?</vt:lpstr>
      <vt:lpstr>Records (half like ML, half like Java)</vt:lpstr>
      <vt:lpstr>A Basic Type System</vt:lpstr>
      <vt:lpstr>This is safe</vt:lpstr>
      <vt:lpstr>Motivating subtyping</vt:lpstr>
      <vt:lpstr>A good idea: allow extra fields</vt:lpstr>
      <vt:lpstr>Keeping subtyping separate</vt:lpstr>
      <vt:lpstr>Subtyping is not a matter of opinion</vt:lpstr>
      <vt:lpstr>Four good rules</vt:lpstr>
      <vt:lpstr>But this still is not allowed</vt:lpstr>
      <vt:lpstr>Don't have this subtyping – could we?</vt:lpstr>
      <vt:lpstr>Mutation strikes again</vt:lpstr>
      <vt:lpstr>Moral of the story</vt:lpstr>
      <vt:lpstr>Picking on Java (and C#)</vt:lpstr>
      <vt:lpstr>Why did they do this?</vt:lpstr>
      <vt:lpstr>So what happens</vt:lpstr>
      <vt:lpstr>null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This time with enthusiasm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1735</cp:revision>
  <dcterms:created xsi:type="dcterms:W3CDTF">2009-03-13T20:43:19Z</dcterms:created>
  <dcterms:modified xsi:type="dcterms:W3CDTF">2011-12-05T19:08:06Z</dcterms:modified>
</cp:coreProperties>
</file>